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0"/>
  </p:notesMasterIdLst>
  <p:sldIdLst>
    <p:sldId id="256" r:id="rId2"/>
    <p:sldId id="326" r:id="rId3"/>
    <p:sldId id="313" r:id="rId4"/>
    <p:sldId id="342" r:id="rId5"/>
    <p:sldId id="337" r:id="rId6"/>
    <p:sldId id="338" r:id="rId7"/>
    <p:sldId id="33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0" r:id="rId16"/>
    <p:sldId id="341" r:id="rId17"/>
    <p:sldId id="328" r:id="rId18"/>
    <p:sldId id="329" r:id="rId19"/>
    <p:sldId id="316" r:id="rId20"/>
    <p:sldId id="317" r:id="rId21"/>
    <p:sldId id="318" r:id="rId22"/>
    <p:sldId id="319" r:id="rId23"/>
    <p:sldId id="320" r:id="rId24"/>
    <p:sldId id="321" r:id="rId25"/>
    <p:sldId id="284" r:id="rId26"/>
    <p:sldId id="286" r:id="rId27"/>
    <p:sldId id="285" r:id="rId28"/>
    <p:sldId id="32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19.wmf"/><Relationship Id="rId4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F97E90-96C2-4639-AAD3-DE5A3B3CD9DF}" type="datetimeFigureOut">
              <a:rPr lang="ru-RU"/>
              <a:pPr>
                <a:defRPr/>
              </a:pPr>
              <a:t>19.04.2023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B1FE51-13D6-473D-B5C9-FB8B84B160E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755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1FE51-13D6-473D-B5C9-FB8B84B160E1}" type="slidenum">
              <a:rPr lang="uk-UA" smtClean="0"/>
              <a:pPr>
                <a:defRPr/>
              </a:pPr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048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59013"/>
            <a:ext cx="9142413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0" y="3378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>
                <a:latin typeface="Arial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099F176-48CA-4495-B0D5-FFD035CA7B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23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A7EF0-AC24-4E53-B86F-FBC8D68659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06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9AD6-73FD-4CA9-B90B-7DF9106F0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6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18983C-8ABF-467E-84E3-5AAF6FEA50FF}" type="datetime1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60FE7-1FAA-4B3D-B0FB-AF8933168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C33A-9DDF-4F50-9EF4-7C441A1F03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99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9E66-9DFB-4819-BD6C-DECBA41F8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98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9C29C-9C10-43D5-8B1F-0D3A1EC71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2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FD4C0-22FA-457D-8AD0-2AB39FF89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4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78B1-9331-4C0D-B3B3-D63A933D2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2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E3E7-0FD1-4113-AEFE-A8CD7BAD3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5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AF97-FA7D-48A7-A385-FC67FE22D9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910B-4059-4CAA-91F9-882B635312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4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1150"/>
            <a:ext cx="9142413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0" y="3522"/>
              <a:ext cx="2509" cy="196"/>
            </a:xfrm>
            <a:custGeom>
              <a:avLst/>
              <a:gdLst>
                <a:gd name="T0" fmla="*/ 39 w 2509"/>
                <a:gd name="T1" fmla="*/ 61 h 196"/>
                <a:gd name="T2" fmla="*/ 104 w 2509"/>
                <a:gd name="T3" fmla="*/ 28 h 196"/>
                <a:gd name="T4" fmla="*/ 182 w 2509"/>
                <a:gd name="T5" fmla="*/ 13 h 196"/>
                <a:gd name="T6" fmla="*/ 281 w 2509"/>
                <a:gd name="T7" fmla="*/ 13 h 196"/>
                <a:gd name="T8" fmla="*/ 357 w 2509"/>
                <a:gd name="T9" fmla="*/ 34 h 196"/>
                <a:gd name="T10" fmla="*/ 440 w 2509"/>
                <a:gd name="T11" fmla="*/ 85 h 196"/>
                <a:gd name="T12" fmla="*/ 509 w 2509"/>
                <a:gd name="T13" fmla="*/ 129 h 196"/>
                <a:gd name="T14" fmla="*/ 626 w 2509"/>
                <a:gd name="T15" fmla="*/ 148 h 196"/>
                <a:gd name="T16" fmla="*/ 728 w 2509"/>
                <a:gd name="T17" fmla="*/ 135 h 196"/>
                <a:gd name="T18" fmla="*/ 806 w 2509"/>
                <a:gd name="T19" fmla="*/ 93 h 196"/>
                <a:gd name="T20" fmla="*/ 899 w 2509"/>
                <a:gd name="T21" fmla="*/ 36 h 196"/>
                <a:gd name="T22" fmla="*/ 998 w 2509"/>
                <a:gd name="T23" fmla="*/ 4 h 196"/>
                <a:gd name="T24" fmla="*/ 1119 w 2509"/>
                <a:gd name="T25" fmla="*/ 6 h 196"/>
                <a:gd name="T26" fmla="*/ 1214 w 2509"/>
                <a:gd name="T27" fmla="*/ 39 h 196"/>
                <a:gd name="T28" fmla="*/ 1308 w 2509"/>
                <a:gd name="T29" fmla="*/ 102 h 196"/>
                <a:gd name="T30" fmla="*/ 1403 w 2509"/>
                <a:gd name="T31" fmla="*/ 133 h 196"/>
                <a:gd name="T32" fmla="*/ 1514 w 2509"/>
                <a:gd name="T33" fmla="*/ 133 h 196"/>
                <a:gd name="T34" fmla="*/ 1593 w 2509"/>
                <a:gd name="T35" fmla="*/ 111 h 196"/>
                <a:gd name="T36" fmla="*/ 1668 w 2509"/>
                <a:gd name="T37" fmla="*/ 61 h 196"/>
                <a:gd name="T38" fmla="*/ 1754 w 2509"/>
                <a:gd name="T39" fmla="*/ 18 h 196"/>
                <a:gd name="T40" fmla="*/ 1844 w 2509"/>
                <a:gd name="T41" fmla="*/ 1 h 196"/>
                <a:gd name="T42" fmla="*/ 1958 w 2509"/>
                <a:gd name="T43" fmla="*/ 4 h 196"/>
                <a:gd name="T44" fmla="*/ 2039 w 2509"/>
                <a:gd name="T45" fmla="*/ 33 h 196"/>
                <a:gd name="T46" fmla="*/ 2118 w 2509"/>
                <a:gd name="T47" fmla="*/ 88 h 196"/>
                <a:gd name="T48" fmla="*/ 2192 w 2509"/>
                <a:gd name="T49" fmla="*/ 124 h 196"/>
                <a:gd name="T50" fmla="*/ 2303 w 2509"/>
                <a:gd name="T51" fmla="*/ 138 h 196"/>
                <a:gd name="T52" fmla="*/ 2412 w 2509"/>
                <a:gd name="T53" fmla="*/ 106 h 196"/>
                <a:gd name="T54" fmla="*/ 2463 w 2509"/>
                <a:gd name="T55" fmla="*/ 66 h 196"/>
                <a:gd name="T56" fmla="*/ 2489 w 2509"/>
                <a:gd name="T57" fmla="*/ 61 h 196"/>
                <a:gd name="T58" fmla="*/ 2507 w 2509"/>
                <a:gd name="T59" fmla="*/ 76 h 196"/>
                <a:gd name="T60" fmla="*/ 2508 w 2509"/>
                <a:gd name="T61" fmla="*/ 96 h 196"/>
                <a:gd name="T62" fmla="*/ 2490 w 2509"/>
                <a:gd name="T63" fmla="*/ 118 h 196"/>
                <a:gd name="T64" fmla="*/ 2429 w 2509"/>
                <a:gd name="T65" fmla="*/ 160 h 196"/>
                <a:gd name="T66" fmla="*/ 2352 w 2509"/>
                <a:gd name="T67" fmla="*/ 183 h 196"/>
                <a:gd name="T68" fmla="*/ 2238 w 2509"/>
                <a:gd name="T69" fmla="*/ 184 h 196"/>
                <a:gd name="T70" fmla="*/ 2156 w 2509"/>
                <a:gd name="T71" fmla="*/ 172 h 196"/>
                <a:gd name="T72" fmla="*/ 2076 w 2509"/>
                <a:gd name="T73" fmla="*/ 133 h 196"/>
                <a:gd name="T74" fmla="*/ 2018 w 2509"/>
                <a:gd name="T75" fmla="*/ 87 h 196"/>
                <a:gd name="T76" fmla="*/ 1934 w 2509"/>
                <a:gd name="T77" fmla="*/ 55 h 196"/>
                <a:gd name="T78" fmla="*/ 1836 w 2509"/>
                <a:gd name="T79" fmla="*/ 49 h 196"/>
                <a:gd name="T80" fmla="*/ 1743 w 2509"/>
                <a:gd name="T81" fmla="*/ 79 h 196"/>
                <a:gd name="T82" fmla="*/ 1677 w 2509"/>
                <a:gd name="T83" fmla="*/ 118 h 196"/>
                <a:gd name="T84" fmla="*/ 1586 w 2509"/>
                <a:gd name="T85" fmla="*/ 165 h 196"/>
                <a:gd name="T86" fmla="*/ 1475 w 2509"/>
                <a:gd name="T87" fmla="*/ 186 h 196"/>
                <a:gd name="T88" fmla="*/ 1377 w 2509"/>
                <a:gd name="T89" fmla="*/ 180 h 196"/>
                <a:gd name="T90" fmla="*/ 1269 w 2509"/>
                <a:gd name="T91" fmla="*/ 136 h 196"/>
                <a:gd name="T92" fmla="*/ 1197 w 2509"/>
                <a:gd name="T93" fmla="*/ 84 h 196"/>
                <a:gd name="T94" fmla="*/ 1128 w 2509"/>
                <a:gd name="T95" fmla="*/ 55 h 196"/>
                <a:gd name="T96" fmla="*/ 1020 w 2509"/>
                <a:gd name="T97" fmla="*/ 49 h 196"/>
                <a:gd name="T98" fmla="*/ 914 w 2509"/>
                <a:gd name="T99" fmla="*/ 78 h 196"/>
                <a:gd name="T100" fmla="*/ 831 w 2509"/>
                <a:gd name="T101" fmla="*/ 135 h 196"/>
                <a:gd name="T102" fmla="*/ 713 w 2509"/>
                <a:gd name="T103" fmla="*/ 187 h 196"/>
                <a:gd name="T104" fmla="*/ 600 w 2509"/>
                <a:gd name="T105" fmla="*/ 195 h 196"/>
                <a:gd name="T106" fmla="*/ 494 w 2509"/>
                <a:gd name="T107" fmla="*/ 175 h 196"/>
                <a:gd name="T108" fmla="*/ 408 w 2509"/>
                <a:gd name="T109" fmla="*/ 123 h 196"/>
                <a:gd name="T110" fmla="*/ 338 w 2509"/>
                <a:gd name="T111" fmla="*/ 79 h 196"/>
                <a:gd name="T112" fmla="*/ 251 w 2509"/>
                <a:gd name="T113" fmla="*/ 60 h 196"/>
                <a:gd name="T114" fmla="*/ 144 w 2509"/>
                <a:gd name="T115" fmla="*/ 67 h 196"/>
                <a:gd name="T116" fmla="*/ 56 w 2509"/>
                <a:gd name="T117" fmla="*/ 108 h 196"/>
                <a:gd name="T118" fmla="*/ 5 w 2509"/>
                <a:gd name="T119" fmla="*/ 93 h 1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fld id="{98EC50DA-8A00-4E82-8802-D48B6C5BD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4.bin"/><Relationship Id="rId3" Type="http://schemas.openxmlformats.org/officeDocument/2006/relationships/slide" Target="slide26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23.bin"/><Relationship Id="rId5" Type="http://schemas.openxmlformats.org/officeDocument/2006/relationships/slide" Target="slide3.xml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29.bin"/><Relationship Id="rId3" Type="http://schemas.openxmlformats.org/officeDocument/2006/relationships/slide" Target="slide26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28.bin"/><Relationship Id="rId5" Type="http://schemas.openxmlformats.org/officeDocument/2006/relationships/slide" Target="slide3.xml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8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34.bin"/><Relationship Id="rId3" Type="http://schemas.openxmlformats.org/officeDocument/2006/relationships/slide" Target="slide26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33.bin"/><Relationship Id="rId5" Type="http://schemas.openxmlformats.org/officeDocument/2006/relationships/slide" Target="slide3.xml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2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9.bin"/><Relationship Id="rId3" Type="http://schemas.openxmlformats.org/officeDocument/2006/relationships/slide" Target="slide26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38.bin"/><Relationship Id="rId5" Type="http://schemas.openxmlformats.org/officeDocument/2006/relationships/slide" Target="slide3.xml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4.bin"/><Relationship Id="rId3" Type="http://schemas.openxmlformats.org/officeDocument/2006/relationships/slide" Target="slide26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43.bin"/><Relationship Id="rId5" Type="http://schemas.openxmlformats.org/officeDocument/2006/relationships/slide" Target="slide27.xml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52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49.bin"/><Relationship Id="rId3" Type="http://schemas.openxmlformats.org/officeDocument/2006/relationships/slide" Target="slide26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48.bin"/><Relationship Id="rId5" Type="http://schemas.openxmlformats.org/officeDocument/2006/relationships/slide" Target="slide3.xml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57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4.bin"/><Relationship Id="rId3" Type="http://schemas.openxmlformats.org/officeDocument/2006/relationships/slide" Target="slide26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53.bin"/><Relationship Id="rId5" Type="http://schemas.openxmlformats.org/officeDocument/2006/relationships/slide" Target="slide3.xml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61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10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10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4.bin"/><Relationship Id="rId3" Type="http://schemas.openxmlformats.org/officeDocument/2006/relationships/slide" Target="slide2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3.bin"/><Relationship Id="rId5" Type="http://schemas.openxmlformats.org/officeDocument/2006/relationships/slide" Target="slide3.xml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9.bin"/><Relationship Id="rId3" Type="http://schemas.openxmlformats.org/officeDocument/2006/relationships/slide" Target="slide26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8.bin"/><Relationship Id="rId5" Type="http://schemas.openxmlformats.org/officeDocument/2006/relationships/slide" Target="slide3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3" Type="http://schemas.openxmlformats.org/officeDocument/2006/relationships/slide" Target="slide26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13.bin"/><Relationship Id="rId5" Type="http://schemas.openxmlformats.org/officeDocument/2006/relationships/slide" Target="slide3.xml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3" Type="http://schemas.openxmlformats.org/officeDocument/2006/relationships/slide" Target="slide26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18.bin"/><Relationship Id="rId5" Type="http://schemas.openxmlformats.org/officeDocument/2006/relationships/slide" Target="slide3.xml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8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C:\Documents and Settings\User\Local Settings\Temporary Internet Files\Content.IE5\QTWASUWH\MPj0439393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2783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95400"/>
            <a:ext cx="7772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914400"/>
            <a:ext cx="5832909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Основні види рівнянь з однією змінною. Методи їх розв’язання.</a:t>
            </a:r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»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68" name="Rectangle 1"/>
          <p:cNvSpPr>
            <a:spLocks noChangeArrowheads="1"/>
          </p:cNvSpPr>
          <p:nvPr/>
        </p:nvSpPr>
        <p:spPr bwMode="auto">
          <a:xfrm>
            <a:off x="1403350" y="1773238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86770" y="1700808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60475" y="3195638"/>
          <a:ext cx="33797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Формула" r:id="rId7" imgW="965160" imgH="228600" progId="Equation.3">
                  <p:embed/>
                </p:oleObj>
              </mc:Choice>
              <mc:Fallback>
                <p:oleObj name="Формула" r:id="rId7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3195638"/>
                        <a:ext cx="3379788" cy="804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664325" y="2420938"/>
          <a:ext cx="12303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Формула" r:id="rId9" imgW="609480" imgH="177480" progId="Equation.3">
                  <p:embed/>
                </p:oleObj>
              </mc:Choice>
              <mc:Fallback>
                <p:oleObj name="Формула" r:id="rId9" imgW="609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2420938"/>
                        <a:ext cx="123031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39342" y="404664"/>
            <a:ext cx="73548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тригонометричні</a:t>
            </a: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формули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7246938" y="1738313"/>
          <a:ext cx="177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Формула" r:id="rId11" imgW="88560" imgH="164880" progId="Equation.3">
                  <p:embed/>
                </p:oleObj>
              </mc:Choice>
              <mc:Fallback>
                <p:oleObj name="Формула" r:id="rId11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1738313"/>
                        <a:ext cx="1778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621463" y="3094038"/>
          <a:ext cx="12842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Формула" r:id="rId13" imgW="634680" imgH="177480" progId="Equation.3">
                  <p:embed/>
                </p:oleObj>
              </mc:Choice>
              <mc:Fallback>
                <p:oleObj name="Формула" r:id="rId13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3094038"/>
                        <a:ext cx="12842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827838" y="3814763"/>
          <a:ext cx="8683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Формула" r:id="rId15" imgW="431640" imgH="177480" progId="Equation.3">
                  <p:embed/>
                </p:oleObj>
              </mc:Choice>
              <mc:Fallback>
                <p:oleObj name="Формула" r:id="rId15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8" y="3814763"/>
                        <a:ext cx="86836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49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BDF8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1403350" y="1773238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86769" y="1700808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3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93750" y="3240088"/>
          <a:ext cx="43132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Формула" r:id="rId7" imgW="1231560" imgH="203040" progId="Equation.3">
                  <p:embed/>
                </p:oleObj>
              </mc:Choice>
              <mc:Fallback>
                <p:oleObj name="Формула" r:id="rId7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240088"/>
                        <a:ext cx="431323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831013" y="2395538"/>
          <a:ext cx="896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Формула" r:id="rId9" imgW="444240" imgH="203040" progId="Equation.3">
                  <p:embed/>
                </p:oleObj>
              </mc:Choice>
              <mc:Fallback>
                <p:oleObj name="Формула" r:id="rId9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2395538"/>
                        <a:ext cx="8969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39342" y="404664"/>
            <a:ext cx="73548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тригонометричні</a:t>
            </a: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формули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7246938" y="1738313"/>
          <a:ext cx="177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Формула" r:id="rId11" imgW="88560" imgH="164880" progId="Equation.3">
                  <p:embed/>
                </p:oleObj>
              </mc:Choice>
              <mc:Fallback>
                <p:oleObj name="Формула" r:id="rId11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1738313"/>
                        <a:ext cx="1778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710363" y="3068638"/>
          <a:ext cx="11049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Формула" r:id="rId13" imgW="545760" imgH="203040" progId="Equation.3">
                  <p:embed/>
                </p:oleObj>
              </mc:Choice>
              <mc:Fallback>
                <p:oleObj name="Формула" r:id="rId1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3068638"/>
                        <a:ext cx="110490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6840538" y="3789363"/>
          <a:ext cx="841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Формула" r:id="rId15" imgW="419040" imgH="203040" progId="Equation.3">
                  <p:embed/>
                </p:oleObj>
              </mc:Choice>
              <mc:Fallback>
                <p:oleObj name="Формула" r:id="rId15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3789363"/>
                        <a:ext cx="8413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87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BDF8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16" name="Rectangle 1"/>
          <p:cNvSpPr>
            <a:spLocks noChangeArrowheads="1"/>
          </p:cNvSpPr>
          <p:nvPr/>
        </p:nvSpPr>
        <p:spPr bwMode="auto">
          <a:xfrm>
            <a:off x="1403350" y="1773238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86769" y="1700808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4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371600" y="3240088"/>
          <a:ext cx="315595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Формула" r:id="rId7" imgW="901440" imgH="203040" progId="Equation.3">
                  <p:embed/>
                </p:oleObj>
              </mc:Choice>
              <mc:Fallback>
                <p:oleObj name="Формула" r:id="rId7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40088"/>
                        <a:ext cx="3155950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164388" y="2420938"/>
          <a:ext cx="2301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5" name="Формула" r:id="rId9" imgW="114120" imgH="177480" progId="Equation.3">
                  <p:embed/>
                </p:oleObj>
              </mc:Choice>
              <mc:Fallback>
                <p:oleObj name="Формула" r:id="rId9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420938"/>
                        <a:ext cx="2301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39342" y="404664"/>
            <a:ext cx="73548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тригонометричні</a:t>
            </a: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формули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7132638" y="1738313"/>
          <a:ext cx="406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Формула" r:id="rId11" imgW="203040" imgH="164880" progId="Equation.3">
                  <p:embed/>
                </p:oleObj>
              </mc:Choice>
              <mc:Fallback>
                <p:oleObj name="Формула" r:id="rId11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1738313"/>
                        <a:ext cx="406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7134225" y="3106738"/>
          <a:ext cx="2571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Формула" r:id="rId13" imgW="126720" imgH="164880" progId="Equation.3">
                  <p:embed/>
                </p:oleObj>
              </mc:Choice>
              <mc:Fallback>
                <p:oleObj name="Формула" r:id="rId13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3106738"/>
                        <a:ext cx="2571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7172325" y="3827463"/>
          <a:ext cx="177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Формула" r:id="rId15" imgW="88560" imgH="164880" progId="Equation.3">
                  <p:embed/>
                </p:oleObj>
              </mc:Choice>
              <mc:Fallback>
                <p:oleObj name="Формула" r:id="rId1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3827463"/>
                        <a:ext cx="1778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9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BDF8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1403350" y="1773238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86769" y="1700808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5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1416050" y="2905125"/>
          <a:ext cx="3067050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Формула" r:id="rId7" imgW="876240" imgH="393480" progId="Equation.3">
                  <p:embed/>
                </p:oleObj>
              </mc:Choice>
              <mc:Fallback>
                <p:oleObj name="Формула" r:id="rId7" imgW="876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905125"/>
                        <a:ext cx="3067050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765925" y="2420938"/>
          <a:ext cx="1028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9" name="Формула" r:id="rId9" imgW="507960" imgH="177480" progId="Equation.3">
                  <p:embed/>
                </p:oleObj>
              </mc:Choice>
              <mc:Fallback>
                <p:oleObj name="Формула" r:id="rId9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2420938"/>
                        <a:ext cx="10287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39342" y="404664"/>
            <a:ext cx="735489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тригонометричні</a:t>
            </a: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формули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7056438" y="1725613"/>
          <a:ext cx="558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Формула" r:id="rId11" imgW="279360" imgH="177480" progId="Equation.3">
                  <p:embed/>
                </p:oleObj>
              </mc:Choice>
              <mc:Fallback>
                <p:oleObj name="Формула" r:id="rId11" imgW="2793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1725613"/>
                        <a:ext cx="5588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6773863" y="3094038"/>
          <a:ext cx="9794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Формула" r:id="rId13" imgW="482400" imgH="177480" progId="Equation.3">
                  <p:embed/>
                </p:oleObj>
              </mc:Choice>
              <mc:Fallback>
                <p:oleObj name="Формула" r:id="rId13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3094038"/>
                        <a:ext cx="9794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588125" y="3789363"/>
          <a:ext cx="1651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Формула" r:id="rId15" imgW="825480" imgH="177480" progId="Equation.3">
                  <p:embed/>
                </p:oleObj>
              </mc:Choice>
              <mc:Fallback>
                <p:oleObj name="Формула" r:id="rId15" imgW="825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789363"/>
                        <a:ext cx="16510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BDF8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1403350" y="1773238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спростити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86769" y="1700808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6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993775" y="2905125"/>
          <a:ext cx="39116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Формула" r:id="rId7" imgW="1117440" imgH="393480" progId="Equation.3">
                  <p:embed/>
                </p:oleObj>
              </mc:Choice>
              <mc:Fallback>
                <p:oleObj name="Формула" r:id="rId7" imgW="1117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905125"/>
                        <a:ext cx="3911600" cy="138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151688" y="2420938"/>
          <a:ext cx="257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Формула" r:id="rId9" imgW="126720" imgH="177480" progId="Equation.3">
                  <p:embed/>
                </p:oleObj>
              </mc:Choice>
              <mc:Fallback>
                <p:oleObj name="Формула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2420938"/>
                        <a:ext cx="2571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427650" y="404664"/>
            <a:ext cx="617829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Перетворення</a:t>
            </a: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виразів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6675438" y="1700213"/>
          <a:ext cx="1320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Формула" r:id="rId11" imgW="660240" imgH="203040" progId="Equation.3">
                  <p:embed/>
                </p:oleObj>
              </mc:Choice>
              <mc:Fallback>
                <p:oleObj name="Формула" r:id="rId11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1700213"/>
                        <a:ext cx="13208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851650" y="3043238"/>
          <a:ext cx="8239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Формула" r:id="rId13" imgW="406080" imgH="228600" progId="Equation.3">
                  <p:embed/>
                </p:oleObj>
              </mc:Choice>
              <mc:Fallback>
                <p:oleObj name="Формула" r:id="rId13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3043238"/>
                        <a:ext cx="82391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7058025" y="3827463"/>
          <a:ext cx="406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Формула" r:id="rId15" imgW="203040" imgH="164880" progId="Equation.3">
                  <p:embed/>
                </p:oleObj>
              </mc:Choice>
              <mc:Fallback>
                <p:oleObj name="Формула" r:id="rId15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3827463"/>
                        <a:ext cx="4064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31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BDF8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1331913" y="1814513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значення виразу</a:t>
            </a: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309166" y="404664"/>
            <a:ext cx="4448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визначення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6769" y="1700808"/>
            <a:ext cx="47000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7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87450" y="3094038"/>
          <a:ext cx="35258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Формула" r:id="rId7" imgW="927000" imgH="228600" progId="Equation.3">
                  <p:embed/>
                </p:oleObj>
              </mc:Choice>
              <mc:Fallback>
                <p:oleObj name="Формула" r:id="rId7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094038"/>
                        <a:ext cx="3525838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7134225" y="1751013"/>
          <a:ext cx="2301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Формула" r:id="rId9" imgW="114120" imgH="177480" progId="Equation.3">
                  <p:embed/>
                </p:oleObj>
              </mc:Choice>
              <mc:Fallback>
                <p:oleObj name="Формула" r:id="rId9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1751013"/>
                        <a:ext cx="23018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188200" y="3136900"/>
          <a:ext cx="2730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Формула" r:id="rId11" imgW="126720" imgH="164880" progId="Equation.3">
                  <p:embed/>
                </p:oleObj>
              </mc:Choice>
              <mc:Fallback>
                <p:oleObj name="Формула" r:id="rId1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136900"/>
                        <a:ext cx="2730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037388" y="2382838"/>
          <a:ext cx="4857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Формула" r:id="rId13" imgW="241200" imgH="215640" progId="Equation.3">
                  <p:embed/>
                </p:oleObj>
              </mc:Choice>
              <mc:Fallback>
                <p:oleObj name="Формула" r:id="rId13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2382838"/>
                        <a:ext cx="4857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7234238" y="3852863"/>
          <a:ext cx="1778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Формула" r:id="rId15" imgW="88560" imgH="164880" progId="Equation.3">
                  <p:embed/>
                </p:oleObj>
              </mc:Choice>
              <mc:Fallback>
                <p:oleObj name="Формула" r:id="rId1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852863"/>
                        <a:ext cx="17780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CCF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1331913" y="1814513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309166" y="404664"/>
            <a:ext cx="4448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визначення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6769" y="1700808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8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27088" y="3068638"/>
          <a:ext cx="42497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Формула" r:id="rId7" imgW="1473120" imgH="203040" progId="Equation.3">
                  <p:embed/>
                </p:oleObj>
              </mc:Choice>
              <mc:Fallback>
                <p:oleObj name="Формула" r:id="rId7" imgW="1473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068638"/>
                        <a:ext cx="4249737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7159625" y="1763713"/>
          <a:ext cx="1793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5" y="1763713"/>
                        <a:ext cx="179388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902450" y="3068638"/>
          <a:ext cx="8477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Формула" r:id="rId11" imgW="393480" imgH="228600" progId="Equation.3">
                  <p:embed/>
                </p:oleObj>
              </mc:Choice>
              <mc:Fallback>
                <p:oleObj name="Формула" r:id="rId11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3068638"/>
                        <a:ext cx="8477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010400" y="2420938"/>
          <a:ext cx="5381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Формула" r:id="rId13" imgW="266400" imgH="177480" progId="Equation.3">
                  <p:embed/>
                </p:oleObj>
              </mc:Choice>
              <mc:Fallback>
                <p:oleObj name="Формула" r:id="rId13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420938"/>
                        <a:ext cx="5381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119938" y="3852863"/>
          <a:ext cx="4064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Формула" r:id="rId15" imgW="203040" imgH="164880" progId="Equation.3">
                  <p:embed/>
                </p:oleObj>
              </mc:Choice>
              <mc:Fallback>
                <p:oleObj name="Формула" r:id="rId15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3852863"/>
                        <a:ext cx="40640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CCF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627313" y="103188"/>
            <a:ext cx="4111625" cy="846137"/>
          </a:xfrm>
        </p:spPr>
        <p:txBody>
          <a:bodyPr/>
          <a:lstStyle/>
          <a:p>
            <a:r>
              <a:rPr lang="uk-UA" altLang="uk-UA" sz="4400" b="1" i="1" smtClean="0">
                <a:solidFill>
                  <a:srgbClr val="FF0000"/>
                </a:solidFill>
                <a:latin typeface="Constantia" panose="02030602050306030303" pitchFamily="18" charset="0"/>
              </a:rPr>
              <a:t>Числове коло.</a:t>
            </a:r>
          </a:p>
        </p:txBody>
      </p:sp>
      <p:sp>
        <p:nvSpPr>
          <p:cNvPr id="4" name="Усміхнене обличчя 3"/>
          <p:cNvSpPr/>
          <p:nvPr/>
        </p:nvSpPr>
        <p:spPr>
          <a:xfrm>
            <a:off x="2627313" y="1989138"/>
            <a:ext cx="3457575" cy="3240087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92550" y="5199063"/>
            <a:ext cx="1255713" cy="115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270</a:t>
            </a:r>
            <a:r>
              <a:rPr lang="uk-UA" dirty="0" smtClean="0">
                <a:latin typeface="Georgia" panose="02040502050405020303" pitchFamily="18" charset="0"/>
              </a:rPr>
              <a:t>°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92575" y="1133475"/>
            <a:ext cx="1081088" cy="115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90</a:t>
            </a:r>
            <a:r>
              <a:rPr lang="uk-UA" dirty="0" smtClean="0">
                <a:latin typeface="Georgia" panose="02040502050405020303" pitchFamily="18" charset="0"/>
              </a:rPr>
              <a:t>°</a:t>
            </a:r>
            <a:endParaRPr lang="uk-UA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87450" y="3213100"/>
            <a:ext cx="1439863" cy="115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180</a:t>
            </a:r>
            <a:r>
              <a:rPr lang="uk-UA" dirty="0" smtClean="0">
                <a:latin typeface="Georgia" panose="02040502050405020303" pitchFamily="18" charset="0"/>
              </a:rPr>
              <a:t>°</a:t>
            </a:r>
            <a:endParaRPr lang="uk-UA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25" y="3213100"/>
            <a:ext cx="1295400" cy="115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360</a:t>
            </a:r>
            <a:r>
              <a:rPr lang="uk-UA" dirty="0" smtClean="0">
                <a:latin typeface="Georgia" panose="02040502050405020303" pitchFamily="18" charset="0"/>
              </a:rPr>
              <a:t>°</a:t>
            </a:r>
            <a:endParaRPr lang="uk-UA" dirty="0"/>
          </a:p>
        </p:txBody>
      </p:sp>
      <p:sp>
        <p:nvSpPr>
          <p:cNvPr id="9" name="Блок-схема: АБО 8"/>
          <p:cNvSpPr/>
          <p:nvPr/>
        </p:nvSpPr>
        <p:spPr>
          <a:xfrm>
            <a:off x="971550" y="836613"/>
            <a:ext cx="1831975" cy="1647825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/>
          </a:p>
        </p:txBody>
      </p:sp>
      <p:sp>
        <p:nvSpPr>
          <p:cNvPr id="10" name="Блок-схема: АБО 9"/>
          <p:cNvSpPr/>
          <p:nvPr/>
        </p:nvSpPr>
        <p:spPr>
          <a:xfrm>
            <a:off x="6659563" y="836613"/>
            <a:ext cx="1873250" cy="1576387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1" name="Блок-схема: АБО 10"/>
          <p:cNvSpPr/>
          <p:nvPr/>
        </p:nvSpPr>
        <p:spPr>
          <a:xfrm>
            <a:off x="6372225" y="4724400"/>
            <a:ext cx="1944688" cy="1627188"/>
          </a:xfrm>
          <a:prstGeom prst="flowChar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697038" y="461963"/>
            <a:ext cx="523875" cy="46355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en-US" b="1" dirty="0" smtClean="0"/>
              <a:t>sin</a:t>
            </a:r>
            <a:endParaRPr lang="uk-UA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03438" y="1836738"/>
            <a:ext cx="523875" cy="4635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-</a:t>
            </a:r>
            <a:endParaRPr lang="uk-UA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87450" y="1854200"/>
            <a:ext cx="523875" cy="4635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-</a:t>
            </a:r>
            <a:endParaRPr lang="uk-UA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00875" y="1820863"/>
            <a:ext cx="523875" cy="4635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-</a:t>
            </a:r>
            <a:endParaRPr lang="uk-UA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738938" y="4997450"/>
            <a:ext cx="523875" cy="46355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-</a:t>
            </a:r>
            <a:endParaRPr lang="uk-UA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004050" y="1162050"/>
            <a:ext cx="523875" cy="461963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-</a:t>
            </a:r>
            <a:endParaRPr lang="uk-UA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524750" y="5745163"/>
            <a:ext cx="523875" cy="461962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 smtClean="0"/>
              <a:t>-</a:t>
            </a:r>
            <a:endParaRPr lang="uk-UA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686550" y="5673725"/>
            <a:ext cx="523875" cy="4635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/>
              <a:t>+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756525" y="1749425"/>
            <a:ext cx="523875" cy="4635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/>
              <a:t>+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672388" y="1157288"/>
            <a:ext cx="523875" cy="4635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/>
              <a:t>+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998663" y="1243013"/>
            <a:ext cx="523875" cy="4635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/>
              <a:t>+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276350" y="1230313"/>
            <a:ext cx="523875" cy="4635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/>
              <a:t>+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494588" y="4997450"/>
            <a:ext cx="523875" cy="4635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uk-UA" dirty="0"/>
              <a:t>+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218363" y="501650"/>
            <a:ext cx="684212" cy="46355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en-US" b="1" dirty="0" smtClean="0"/>
              <a:t>cos</a:t>
            </a:r>
            <a:endParaRPr lang="uk-UA" b="1"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7343775" y="4160838"/>
            <a:ext cx="1189038" cy="55245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/>
              </a:defRPr>
            </a:lvl9pPr>
          </a:lstStyle>
          <a:p>
            <a:pPr>
              <a:defRPr/>
            </a:pPr>
            <a:r>
              <a:rPr lang="en-US" cap="none" dirty="0" err="1">
                <a:latin typeface="Georgia" panose="02040502050405020303" pitchFamily="18" charset="0"/>
              </a:rPr>
              <a:t>t</a:t>
            </a:r>
            <a:r>
              <a:rPr lang="en-US" cap="none" dirty="0" err="1" smtClean="0">
                <a:latin typeface="Georgia" panose="02040502050405020303" pitchFamily="18" charset="0"/>
              </a:rPr>
              <a:t>g</a:t>
            </a:r>
            <a:r>
              <a:rPr lang="en-US" cap="none" dirty="0" smtClean="0">
                <a:latin typeface="Georgia" panose="02040502050405020303" pitchFamily="18" charset="0"/>
              </a:rPr>
              <a:t>  </a:t>
            </a:r>
            <a:r>
              <a:rPr lang="en-US" cap="none" dirty="0" err="1" smtClean="0">
                <a:latin typeface="Georgia" panose="02040502050405020303" pitchFamily="18" charset="0"/>
              </a:rPr>
              <a:t>ctg</a:t>
            </a:r>
            <a:endParaRPr lang="uk-UA" cap="none" dirty="0"/>
          </a:p>
        </p:txBody>
      </p:sp>
      <p:sp>
        <p:nvSpPr>
          <p:cNvPr id="27674" name="Прямокутник 1"/>
          <p:cNvSpPr>
            <a:spLocks noChangeArrowheads="1"/>
          </p:cNvSpPr>
          <p:nvPr/>
        </p:nvSpPr>
        <p:spPr bwMode="auto">
          <a:xfrm>
            <a:off x="285750" y="4008438"/>
            <a:ext cx="23987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 (180°-X) =</a:t>
            </a:r>
            <a:endParaRPr lang="uk-U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 (90</a:t>
            </a:r>
            <a:r>
              <a:rPr lang="en-US" sz="2400" b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+X) =</a:t>
            </a:r>
            <a:endParaRPr lang="uk-UA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tg (270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°-x) =</a:t>
            </a:r>
            <a:endParaRPr lang="uk-UA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ctg (360°-x) =</a:t>
            </a:r>
            <a:endParaRPr lang="uk-UA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02" y="329501"/>
            <a:ext cx="8610600" cy="589346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</a:t>
            </a:r>
            <a:r>
              <a:rPr lang="ru-RU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21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язання</a:t>
            </a:r>
            <a:r>
              <a:rPr lang="ru-RU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найпростіших тригонометричних рівнянь</a:t>
            </a:r>
            <a:r>
              <a:rPr lang="en-US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357290" y="5679296"/>
            <a:ext cx="6429420" cy="1071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1303712" y="1607331"/>
            <a:ext cx="1917576" cy="3231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.cost =</a:t>
            </a:r>
            <a:r>
              <a:rPr lang="ru-RU" sz="15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а|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≤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3001" y="684126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684126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357290" y="2089537"/>
            <a:ext cx="1893095" cy="482207"/>
            <a:chOff x="428596" y="1571612"/>
            <a:chExt cx="2524126" cy="642942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643050"/>
              <a:ext cx="2228850" cy="276225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928802"/>
              <a:ext cx="2381250" cy="276225"/>
            </a:xfrm>
            <a:prstGeom prst="rect">
              <a:avLst/>
            </a:prstGeom>
            <a:noFill/>
          </p:spPr>
        </p:pic>
        <p:sp>
          <p:nvSpPr>
            <p:cNvPr id="10" name="Левая круглая скобка 9"/>
            <p:cNvSpPr/>
            <p:nvPr/>
          </p:nvSpPr>
          <p:spPr>
            <a:xfrm>
              <a:off x="428596" y="1571612"/>
              <a:ext cx="214314" cy="642942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7389" y="257174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dirty="0">
                <a:latin typeface="Times New Roman" pitchFamily="18" charset="0"/>
                <a:cs typeface="Times New Roman" pitchFamily="18" charset="0"/>
              </a:rPr>
              <a:t>або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143001" y="684126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93216"/>
            <a:ext cx="1785938" cy="2071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920564" y="3206851"/>
            <a:ext cx="200086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 випадки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4447" y="3589737"/>
            <a:ext cx="169629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cost=0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π/2+π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4448" y="4339836"/>
            <a:ext cx="168828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cost=1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0+2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64448" y="5036356"/>
            <a:ext cx="163217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cost = -1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π+2π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61166" y="1607331"/>
            <a:ext cx="1899879" cy="323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2.sint =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где | а |≤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43001" y="684126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143001" y="684126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3554008" y="2089538"/>
            <a:ext cx="2035970" cy="428628"/>
            <a:chOff x="5286380" y="1571612"/>
            <a:chExt cx="2714626" cy="57150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1571612"/>
              <a:ext cx="2209800" cy="276225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1857364"/>
              <a:ext cx="2571750" cy="276225"/>
            </a:xfrm>
            <a:prstGeom prst="rect">
              <a:avLst/>
            </a:prstGeom>
            <a:noFill/>
          </p:spPr>
        </p:pic>
        <p:sp>
          <p:nvSpPr>
            <p:cNvPr id="25" name="Левая круглая скобка 24"/>
            <p:cNvSpPr/>
            <p:nvPr/>
          </p:nvSpPr>
          <p:spPr>
            <a:xfrm>
              <a:off x="5286380" y="1571612"/>
              <a:ext cx="142876" cy="571504"/>
            </a:xfrm>
            <a:prstGeom prst="lef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04107" y="257174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" dirty="0">
                <a:latin typeface="Times New Roman" pitchFamily="18" charset="0"/>
                <a:cs typeface="Times New Roman" pitchFamily="18" charset="0"/>
              </a:rPr>
              <a:t>або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43001" y="684126"/>
            <a:ext cx="138564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7587" y="2946793"/>
            <a:ext cx="1971675" cy="214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3" name="TextBox 32"/>
          <p:cNvSpPr txBox="1"/>
          <p:nvPr/>
        </p:nvSpPr>
        <p:spPr>
          <a:xfrm>
            <a:off x="3478191" y="3259157"/>
            <a:ext cx="2000869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 випадки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8323" y="3643315"/>
            <a:ext cx="15151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sint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=0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0+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1165" y="4339836"/>
            <a:ext cx="181171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sint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=1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π/2+2π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7588" y="5036356"/>
            <a:ext cx="194636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</a:rPr>
              <a:t>sint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 = - 1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-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π/2+2π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>
            <a:off x="1304307" y="3589140"/>
            <a:ext cx="4071966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661761" y="3589140"/>
            <a:ext cx="4071966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18620" y="1768067"/>
            <a:ext cx="171713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tgt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а,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04307" y="2357431"/>
            <a:ext cx="215155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018621" y="3643315"/>
            <a:ext cx="176202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ctgt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а, 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31277" y="4381692"/>
            <a:ext cx="22525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arcctg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k‚ 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5911463" y="3321843"/>
            <a:ext cx="1821669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5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6" grpId="0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4643438" y="3716338"/>
            <a:ext cx="360362" cy="431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1908175" y="4292600"/>
            <a:ext cx="360363" cy="431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8039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spc="48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Приклади</a:t>
            </a:r>
            <a:r>
              <a:rPr lang="ru-RU" sz="2400" b="1" kern="10" spc="48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kern="10" spc="480" dirty="0" err="1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рівнянь</a:t>
            </a:r>
            <a:r>
              <a:rPr lang="ru-RU" sz="2400" b="1" kern="10" spc="48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ru-RU" sz="2400" b="1" kern="10" spc="48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5605" name="Object 5"/>
          <p:cNvGraphicFramePr>
            <a:graphicFrameLocks noGrp="1" noChangeAspect="1"/>
          </p:cNvGraphicFramePr>
          <p:nvPr>
            <p:ph/>
          </p:nvPr>
        </p:nvGraphicFramePr>
        <p:xfrm>
          <a:off x="468313" y="981075"/>
          <a:ext cx="23034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" name="Формула" r:id="rId3" imgW="1104840" imgH="444240" progId="Equation.3">
                  <p:embed/>
                </p:oleObj>
              </mc:Choice>
              <mc:Fallback>
                <p:oleObj name="Формула" r:id="rId3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81075"/>
                        <a:ext cx="2303462" cy="9271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2138" y="1125538"/>
            <a:ext cx="57610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err="1" smtClean="0"/>
              <a:t>Рівняння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найпростейшего</a:t>
            </a:r>
            <a:r>
              <a:rPr lang="ru-RU" sz="2000" b="1" dirty="0" smtClean="0"/>
              <a:t>, </a:t>
            </a:r>
            <a:endParaRPr lang="ru-RU" sz="2000" b="1" dirty="0"/>
          </a:p>
          <a:p>
            <a:r>
              <a:rPr lang="ru-RU" sz="2000" b="1" dirty="0"/>
              <a:t> </a:t>
            </a:r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err="1" smtClean="0"/>
              <a:t>Згідно</a:t>
            </a:r>
            <a:r>
              <a:rPr lang="ru-RU" sz="2000" b="1" dirty="0" smtClean="0"/>
              <a:t> формул </a:t>
            </a:r>
            <a:r>
              <a:rPr lang="ru-RU" sz="2000" b="1" dirty="0" err="1" smtClean="0"/>
              <a:t>приведення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маєм</a:t>
            </a:r>
            <a:r>
              <a:rPr lang="ru-RU" sz="2000" b="1" dirty="0" smtClean="0"/>
              <a:t>.</a:t>
            </a:r>
            <a:endParaRPr lang="en-US" sz="2000" b="1" dirty="0">
              <a:cs typeface="Arial" charset="0"/>
            </a:endParaRPr>
          </a:p>
          <a:p>
            <a:endParaRPr lang="ru-RU" sz="2000" b="1" dirty="0"/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>
            <p:extLst/>
          </p:nvPr>
        </p:nvGraphicFramePr>
        <p:xfrm>
          <a:off x="5772944" y="1477962"/>
          <a:ext cx="1774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" name="Формула" r:id="rId5" imgW="901440" imgH="444240" progId="Equation.3">
                  <p:embed/>
                </p:oleObj>
              </mc:Choice>
              <mc:Fallback>
                <p:oleObj name="Формула" r:id="rId5" imgW="901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944" y="1477962"/>
                        <a:ext cx="177482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258888" y="3716338"/>
          <a:ext cx="15890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6" name="Формула" r:id="rId7" imgW="761760" imgH="177480" progId="Equation.3">
                  <p:embed/>
                </p:oleObj>
              </mc:Choice>
              <mc:Fallback>
                <p:oleObj name="Формула" r:id="rId7" imgW="761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716338"/>
                        <a:ext cx="158908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1403350" y="4292600"/>
          <a:ext cx="13509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7" name="Формула" r:id="rId9" imgW="647640" imgH="177480" progId="Equation.3">
                  <p:embed/>
                </p:oleObj>
              </mc:Choice>
              <mc:Fallback>
                <p:oleObj name="Формула" r:id="rId9" imgW="647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92600"/>
                        <a:ext cx="13509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1258888" y="4797425"/>
            <a:ext cx="31595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Маємо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</a:t>
            </a:r>
            <a:r>
              <a:rPr lang="ru-RU" sz="2000" b="1" dirty="0" smtClean="0"/>
              <a:t> </a:t>
            </a:r>
            <a:endParaRPr lang="en-US" sz="2000" b="1" dirty="0"/>
          </a:p>
          <a:p>
            <a:r>
              <a:rPr lang="ru-RU" sz="2000" b="1" dirty="0" err="1" smtClean="0"/>
              <a:t>рівняння</a:t>
            </a:r>
            <a:r>
              <a:rPr lang="ru-RU" sz="2000" b="1" dirty="0" smtClean="0"/>
              <a:t> </a:t>
            </a:r>
            <a:r>
              <a:rPr lang="en-US" sz="2000" b="1" dirty="0" err="1"/>
              <a:t>cos</a:t>
            </a:r>
            <a:r>
              <a:rPr lang="en-US" sz="2000" b="1" dirty="0"/>
              <a:t> t=a</a:t>
            </a:r>
          </a:p>
          <a:p>
            <a:r>
              <a:rPr lang="en-US" sz="2000" b="1" dirty="0"/>
              <a:t>            a=0</a:t>
            </a:r>
            <a:endParaRPr lang="ru-RU" sz="2000" b="1" dirty="0"/>
          </a:p>
        </p:txBody>
      </p:sp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4643438" y="3500438"/>
          <a:ext cx="164306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8" name="Формула" r:id="rId11" imgW="787320" imgH="406080" progId="Equation.3">
                  <p:embed/>
                </p:oleObj>
              </mc:Choice>
              <mc:Fallback>
                <p:oleObj name="Формула" r:id="rId11" imgW="787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00438"/>
                        <a:ext cx="1643062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4572000" y="4292600"/>
            <a:ext cx="40695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Поділемо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обідві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частини</a:t>
            </a:r>
            <a:r>
              <a:rPr lang="ru-RU" sz="2000" b="1" dirty="0" smtClean="0"/>
              <a:t> </a:t>
            </a:r>
            <a:r>
              <a:rPr lang="ru-RU" sz="2000" b="1" dirty="0"/>
              <a:t>на 4.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4211638" y="5373688"/>
            <a:ext cx="46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/>
              <a:t>В</a:t>
            </a:r>
            <a:r>
              <a:rPr lang="en-US" sz="2000" b="1" dirty="0" smtClean="0"/>
              <a:t>:</a:t>
            </a:r>
            <a:endParaRPr lang="ru-RU" sz="2000" b="1" dirty="0"/>
          </a:p>
        </p:txBody>
      </p:sp>
      <p:graphicFrame>
        <p:nvGraphicFramePr>
          <p:cNvPr id="25631" name="Object 31"/>
          <p:cNvGraphicFramePr>
            <a:graphicFrameLocks noChangeAspect="1"/>
          </p:cNvGraphicFramePr>
          <p:nvPr/>
        </p:nvGraphicFramePr>
        <p:xfrm>
          <a:off x="5003800" y="5084763"/>
          <a:ext cx="15382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9" name="Формула" r:id="rId13" imgW="736560" imgH="406080" progId="Equation.3">
                  <p:embed/>
                </p:oleObj>
              </mc:Choice>
              <mc:Fallback>
                <p:oleObj name="Формула" r:id="rId13" imgW="736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84763"/>
                        <a:ext cx="1538288" cy="849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2339975" y="4149725"/>
            <a:ext cx="5762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4211638" y="32845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</a:t>
            </a:r>
            <a:endParaRPr lang="ru-RU" b="1"/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2843213" y="393382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</a:t>
            </a:r>
            <a:endParaRPr lang="ru-RU" b="1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4500563" y="3573463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3" grpId="0" animBg="1"/>
      <p:bldP spid="25632" grpId="0" animBg="1"/>
      <p:bldP spid="25" grpId="0"/>
      <p:bldP spid="25621" grpId="0"/>
      <p:bldP spid="25626" grpId="0"/>
      <p:bldP spid="25627" grpId="0"/>
      <p:bldP spid="25636" grpId="0" animBg="1"/>
      <p:bldP spid="25637" grpId="0"/>
      <p:bldP spid="25638" grpId="0"/>
      <p:bldP spid="256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38200" y="914400"/>
            <a:ext cx="70104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4800" b="1" dirty="0"/>
              <a:t>Жодна інша наука не навчає так ясно розуміти гармонію природи , як математика…</a:t>
            </a:r>
            <a:endParaRPr lang="en-US" sz="4800" b="1" dirty="0">
              <a:latin typeface="Broadway" panose="04040905080B02020502" pitchFamily="82" charset="0"/>
            </a:endParaRPr>
          </a:p>
          <a:p>
            <a:pPr marL="0" indent="0">
              <a:buNone/>
            </a:pPr>
            <a:r>
              <a:rPr lang="uk-UA" sz="4800" b="1" dirty="0"/>
              <a:t>  </a:t>
            </a:r>
            <a:r>
              <a:rPr lang="en-US" sz="4800" b="1" dirty="0">
                <a:latin typeface="Broadway" panose="04040905080B02020502" pitchFamily="82" charset="0"/>
              </a:rPr>
              <a:t>  </a:t>
            </a:r>
            <a:r>
              <a:rPr lang="uk-UA" sz="4800" b="1" dirty="0"/>
              <a:t>                                                                                            </a:t>
            </a:r>
            <a:r>
              <a:rPr lang="en-US" sz="4800" b="1" dirty="0">
                <a:latin typeface="Broadway" panose="04040905080B02020502" pitchFamily="82" charset="0"/>
              </a:rPr>
              <a:t>      </a:t>
            </a:r>
            <a:r>
              <a:rPr lang="uk-UA" sz="4800" b="1" dirty="0" err="1"/>
              <a:t>П.Карус</a:t>
            </a:r>
            <a:endParaRPr lang="uk-UA" sz="4800" dirty="0"/>
          </a:p>
          <a:p>
            <a:pPr algn="just">
              <a:buNone/>
            </a:pPr>
            <a:endParaRPr lang="uk-UA" sz="4800" b="1" i="1" dirty="0">
              <a:solidFill>
                <a:schemeClr val="tx2">
                  <a:lumMod val="75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1116013" y="4437063"/>
          <a:ext cx="33178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" name="Формула" r:id="rId3" imgW="1511280" imgH="431640" progId="Equation.3">
                  <p:embed/>
                </p:oleObj>
              </mc:Choice>
              <mc:Fallback>
                <p:oleObj name="Формула" r:id="rId3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37063"/>
                        <a:ext cx="33178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1692275" y="3573463"/>
            <a:ext cx="360363" cy="431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1187450" y="3357563"/>
          <a:ext cx="1670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7" name="Формула" r:id="rId5" imgW="799920" imgH="431640" progId="Equation.3">
                  <p:embed/>
                </p:oleObj>
              </mc:Choice>
              <mc:Fallback>
                <p:oleObj name="Формула" r:id="rId5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57563"/>
                        <a:ext cx="167005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Grp="1" noChangeAspect="1"/>
          </p:cNvGraphicFramePr>
          <p:nvPr>
            <p:ph/>
          </p:nvPr>
        </p:nvGraphicFramePr>
        <p:xfrm>
          <a:off x="468313" y="1211263"/>
          <a:ext cx="23034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" name="Формула" r:id="rId7" imgW="1066680" imgH="215640" progId="Equation.3">
                  <p:embed/>
                </p:oleObj>
              </mc:Choice>
              <mc:Fallback>
                <p:oleObj name="Формула" r:id="rId7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11263"/>
                        <a:ext cx="2303462" cy="46672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132138" y="1125538"/>
            <a:ext cx="5761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Перенос </a:t>
            </a:r>
            <a:r>
              <a:rPr lang="ru-RU" sz="2000" b="1" dirty="0" err="1" smtClean="0"/>
              <a:t>слагаємого</a:t>
            </a:r>
            <a:r>
              <a:rPr lang="ru-RU" sz="2000" b="1" dirty="0" smtClean="0"/>
              <a:t> і </a:t>
            </a:r>
            <a:r>
              <a:rPr lang="ru-RU" sz="2000" b="1" dirty="0" err="1" smtClean="0"/>
              <a:t>ділення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одне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значення</a:t>
            </a:r>
            <a:r>
              <a:rPr lang="ru-RU" sz="2000" b="1" dirty="0" smtClean="0"/>
              <a:t>,  </a:t>
            </a:r>
            <a:r>
              <a:rPr lang="ru-RU" sz="2000" b="1" dirty="0" err="1" smtClean="0"/>
              <a:t>отримаєм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простійше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рівняння</a:t>
            </a:r>
            <a:r>
              <a:rPr lang="ru-RU" sz="2000" b="1" dirty="0" smtClean="0"/>
              <a:t>.</a:t>
            </a:r>
            <a:endParaRPr lang="en-US" sz="2000" b="1" dirty="0">
              <a:cs typeface="Arial" charset="0"/>
            </a:endParaRPr>
          </a:p>
          <a:p>
            <a:endParaRPr lang="ru-RU" sz="2000" b="1" dirty="0"/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1331913" y="2276475"/>
          <a:ext cx="1668462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9" name="Формула" r:id="rId9" imgW="799920" imgH="431640" progId="Equation.3">
                  <p:embed/>
                </p:oleObj>
              </mc:Choice>
              <mc:Fallback>
                <p:oleObj name="Формула" r:id="rId9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76475"/>
                        <a:ext cx="1668462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5724525" y="5805488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/>
              <a:t>В</a:t>
            </a:r>
            <a:r>
              <a:rPr lang="en-US" sz="2000" b="1" dirty="0" smtClean="0"/>
              <a:t>:</a:t>
            </a:r>
            <a:endParaRPr lang="ru-RU" sz="2000" b="1" dirty="0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6345238" y="5516563"/>
          <a:ext cx="18827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0" name="Формула" r:id="rId11" imgW="901440" imgH="406080" progId="Equation.3">
                  <p:embed/>
                </p:oleObj>
              </mc:Choice>
              <mc:Fallback>
                <p:oleObj name="Формула" r:id="rId11" imgW="901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238" y="5516563"/>
                        <a:ext cx="1882775" cy="849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1331913" y="33575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1116013" y="3068638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</a:t>
            </a:r>
            <a:endParaRPr lang="ru-RU" b="1"/>
          </a:p>
        </p:txBody>
      </p:sp>
      <p:graphicFrame>
        <p:nvGraphicFramePr>
          <p:cNvPr id="48154" name="Object 26"/>
          <p:cNvGraphicFramePr>
            <a:graphicFrameLocks noChangeAspect="1"/>
          </p:cNvGraphicFramePr>
          <p:nvPr/>
        </p:nvGraphicFramePr>
        <p:xfrm>
          <a:off x="5148263" y="2349500"/>
          <a:ext cx="21463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" name="Формула" r:id="rId13" imgW="977760" imgH="406080" progId="Equation.3">
                  <p:embed/>
                </p:oleObj>
              </mc:Choice>
              <mc:Fallback>
                <p:oleObj name="Формула" r:id="rId13" imgW="9777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349500"/>
                        <a:ext cx="21463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8" name="Object 30"/>
          <p:cNvGraphicFramePr>
            <a:graphicFrameLocks noChangeAspect="1"/>
          </p:cNvGraphicFramePr>
          <p:nvPr/>
        </p:nvGraphicFramePr>
        <p:xfrm>
          <a:off x="5292725" y="3933825"/>
          <a:ext cx="19796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2" name="Формула" r:id="rId15" imgW="901440" imgH="406080" progId="Equation.3">
                  <p:embed/>
                </p:oleObj>
              </mc:Choice>
              <mc:Fallback>
                <p:oleObj name="Формула" r:id="rId15" imgW="901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933825"/>
                        <a:ext cx="1979613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59" name="WordArt 31"/>
          <p:cNvSpPr>
            <a:spLocks noChangeArrowheads="1" noChangeShapeType="1" noTextEdit="1"/>
          </p:cNvSpPr>
          <p:nvPr/>
        </p:nvSpPr>
        <p:spPr bwMode="auto">
          <a:xfrm>
            <a:off x="684213" y="-19251"/>
            <a:ext cx="8039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spc="4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Приклади рівнянь</a:t>
            </a:r>
          </a:p>
        </p:txBody>
      </p:sp>
    </p:spTree>
    <p:extLst>
      <p:ext uri="{BB962C8B-B14F-4D97-AF65-F5344CB8AC3E}">
        <p14:creationId xmlns:p14="http://schemas.microsoft.com/office/powerpoint/2010/main" val="19727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25" grpId="0"/>
      <p:bldP spid="48141" grpId="0"/>
      <p:bldP spid="48143" grpId="0" animBg="1"/>
      <p:bldP spid="481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091"/>
              </p:ext>
            </p:extLst>
          </p:nvPr>
        </p:nvGraphicFramePr>
        <p:xfrm>
          <a:off x="843130" y="2551112"/>
          <a:ext cx="2286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" name="Формула" r:id="rId3" imgW="1041120" imgH="406080" progId="Equation.3">
                  <p:embed/>
                </p:oleObj>
              </mc:Choice>
              <mc:Fallback>
                <p:oleObj name="Формула" r:id="rId3" imgW="10411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30" y="2551112"/>
                        <a:ext cx="22860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Grp="1" noChangeAspect="1"/>
          </p:cNvGraphicFramePr>
          <p:nvPr>
            <p:ph/>
          </p:nvPr>
        </p:nvGraphicFramePr>
        <p:xfrm>
          <a:off x="611188" y="1125538"/>
          <a:ext cx="24479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9" name="Формула" r:id="rId5" imgW="1041120" imgH="444240" progId="Equation.3">
                  <p:embed/>
                </p:oleObj>
              </mc:Choice>
              <mc:Fallback>
                <p:oleObj name="Формула" r:id="rId5" imgW="1041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125538"/>
                        <a:ext cx="2447925" cy="10445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2913063" y="5665920"/>
            <a:ext cx="46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/>
              <a:t>В</a:t>
            </a:r>
            <a:r>
              <a:rPr lang="en-US" sz="2000" b="1" dirty="0" smtClean="0"/>
              <a:t>:</a:t>
            </a:r>
            <a:endParaRPr lang="ru-RU" sz="2000" b="1" dirty="0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096091"/>
              </p:ext>
            </p:extLst>
          </p:nvPr>
        </p:nvGraphicFramePr>
        <p:xfrm>
          <a:off x="3540259" y="5439701"/>
          <a:ext cx="188277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" name="Формула" r:id="rId7" imgW="901440" imgH="406080" progId="Equation.3">
                  <p:embed/>
                </p:oleObj>
              </mc:Choice>
              <mc:Fallback>
                <p:oleObj name="Формула" r:id="rId7" imgW="901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259" y="5439701"/>
                        <a:ext cx="1882775" cy="849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15943"/>
              </p:ext>
            </p:extLst>
          </p:nvPr>
        </p:nvGraphicFramePr>
        <p:xfrm>
          <a:off x="2904331" y="3894671"/>
          <a:ext cx="9477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1" name="Формула" r:id="rId9" imgW="431640" imgH="203040" progId="Equation.3">
                  <p:embed/>
                </p:oleObj>
              </mc:Choice>
              <mc:Fallback>
                <p:oleObj name="Формула" r:id="rId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331" y="3894671"/>
                        <a:ext cx="947737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970365"/>
              </p:ext>
            </p:extLst>
          </p:nvPr>
        </p:nvGraphicFramePr>
        <p:xfrm>
          <a:off x="3631406" y="1184148"/>
          <a:ext cx="1600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2" name="Формула" r:id="rId11" imgW="812520" imgH="444240" progId="Equation.3">
                  <p:embed/>
                </p:oleObj>
              </mc:Choice>
              <mc:Fallback>
                <p:oleObj name="Формула" r:id="rId11" imgW="812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406" y="1184148"/>
                        <a:ext cx="1600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5665763" y="1268355"/>
            <a:ext cx="3111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Маємо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</a:t>
            </a:r>
            <a:r>
              <a:rPr lang="ru-RU" sz="2000" b="1" dirty="0" smtClean="0"/>
              <a:t> </a:t>
            </a:r>
            <a:endParaRPr lang="en-US" sz="2000" b="1" dirty="0"/>
          </a:p>
          <a:p>
            <a:r>
              <a:rPr lang="en-US" sz="2000" b="1" dirty="0" err="1" smtClean="0"/>
              <a:t>cos</a:t>
            </a:r>
            <a:r>
              <a:rPr lang="en-US" sz="2000" b="1" dirty="0" smtClean="0"/>
              <a:t> t=a</a:t>
            </a:r>
            <a:r>
              <a:rPr lang="uk-UA" sz="2000" b="1" dirty="0" smtClean="0"/>
              <a:t>      </a:t>
            </a:r>
            <a:r>
              <a:rPr lang="en-US" sz="2000" b="1" dirty="0" smtClean="0"/>
              <a:t>a=0</a:t>
            </a:r>
            <a:endParaRPr lang="ru-RU" sz="2000" b="1" dirty="0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 flipV="1">
            <a:off x="3378200" y="3000638"/>
            <a:ext cx="66040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22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26997"/>
              </p:ext>
            </p:extLst>
          </p:nvPr>
        </p:nvGraphicFramePr>
        <p:xfrm>
          <a:off x="4267200" y="2470344"/>
          <a:ext cx="25368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3" name="Формула" r:id="rId13" imgW="1155600" imgH="406080" progId="Equation.3">
                  <p:embed/>
                </p:oleObj>
              </mc:Choice>
              <mc:Fallback>
                <p:oleObj name="Формула" r:id="rId13" imgW="1155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70344"/>
                        <a:ext cx="25368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2813275" y="389239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225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875737"/>
              </p:ext>
            </p:extLst>
          </p:nvPr>
        </p:nvGraphicFramePr>
        <p:xfrm>
          <a:off x="860425" y="3686175"/>
          <a:ext cx="18970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4" name="Уравнение" r:id="rId15" imgW="863280" imgH="393480" progId="Equation.3">
                  <p:embed/>
                </p:oleObj>
              </mc:Choice>
              <mc:Fallback>
                <p:oleObj name="Уравнение" r:id="rId15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3686175"/>
                        <a:ext cx="18970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32356"/>
              </p:ext>
            </p:extLst>
          </p:nvPr>
        </p:nvGraphicFramePr>
        <p:xfrm>
          <a:off x="4545806" y="3671625"/>
          <a:ext cx="1979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5" name="Формула" r:id="rId17" imgW="901440" imgH="406080" progId="Equation.3">
                  <p:embed/>
                </p:oleObj>
              </mc:Choice>
              <mc:Fallback>
                <p:oleObj name="Формула" r:id="rId17" imgW="901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806" y="3671625"/>
                        <a:ext cx="197961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7" name="WordArt 33"/>
          <p:cNvSpPr>
            <a:spLocks noChangeArrowheads="1" noChangeShapeType="1" noTextEdit="1"/>
          </p:cNvSpPr>
          <p:nvPr/>
        </p:nvSpPr>
        <p:spPr bwMode="auto">
          <a:xfrm>
            <a:off x="611188" y="285271"/>
            <a:ext cx="8228012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spc="48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Приклади</a:t>
            </a:r>
            <a:r>
              <a:rPr lang="ru-RU" sz="2400" b="1" kern="10" spc="48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kern="10" spc="48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рівнянь</a:t>
            </a:r>
            <a:endParaRPr lang="ru-RU" sz="2400" b="1" kern="10" spc="48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4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2242" grpId="0"/>
      <p:bldP spid="52243" grpId="0" animBg="1"/>
      <p:bldP spid="522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757277567"/>
              </p:ext>
            </p:extLst>
          </p:nvPr>
        </p:nvGraphicFramePr>
        <p:xfrm>
          <a:off x="739600" y="1441016"/>
          <a:ext cx="24479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0" name="Формула" r:id="rId3" imgW="1180800" imgH="457200" progId="Equation.3">
                  <p:embed/>
                </p:oleObj>
              </mc:Choice>
              <mc:Fallback>
                <p:oleObj name="Формула" r:id="rId3" imgW="118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00" y="1441016"/>
                        <a:ext cx="2447925" cy="9477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167288" y="5367508"/>
            <a:ext cx="575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/>
              <a:t>В</a:t>
            </a:r>
            <a:r>
              <a:rPr lang="en-US" sz="2000" b="1" dirty="0" smtClean="0"/>
              <a:t>:</a:t>
            </a:r>
            <a:endParaRPr lang="ru-RU" sz="2000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04369" y="732370"/>
            <a:ext cx="57610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b="1" dirty="0"/>
          </a:p>
          <a:p>
            <a:r>
              <a:rPr lang="ru-RU" sz="2000" b="1" dirty="0"/>
              <a:t> </a:t>
            </a:r>
            <a:r>
              <a:rPr lang="ru-RU" sz="2000" b="1" dirty="0" err="1"/>
              <a:t>Т</a:t>
            </a:r>
            <a:r>
              <a:rPr lang="ru-RU" sz="2000" b="1" dirty="0" err="1" smtClean="0"/>
              <a:t>ребо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разглянути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 </a:t>
            </a:r>
            <a:r>
              <a:rPr lang="en-US" sz="2000" b="1" dirty="0" err="1" smtClean="0"/>
              <a:t>cos</a:t>
            </a:r>
            <a:r>
              <a:rPr lang="uk-UA" sz="2000" b="1" dirty="0"/>
              <a:t>.</a:t>
            </a:r>
            <a:r>
              <a:rPr lang="en-US" sz="2000" b="1" dirty="0" smtClean="0"/>
              <a:t> </a:t>
            </a:r>
            <a:endParaRPr lang="uk-UA" sz="2000" b="1" dirty="0" smtClean="0"/>
          </a:p>
          <a:p>
            <a:endParaRPr lang="ru-RU" sz="2000" b="1" dirty="0"/>
          </a:p>
        </p:txBody>
      </p:sp>
      <p:graphicFrame>
        <p:nvGraphicFramePr>
          <p:cNvPr id="563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65398"/>
              </p:ext>
            </p:extLst>
          </p:nvPr>
        </p:nvGraphicFramePr>
        <p:xfrm>
          <a:off x="3059113" y="2581036"/>
          <a:ext cx="365283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1" name="Формула" r:id="rId5" imgW="1663560" imgH="431640" progId="Equation.3">
                  <p:embed/>
                </p:oleObj>
              </mc:Choice>
              <mc:Fallback>
                <p:oleObj name="Формула" r:id="rId5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581036"/>
                        <a:ext cx="3652838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73178"/>
              </p:ext>
            </p:extLst>
          </p:nvPr>
        </p:nvGraphicFramePr>
        <p:xfrm>
          <a:off x="3669848" y="1490595"/>
          <a:ext cx="24479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2" name="Формула" r:id="rId7" imgW="1180800" imgH="457200" progId="Equation.3">
                  <p:embed/>
                </p:oleObj>
              </mc:Choice>
              <mc:Fallback>
                <p:oleObj name="Формула" r:id="rId7" imgW="1180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848" y="1490595"/>
                        <a:ext cx="2447925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40543"/>
              </p:ext>
            </p:extLst>
          </p:nvPr>
        </p:nvGraphicFramePr>
        <p:xfrm>
          <a:off x="767907" y="2604954"/>
          <a:ext cx="16319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" name="Формула" r:id="rId9" imgW="787320" imgH="431640" progId="Equation.3">
                  <p:embed/>
                </p:oleObj>
              </mc:Choice>
              <mc:Fallback>
                <p:oleObj name="Формула" r:id="rId9" imgW="787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07" y="2604954"/>
                        <a:ext cx="163195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712021"/>
              </p:ext>
            </p:extLst>
          </p:nvPr>
        </p:nvGraphicFramePr>
        <p:xfrm>
          <a:off x="711485" y="3690999"/>
          <a:ext cx="25368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" name="Формула" r:id="rId11" imgW="1155600" imgH="406080" progId="Equation.3">
                  <p:embed/>
                </p:oleObj>
              </mc:Choice>
              <mc:Fallback>
                <p:oleObj name="Формула" r:id="rId11" imgW="11556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485" y="3690999"/>
                        <a:ext cx="25368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6400800" y="39166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635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920089"/>
              </p:ext>
            </p:extLst>
          </p:nvPr>
        </p:nvGraphicFramePr>
        <p:xfrm>
          <a:off x="6487796" y="3956111"/>
          <a:ext cx="5302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5" name="Формула" r:id="rId13" imgW="241200" imgH="164880" progId="Equation.3">
                  <p:embed/>
                </p:oleObj>
              </mc:Choice>
              <mc:Fallback>
                <p:oleObj name="Формула" r:id="rId13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796" y="3956111"/>
                        <a:ext cx="5302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38251"/>
              </p:ext>
            </p:extLst>
          </p:nvPr>
        </p:nvGraphicFramePr>
        <p:xfrm>
          <a:off x="3886200" y="3673475"/>
          <a:ext cx="2397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6" name="Формула" r:id="rId15" imgW="1091880" imgH="406080" progId="Equation.3">
                  <p:embed/>
                </p:oleObj>
              </mc:Choice>
              <mc:Fallback>
                <p:oleObj name="Формула" r:id="rId15" imgW="1091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73475"/>
                        <a:ext cx="23971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6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28818"/>
              </p:ext>
            </p:extLst>
          </p:nvPr>
        </p:nvGraphicFramePr>
        <p:xfrm>
          <a:off x="2895600" y="5119859"/>
          <a:ext cx="2397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" name="Формула" r:id="rId17" imgW="1091880" imgH="406080" progId="Equation.3">
                  <p:embed/>
                </p:oleObj>
              </mc:Choice>
              <mc:Fallback>
                <p:oleObj name="Формула" r:id="rId17" imgW="1091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19859"/>
                        <a:ext cx="2397125" cy="892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65" name="WordArt 45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8039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spc="48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Приклади</a:t>
            </a:r>
            <a:r>
              <a:rPr lang="ru-RU" sz="2400" b="1" kern="10" spc="48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kern="10" spc="48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рівнянь</a:t>
            </a:r>
            <a:r>
              <a:rPr lang="ru-RU" sz="2400" b="1" kern="10" spc="48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2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  <p:bldP spid="25" grpId="0"/>
      <p:bldP spid="563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5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68108684"/>
              </p:ext>
            </p:extLst>
          </p:nvPr>
        </p:nvGraphicFramePr>
        <p:xfrm>
          <a:off x="516195" y="768316"/>
          <a:ext cx="57610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2" name="Формула" r:id="rId3" imgW="2577960" imgH="444240" progId="Equation.3">
                  <p:embed/>
                </p:oleObj>
              </mc:Choice>
              <mc:Fallback>
                <p:oleObj name="Формула" r:id="rId3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95" y="768316"/>
                        <a:ext cx="5761037" cy="9937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337974" y="5850509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/>
              <a:t>В</a:t>
            </a:r>
            <a:r>
              <a:rPr lang="en-US" sz="2000" b="1" dirty="0" smtClean="0"/>
              <a:t>:</a:t>
            </a:r>
            <a:endParaRPr lang="ru-RU" sz="2000" b="1" dirty="0"/>
          </a:p>
        </p:txBody>
      </p:sp>
      <p:graphicFrame>
        <p:nvGraphicFramePr>
          <p:cNvPr id="645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12341"/>
              </p:ext>
            </p:extLst>
          </p:nvPr>
        </p:nvGraphicFramePr>
        <p:xfrm>
          <a:off x="516195" y="1822450"/>
          <a:ext cx="2659063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" name="Формула" r:id="rId5" imgW="1282680" imgH="444240" progId="Equation.3">
                  <p:embed/>
                </p:oleObj>
              </mc:Choice>
              <mc:Fallback>
                <p:oleObj name="Формула" r:id="rId5" imgW="1282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95" y="1822450"/>
                        <a:ext cx="2659063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508427"/>
              </p:ext>
            </p:extLst>
          </p:nvPr>
        </p:nvGraphicFramePr>
        <p:xfrm>
          <a:off x="741767" y="2924175"/>
          <a:ext cx="2211387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" name="Формула" r:id="rId7" imgW="1066680" imgH="444240" progId="Equation.3">
                  <p:embed/>
                </p:oleObj>
              </mc:Choice>
              <mc:Fallback>
                <p:oleObj name="Формула" r:id="rId7" imgW="106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67" y="2924175"/>
                        <a:ext cx="2211387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3995738" y="2924175"/>
            <a:ext cx="25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 smtClean="0"/>
              <a:t>.</a:t>
            </a:r>
            <a:endParaRPr lang="ru-RU" sz="2000" b="1" dirty="0"/>
          </a:p>
        </p:txBody>
      </p:sp>
      <p:graphicFrame>
        <p:nvGraphicFramePr>
          <p:cNvPr id="64538" name="Object 26"/>
          <p:cNvGraphicFramePr>
            <a:graphicFrameLocks noChangeAspect="1"/>
          </p:cNvGraphicFramePr>
          <p:nvPr>
            <p:extLst/>
          </p:nvPr>
        </p:nvGraphicFramePr>
        <p:xfrm>
          <a:off x="3771660" y="2663031"/>
          <a:ext cx="2403475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" name="Формула" r:id="rId9" imgW="1307880" imgH="838080" progId="Equation.3">
                  <p:embed/>
                </p:oleObj>
              </mc:Choice>
              <mc:Fallback>
                <p:oleObj name="Формула" r:id="rId9" imgW="13078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660" y="2663031"/>
                        <a:ext cx="2403475" cy="154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3708400" y="29241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5872356" y="34207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4544" name="Object 32"/>
          <p:cNvGraphicFramePr>
            <a:graphicFrameLocks noChangeAspect="1"/>
          </p:cNvGraphicFramePr>
          <p:nvPr>
            <p:extLst/>
          </p:nvPr>
        </p:nvGraphicFramePr>
        <p:xfrm>
          <a:off x="6337974" y="2818958"/>
          <a:ext cx="207645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" name="Формула" r:id="rId11" imgW="1130040" imgH="660240" progId="Equation.3">
                  <p:embed/>
                </p:oleObj>
              </mc:Choice>
              <mc:Fallback>
                <p:oleObj name="Формула" r:id="rId11" imgW="11300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974" y="2818958"/>
                        <a:ext cx="2076450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6" name="Line 34"/>
          <p:cNvSpPr>
            <a:spLocks noChangeShapeType="1"/>
          </p:cNvSpPr>
          <p:nvPr/>
        </p:nvSpPr>
        <p:spPr bwMode="auto">
          <a:xfrm>
            <a:off x="8424651" y="282336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4550" name="Object 38"/>
          <p:cNvGraphicFramePr>
            <a:graphicFrameLocks noChangeAspect="1"/>
          </p:cNvGraphicFramePr>
          <p:nvPr>
            <p:extLst/>
          </p:nvPr>
        </p:nvGraphicFramePr>
        <p:xfrm>
          <a:off x="8471694" y="3143310"/>
          <a:ext cx="5032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" name="Формула" r:id="rId13" imgW="228600" imgH="164880" progId="Equation.3">
                  <p:embed/>
                </p:oleObj>
              </mc:Choice>
              <mc:Fallback>
                <p:oleObj name="Формула" r:id="rId13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1694" y="3143310"/>
                        <a:ext cx="50323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5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808146"/>
              </p:ext>
            </p:extLst>
          </p:nvPr>
        </p:nvGraphicFramePr>
        <p:xfrm>
          <a:off x="3832225" y="3973513"/>
          <a:ext cx="1631950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" name="Уравнение" r:id="rId15" imgW="888840" imgH="1091880" progId="Equation.3">
                  <p:embed/>
                </p:oleObj>
              </mc:Choice>
              <mc:Fallback>
                <p:oleObj name="Уравнение" r:id="rId15" imgW="88884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973513"/>
                        <a:ext cx="1631950" cy="201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6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34385"/>
              </p:ext>
            </p:extLst>
          </p:nvPr>
        </p:nvGraphicFramePr>
        <p:xfrm>
          <a:off x="6941196" y="4843240"/>
          <a:ext cx="2202804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" name="Уравнение" r:id="rId17" imgW="888840" imgH="1091880" progId="Equation.3">
                  <p:embed/>
                </p:oleObj>
              </mc:Choice>
              <mc:Fallback>
                <p:oleObj name="Уравнение" r:id="rId17" imgW="88884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196" y="4843240"/>
                        <a:ext cx="2202804" cy="2014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62" name="WordArt 50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8039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spc="48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Приклади</a:t>
            </a:r>
            <a:r>
              <a:rPr lang="ru-RU" sz="2400" b="1" kern="10" spc="48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400" b="1" kern="10" spc="48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рівнянь</a:t>
            </a:r>
            <a:endParaRPr lang="ru-RU" sz="2400" b="1" kern="10" spc="48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6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34" grpId="0"/>
      <p:bldP spid="64540" grpId="0" animBg="1"/>
      <p:bldP spid="645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383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Приклади.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92344"/>
              </p:ext>
            </p:extLst>
          </p:nvPr>
        </p:nvGraphicFramePr>
        <p:xfrm>
          <a:off x="251520" y="985195"/>
          <a:ext cx="378708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7" name="Формула" r:id="rId3" imgW="1320480" imgH="393480" progId="Equation.3">
                  <p:embed/>
                </p:oleObj>
              </mc:Choice>
              <mc:Fallback>
                <p:oleObj name="Формула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5195"/>
                        <a:ext cx="3787080" cy="9366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872667" y="1836504"/>
          <a:ext cx="2355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8" name="Формула" r:id="rId5" imgW="990360" imgH="393480" progId="Equation.3">
                  <p:embed/>
                </p:oleObj>
              </mc:Choice>
              <mc:Fallback>
                <p:oleObj name="Формула" r:id="rId5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67" y="1836504"/>
                        <a:ext cx="23558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/>
          </p:nvPr>
        </p:nvGraphicFramePr>
        <p:xfrm>
          <a:off x="872667" y="2773129"/>
          <a:ext cx="23558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9" name="Формула" r:id="rId7" imgW="990360" imgH="393480" progId="Equation.3">
                  <p:embed/>
                </p:oleObj>
              </mc:Choice>
              <mc:Fallback>
                <p:oleObj name="Формула" r:id="rId7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667" y="2773129"/>
                        <a:ext cx="23558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extLst/>
          </p:nvPr>
        </p:nvGraphicFramePr>
        <p:xfrm>
          <a:off x="1205606" y="3676609"/>
          <a:ext cx="3654426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0" name="Формула" r:id="rId9" imgW="1536480" imgH="393480" progId="Equation.3">
                  <p:embed/>
                </p:oleObj>
              </mc:Choice>
              <mc:Fallback>
                <p:oleObj name="Формула" r:id="rId9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606" y="3676609"/>
                        <a:ext cx="3654426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/>
          </p:nvPr>
        </p:nvGraphicFramePr>
        <p:xfrm>
          <a:off x="1231144" y="4613234"/>
          <a:ext cx="33829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" name="Формула" r:id="rId11" imgW="1422360" imgH="393480" progId="Equation.3">
                  <p:embed/>
                </p:oleObj>
              </mc:Choice>
              <mc:Fallback>
                <p:oleObj name="Формула" r:id="rId11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144" y="4613234"/>
                        <a:ext cx="338296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>
            <p:extLst/>
          </p:nvPr>
        </p:nvGraphicFramePr>
        <p:xfrm>
          <a:off x="5249840" y="2095973"/>
          <a:ext cx="32305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" name="Формула" r:id="rId13" imgW="1358640" imgH="393480" progId="Equation.3">
                  <p:embed/>
                </p:oleObj>
              </mc:Choice>
              <mc:Fallback>
                <p:oleObj name="Формула" r:id="rId13" imgW="1358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40" y="2095973"/>
                        <a:ext cx="32305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5244396" y="1081873"/>
          <a:ext cx="3503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" name="Формула" r:id="rId15" imgW="1473120" imgH="393480" progId="Equation.3">
                  <p:embed/>
                </p:oleObj>
              </mc:Choice>
              <mc:Fallback>
                <p:oleObj name="Формула" r:id="rId15" imgW="147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396" y="1081873"/>
                        <a:ext cx="35036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>
            <p:extLst/>
          </p:nvPr>
        </p:nvGraphicFramePr>
        <p:xfrm>
          <a:off x="5310164" y="3187547"/>
          <a:ext cx="30495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" name="Формула" r:id="rId17" imgW="1282680" imgH="393480" progId="Equation.3">
                  <p:embed/>
                </p:oleObj>
              </mc:Choice>
              <mc:Fallback>
                <p:oleObj name="Формула" r:id="rId17" imgW="1282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64" y="3187547"/>
                        <a:ext cx="30495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>
            <p:extLst/>
          </p:nvPr>
        </p:nvGraphicFramePr>
        <p:xfrm>
          <a:off x="5310164" y="4221088"/>
          <a:ext cx="31702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" name="Формула" r:id="rId19" imgW="1333440" imgH="393480" progId="Equation.3">
                  <p:embed/>
                </p:oleObj>
              </mc:Choice>
              <mc:Fallback>
                <p:oleObj name="Формула" r:id="rId19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64" y="4221088"/>
                        <a:ext cx="3170238" cy="9366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2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16" descr="https://zno.osvita.ua/doc/images/znotest/145/14530/os-math-2007-08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3" y="363694"/>
            <a:ext cx="8729311" cy="158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s://zno.osvita.ua/doc/images/znotest/75/7502/1_matematika_2009_17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2" y="5095625"/>
            <a:ext cx="8791877" cy="173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zno.osvita.ua/doc/images/znotest/70/7083/1_matematika_13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2" y="3478525"/>
            <a:ext cx="8803907" cy="16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zno.osvita.ua/doc/images/znotest/64/6459/matematika17_2010_19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2" y="1951173"/>
            <a:ext cx="8783453" cy="152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ашивка 2"/>
          <p:cNvSpPr/>
          <p:nvPr/>
        </p:nvSpPr>
        <p:spPr>
          <a:xfrm>
            <a:off x="5334000" y="890733"/>
            <a:ext cx="518962" cy="480867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7315200" y="5503394"/>
            <a:ext cx="533400" cy="502443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7315200" y="2317065"/>
            <a:ext cx="533400" cy="448421"/>
          </a:xfrm>
          <a:prstGeom prst="chevron">
            <a:avLst>
              <a:gd name="adj" fmla="val 5360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28600" y="3849109"/>
            <a:ext cx="533400" cy="482839"/>
          </a:xfrm>
          <a:prstGeom prst="chevron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zno.osvita.ua/doc/images/znotest/62/6200/matematika_2012_1_2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78486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200400" y="23622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24200" y="2438400"/>
            <a:ext cx="2514600" cy="2819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2590800" y="3352800"/>
            <a:ext cx="304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438400" y="4267201"/>
            <a:ext cx="3124200" cy="38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71800" y="2438400"/>
            <a:ext cx="2590800" cy="2819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901">
            <a:off x="362523" y="568464"/>
            <a:ext cx="3293557" cy="2876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124200" y="990600"/>
            <a:ext cx="5257800" cy="1143000"/>
          </a:xfrm>
        </p:spPr>
        <p:txBody>
          <a:bodyPr/>
          <a:lstStyle/>
          <a:p>
            <a:r>
              <a:rPr lang="uk-UA" sz="6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Домашнє завдання.</a:t>
            </a:r>
            <a:endParaRPr lang="ru-RU" sz="60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67000" y="3757190"/>
            <a:ext cx="4419600" cy="233881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РОБОЧИЙ ЗОШИТ З  </a:t>
            </a:r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МАТЕМАТИКИ</a:t>
            </a:r>
          </a:p>
          <a:p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Тема 3. ст. 46-54</a:t>
            </a:r>
          </a:p>
          <a:p>
            <a:r>
              <a:rPr lang="uk-UA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Тема 5. ст. 63-71</a:t>
            </a:r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  <a:p>
            <a:endParaRPr lang="ru-RU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800350"/>
            <a:ext cx="4914900" cy="29146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Pictures\Кв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7738" y="-1118870"/>
            <a:ext cx="6724725" cy="9067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85900" y="2171700"/>
            <a:ext cx="5508612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i="1" dirty="0" err="1">
                <a:ln>
                  <a:solidFill>
                    <a:srgbClr val="99000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Дякую</a:t>
            </a:r>
            <a:r>
              <a:rPr lang="ru-RU" sz="7200" b="1" i="1" dirty="0">
                <a:ln>
                  <a:solidFill>
                    <a:srgbClr val="99000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r>
              <a:rPr lang="ru-RU" sz="7200" b="1" i="1" dirty="0">
                <a:ln>
                  <a:solidFill>
                    <a:srgbClr val="99000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за пару !!!</a:t>
            </a:r>
          </a:p>
        </p:txBody>
      </p:sp>
    </p:spTree>
    <p:extLst>
      <p:ext uri="{BB962C8B-B14F-4D97-AF65-F5344CB8AC3E}">
        <p14:creationId xmlns:p14="http://schemas.microsoft.com/office/powerpoint/2010/main" val="1281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1066800"/>
            <a:ext cx="7772400" cy="18542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ln/>
                <a:solidFill>
                  <a:schemeClr val="accent3"/>
                </a:solidFill>
                <a:latin typeface="Arial" charset="0"/>
                <a:cs typeface="Arial" charset="0"/>
              </a:rPr>
            </a:br>
            <a:r>
              <a:rPr lang="uk-UA" sz="4800" b="1" i="1" dirty="0">
                <a:ln/>
                <a:solidFill>
                  <a:schemeClr val="accent3"/>
                </a:solidFill>
              </a:rPr>
              <a:t>Тригонометричні рівняння.</a:t>
            </a:r>
            <a:br>
              <a:rPr lang="uk-UA" sz="4800" b="1" i="1" dirty="0">
                <a:ln/>
                <a:solidFill>
                  <a:schemeClr val="accent3"/>
                </a:solidFill>
              </a:rPr>
            </a:br>
            <a:r>
              <a:rPr lang="uk-UA" sz="4800" b="1" i="1" dirty="0">
                <a:ln/>
                <a:solidFill>
                  <a:schemeClr val="accent3"/>
                </a:solidFill>
              </a:rPr>
              <a:t>С</a:t>
            </a:r>
            <a:r>
              <a:rPr lang="uk-UA" sz="4800" b="1" i="1" dirty="0" smtClean="0">
                <a:ln/>
                <a:solidFill>
                  <a:schemeClr val="accent3"/>
                </a:solidFill>
              </a:rPr>
              <a:t>пособи розв’язування.</a:t>
            </a:r>
            <a:endParaRPr lang="ru-RU" sz="4800" b="1" dirty="0" smtClean="0">
              <a:ln/>
              <a:solidFill>
                <a:schemeClr val="accent3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93082">
            <a:off x="1320087" y="5278574"/>
            <a:ext cx="25987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H:\Documents and Settings\Aida\Рабочий стол\текстуры и фоны, клипарты\новеньки картинки\pencil rolling 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614468"/>
            <a:ext cx="26971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2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692702" cy="1800200"/>
          </a:xfrm>
        </p:spPr>
        <p:txBody>
          <a:bodyPr/>
          <a:lstStyle/>
          <a:p>
            <a:pPr algn="ctr" eaLnBrk="1" hangingPunct="1"/>
            <a:r>
              <a:rPr lang="ru-RU" b="1" i="1" dirty="0" smtClean="0"/>
              <a:t>         </a:t>
            </a: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ТРИГОНОМЕТРИЧНИЙ</a:t>
            </a:r>
            <a:b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ТРЕНАЖЕР</a:t>
            </a:r>
            <a:endParaRPr lang="ru-RU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6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2" name="Rectangle 1"/>
          <p:cNvSpPr>
            <a:spLocks noChangeArrowheads="1"/>
          </p:cNvSpPr>
          <p:nvPr/>
        </p:nvSpPr>
        <p:spPr bwMode="auto">
          <a:xfrm>
            <a:off x="1258888" y="1773238"/>
            <a:ext cx="3889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значення виразу</a:t>
            </a: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309166" y="404664"/>
            <a:ext cx="4448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визначення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1700808"/>
            <a:ext cx="4443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</a:t>
            </a: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7450" y="2781300"/>
          <a:ext cx="32543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Формула" r:id="rId7" imgW="812520" imgH="431640" progId="Equation.3">
                  <p:embed/>
                </p:oleObj>
              </mc:Choice>
              <mc:Fallback>
                <p:oleObj name="Формула" r:id="rId7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81300"/>
                        <a:ext cx="3254375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875463" y="3068638"/>
          <a:ext cx="7921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Формула" r:id="rId9" imgW="393480" imgH="228600" progId="Equation.3">
                  <p:embed/>
                </p:oleObj>
              </mc:Choice>
              <mc:Fallback>
                <p:oleObj name="Формула" r:id="rId9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068638"/>
                        <a:ext cx="792162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113588" y="2349500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Формула" r:id="rId11" imgW="228600" imgH="228600" progId="Equation.3">
                  <p:embed/>
                </p:oleObj>
              </mc:Choice>
              <mc:Fallback>
                <p:oleObj name="Формула" r:id="rId11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3588" y="2349500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134225" y="1751013"/>
          <a:ext cx="230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Формула" r:id="rId13" imgW="114120" imgH="177480" progId="Equation.3">
                  <p:embed/>
                </p:oleObj>
              </mc:Choice>
              <mc:Fallback>
                <p:oleObj name="Формула" r:id="rId13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1751013"/>
                        <a:ext cx="23018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054850" y="3840163"/>
          <a:ext cx="5365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Формула" r:id="rId15" imgW="266400" imgH="177480" progId="Equation.3">
                  <p:embed/>
                </p:oleObj>
              </mc:Choice>
              <mc:Fallback>
                <p:oleObj name="Формула" r:id="rId15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3840163"/>
                        <a:ext cx="5365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7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CCF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1331913" y="1814513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значення виразу</a:t>
            </a: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309166" y="404664"/>
            <a:ext cx="4448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визначення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1700808"/>
            <a:ext cx="4443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0113" y="3141663"/>
          <a:ext cx="41036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Формула" r:id="rId7" imgW="1079280" imgH="203040" progId="Equation.3">
                  <p:embed/>
                </p:oleObj>
              </mc:Choice>
              <mc:Fallback>
                <p:oleObj name="Формула" r:id="rId7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410368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7121525" y="1763713"/>
          <a:ext cx="2555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Формула" r:id="rId9" imgW="126720" imgH="164880" progId="Equation.3">
                  <p:embed/>
                </p:oleObj>
              </mc:Choice>
              <mc:Fallback>
                <p:oleObj name="Формула" r:id="rId9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763713"/>
                        <a:ext cx="2555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875463" y="3068638"/>
          <a:ext cx="901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Формула" r:id="rId11" imgW="419040" imgH="228600" progId="Equation.3">
                  <p:embed/>
                </p:oleObj>
              </mc:Choice>
              <mc:Fallback>
                <p:oleObj name="Формула" r:id="rId11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068638"/>
                        <a:ext cx="901700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050088" y="2370138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Формула" r:id="rId13" imgW="228600" imgH="228600" progId="Equation.3">
                  <p:embed/>
                </p:oleObj>
              </mc:Choice>
              <mc:Fallback>
                <p:oleObj name="Формула" r:id="rId13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2370138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7234238" y="3852863"/>
          <a:ext cx="1778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Формула" r:id="rId15" imgW="88560" imgH="164880" progId="Equation.3">
                  <p:embed/>
                </p:oleObj>
              </mc:Choice>
              <mc:Fallback>
                <p:oleObj name="Формула" r:id="rId1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852863"/>
                        <a:ext cx="17780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CCFA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80" name="Rectangle 1"/>
          <p:cNvSpPr>
            <a:spLocks noChangeArrowheads="1"/>
          </p:cNvSpPr>
          <p:nvPr/>
        </p:nvSpPr>
        <p:spPr bwMode="auto">
          <a:xfrm>
            <a:off x="1331913" y="1814513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значення виразу</a:t>
            </a: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309166" y="404664"/>
            <a:ext cx="4448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визначення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593" y="1700808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74800" y="2708275"/>
          <a:ext cx="2752725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Формула" r:id="rId7" imgW="723600" imgH="431640" progId="Equation.3">
                  <p:embed/>
                </p:oleObj>
              </mc:Choice>
              <mc:Fallback>
                <p:oleObj name="Формула" r:id="rId7" imgW="723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708275"/>
                        <a:ext cx="2752725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7121525" y="1751013"/>
          <a:ext cx="2555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Формула" r:id="rId9" imgW="126720" imgH="177480" progId="Equation.3">
                  <p:embed/>
                </p:oleObj>
              </mc:Choice>
              <mc:Fallback>
                <p:oleObj name="Формула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751013"/>
                        <a:ext cx="25558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915150" y="3068638"/>
          <a:ext cx="8207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Формула" r:id="rId11" imgW="380880" imgH="228600" progId="Equation.3">
                  <p:embed/>
                </p:oleObj>
              </mc:Choice>
              <mc:Fallback>
                <p:oleObj name="Формула" r:id="rId11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3068638"/>
                        <a:ext cx="82073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577013" y="2370138"/>
          <a:ext cx="1406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Формула" r:id="rId13" imgW="698400" imgH="228600" progId="Equation.3">
                  <p:embed/>
                </p:oleObj>
              </mc:Choice>
              <mc:Fallback>
                <p:oleObj name="Формула" r:id="rId13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2370138"/>
                        <a:ext cx="14065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7234238" y="3852863"/>
          <a:ext cx="1778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Формула" r:id="rId15" imgW="88560" imgH="164880" progId="Equation.3">
                  <p:embed/>
                </p:oleObj>
              </mc:Choice>
              <mc:Fallback>
                <p:oleObj name="Формула" r:id="rId15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852863"/>
                        <a:ext cx="17780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8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8BCF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968552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ru-RU" sz="3600" b="1" dirty="0" smtClean="0">
                    <a:solidFill>
                      <a:srgbClr val="C00000"/>
                    </a:solidFill>
                  </a:rPr>
                  <a:t>Основні </a:t>
                </a:r>
                <a:r>
                  <a:rPr lang="ru-RU" sz="3600" b="1" dirty="0" err="1" smtClean="0">
                    <a:solidFill>
                      <a:srgbClr val="C00000"/>
                    </a:solidFill>
                  </a:rPr>
                  <a:t>тригонометрични</a:t>
                </a:r>
                <a:r>
                  <a:rPr lang="ru-RU" sz="3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3600" b="1" dirty="0" err="1" smtClean="0">
                    <a:solidFill>
                      <a:srgbClr val="C00000"/>
                    </a:solidFill>
                  </a:rPr>
                  <a:t>формули</a:t>
                </a:r>
                <a:r>
                  <a:rPr lang="ru-RU" sz="3600" b="1" dirty="0" smtClean="0"/>
                  <a:t>.</a:t>
                </a:r>
                <a:endParaRPr lang="ru-RU" sz="3600" dirty="0" smtClean="0"/>
              </a:p>
              <a:p>
                <a:r>
                  <a:rPr lang="en-US" dirty="0"/>
                  <a:t>sin</a:t>
                </a:r>
                <a:r>
                  <a:rPr lang="ru-RU" baseline="30000" dirty="0"/>
                  <a:t>2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ru-RU" dirty="0"/>
                  <a:t> + </a:t>
                </a:r>
                <a:r>
                  <a:rPr lang="en-US" dirty="0" err="1"/>
                  <a:t>cos</a:t>
                </a:r>
                <a:r>
                  <a:rPr lang="ru-RU" baseline="30000" dirty="0"/>
                  <a:t>2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ru-RU" dirty="0"/>
                  <a:t>= </a:t>
                </a:r>
              </a:p>
              <a:p>
                <a:r>
                  <a:rPr lang="ru-RU" dirty="0"/>
                  <a:t>1- </a:t>
                </a:r>
                <a:r>
                  <a:rPr lang="en-US" dirty="0"/>
                  <a:t>sin</a:t>
                </a:r>
                <a:r>
                  <a:rPr lang="ru-RU" baseline="30000" dirty="0"/>
                  <a:t>2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ru-RU" dirty="0"/>
                  <a:t>  = </a:t>
                </a:r>
              </a:p>
              <a:p>
                <a:r>
                  <a:rPr lang="en-US" dirty="0"/>
                  <a:t>1-cos</a:t>
                </a:r>
                <a:r>
                  <a:rPr lang="en-US" baseline="30000" dirty="0"/>
                  <a:t>2</a:t>
                </a:r>
                <a:r>
                  <a:rPr lang="en-US" dirty="0" smtClean="0">
                    <a:sym typeface="Symbol"/>
                  </a:rPr>
                  <a:t></a:t>
                </a:r>
                <a:r>
                  <a:rPr lang="uk-UA" dirty="0" smtClean="0">
                    <a:sym typeface="Symbol"/>
                  </a:rPr>
                  <a:t>  </a:t>
                </a:r>
                <a:r>
                  <a:rPr lang="en-US" dirty="0" smtClean="0"/>
                  <a:t>=</a:t>
                </a:r>
                <a:endParaRPr lang="ru-RU" dirty="0"/>
              </a:p>
              <a:p>
                <a:r>
                  <a:rPr lang="en-US" dirty="0" err="1"/>
                  <a:t>tg</a:t>
                </a:r>
                <a:r>
                  <a:rPr lang="en-US" dirty="0" err="1">
                    <a:sym typeface="Symbol"/>
                  </a:rPr>
                  <a:t></a:t>
                </a:r>
                <a:r>
                  <a:rPr lang="en-US" dirty="0" err="1"/>
                  <a:t>.ctg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=</a:t>
                </a:r>
                <a:endParaRPr lang="ru-RU" dirty="0"/>
              </a:p>
              <a:p>
                <a:r>
                  <a:rPr lang="en-US" dirty="0"/>
                  <a:t>1+tg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=</a:t>
                </a:r>
                <a:endParaRPr lang="ru-RU" dirty="0"/>
              </a:p>
              <a:p>
                <a:r>
                  <a:rPr lang="en-US" dirty="0"/>
                  <a:t>1+ctg</a:t>
                </a:r>
                <a:r>
                  <a:rPr lang="en-US" baseline="30000" dirty="0"/>
                  <a:t>2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 smtClean="0"/>
                  <a:t>=</a:t>
                </a:r>
                <a:endParaRPr lang="uk-UA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000" dirty="0" smtClean="0"/>
                  <a:t>=</a:t>
                </a:r>
                <a:endParaRPr lang="ru-RU" sz="4000" dirty="0"/>
              </a:p>
              <a:p>
                <a:pPr>
                  <a:buNone/>
                </a:pPr>
                <a:endParaRPr lang="ru-RU" b="1" dirty="0" smtClean="0"/>
              </a:p>
            </p:txBody>
          </p:sp>
        </mc:Choice>
        <mc:Fallback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968552"/>
              </a:xfrm>
              <a:blipFill rotWithShape="0">
                <a:blip r:embed="rId2"/>
                <a:stretch>
                  <a:fillRect l="-2296" t="-31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одержимое 2"/>
              <p:cNvSpPr txBox="1">
                <a:spLocks/>
              </p:cNvSpPr>
              <p:nvPr/>
            </p:nvSpPr>
            <p:spPr>
              <a:xfrm>
                <a:off x="2771800" y="2060848"/>
                <a:ext cx="5256584" cy="4149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  </a:t>
                </a:r>
                <a:r>
                  <a:rPr kumimoji="0" lang="ru-RU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 </a:t>
                </a:r>
                <a:r>
                  <a:rPr kumimoji="0" lang="ru-RU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</a:rPr>
                  <a:t>1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</a:rPr>
                  <a:t>cos</a:t>
                </a:r>
                <a:r>
                  <a:rPr kumimoji="0" lang="en-US" sz="3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</a:rPr>
                  <a:t>2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sym typeface="Symbol"/>
                  </a:rPr>
                  <a:t></a:t>
                </a:r>
                <a:endParaRPr lang="ru-RU" sz="3200" dirty="0">
                  <a:solidFill>
                    <a:srgbClr val="C00000"/>
                  </a:solidFill>
                  <a:sym typeface="Symbol"/>
                </a:endParaRPr>
              </a:p>
              <a:p>
                <a:pPr marL="342900" lvl="0" indent="-342900">
                  <a:spcBef>
                    <a:spcPct val="20000"/>
                  </a:spcBef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sin</a:t>
                </a:r>
                <a:r>
                  <a:rPr lang="ru-RU" sz="32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C00000"/>
                    </a:solidFill>
                    <a:sym typeface="Symbol"/>
                  </a:rPr>
                  <a:t></a:t>
                </a:r>
                <a:endParaRPr kumimoji="0" lang="ru-R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3200" dirty="0">
                    <a:solidFill>
                      <a:srgbClr val="C00000"/>
                    </a:solidFill>
                  </a:rPr>
                  <a:t>1</a:t>
                </a:r>
                <a:endParaRPr kumimoji="0" lang="ru-R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ru-RU" sz="3200" dirty="0" smtClean="0">
                    <a:solidFill>
                      <a:srgbClr val="C00000"/>
                    </a:solidFill>
                  </a:rPr>
                  <a:t>1/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cos</a:t>
                </a:r>
                <a:r>
                  <a:rPr lang="en-US" sz="32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C00000"/>
                    </a:solidFill>
                    <a:sym typeface="Symbol"/>
                  </a:rPr>
                  <a:t></a:t>
                </a:r>
                <a:endParaRPr lang="ru-RU" sz="3200" dirty="0" smtClean="0">
                  <a:solidFill>
                    <a:srgbClr val="C00000"/>
                  </a:solidFill>
                  <a:sym typeface="Symbol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ru-RU" sz="3200" dirty="0" smtClean="0">
                    <a:solidFill>
                      <a:srgbClr val="C00000"/>
                    </a:solidFill>
                  </a:rPr>
                  <a:t>1/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sin</a:t>
                </a:r>
                <a:r>
                  <a:rPr lang="ru-RU" sz="32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3200" dirty="0" smtClean="0">
                    <a:solidFill>
                      <a:srgbClr val="C00000"/>
                    </a:solidFill>
                    <a:sym typeface="Symbol"/>
                  </a:rPr>
                  <a:t></a:t>
                </a:r>
                <a:r>
                  <a:rPr lang="ru-RU" sz="3200" dirty="0" smtClean="0">
                    <a:solidFill>
                      <a:srgbClr val="C00000"/>
                    </a:solidFill>
                  </a:rPr>
                  <a:t>  </a:t>
                </a:r>
                <a:endParaRPr lang="en-US" sz="3200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800" dirty="0" err="1" smtClean="0">
                    <a:solidFill>
                      <a:srgbClr val="C00000"/>
                    </a:solidFill>
                  </a:rPr>
                  <a:t>tg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3800" dirty="0" smtClean="0">
                  <a:solidFill>
                    <a:srgbClr val="C00000"/>
                  </a:solidFill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ru-RU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Содержимое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060848"/>
                <a:ext cx="5256584" cy="4149080"/>
              </a:xfrm>
              <a:prstGeom prst="rect">
                <a:avLst/>
              </a:prstGeom>
              <a:blipFill rotWithShape="0">
                <a:blip r:embed="rId3"/>
                <a:stretch>
                  <a:fillRect l="-3828" t="-323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5" name="Picture 3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073" y="3374296"/>
            <a:ext cx="1930896" cy="1810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94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4213" y="1412875"/>
            <a:ext cx="4464050" cy="4679950"/>
          </a:xfrm>
          <a:prstGeom prst="round2Diag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1403350" y="1773238"/>
            <a:ext cx="3816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0955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</a:t>
            </a:r>
          </a:p>
          <a:p>
            <a:pPr eaLnBrk="1" hangingPunct="1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5963" y="1700213"/>
            <a:ext cx="43180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2349500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3068638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3789363"/>
            <a:ext cx="43180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sym typeface="Symbol"/>
              </a:rPr>
              <a:t>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1700213"/>
            <a:ext cx="1873250" cy="433387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3663" y="2349500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3663" y="3068638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3663" y="3789363"/>
            <a:ext cx="1873250" cy="431800"/>
          </a:xfrm>
          <a:prstGeom prst="roundRect">
            <a:avLst/>
          </a:prstGeom>
          <a:solidFill>
            <a:schemeClr val="bg1">
              <a:lumMod val="85000"/>
              <a:alpha val="7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6300788" y="4868863"/>
            <a:ext cx="1727200" cy="461962"/>
            <a:chOff x="6084168" y="5013176"/>
            <a:chExt cx="1728192" cy="46166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371670" y="5013176"/>
              <a:ext cx="1153187" cy="431522"/>
            </a:xfrm>
            <a:prstGeom prst="round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084168" y="5013176"/>
              <a:ext cx="1728192" cy="46166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Arial" charset="0"/>
                </a:rPr>
                <a:t>ОТВЕТ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86769" y="1700808"/>
            <a:ext cx="47000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1</a:t>
            </a:r>
            <a:endParaRPr lang="ru-RU" sz="4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3" name="Рисунок 22" descr="1208361963UgRZb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80312" y="6021288"/>
            <a:ext cx="673321" cy="648072"/>
          </a:xfrm>
          <a:prstGeom prst="rect">
            <a:avLst/>
          </a:prstGeom>
        </p:spPr>
      </p:pic>
      <p:pic>
        <p:nvPicPr>
          <p:cNvPr id="24" name="Рисунок 23" descr="12083619908eNe6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32240" y="6021288"/>
            <a:ext cx="698311" cy="672124"/>
          </a:xfrm>
          <a:prstGeom prst="rect">
            <a:avLst/>
          </a:prstGeom>
          <a:effectLst/>
        </p:spPr>
      </p:pic>
      <p:pic>
        <p:nvPicPr>
          <p:cNvPr id="25" name="Рисунок 24" descr="12083619908eNe6I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8028384" y="6021288"/>
            <a:ext cx="698311" cy="672124"/>
          </a:xfrm>
          <a:prstGeom prst="rect">
            <a:avLst/>
          </a:prstGeom>
        </p:spPr>
      </p:pic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971550" y="3284538"/>
          <a:ext cx="39592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Формула" r:id="rId7" imgW="1130040" imgH="177480" progId="Equation.3">
                  <p:embed/>
                </p:oleObj>
              </mc:Choice>
              <mc:Fallback>
                <p:oleObj name="Формула" r:id="rId7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84538"/>
                        <a:ext cx="39592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7189788" y="2433638"/>
          <a:ext cx="1793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Формула" r:id="rId9" imgW="88560" imgH="164880" progId="Equation.3">
                  <p:embed/>
                </p:oleObj>
              </mc:Choice>
              <mc:Fallback>
                <p:oleObj name="Формула" r:id="rId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433638"/>
                        <a:ext cx="17938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897319" y="404664"/>
            <a:ext cx="523893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радіанна</a:t>
            </a: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ru-RU" sz="4000" b="1" dirty="0" err="1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міра</a:t>
            </a:r>
            <a:r>
              <a:rPr lang="ru-RU" sz="4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кута</a:t>
            </a:r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/>
        </p:nvGraphicFramePr>
        <p:xfrm>
          <a:off x="7208838" y="1725613"/>
          <a:ext cx="2555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Формула" r:id="rId11" imgW="126720" imgH="177480" progId="Equation.3">
                  <p:embed/>
                </p:oleObj>
              </mc:Choice>
              <mc:Fallback>
                <p:oleObj name="Формула" r:id="rId1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8" y="1725613"/>
                        <a:ext cx="2555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7058025" y="3106738"/>
          <a:ext cx="4111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Формула" r:id="rId13" imgW="203040" imgH="164880" progId="Equation.3">
                  <p:embed/>
                </p:oleObj>
              </mc:Choice>
              <mc:Fallback>
                <p:oleObj name="Формула" r:id="rId13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3106738"/>
                        <a:ext cx="41116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7134225" y="3827463"/>
          <a:ext cx="2555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Формула" r:id="rId15" imgW="126720" imgH="164880" progId="Equation.3">
                  <p:embed/>
                </p:oleObj>
              </mc:Choice>
              <mc:Fallback>
                <p:oleObj name="Формула" r:id="rId15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3827463"/>
                        <a:ext cx="2555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8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6CDF8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069050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01069050</Template>
  <TotalTime>2273</TotalTime>
  <Words>453</Words>
  <Application>Microsoft Office PowerPoint</Application>
  <PresentationFormat>Экран (4:3)</PresentationFormat>
  <Paragraphs>193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Arial</vt:lpstr>
      <vt:lpstr>Arial Black</vt:lpstr>
      <vt:lpstr>Arial Narrow</vt:lpstr>
      <vt:lpstr>Broadway</vt:lpstr>
      <vt:lpstr>Calibri</vt:lpstr>
      <vt:lpstr>Cambria Math</vt:lpstr>
      <vt:lpstr>Constantia</vt:lpstr>
      <vt:lpstr>Georgia</vt:lpstr>
      <vt:lpstr>Mistral</vt:lpstr>
      <vt:lpstr>Monotype Corsiva</vt:lpstr>
      <vt:lpstr>Symbol</vt:lpstr>
      <vt:lpstr>Times New Roman</vt:lpstr>
      <vt:lpstr>01069050</vt:lpstr>
      <vt:lpstr>Формула</vt:lpstr>
      <vt:lpstr>Уравнение</vt:lpstr>
      <vt:lpstr>Microsoft Equation 3.0</vt:lpstr>
      <vt:lpstr>            </vt:lpstr>
      <vt:lpstr>Презентация PowerPoint</vt:lpstr>
      <vt:lpstr> Тригонометричні рівняння. Способи розв’язування.</vt:lpstr>
      <vt:lpstr>         ТРИГОНОМЕТРИЧНИЙ ТРЕНАЖЕР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Числове коло.</vt:lpstr>
      <vt:lpstr>Формули розв’язання найпростіших тригонометричних рівнянь.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Приклади.</vt:lpstr>
      <vt:lpstr>Презентация PowerPoint</vt:lpstr>
      <vt:lpstr>Презентация PowerPoint</vt:lpstr>
      <vt:lpstr>Домашнє завдання.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TheThing</dc:creator>
  <cp:lastModifiedBy>Учетная запись Майкрософт</cp:lastModifiedBy>
  <cp:revision>155</cp:revision>
  <cp:lastPrinted>1601-01-01T00:00:00Z</cp:lastPrinted>
  <dcterms:created xsi:type="dcterms:W3CDTF">1601-01-01T00:00:00Z</dcterms:created>
  <dcterms:modified xsi:type="dcterms:W3CDTF">2023-04-19T12:20:49Z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