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61"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58" r:id="rId31"/>
    <p:sldId id="260"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1A1A"/>
    <a:srgbClr val="4F4033"/>
    <a:srgbClr val="BEAB9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1" autoAdjust="0"/>
    <p:restoredTop sz="94655" autoAdjust="0"/>
  </p:normalViewPr>
  <p:slideViewPr>
    <p:cSldViewPr>
      <p:cViewPr>
        <p:scale>
          <a:sx n="133" d="100"/>
          <a:sy n="133" d="100"/>
        </p:scale>
        <p:origin x="-972"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2438400"/>
            <a:ext cx="5943600" cy="1143000"/>
          </a:xfrm>
          <a:effectLst/>
        </p:spPr>
        <p:txBody>
          <a:bodyPr/>
          <a:lstStyle>
            <a:lvl1pPr>
              <a:defRPr>
                <a:effectLst>
                  <a:outerShdw blurRad="38100" dist="38100" dir="2700000" algn="tl">
                    <a:srgbClr val="C0C0C0"/>
                  </a:outerShdw>
                </a:effectLst>
              </a:defRPr>
            </a:lvl1pPr>
          </a:lstStyle>
          <a:p>
            <a:r>
              <a:rPr lang="en-US"/>
              <a:t>Click to edit Master title style</a:t>
            </a:r>
          </a:p>
        </p:txBody>
      </p:sp>
    </p:spTree>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43650" y="1981200"/>
            <a:ext cx="2114550" cy="4876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1981200"/>
            <a:ext cx="6191250" cy="4876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9812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3352800"/>
            <a:ext cx="38100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352800"/>
            <a:ext cx="38100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3352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352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981200"/>
            <a:ext cx="7772400" cy="1143000"/>
          </a:xfrm>
          <a:prstGeom prst="rect">
            <a:avLst/>
          </a:prstGeom>
          <a:noFill/>
          <a:ln w="9525">
            <a:noFill/>
            <a:miter lim="800000"/>
            <a:headEnd/>
            <a:tailEnd/>
          </a:ln>
          <a:effectLst>
            <a:outerShdw dist="35921" dir="2700000" algn="ctr" rotWithShape="0">
              <a:srgbClr val="BEAB9C"/>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3352800"/>
            <a:ext cx="7772400" cy="3505200"/>
          </a:xfrm>
          <a:prstGeom prst="rect">
            <a:avLst/>
          </a:prstGeom>
          <a:noFill/>
          <a:ln w="9525">
            <a:noFill/>
            <a:miter lim="800000"/>
            <a:headEnd/>
            <a:tailEnd/>
          </a:ln>
          <a:effectLst>
            <a:outerShdw dist="35921" dir="2700000" algn="ctr" rotWithShape="0">
              <a:srgbClr val="BEAB9C"/>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heel spokes="1"/>
  </p:transition>
  <p:txStyles>
    <p:titleStyle>
      <a:lvl1pPr algn="ctr" rtl="0" eaLnBrk="0" fontAlgn="base" hangingPunct="0">
        <a:spcBef>
          <a:spcPct val="0"/>
        </a:spcBef>
        <a:spcAft>
          <a:spcPct val="0"/>
        </a:spcAft>
        <a:defRPr sz="4400">
          <a:solidFill>
            <a:srgbClr val="663300"/>
          </a:solidFill>
          <a:latin typeface="+mj-lt"/>
          <a:ea typeface="+mj-ea"/>
          <a:cs typeface="+mj-cs"/>
        </a:defRPr>
      </a:lvl1pPr>
      <a:lvl2pPr algn="ctr" rtl="0" eaLnBrk="0" fontAlgn="base" hangingPunct="0">
        <a:spcBef>
          <a:spcPct val="0"/>
        </a:spcBef>
        <a:spcAft>
          <a:spcPct val="0"/>
        </a:spcAft>
        <a:defRPr sz="4400">
          <a:solidFill>
            <a:srgbClr val="663300"/>
          </a:solidFill>
          <a:latin typeface="Ignacious" pitchFamily="2" charset="0"/>
        </a:defRPr>
      </a:lvl2pPr>
      <a:lvl3pPr algn="ctr" rtl="0" eaLnBrk="0" fontAlgn="base" hangingPunct="0">
        <a:spcBef>
          <a:spcPct val="0"/>
        </a:spcBef>
        <a:spcAft>
          <a:spcPct val="0"/>
        </a:spcAft>
        <a:defRPr sz="4400">
          <a:solidFill>
            <a:srgbClr val="663300"/>
          </a:solidFill>
          <a:latin typeface="Ignacious" pitchFamily="2" charset="0"/>
        </a:defRPr>
      </a:lvl3pPr>
      <a:lvl4pPr algn="ctr" rtl="0" eaLnBrk="0" fontAlgn="base" hangingPunct="0">
        <a:spcBef>
          <a:spcPct val="0"/>
        </a:spcBef>
        <a:spcAft>
          <a:spcPct val="0"/>
        </a:spcAft>
        <a:defRPr sz="4400">
          <a:solidFill>
            <a:srgbClr val="663300"/>
          </a:solidFill>
          <a:latin typeface="Ignacious" pitchFamily="2" charset="0"/>
        </a:defRPr>
      </a:lvl4pPr>
      <a:lvl5pPr algn="ctr" rtl="0" eaLnBrk="0" fontAlgn="base" hangingPunct="0">
        <a:spcBef>
          <a:spcPct val="0"/>
        </a:spcBef>
        <a:spcAft>
          <a:spcPct val="0"/>
        </a:spcAft>
        <a:defRPr sz="4400">
          <a:solidFill>
            <a:srgbClr val="663300"/>
          </a:solidFill>
          <a:latin typeface="Ignacious" pitchFamily="2" charset="0"/>
        </a:defRPr>
      </a:lvl5pPr>
      <a:lvl6pPr marL="457200" algn="ctr" rtl="0" fontAlgn="base">
        <a:spcBef>
          <a:spcPct val="0"/>
        </a:spcBef>
        <a:spcAft>
          <a:spcPct val="0"/>
        </a:spcAft>
        <a:defRPr sz="4400">
          <a:solidFill>
            <a:srgbClr val="663300"/>
          </a:solidFill>
          <a:latin typeface="Ignacious" pitchFamily="2" charset="0"/>
        </a:defRPr>
      </a:lvl6pPr>
      <a:lvl7pPr marL="914400" algn="ctr" rtl="0" fontAlgn="base">
        <a:spcBef>
          <a:spcPct val="0"/>
        </a:spcBef>
        <a:spcAft>
          <a:spcPct val="0"/>
        </a:spcAft>
        <a:defRPr sz="4400">
          <a:solidFill>
            <a:srgbClr val="663300"/>
          </a:solidFill>
          <a:latin typeface="Ignacious" pitchFamily="2" charset="0"/>
        </a:defRPr>
      </a:lvl7pPr>
      <a:lvl8pPr marL="1371600" algn="ctr" rtl="0" fontAlgn="base">
        <a:spcBef>
          <a:spcPct val="0"/>
        </a:spcBef>
        <a:spcAft>
          <a:spcPct val="0"/>
        </a:spcAft>
        <a:defRPr sz="4400">
          <a:solidFill>
            <a:srgbClr val="663300"/>
          </a:solidFill>
          <a:latin typeface="Ignacious" pitchFamily="2" charset="0"/>
        </a:defRPr>
      </a:lvl8pPr>
      <a:lvl9pPr marL="1828800" algn="ctr" rtl="0" fontAlgn="base">
        <a:spcBef>
          <a:spcPct val="0"/>
        </a:spcBef>
        <a:spcAft>
          <a:spcPct val="0"/>
        </a:spcAft>
        <a:defRPr sz="4400">
          <a:solidFill>
            <a:srgbClr val="663300"/>
          </a:solidFill>
          <a:latin typeface="Ignacious" pitchFamily="2" charset="0"/>
        </a:defRPr>
      </a:lvl9pPr>
    </p:titleStyle>
    <p:bodyStyle>
      <a:lvl1pPr marL="609600" indent="-609600" algn="l" rtl="0" eaLnBrk="0" fontAlgn="base" hangingPunct="0">
        <a:spcBef>
          <a:spcPct val="20000"/>
        </a:spcBef>
        <a:spcAft>
          <a:spcPct val="0"/>
        </a:spcAft>
        <a:buAutoNum type="arabicPeriod"/>
        <a:defRPr sz="3200">
          <a:solidFill>
            <a:srgbClr val="663300"/>
          </a:solidFill>
          <a:latin typeface="+mn-lt"/>
          <a:ea typeface="+mn-ea"/>
          <a:cs typeface="+mn-cs"/>
        </a:defRPr>
      </a:lvl1pPr>
      <a:lvl2pPr marL="990600" indent="-533400" algn="l" rtl="0" eaLnBrk="0" fontAlgn="base" hangingPunct="0">
        <a:spcBef>
          <a:spcPct val="20000"/>
        </a:spcBef>
        <a:spcAft>
          <a:spcPct val="0"/>
        </a:spcAft>
        <a:buAutoNum type="arabicPeriod"/>
        <a:defRPr sz="2800">
          <a:solidFill>
            <a:srgbClr val="663300"/>
          </a:solidFill>
          <a:latin typeface="+mn-lt"/>
        </a:defRPr>
      </a:lvl2pPr>
      <a:lvl3pPr marL="1371600" indent="-457200" algn="l" rtl="0" eaLnBrk="0" fontAlgn="base" hangingPunct="0">
        <a:spcBef>
          <a:spcPct val="20000"/>
        </a:spcBef>
        <a:spcAft>
          <a:spcPct val="0"/>
        </a:spcAft>
        <a:buAutoNum type="arabicPeriod"/>
        <a:defRPr sz="2400">
          <a:solidFill>
            <a:srgbClr val="663300"/>
          </a:solidFill>
          <a:latin typeface="+mn-lt"/>
        </a:defRPr>
      </a:lvl3pPr>
      <a:lvl4pPr marL="1752600" indent="-381000" algn="l" rtl="0" eaLnBrk="0" fontAlgn="base" hangingPunct="0">
        <a:spcBef>
          <a:spcPct val="20000"/>
        </a:spcBef>
        <a:spcAft>
          <a:spcPct val="0"/>
        </a:spcAft>
        <a:buAutoNum type="arabicPeriod"/>
        <a:defRPr sz="2000">
          <a:solidFill>
            <a:srgbClr val="663300"/>
          </a:solidFill>
          <a:latin typeface="+mn-lt"/>
        </a:defRPr>
      </a:lvl4pPr>
      <a:lvl5pPr marL="2209800" indent="-381000" algn="l" rtl="0" eaLnBrk="0" fontAlgn="base" hangingPunct="0">
        <a:spcBef>
          <a:spcPct val="20000"/>
        </a:spcBef>
        <a:spcAft>
          <a:spcPct val="0"/>
        </a:spcAft>
        <a:buAutoNum type="arabicPeriod"/>
        <a:defRPr sz="2000">
          <a:solidFill>
            <a:srgbClr val="663300"/>
          </a:solidFill>
          <a:latin typeface="+mn-lt"/>
        </a:defRPr>
      </a:lvl5pPr>
      <a:lvl6pPr marL="2667000" indent="-381000" algn="l" rtl="0" fontAlgn="base">
        <a:spcBef>
          <a:spcPct val="20000"/>
        </a:spcBef>
        <a:spcAft>
          <a:spcPct val="0"/>
        </a:spcAft>
        <a:buAutoNum type="arabicPeriod"/>
        <a:defRPr sz="2000">
          <a:solidFill>
            <a:srgbClr val="663300"/>
          </a:solidFill>
          <a:latin typeface="+mn-lt"/>
        </a:defRPr>
      </a:lvl6pPr>
      <a:lvl7pPr marL="3124200" indent="-381000" algn="l" rtl="0" fontAlgn="base">
        <a:spcBef>
          <a:spcPct val="20000"/>
        </a:spcBef>
        <a:spcAft>
          <a:spcPct val="0"/>
        </a:spcAft>
        <a:buAutoNum type="arabicPeriod"/>
        <a:defRPr sz="2000">
          <a:solidFill>
            <a:srgbClr val="663300"/>
          </a:solidFill>
          <a:latin typeface="+mn-lt"/>
        </a:defRPr>
      </a:lvl7pPr>
      <a:lvl8pPr marL="3581400" indent="-381000" algn="l" rtl="0" fontAlgn="base">
        <a:spcBef>
          <a:spcPct val="20000"/>
        </a:spcBef>
        <a:spcAft>
          <a:spcPct val="0"/>
        </a:spcAft>
        <a:buAutoNum type="arabicPeriod"/>
        <a:defRPr sz="2000">
          <a:solidFill>
            <a:srgbClr val="663300"/>
          </a:solidFill>
          <a:latin typeface="+mn-lt"/>
        </a:defRPr>
      </a:lvl8pPr>
      <a:lvl9pPr marL="4038600" indent="-381000" algn="l" rtl="0" fontAlgn="base">
        <a:spcBef>
          <a:spcPct val="20000"/>
        </a:spcBef>
        <a:spcAft>
          <a:spcPct val="0"/>
        </a:spcAft>
        <a:buAutoNum type="arabicPeriod"/>
        <a:defRPr sz="2000">
          <a:solidFill>
            <a:srgbClr val="6633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19672" y="1988840"/>
            <a:ext cx="7201197" cy="3600400"/>
          </a:xfrm>
          <a:effectLst>
            <a:outerShdw dist="40161" dir="1106097" algn="ctr" rotWithShape="0">
              <a:srgbClr val="BEAB9C"/>
            </a:outerShdw>
          </a:effectLst>
        </p:spPr>
        <p:txBody>
          <a:bodyPr/>
          <a:lstStyle/>
          <a:p>
            <a:pPr eaLnBrk="1" hangingPunct="1">
              <a:defRPr/>
            </a:pPr>
            <a:r>
              <a:rPr lang="uk-UA" sz="7200" b="1" dirty="0" smtClean="0">
                <a:effectLst/>
                <a:latin typeface="Book Antiqua" pitchFamily="18" charset="0"/>
              </a:rPr>
              <a:t>Середньовічна філософія</a:t>
            </a:r>
            <a:endParaRPr lang="en-US" sz="7200" b="1" dirty="0" smtClean="0">
              <a:effectLst/>
              <a:latin typeface="Book Antiqua" pitchFamily="18" charset="0"/>
            </a:endParaRPr>
          </a:p>
        </p:txBody>
      </p:sp>
    </p:spTree>
  </p:cSld>
  <p:clrMapOvr>
    <a:overrideClrMapping bg1="lt1" tx1="dk1" bg2="lt2" tx2="dk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971550" y="1981200"/>
            <a:ext cx="6769100" cy="800100"/>
          </a:xfrm>
        </p:spPr>
        <p:txBody>
          <a:bodyPr/>
          <a:lstStyle/>
          <a:p>
            <a:pPr eaLnBrk="1" hangingPunct="1">
              <a:defRPr/>
            </a:pPr>
            <a:r>
              <a:rPr lang="uk-UA" sz="3200" smtClean="0"/>
              <a:t>Северин Боецій Аницой Манлій</a:t>
            </a:r>
          </a:p>
        </p:txBody>
      </p:sp>
      <p:sp>
        <p:nvSpPr>
          <p:cNvPr id="20485" name="Rectangle 5"/>
          <p:cNvSpPr>
            <a:spLocks noGrp="1" noChangeArrowheads="1"/>
          </p:cNvSpPr>
          <p:nvPr>
            <p:ph type="body" sz="half" idx="1"/>
          </p:nvPr>
        </p:nvSpPr>
        <p:spPr>
          <a:xfrm>
            <a:off x="323850" y="2852738"/>
            <a:ext cx="5832475" cy="4005262"/>
          </a:xfrm>
        </p:spPr>
        <p:txBody>
          <a:bodyPr/>
          <a:lstStyle/>
          <a:p>
            <a:pPr eaLnBrk="1" hangingPunct="1">
              <a:lnSpc>
                <a:spcPct val="80000"/>
              </a:lnSpc>
              <a:buFontTx/>
              <a:buNone/>
              <a:defRPr/>
            </a:pPr>
            <a:r>
              <a:rPr lang="uk-UA" sz="2400" smtClean="0"/>
              <a:t>	Християнський філософ і римський державний діяч. Наближений Теодоріха, звинувачений в змові проти нього, в очікуванні страти написав головний твір "Розрада Філософією ". Переклав на латинську мову логічні твори Аристотеля і Порфирія, твори Евкліда, Нікомаха. Боецій вважається посередником між давнім світом і середньовіччям, "останнім римлянином і першим схоластом ".</a:t>
            </a:r>
          </a:p>
        </p:txBody>
      </p:sp>
      <p:pic>
        <p:nvPicPr>
          <p:cNvPr id="11268" name="Picture 7" descr="Boethius1"/>
          <p:cNvPicPr>
            <a:picLocks noGrp="1" noChangeAspect="1" noChangeArrowheads="1"/>
          </p:cNvPicPr>
          <p:nvPr>
            <p:ph sz="half" idx="2"/>
          </p:nvPr>
        </p:nvPicPr>
        <p:blipFill>
          <a:blip r:embed="rId2" cstate="print"/>
          <a:srcRect/>
          <a:stretch>
            <a:fillRect/>
          </a:stretch>
        </p:blipFill>
        <p:spPr>
          <a:xfrm>
            <a:off x="6224588" y="3357563"/>
            <a:ext cx="2354262" cy="2735262"/>
          </a:xfrm>
          <a:noFill/>
        </p:spPr>
      </p:pic>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85800" y="2060575"/>
            <a:ext cx="7772400" cy="4797425"/>
          </a:xfrm>
        </p:spPr>
        <p:txBody>
          <a:bodyPr/>
          <a:lstStyle/>
          <a:p>
            <a:pPr eaLnBrk="1" hangingPunct="1">
              <a:lnSpc>
                <a:spcPct val="80000"/>
              </a:lnSpc>
              <a:defRPr/>
            </a:pPr>
            <a:r>
              <a:rPr lang="uk-UA" sz="2400" smtClean="0"/>
              <a:t>Філософські погляди Боеція в цілому характеризуються еклектичністю, поєднанням вчень Платона, Аристотеля, неоплатонізма і стоїцизма. </a:t>
            </a:r>
          </a:p>
          <a:p>
            <a:pPr eaLnBrk="1" hangingPunct="1">
              <a:lnSpc>
                <a:spcPct val="80000"/>
              </a:lnSpc>
              <a:defRPr/>
            </a:pPr>
            <a:r>
              <a:rPr lang="uk-UA" sz="2400" smtClean="0"/>
              <a:t>Філософія алегорично зображена Боецієм в першій книзі "Розради" як прекрасна дама, яка явилася йому, коли він знаходився у в'язниці. Він пізнає у величній незнайомці свою годувальницю, в домі якої перебував з дитинства: то була філософія. </a:t>
            </a:r>
          </a:p>
          <a:p>
            <a:pPr eaLnBrk="1" hangingPunct="1">
              <a:lnSpc>
                <a:spcPct val="80000"/>
              </a:lnSpc>
              <a:defRPr/>
            </a:pPr>
            <a:r>
              <a:rPr lang="uk-UA" sz="2400" smtClean="0"/>
              <a:t>Філософія просвіщала, втішала і зцілювала Боеція. Її медикаменти – знання та ідеї, а єдиний метод лікування – логічні міркування в поєднанні з поетичними образами.</a:t>
            </a:r>
          </a:p>
        </p:txBody>
      </p:sp>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85800" y="2060575"/>
            <a:ext cx="7772400" cy="4797425"/>
          </a:xfrm>
        </p:spPr>
        <p:txBody>
          <a:bodyPr/>
          <a:lstStyle/>
          <a:p>
            <a:pPr eaLnBrk="1" hangingPunct="1">
              <a:lnSpc>
                <a:spcPct val="80000"/>
              </a:lnSpc>
              <a:defRPr/>
            </a:pPr>
            <a:r>
              <a:rPr lang="uk-UA" sz="2400" smtClean="0"/>
              <a:t>Вище Благо, за Боецієм, – це те, що сяє вічною славою і сповнене світлої радості, що володіє великою і непереможною силою, що ні в чому не має потреби, що заслуговує величезної поваги і шанування. Це Благо він ототожнює з Богом. </a:t>
            </a:r>
          </a:p>
          <a:p>
            <a:pPr eaLnBrk="1" hangingPunct="1">
              <a:lnSpc>
                <a:spcPct val="80000"/>
              </a:lnSpc>
              <a:defRPr/>
            </a:pPr>
            <a:r>
              <a:rPr lang="uk-UA" sz="2400" smtClean="0"/>
              <a:t>Благо досягається на шляху морального вдосконалення людини, на шляху доброчесності. Творячи добро, ми обов’язково приєднуємося до всієї повноти блага, до вищого і абсолютного Блага, а тим самим до свого блаженства. </a:t>
            </a:r>
          </a:p>
          <a:p>
            <a:pPr eaLnBrk="1" hangingPunct="1">
              <a:lnSpc>
                <a:spcPct val="80000"/>
              </a:lnSpc>
              <a:defRPr/>
            </a:pPr>
            <a:r>
              <a:rPr lang="uk-UA" sz="2400" smtClean="0"/>
              <a:t>"Блаженством є стан, який не піддається ні тривогам, ні печалі, ні тяжкій скорботі, бо навіть в найменших речах, якими люди намагаються володіти, є радість і задоволення".</a:t>
            </a:r>
          </a:p>
        </p:txBody>
      </p:sp>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85800" y="2133600"/>
            <a:ext cx="8134350" cy="4724400"/>
          </a:xfrm>
        </p:spPr>
        <p:txBody>
          <a:bodyPr/>
          <a:lstStyle/>
          <a:p>
            <a:pPr eaLnBrk="1" hangingPunct="1">
              <a:defRPr/>
            </a:pPr>
            <a:r>
              <a:rPr lang="uk-UA" sz="2800" smtClean="0"/>
              <a:t>Єдність є умовою будь-якого буття: </a:t>
            </a:r>
            <a:r>
              <a:rPr lang="uk-UA" sz="2800" i="1" smtClean="0"/>
              <a:t>"Все, що існує, до тих пір лише продовжується і існує, доки являється єдиним, але приречене на зруйнування і погибель, якщо єдність буде порушена". </a:t>
            </a:r>
          </a:p>
          <a:p>
            <a:pPr eaLnBrk="1" hangingPunct="1">
              <a:defRPr/>
            </a:pPr>
            <a:r>
              <a:rPr lang="uk-UA" sz="2800" smtClean="0"/>
              <a:t>Єдність ця залежить від Єдиного Бога: "</a:t>
            </a:r>
            <a:r>
              <a:rPr lang="uk-UA" sz="2800" i="1" smtClean="0"/>
              <a:t>Світ цей не міг би бути узгодженим в єдине ціле із таких різних і протилежних частин, якби не існувало єдиного начала, яке з’єднує таке різне і неузгоджене".</a:t>
            </a:r>
          </a:p>
        </p:txBody>
      </p:sp>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50825" y="2060575"/>
            <a:ext cx="8713788" cy="4176713"/>
          </a:xfrm>
        </p:spPr>
        <p:txBody>
          <a:bodyPr/>
          <a:lstStyle/>
          <a:p>
            <a:pPr eaLnBrk="1" hangingPunct="1">
              <a:lnSpc>
                <a:spcPct val="90000"/>
              </a:lnSpc>
              <a:defRPr/>
            </a:pPr>
            <a:r>
              <a:rPr lang="uk-UA" sz="2400" smtClean="0"/>
              <a:t>Бог вічний і не належить часу. Світ з усією сукупністю свого минулого, сучасного і майбутнього вічно існує в Розумі Бога. </a:t>
            </a:r>
          </a:p>
          <a:p>
            <a:pPr eaLnBrk="1" hangingPunct="1">
              <a:lnSpc>
                <a:spcPct val="90000"/>
              </a:lnSpc>
              <a:defRPr/>
            </a:pPr>
            <a:r>
              <a:rPr lang="uk-UA" sz="2400" smtClean="0"/>
              <a:t>Різниця між вічністю і часом, за словами Боеція, в тому, що вічність в кожній своїй миті цільна, часу ж це не притаманне, а також і в тому, що вічність є мірилом перебування, а час – мірилом руху. </a:t>
            </a:r>
          </a:p>
          <a:p>
            <a:pPr eaLnBrk="1" hangingPunct="1">
              <a:lnSpc>
                <a:spcPct val="90000"/>
              </a:lnSpc>
              <a:defRPr/>
            </a:pPr>
            <a:r>
              <a:rPr lang="uk-UA" sz="2400" smtClean="0"/>
              <a:t>"Вічність є довершеним володінням одразу всією повнотою безмежності життя, це з очевидністю проявляється при порівнянні її з тимчасовими явищами".</a:t>
            </a:r>
          </a:p>
        </p:txBody>
      </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685800" y="1989138"/>
            <a:ext cx="7772400" cy="4868862"/>
          </a:xfrm>
        </p:spPr>
        <p:txBody>
          <a:bodyPr/>
          <a:lstStyle/>
          <a:p>
            <a:pPr eaLnBrk="1" hangingPunct="1">
              <a:lnSpc>
                <a:spcPct val="80000"/>
              </a:lnSpc>
              <a:defRPr/>
            </a:pPr>
            <a:r>
              <a:rPr lang="uk-UA" sz="2000" smtClean="0">
                <a:effectLst>
                  <a:outerShdw blurRad="38100" dist="38100" dir="2700000" algn="tl">
                    <a:srgbClr val="C0C0C0"/>
                  </a:outerShdw>
                </a:effectLst>
              </a:rPr>
              <a:t>Все, що наділено від природи розумом", володіє свободою волі, здібністю визначати, що належить бажати, що – уникати. Але воно володіє свободою не в рівній мірі. "Людські душі більш вільні, коли вони перебувають в спогляданні божественного розуму, менше – коли вони з’єднуються з тілом. Найгірший вид рабства той, коли вони віддаються порокам і позбуваються влади над власним розумом". </a:t>
            </a:r>
          </a:p>
          <a:p>
            <a:pPr eaLnBrk="1" hangingPunct="1">
              <a:lnSpc>
                <a:spcPct val="80000"/>
              </a:lnSpc>
              <a:defRPr/>
            </a:pPr>
            <a:r>
              <a:rPr lang="uk-UA" sz="2000" smtClean="0">
                <a:effectLst>
                  <a:outerShdw blurRad="38100" dist="38100" dir="2700000" algn="tl">
                    <a:srgbClr val="C0C0C0"/>
                  </a:outerShdw>
                </a:effectLst>
              </a:rPr>
              <a:t>Свобода людини полягає в добровільному прийнятті такого порядку, який діє в світі; вона полягає у свідомій участі в світових процесах, які направляє Бог, в радісному визнанні, що все йде до кращого. </a:t>
            </a:r>
          </a:p>
          <a:p>
            <a:pPr eaLnBrk="1" hangingPunct="1">
              <a:lnSpc>
                <a:spcPct val="80000"/>
              </a:lnSpc>
              <a:defRPr/>
            </a:pPr>
            <a:r>
              <a:rPr lang="uk-UA" sz="2000" smtClean="0">
                <a:effectLst>
                  <a:outerShdw blurRad="38100" dist="38100" dir="2700000" algn="tl">
                    <a:srgbClr val="C0C0C0"/>
                  </a:outerShdw>
                </a:effectLst>
              </a:rPr>
              <a:t>За людським вибором завжди спостерігає Бог і в сьогоденні бачить все таким, яким це стане в майбутньому: "... ти не можеш уникнути спрямованого на тебе погляду, хоча ти і маєш волю змінити свої дії за власним бажанням". </a:t>
            </a:r>
          </a:p>
          <a:p>
            <a:pPr eaLnBrk="1" hangingPunct="1">
              <a:lnSpc>
                <a:spcPct val="80000"/>
              </a:lnSpc>
              <a:defRPr/>
            </a:pPr>
            <a:endParaRPr lang="uk-UA" sz="2000" smtClean="0">
              <a:effectLst>
                <a:outerShdw blurRad="38100" dist="38100" dir="2700000" algn="tl">
                  <a:srgbClr val="C0C0C0"/>
                </a:outerShdw>
              </a:effectLst>
            </a:endParaRPr>
          </a:p>
        </p:txBody>
      </p:sp>
    </p:spTree>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16013" y="1981200"/>
            <a:ext cx="6840537" cy="727075"/>
          </a:xfrm>
        </p:spPr>
        <p:txBody>
          <a:bodyPr/>
          <a:lstStyle/>
          <a:p>
            <a:pPr eaLnBrk="1" hangingPunct="1">
              <a:defRPr/>
            </a:pPr>
            <a:r>
              <a:rPr lang="uk-UA" sz="3200" b="1" smtClean="0"/>
              <a:t>Схоластика</a:t>
            </a:r>
          </a:p>
        </p:txBody>
      </p:sp>
      <p:sp>
        <p:nvSpPr>
          <p:cNvPr id="27651" name="Rectangle 3"/>
          <p:cNvSpPr>
            <a:spLocks noGrp="1" noChangeArrowheads="1"/>
          </p:cNvSpPr>
          <p:nvPr>
            <p:ph type="body" idx="1"/>
          </p:nvPr>
        </p:nvSpPr>
        <p:spPr>
          <a:xfrm>
            <a:off x="685800" y="2924175"/>
            <a:ext cx="7772400" cy="3933825"/>
          </a:xfrm>
        </p:spPr>
        <p:txBody>
          <a:bodyPr/>
          <a:lstStyle/>
          <a:p>
            <a:pPr eaLnBrk="1" hangingPunct="1">
              <a:lnSpc>
                <a:spcPct val="80000"/>
              </a:lnSpc>
              <a:defRPr/>
            </a:pPr>
            <a:r>
              <a:rPr lang="uk-UA" sz="1800" smtClean="0"/>
              <a:t>Ще у кінці V — на початку VI ст. склалася система освіти Середньовіччя. В школах викладання будується відповідно до системи "семи вільних мистецтв", але в обмеженому вигляді — трьохдоріжжя, чотирьохдоріжжя. Саме в цих школах зароджується система середньовічної філософсько-теоретичної думки — схоластика (школа). Трохи пізніше, у XII ст., виникають перші університети, на базі яких схоластика набуває класичного виду.</a:t>
            </a:r>
          </a:p>
          <a:p>
            <a:pPr eaLnBrk="1" hangingPunct="1">
              <a:lnSpc>
                <a:spcPct val="80000"/>
              </a:lnSpc>
              <a:defRPr/>
            </a:pPr>
            <a:endParaRPr lang="uk-UA" sz="1800" smtClean="0"/>
          </a:p>
          <a:p>
            <a:pPr eaLnBrk="1" hangingPunct="1">
              <a:lnSpc>
                <a:spcPct val="80000"/>
              </a:lnSpc>
              <a:defRPr/>
            </a:pPr>
            <a:r>
              <a:rPr lang="uk-UA" sz="1800" smtClean="0"/>
              <a:t>Схоластика — це тип релігійної філософії, для якого характерне принципове панування примату теології над усіма іншими формами пізнання, знання. Витоки схоластики можна знайти у пізньоантичній філософії, насамперед — у Прокла, який абсолютизував дедуктивізм (шукав відповіді на всі питання, виходячи з текстів Платона).</a:t>
            </a:r>
          </a:p>
          <a:p>
            <a:pPr eaLnBrk="1" hangingPunct="1">
              <a:lnSpc>
                <a:spcPct val="80000"/>
              </a:lnSpc>
              <a:defRPr/>
            </a:pPr>
            <a:endParaRPr lang="uk-UA" sz="1800" smtClean="0"/>
          </a:p>
        </p:txBody>
      </p:sp>
    </p:spTree>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11188" y="1989138"/>
            <a:ext cx="7847012" cy="5111750"/>
          </a:xfrm>
        </p:spPr>
        <p:txBody>
          <a:bodyPr/>
          <a:lstStyle/>
          <a:p>
            <a:pPr eaLnBrk="1" hangingPunct="1">
              <a:lnSpc>
                <a:spcPct val="80000"/>
              </a:lnSpc>
              <a:defRPr/>
            </a:pPr>
            <a:r>
              <a:rPr lang="uk-UA" sz="2400" smtClean="0">
                <a:effectLst>
                  <a:outerShdw blurRad="38100" dist="38100" dir="2700000" algn="tl">
                    <a:srgbClr val="C0C0C0"/>
                  </a:outerShdw>
                </a:effectLst>
              </a:rPr>
              <a:t>Рання схоластика (XI-XII ст.) склалася в умовах становлення феодального ладу в Європі та папської влади Риму; вона повністю перебувала під впливом августинівського платонізму (Ансельм Кентерберійський). В цей період схоластика часто має опозиційний характер, і не тільки завдяки вченням окремих єретиків, а й у принципах окремих визнаних напрямів можна знайти ідеї, що суперечать вченню поборників чистої віри (принципи схоластичного раціоналізму протистоять вченню Петра Дамініані, Ланфранка, Бернара Клервоського та ін.).</a:t>
            </a:r>
          </a:p>
        </p:txBody>
      </p:sp>
    </p:spTree>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685800" y="2060575"/>
            <a:ext cx="7772400" cy="4797425"/>
          </a:xfrm>
        </p:spPr>
        <p:txBody>
          <a:bodyPr/>
          <a:lstStyle/>
          <a:p>
            <a:pPr eaLnBrk="1" hangingPunct="1">
              <a:lnSpc>
                <a:spcPct val="80000"/>
              </a:lnSpc>
              <a:defRPr/>
            </a:pPr>
            <a:r>
              <a:rPr lang="uk-UA" sz="2000" smtClean="0">
                <a:effectLst>
                  <a:outerShdw blurRad="38100" dist="38100" dir="2700000" algn="tl">
                    <a:srgbClr val="C0C0C0"/>
                  </a:outerShdw>
                </a:effectLst>
              </a:rPr>
              <a:t>Між ранньою та пізньою схоластикою виділяють період зрілої схоластики (XII-XIII ст.), яка розвивалася в середньовічних університетах, її центром визнається Паризький університет, де культивувався платонізм, який поступово витіснявся арістотелізмом (Альберт Великий, Фома Аквінський).</a:t>
            </a:r>
          </a:p>
          <a:p>
            <a:pPr eaLnBrk="1" hangingPunct="1">
              <a:lnSpc>
                <a:spcPct val="80000"/>
              </a:lnSpc>
              <a:defRPr/>
            </a:pPr>
            <a:r>
              <a:rPr lang="uk-UA" sz="2000" smtClean="0">
                <a:effectLst>
                  <a:outerShdw blurRad="38100" dist="38100" dir="2700000" algn="tl">
                    <a:srgbClr val="C0C0C0"/>
                  </a:outerShdw>
                </a:effectLst>
              </a:rPr>
              <a:t>Пізня схоластика (XIII-XIV ст.) розвивалася під впливом загострення ідейних суперечностей епохи розвиненого феодалізму. Йоан Дунс Скот протиставив інтелектуалізму вчення Фоми Аквінського свій волюнтаризм, відмову від закінченої теоретичної системи на користь індивідуалізму. Розвивається теза про існування двоїстої істини, яка руйнує "гармонію" віри та розуму, затверджену в попередній період розвитку схоластики приматом теології.</a:t>
            </a:r>
          </a:p>
          <a:p>
            <a:pPr eaLnBrk="1" hangingPunct="1">
              <a:lnSpc>
                <a:spcPct val="80000"/>
              </a:lnSpc>
              <a:defRPr/>
            </a:pPr>
            <a:endParaRPr lang="uk-UA" sz="1800" smtClean="0"/>
          </a:p>
        </p:txBody>
      </p:sp>
    </p:spTree>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1187450" y="1981200"/>
            <a:ext cx="6584950" cy="727075"/>
          </a:xfrm>
        </p:spPr>
        <p:txBody>
          <a:bodyPr/>
          <a:lstStyle/>
          <a:p>
            <a:pPr eaLnBrk="1" hangingPunct="1">
              <a:defRPr/>
            </a:pPr>
            <a:r>
              <a:rPr lang="uk-UA" sz="4000" smtClean="0"/>
              <a:t>Реалісти і номіналісти</a:t>
            </a:r>
          </a:p>
        </p:txBody>
      </p:sp>
      <p:sp>
        <p:nvSpPr>
          <p:cNvPr id="30725" name="Rectangle 5"/>
          <p:cNvSpPr>
            <a:spLocks noGrp="1" noChangeArrowheads="1"/>
          </p:cNvSpPr>
          <p:nvPr>
            <p:ph type="body" sz="half" idx="1"/>
          </p:nvPr>
        </p:nvSpPr>
        <p:spPr>
          <a:xfrm>
            <a:off x="323850" y="3644900"/>
            <a:ext cx="4027488" cy="2089150"/>
          </a:xfrm>
        </p:spPr>
        <p:txBody>
          <a:bodyPr/>
          <a:lstStyle/>
          <a:p>
            <a:pPr eaLnBrk="1" hangingPunct="1">
              <a:lnSpc>
                <a:spcPct val="90000"/>
              </a:lnSpc>
              <a:buFontTx/>
              <a:buNone/>
              <a:defRPr/>
            </a:pPr>
            <a:r>
              <a:rPr lang="uk-UA" sz="2000" smtClean="0"/>
              <a:t>	Ансельм Кентерберійський (1033-1109), який був Кентерберійським архієпископом, сформулював знамените "онтологічне доведення буття Бога".</a:t>
            </a:r>
          </a:p>
        </p:txBody>
      </p:sp>
      <p:pic>
        <p:nvPicPr>
          <p:cNvPr id="20484" name="Picture 7" descr="Anselm_of_Canterbury"/>
          <p:cNvPicPr>
            <a:picLocks noGrp="1" noChangeAspect="1" noChangeArrowheads="1"/>
          </p:cNvPicPr>
          <p:nvPr>
            <p:ph sz="half" idx="2"/>
          </p:nvPr>
        </p:nvPicPr>
        <p:blipFill>
          <a:blip r:embed="rId2" cstate="print"/>
          <a:srcRect/>
          <a:stretch>
            <a:fillRect/>
          </a:stretch>
        </p:blipFill>
        <p:spPr>
          <a:xfrm>
            <a:off x="5168900" y="3068638"/>
            <a:ext cx="2949575" cy="3240087"/>
          </a:xfrm>
          <a:noFill/>
        </p:spPr>
      </p:pic>
    </p:spTree>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2843808" y="2204864"/>
            <a:ext cx="6192688" cy="4100562"/>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lstStyle/>
          <a:p>
            <a:pPr marL="609600" indent="-609600">
              <a:spcBef>
                <a:spcPct val="20000"/>
              </a:spcBef>
              <a:buFontTx/>
              <a:buAutoNum type="arabicPeriod"/>
              <a:defRPr/>
            </a:pPr>
            <a:r>
              <a:rPr lang="uk-UA" sz="2800" b="1" dirty="0" smtClean="0">
                <a:solidFill>
                  <a:srgbClr val="663300"/>
                </a:solidFill>
                <a:effectLst/>
                <a:latin typeface="Book Antiqua" pitchFamily="18" charset="0"/>
              </a:rPr>
              <a:t>Гностицизм</a:t>
            </a:r>
            <a:endParaRPr lang="uk-UA" sz="2800" b="1" dirty="0">
              <a:solidFill>
                <a:srgbClr val="663300"/>
              </a:solidFill>
              <a:effectLst/>
              <a:latin typeface="Book Antiqua" pitchFamily="18" charset="0"/>
            </a:endParaRPr>
          </a:p>
          <a:p>
            <a:pPr marL="609600" indent="-609600">
              <a:spcBef>
                <a:spcPct val="20000"/>
              </a:spcBef>
              <a:buFontTx/>
              <a:buAutoNum type="arabicPeriod"/>
              <a:defRPr/>
            </a:pPr>
            <a:r>
              <a:rPr lang="uk-UA" sz="2800" b="1" dirty="0">
                <a:solidFill>
                  <a:srgbClr val="663300"/>
                </a:solidFill>
                <a:latin typeface="Book Antiqua" pitchFamily="18" charset="0"/>
              </a:rPr>
              <a:t>Северин </a:t>
            </a:r>
            <a:r>
              <a:rPr lang="uk-UA" sz="2800" b="1" dirty="0" err="1">
                <a:solidFill>
                  <a:srgbClr val="663300"/>
                </a:solidFill>
                <a:latin typeface="Book Antiqua" pitchFamily="18" charset="0"/>
              </a:rPr>
              <a:t>Боецій</a:t>
            </a:r>
            <a:endParaRPr lang="uk-UA" sz="2800" b="1" dirty="0">
              <a:solidFill>
                <a:srgbClr val="663300"/>
              </a:solidFill>
              <a:latin typeface="Book Antiqua" pitchFamily="18" charset="0"/>
            </a:endParaRPr>
          </a:p>
          <a:p>
            <a:pPr marL="609600" indent="-609600">
              <a:spcBef>
                <a:spcPct val="20000"/>
              </a:spcBef>
              <a:buFontTx/>
              <a:buAutoNum type="arabicPeriod"/>
              <a:defRPr/>
            </a:pPr>
            <a:r>
              <a:rPr lang="uk-UA" sz="2800" b="1" dirty="0">
                <a:solidFill>
                  <a:srgbClr val="663300"/>
                </a:solidFill>
                <a:latin typeface="Book Antiqua" pitchFamily="18" charset="0"/>
              </a:rPr>
              <a:t>Схоластика та її періодизація</a:t>
            </a:r>
          </a:p>
          <a:p>
            <a:pPr marL="609600" indent="-609600">
              <a:spcBef>
                <a:spcPct val="20000"/>
              </a:spcBef>
              <a:buFontTx/>
              <a:buAutoNum type="arabicPeriod"/>
              <a:defRPr/>
            </a:pPr>
            <a:r>
              <a:rPr lang="uk-UA" sz="2800" b="1" dirty="0">
                <a:solidFill>
                  <a:srgbClr val="663300"/>
                </a:solidFill>
                <a:latin typeface="Book Antiqua" pitchFamily="18" charset="0"/>
              </a:rPr>
              <a:t>Реалісти та номіналісти</a:t>
            </a:r>
          </a:p>
          <a:p>
            <a:pPr marL="609600" indent="-609600">
              <a:spcBef>
                <a:spcPct val="20000"/>
              </a:spcBef>
              <a:buFontTx/>
              <a:buAutoNum type="arabicPeriod"/>
              <a:defRPr/>
            </a:pPr>
            <a:r>
              <a:rPr lang="uk-UA" sz="2800" b="1" dirty="0">
                <a:solidFill>
                  <a:srgbClr val="663300"/>
                </a:solidFill>
                <a:latin typeface="Book Antiqua" pitchFamily="18" charset="0"/>
              </a:rPr>
              <a:t>Герменевтика</a:t>
            </a:r>
          </a:p>
          <a:p>
            <a:pPr marL="609600" indent="-609600">
              <a:spcBef>
                <a:spcPct val="20000"/>
              </a:spcBef>
              <a:buFontTx/>
              <a:buAutoNum type="arabicPeriod"/>
              <a:defRPr/>
            </a:pPr>
            <a:r>
              <a:rPr lang="uk-UA" sz="2800" b="1" dirty="0">
                <a:solidFill>
                  <a:srgbClr val="663300"/>
                </a:solidFill>
                <a:latin typeface="Book Antiqua" pitchFamily="18" charset="0"/>
              </a:rPr>
              <a:t>Тома Аквінський. </a:t>
            </a:r>
          </a:p>
          <a:p>
            <a:pPr marL="609600" indent="-609600">
              <a:spcBef>
                <a:spcPct val="20000"/>
              </a:spcBef>
              <a:buFontTx/>
              <a:buAutoNum type="arabicPeriod"/>
              <a:defRPr/>
            </a:pPr>
            <a:r>
              <a:rPr lang="uk-UA" sz="2800" b="1" dirty="0">
                <a:solidFill>
                  <a:srgbClr val="663300"/>
                </a:solidFill>
                <a:latin typeface="Book Antiqua" pitchFamily="18" charset="0"/>
              </a:rPr>
              <a:t>Томізм та неотомізм</a:t>
            </a:r>
          </a:p>
        </p:txBody>
      </p:sp>
      <p:sp>
        <p:nvSpPr>
          <p:cNvPr id="2" name="Заголовок 1"/>
          <p:cNvSpPr>
            <a:spLocks noGrp="1"/>
          </p:cNvSpPr>
          <p:nvPr>
            <p:ph type="ctrTitle"/>
          </p:nvPr>
        </p:nvSpPr>
        <p:spPr>
          <a:xfrm>
            <a:off x="2843808" y="836712"/>
            <a:ext cx="5943600" cy="1143000"/>
          </a:xfrm>
        </p:spPr>
        <p:txBody>
          <a:bodyPr/>
          <a:lstStyle/>
          <a:p>
            <a:r>
              <a:rPr lang="uk-UA" dirty="0" smtClean="0"/>
              <a:t>ПЛАН ЛЕКЦІЇ</a:t>
            </a:r>
            <a:endParaRPr lang="ru-RU" dirty="0"/>
          </a:p>
        </p:txBody>
      </p:sp>
    </p:spTree>
    <p:extLst>
      <p:ext uri="{BB962C8B-B14F-4D97-AF65-F5344CB8AC3E}">
        <p14:creationId xmlns:p14="http://schemas.microsoft.com/office/powerpoint/2010/main" val="1060882302"/>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685800" y="2276475"/>
            <a:ext cx="7772400" cy="4176713"/>
          </a:xfrm>
        </p:spPr>
        <p:txBody>
          <a:bodyPr/>
          <a:lstStyle/>
          <a:p>
            <a:pPr eaLnBrk="1" hangingPunct="1">
              <a:lnSpc>
                <a:spcPct val="80000"/>
              </a:lnSpc>
              <a:buFontTx/>
              <a:buChar char="•"/>
              <a:defRPr/>
            </a:pPr>
            <a:r>
              <a:rPr lang="uk-UA" sz="2000" smtClean="0"/>
              <a:t>	</a:t>
            </a:r>
            <a:r>
              <a:rPr lang="uk-UA" sz="2000" smtClean="0">
                <a:effectLst>
                  <a:outerShdw blurRad="38100" dist="38100" dir="2700000" algn="tl">
                    <a:srgbClr val="C0C0C0"/>
                  </a:outerShdw>
                </a:effectLst>
              </a:rPr>
              <a:t>Ансельм дійшов висновку, що Бог існує, оскільки існує поняття найвищої, максимально досконалої істоти. Дане доведення може набути рис переконливості лише в рамках такої традиції мислення, яка започаткована саме Платоном і Августином — уявлення про об'єктивне існування загальних понять </a:t>
            </a:r>
          </a:p>
          <a:p>
            <a:pPr eaLnBrk="1" hangingPunct="1">
              <a:lnSpc>
                <a:spcPct val="80000"/>
              </a:lnSpc>
              <a:buFontTx/>
              <a:buChar char="•"/>
              <a:defRPr/>
            </a:pPr>
            <a:r>
              <a:rPr lang="uk-UA" sz="2000" smtClean="0">
                <a:effectLst>
                  <a:outerShdw blurRad="38100" dist="38100" dir="2700000" algn="tl">
                    <a:srgbClr val="C0C0C0"/>
                  </a:outerShdw>
                </a:effectLst>
              </a:rPr>
              <a:t>	Така позиція отримала назву реалізму (оскільки визнається реальним існування "універсалій", чогось загального). Реалізм визнає, що Бог створив ідеальні, загальні, універсальні предмети, від яких утворилися одиничні речі, які порівняно з ідеальними, універсальними мають безліч відмінностей, але сутність яких полягає саме у схожості з універсальними формами, у наближенні до найдовершенішого.</a:t>
            </a:r>
          </a:p>
        </p:txBody>
      </p:sp>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7"/>
          <p:cNvSpPr>
            <a:spLocks noGrp="1" noChangeArrowheads="1"/>
          </p:cNvSpPr>
          <p:nvPr>
            <p:ph type="title"/>
          </p:nvPr>
        </p:nvSpPr>
        <p:spPr>
          <a:xfrm>
            <a:off x="323850" y="1981200"/>
            <a:ext cx="7448550" cy="871538"/>
          </a:xfrm>
        </p:spPr>
        <p:txBody>
          <a:bodyPr/>
          <a:lstStyle/>
          <a:p>
            <a:pPr eaLnBrk="1" hangingPunct="1">
              <a:defRPr/>
            </a:pPr>
            <a:r>
              <a:rPr lang="uk-UA" sz="2000" smtClean="0"/>
              <a:t>Канонік Росцелін (1050-1120) на противагу реалізму висунув учення номіналізму, що носило опозиційний характер.</a:t>
            </a:r>
            <a:r>
              <a:rPr lang="uk-UA" sz="1800" smtClean="0"/>
              <a:t> </a:t>
            </a:r>
          </a:p>
        </p:txBody>
      </p:sp>
      <p:sp>
        <p:nvSpPr>
          <p:cNvPr id="33801" name="Rectangle 9"/>
          <p:cNvSpPr>
            <a:spLocks noGrp="1" noChangeArrowheads="1"/>
          </p:cNvSpPr>
          <p:nvPr>
            <p:ph type="body" sz="half" idx="1"/>
          </p:nvPr>
        </p:nvSpPr>
        <p:spPr>
          <a:xfrm>
            <a:off x="107950" y="2781300"/>
            <a:ext cx="5184775" cy="3816350"/>
          </a:xfrm>
        </p:spPr>
        <p:txBody>
          <a:bodyPr/>
          <a:lstStyle/>
          <a:p>
            <a:pPr eaLnBrk="1" hangingPunct="1">
              <a:lnSpc>
                <a:spcPct val="80000"/>
              </a:lnSpc>
              <a:defRPr/>
            </a:pPr>
            <a:r>
              <a:rPr lang="uk-UA" sz="1400" b="1" smtClean="0">
                <a:effectLst>
                  <a:outerShdw blurRad="38100" dist="38100" dir="2700000" algn="tl">
                    <a:srgbClr val="C0C0C0"/>
                  </a:outerShdw>
                </a:effectLst>
              </a:rPr>
              <a:t>Полеміка між реалістами та номіналістами стала визначальною для всієї подальшої історії середньовічної філософії.</a:t>
            </a:r>
          </a:p>
          <a:p>
            <a:pPr eaLnBrk="1" hangingPunct="1">
              <a:lnSpc>
                <a:spcPct val="80000"/>
              </a:lnSpc>
              <a:defRPr/>
            </a:pPr>
            <a:r>
              <a:rPr lang="uk-UA" sz="1400" b="1" smtClean="0">
                <a:effectLst>
                  <a:outerShdw blurRad="38100" dist="38100" dir="2700000" algn="tl">
                    <a:srgbClr val="C0C0C0"/>
                  </a:outerShdw>
                </a:effectLst>
              </a:rPr>
              <a:t>Термін "номіналізм" походить від латинського слова "nomen", що означає «ім'я», «назва». На противагу середньовічному реалізмові, номіналісти вважали, що реально існують лише поодинокі індивідуальні речі, а загальні поняття (т.зв. універсалії) — лише назви, знаки або імена, породжені людським мисленням. Основними представниками цього напряму були: Дунс Скот, Росцелін, Вільям Оккам.</a:t>
            </a:r>
          </a:p>
          <a:p>
            <a:pPr eaLnBrk="1" hangingPunct="1">
              <a:lnSpc>
                <a:spcPct val="80000"/>
              </a:lnSpc>
              <a:defRPr/>
            </a:pPr>
            <a:r>
              <a:rPr lang="uk-UA" sz="1400" b="1" smtClean="0">
                <a:effectLst>
                  <a:outerShdw blurRad="38100" dist="38100" dir="2700000" algn="tl">
                    <a:srgbClr val="C0C0C0"/>
                  </a:outerShdw>
                </a:effectLst>
              </a:rPr>
              <a:t>Крайні номіналісти, до яких належав Росцелін /XІ -XІІ ст./, обґрунтовували думку про те, що загальні поняття — це тільки звуки людського голосу; реально існує лише одиничне, а загальне — тільки ілюзія, яка може існувати лише в людському розумі.</a:t>
            </a:r>
          </a:p>
          <a:p>
            <a:pPr eaLnBrk="1" hangingPunct="1">
              <a:lnSpc>
                <a:spcPct val="80000"/>
              </a:lnSpc>
              <a:defRPr/>
            </a:pPr>
            <a:endParaRPr lang="uk-UA" sz="1400" b="1" smtClean="0">
              <a:effectLst>
                <a:outerShdw blurRad="38100" dist="38100" dir="2700000" algn="tl">
                  <a:srgbClr val="C0C0C0"/>
                </a:outerShdw>
              </a:effectLst>
            </a:endParaRPr>
          </a:p>
        </p:txBody>
      </p:sp>
      <p:pic>
        <p:nvPicPr>
          <p:cNvPr id="22532" name="Picture 11" descr="William_of_Ockham"/>
          <p:cNvPicPr>
            <a:picLocks noGrp="1" noChangeAspect="1" noChangeArrowheads="1"/>
          </p:cNvPicPr>
          <p:nvPr>
            <p:ph sz="half" idx="2"/>
          </p:nvPr>
        </p:nvPicPr>
        <p:blipFill>
          <a:blip r:embed="rId2" cstate="print"/>
          <a:srcRect/>
          <a:stretch>
            <a:fillRect/>
          </a:stretch>
        </p:blipFill>
        <p:spPr>
          <a:xfrm>
            <a:off x="5508625" y="2924175"/>
            <a:ext cx="2581275" cy="3438525"/>
          </a:xfrm>
          <a:noFill/>
        </p:spPr>
      </p:pic>
    </p:spTree>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body" sz="half" idx="1"/>
          </p:nvPr>
        </p:nvSpPr>
        <p:spPr>
          <a:xfrm>
            <a:off x="0" y="2276475"/>
            <a:ext cx="4787900" cy="4581525"/>
          </a:xfrm>
        </p:spPr>
        <p:txBody>
          <a:bodyPr/>
          <a:lstStyle/>
          <a:p>
            <a:pPr eaLnBrk="1" hangingPunct="1">
              <a:lnSpc>
                <a:spcPct val="80000"/>
              </a:lnSpc>
              <a:defRPr/>
            </a:pPr>
            <a:r>
              <a:rPr lang="uk-UA" sz="1600" smtClean="0"/>
              <a:t>Полеміка між номіналістами та реалістами проходить через увесь період зрілого середньовічного суспільства, набуваючи то більш різких, то більш прихованих форм компромісу, як так званий "концептуалізм". Позиції останнього були вперше сформульовані видатним мислителем Середніх віків П'єром Абеляром (1079-1142).</a:t>
            </a:r>
          </a:p>
          <a:p>
            <a:pPr eaLnBrk="1" hangingPunct="1">
              <a:lnSpc>
                <a:spcPct val="80000"/>
              </a:lnSpc>
              <a:buFontTx/>
              <a:buNone/>
              <a:defRPr/>
            </a:pPr>
            <a:endParaRPr lang="uk-UA" sz="1600" smtClean="0"/>
          </a:p>
          <a:p>
            <a:pPr eaLnBrk="1" hangingPunct="1">
              <a:lnSpc>
                <a:spcPct val="80000"/>
              </a:lnSpc>
              <a:defRPr/>
            </a:pPr>
            <a:r>
              <a:rPr lang="uk-UA" sz="1600" smtClean="0"/>
              <a:t>Характерною рисою абелярівського типу філософствування було повернення до авторитету розуму як інструмента та критерію в пошуках істини. Провідний у філософсько-теологічних пошуках принцип Середньовіччя — підпорядкування розуму вірі, в дослідженнях Абеляра починає трактуватися відмінним від попередників чином — як підпорядковане зрозумілим освіченим та простим людям формам, а не тільки тезовим висловлюванням.</a:t>
            </a:r>
          </a:p>
          <a:p>
            <a:pPr eaLnBrk="1" hangingPunct="1">
              <a:lnSpc>
                <a:spcPct val="80000"/>
              </a:lnSpc>
              <a:defRPr/>
            </a:pPr>
            <a:endParaRPr lang="uk-UA" sz="1600" smtClean="0"/>
          </a:p>
        </p:txBody>
      </p:sp>
      <p:pic>
        <p:nvPicPr>
          <p:cNvPr id="23555" name="Picture 7" descr="250px-Heloïse_et_d'Abélard"/>
          <p:cNvPicPr>
            <a:picLocks noGrp="1" noChangeAspect="1" noChangeArrowheads="1"/>
          </p:cNvPicPr>
          <p:nvPr>
            <p:ph sz="half" idx="2"/>
          </p:nvPr>
        </p:nvPicPr>
        <p:blipFill>
          <a:blip r:embed="rId2" cstate="print"/>
          <a:srcRect/>
          <a:stretch>
            <a:fillRect/>
          </a:stretch>
        </p:blipFill>
        <p:spPr>
          <a:xfrm>
            <a:off x="5435600" y="2492375"/>
            <a:ext cx="2921000" cy="3505200"/>
          </a:xfrm>
          <a:noFill/>
        </p:spPr>
      </p:pic>
    </p:spTree>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85800" y="2060575"/>
            <a:ext cx="8062913" cy="4797425"/>
          </a:xfrm>
        </p:spPr>
        <p:txBody>
          <a:bodyPr/>
          <a:lstStyle/>
          <a:p>
            <a:pPr eaLnBrk="1" hangingPunct="1">
              <a:lnSpc>
                <a:spcPct val="80000"/>
              </a:lnSpc>
              <a:defRPr/>
            </a:pPr>
            <a:r>
              <a:rPr lang="uk-UA" sz="2000" smtClean="0">
                <a:effectLst>
                  <a:outerShdw blurRad="38100" dist="38100" dir="2700000" algn="tl">
                    <a:srgbClr val="C0C0C0"/>
                  </a:outerShdw>
                </a:effectLst>
              </a:rPr>
              <a:t>Абеляр наполягає на раціонально-доказовому сприйнятті істини, оскільки й необхідно людині не тільки сприймати, а й вміти захищати. Послідовно проводячи раціоналістичний аналіз теологічної літератури, Абеляр знаходить численні суперечності, а то й просто помилки не тільки у авторитетних церковних авторів, а й у самому Святому Письмі. Ці моменти були відображені ним у книзі "Так і ні".</a:t>
            </a:r>
          </a:p>
          <a:p>
            <a:pPr eaLnBrk="1" hangingPunct="1">
              <a:lnSpc>
                <a:spcPct val="80000"/>
              </a:lnSpc>
              <a:defRPr/>
            </a:pPr>
            <a:r>
              <a:rPr lang="uk-UA" sz="2000" smtClean="0">
                <a:effectLst>
                  <a:outerShdw blurRad="38100" dist="38100" dir="2700000" algn="tl">
                    <a:srgbClr val="C0C0C0"/>
                  </a:outerShdw>
                </a:effectLst>
              </a:rPr>
              <a:t> Така спроба раціоналістичного захисту християнського вчення призводила до критичного аналізу останнього. Христос витлумачується ним як втілення божественного розуму, тому він дійшов висновку, що необхідно ототожнити поняття "християнин" і "філософ", зрівнявши філософію та теологію. Самого засновника християнства Абеляр трактує як філософа-раціоналіста, який вербує своїх прихильників невблаганною силою логічних аргументів. Така інтерпретація ніяк не сполучувалася з традиційним тлумаченням Христа і тому, природно, викликала звинувачення в єресі.</a:t>
            </a:r>
          </a:p>
          <a:p>
            <a:pPr eaLnBrk="1" hangingPunct="1">
              <a:lnSpc>
                <a:spcPct val="80000"/>
              </a:lnSpc>
              <a:defRPr/>
            </a:pPr>
            <a:endParaRPr lang="uk-UA" sz="2000" smtClean="0">
              <a:effectLst>
                <a:outerShdw blurRad="38100" dist="38100" dir="2700000" algn="tl">
                  <a:srgbClr val="C0C0C0"/>
                </a:outerShdw>
              </a:effectLst>
            </a:endParaRPr>
          </a:p>
        </p:txBody>
      </p:sp>
    </p:spTree>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227763" y="1268413"/>
            <a:ext cx="2736850" cy="655637"/>
          </a:xfrm>
        </p:spPr>
        <p:txBody>
          <a:bodyPr/>
          <a:lstStyle/>
          <a:p>
            <a:pPr eaLnBrk="1" hangingPunct="1">
              <a:defRPr/>
            </a:pPr>
            <a:r>
              <a:rPr lang="uk-UA" sz="2800" smtClean="0"/>
              <a:t>Герменевтика</a:t>
            </a:r>
          </a:p>
        </p:txBody>
      </p:sp>
      <p:sp>
        <p:nvSpPr>
          <p:cNvPr id="40963" name="Rectangle 3"/>
          <p:cNvSpPr>
            <a:spLocks noGrp="1" noChangeArrowheads="1"/>
          </p:cNvSpPr>
          <p:nvPr>
            <p:ph type="body" idx="1"/>
          </p:nvPr>
        </p:nvSpPr>
        <p:spPr>
          <a:xfrm>
            <a:off x="539750" y="2349500"/>
            <a:ext cx="7918450" cy="4508500"/>
          </a:xfrm>
        </p:spPr>
        <p:txBody>
          <a:bodyPr/>
          <a:lstStyle/>
          <a:p>
            <a:pPr eaLnBrk="1" hangingPunct="1">
              <a:lnSpc>
                <a:spcPct val="80000"/>
              </a:lnSpc>
              <a:defRPr/>
            </a:pPr>
            <a:r>
              <a:rPr lang="uk-UA" sz="1600" smtClean="0">
                <a:effectLst>
                  <a:outerShdw blurRad="38100" dist="38100" dir="2700000" algn="tl">
                    <a:srgbClr val="C0C0C0"/>
                  </a:outerShdw>
                </a:effectLst>
              </a:rPr>
              <a:t>Герменевтика (від грец. ερμηνεύειν — тлумачити) — у первісному значенні — напрям наукової діяльності, пов'язаний з дослідженням, поясненням, тлумаченням філологічних, а також філософських, історичних і релігійних текстів. У давньогрецькій філології та філософії — з тлумаченням Біблії, екзегезою; у протестантських теологів — з інтерпретацією священних текстів у їх полеміці з католицькими богословами.</a:t>
            </a:r>
          </a:p>
          <a:p>
            <a:pPr eaLnBrk="1" hangingPunct="1">
              <a:lnSpc>
                <a:spcPct val="80000"/>
              </a:lnSpc>
              <a:defRPr/>
            </a:pPr>
            <a:endParaRPr lang="uk-UA" sz="1600" smtClean="0">
              <a:effectLst>
                <a:outerShdw blurRad="38100" dist="38100" dir="2700000" algn="tl">
                  <a:srgbClr val="C0C0C0"/>
                </a:outerShdw>
              </a:effectLst>
            </a:endParaRPr>
          </a:p>
          <a:p>
            <a:pPr eaLnBrk="1" hangingPunct="1">
              <a:lnSpc>
                <a:spcPct val="80000"/>
              </a:lnSpc>
              <a:defRPr/>
            </a:pPr>
            <a:r>
              <a:rPr lang="uk-UA" sz="1600" smtClean="0">
                <a:effectLst>
                  <a:outerShdw blurRad="38100" dist="38100" dir="2700000" algn="tl">
                    <a:srgbClr val="C0C0C0"/>
                  </a:outerShdw>
                </a:effectLst>
              </a:rPr>
              <a:t>Герменевтика є допоміжною дисципліною тих гуманітарних (і насамперед історичних) наук, які займаються писемними пам'ятками (історії літератури, історії філософії, історії релігієзнавства, мовознавства та ін.). У XX ст. набуває ширшого значення як метод, теорія чи філософія будь-якої інтерпретації.</a:t>
            </a:r>
          </a:p>
          <a:p>
            <a:pPr eaLnBrk="1" hangingPunct="1">
              <a:lnSpc>
                <a:spcPct val="80000"/>
              </a:lnSpc>
              <a:buFontTx/>
              <a:buChar char="•"/>
              <a:defRPr/>
            </a:pPr>
            <a:r>
              <a:rPr lang="uk-UA" sz="1600" smtClean="0">
                <a:effectLst>
                  <a:outerShdw blurRad="38100" dist="38100" dir="2700000" algn="tl">
                    <a:srgbClr val="C0C0C0"/>
                  </a:outerShdw>
                </a:effectLst>
              </a:rPr>
              <a:t>Принципи герменевтики в церковних проповідях:</a:t>
            </a:r>
          </a:p>
          <a:p>
            <a:pPr eaLnBrk="1" hangingPunct="1">
              <a:lnSpc>
                <a:spcPct val="80000"/>
              </a:lnSpc>
              <a:buFontTx/>
              <a:buChar char="•"/>
              <a:defRPr/>
            </a:pPr>
            <a:r>
              <a:rPr lang="uk-UA" sz="1600" smtClean="0">
                <a:effectLst>
                  <a:outerShdw blurRad="38100" dist="38100" dir="2700000" algn="tl">
                    <a:srgbClr val="C0C0C0"/>
                  </a:outerShdw>
                </a:effectLst>
              </a:rPr>
              <a:t>Буквальне тлумачення;</a:t>
            </a:r>
          </a:p>
          <a:p>
            <a:pPr eaLnBrk="1" hangingPunct="1">
              <a:lnSpc>
                <a:spcPct val="80000"/>
              </a:lnSpc>
              <a:buFontTx/>
              <a:buChar char="•"/>
              <a:defRPr/>
            </a:pPr>
            <a:r>
              <a:rPr lang="uk-UA" sz="1600" smtClean="0">
                <a:effectLst>
                  <a:outerShdw blurRad="38100" dist="38100" dir="2700000" algn="tl">
                    <a:srgbClr val="C0C0C0"/>
                  </a:outerShdw>
                </a:effectLst>
              </a:rPr>
              <a:t>Історична відповідність;</a:t>
            </a:r>
          </a:p>
          <a:p>
            <a:pPr eaLnBrk="1" hangingPunct="1">
              <a:lnSpc>
                <a:spcPct val="80000"/>
              </a:lnSpc>
              <a:buFontTx/>
              <a:buChar char="•"/>
              <a:defRPr/>
            </a:pPr>
            <a:r>
              <a:rPr lang="uk-UA" sz="1600" smtClean="0">
                <a:effectLst>
                  <a:outerShdw blurRad="38100" dist="38100" dir="2700000" algn="tl">
                    <a:srgbClr val="C0C0C0"/>
                  </a:outerShdw>
                </a:effectLst>
              </a:rPr>
              <a:t>Принцип єдиного значення;</a:t>
            </a:r>
          </a:p>
          <a:p>
            <a:pPr eaLnBrk="1" hangingPunct="1">
              <a:lnSpc>
                <a:spcPct val="80000"/>
              </a:lnSpc>
              <a:buFontTx/>
              <a:buChar char="•"/>
              <a:defRPr/>
            </a:pPr>
            <a:r>
              <a:rPr lang="uk-UA" sz="1600" smtClean="0">
                <a:effectLst>
                  <a:outerShdw blurRad="38100" dist="38100" dir="2700000" algn="tl">
                    <a:srgbClr val="C0C0C0"/>
                  </a:outerShdw>
                </a:effectLst>
              </a:rPr>
              <a:t>Контекст;</a:t>
            </a:r>
          </a:p>
          <a:p>
            <a:pPr eaLnBrk="1" hangingPunct="1">
              <a:lnSpc>
                <a:spcPct val="80000"/>
              </a:lnSpc>
              <a:buFontTx/>
              <a:buChar char="•"/>
              <a:defRPr/>
            </a:pPr>
            <a:r>
              <a:rPr lang="uk-UA" sz="1600" smtClean="0">
                <a:effectLst>
                  <a:outerShdw blurRad="38100" dist="38100" dir="2700000" algn="tl">
                    <a:srgbClr val="C0C0C0"/>
                  </a:outerShdw>
                </a:effectLst>
              </a:rPr>
              <a:t>Лексика;</a:t>
            </a:r>
          </a:p>
          <a:p>
            <a:pPr eaLnBrk="1" hangingPunct="1">
              <a:lnSpc>
                <a:spcPct val="80000"/>
              </a:lnSpc>
              <a:buFontTx/>
              <a:buChar char="•"/>
              <a:defRPr/>
            </a:pPr>
            <a:r>
              <a:rPr lang="uk-UA" sz="1600" smtClean="0">
                <a:effectLst>
                  <a:outerShdw blurRad="38100" dist="38100" dir="2700000" algn="tl">
                    <a:srgbClr val="C0C0C0"/>
                  </a:outerShdw>
                </a:effectLst>
              </a:rPr>
              <a:t>Граматика;</a:t>
            </a:r>
          </a:p>
          <a:p>
            <a:pPr eaLnBrk="1" hangingPunct="1">
              <a:lnSpc>
                <a:spcPct val="80000"/>
              </a:lnSpc>
              <a:buFontTx/>
              <a:buChar char="•"/>
              <a:defRPr/>
            </a:pPr>
            <a:r>
              <a:rPr lang="uk-UA" sz="1600" smtClean="0">
                <a:effectLst>
                  <a:outerShdw blurRad="38100" dist="38100" dir="2700000" algn="tl">
                    <a:srgbClr val="C0C0C0"/>
                  </a:outerShdw>
                </a:effectLst>
              </a:rPr>
              <a:t>Паралельні посилання.</a:t>
            </a:r>
          </a:p>
          <a:p>
            <a:pPr eaLnBrk="1" hangingPunct="1">
              <a:lnSpc>
                <a:spcPct val="80000"/>
              </a:lnSpc>
              <a:buFontTx/>
              <a:buChar char="•"/>
              <a:defRPr/>
            </a:pPr>
            <a:endParaRPr lang="uk-UA" sz="1600" smtClean="0">
              <a:effectLst>
                <a:outerShdw blurRad="38100" dist="38100" dir="2700000" algn="tl">
                  <a:srgbClr val="C0C0C0"/>
                </a:outerShdw>
              </a:effectLst>
            </a:endParaRPr>
          </a:p>
        </p:txBody>
      </p:sp>
    </p:spTree>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0" y="1989138"/>
            <a:ext cx="5148263" cy="4868862"/>
          </a:xfrm>
        </p:spPr>
        <p:txBody>
          <a:bodyPr/>
          <a:lstStyle/>
          <a:p>
            <a:pPr eaLnBrk="1" hangingPunct="1">
              <a:lnSpc>
                <a:spcPct val="80000"/>
              </a:lnSpc>
              <a:defRPr/>
            </a:pPr>
            <a:r>
              <a:rPr lang="uk-UA" sz="1800" smtClean="0"/>
              <a:t>Існують різні теорії щодо виникнення, дехто бачить кабалістичне походження, дехто християнське. Теоретичним фундаментом герменевтики кінця ХХ ст. стали твори Мартіна Гайдеґґера.</a:t>
            </a:r>
          </a:p>
          <a:p>
            <a:pPr eaLnBrk="1" hangingPunct="1">
              <a:lnSpc>
                <a:spcPct val="80000"/>
              </a:lnSpc>
              <a:defRPr/>
            </a:pPr>
            <a:r>
              <a:rPr lang="uk-UA" sz="1800" smtClean="0"/>
              <a:t>Основи герменевтики як загальної інтерпретації закладені протестантським теологом, філософом і філологом Ф. Шлейєрмахером (1768—1834). В. Дільтей (1833—1911) розвивав герменевтику як методологічну основу гуманітарного знання, акцентуючи увагу на психологічному аспекті розуміння; основою герменевтики.</a:t>
            </a:r>
          </a:p>
          <a:p>
            <a:pPr eaLnBrk="1" hangingPunct="1">
              <a:lnSpc>
                <a:spcPct val="80000"/>
              </a:lnSpc>
              <a:defRPr/>
            </a:pPr>
            <a:r>
              <a:rPr lang="uk-UA" sz="1800" smtClean="0"/>
              <a:t> М. Гайдеґґер (1889—1976) онтологізував герменевтику: з мистецтва тлумачення, з методу інтерпретації історичних текстів. </a:t>
            </a:r>
          </a:p>
          <a:p>
            <a:pPr eaLnBrk="1" hangingPunct="1">
              <a:lnSpc>
                <a:spcPct val="80000"/>
              </a:lnSpc>
              <a:defRPr/>
            </a:pPr>
            <a:endParaRPr lang="uk-UA" sz="1800" smtClean="0"/>
          </a:p>
        </p:txBody>
      </p:sp>
      <p:pic>
        <p:nvPicPr>
          <p:cNvPr id="26627" name="Picture 6" descr="364px-Thomas_Aquinas_in_Stained_Glass"/>
          <p:cNvPicPr>
            <a:picLocks noGrp="1" noChangeAspect="1" noChangeArrowheads="1"/>
          </p:cNvPicPr>
          <p:nvPr>
            <p:ph sz="half" idx="2"/>
          </p:nvPr>
        </p:nvPicPr>
        <p:blipFill>
          <a:blip r:embed="rId2" cstate="print"/>
          <a:srcRect/>
          <a:stretch>
            <a:fillRect/>
          </a:stretch>
        </p:blipFill>
        <p:spPr>
          <a:xfrm>
            <a:off x="5580063" y="1989138"/>
            <a:ext cx="2625725" cy="4319587"/>
          </a:xfrm>
          <a:noFill/>
        </p:spPr>
      </p:pic>
    </p:spTree>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2051050" y="1981200"/>
            <a:ext cx="5721350" cy="584200"/>
          </a:xfrm>
        </p:spPr>
        <p:txBody>
          <a:bodyPr/>
          <a:lstStyle/>
          <a:p>
            <a:pPr eaLnBrk="1" hangingPunct="1">
              <a:defRPr/>
            </a:pPr>
            <a:r>
              <a:rPr lang="uk-UA" sz="3200" dirty="0" smtClean="0"/>
              <a:t>Тома (Фома) Аквінський</a:t>
            </a:r>
          </a:p>
        </p:txBody>
      </p:sp>
      <p:sp>
        <p:nvSpPr>
          <p:cNvPr id="44037" name="Rectangle 5"/>
          <p:cNvSpPr>
            <a:spLocks noGrp="1" noChangeArrowheads="1"/>
          </p:cNvSpPr>
          <p:nvPr>
            <p:ph type="body" sz="half" idx="1"/>
          </p:nvPr>
        </p:nvSpPr>
        <p:spPr>
          <a:xfrm>
            <a:off x="0" y="2565400"/>
            <a:ext cx="5795963" cy="4292600"/>
          </a:xfrm>
        </p:spPr>
        <p:txBody>
          <a:bodyPr/>
          <a:lstStyle/>
          <a:p>
            <a:pPr eaLnBrk="1" hangingPunct="1">
              <a:lnSpc>
                <a:spcPct val="80000"/>
              </a:lnSpc>
              <a:buFontTx/>
              <a:buNone/>
              <a:defRPr/>
            </a:pPr>
            <a:r>
              <a:rPr lang="uk-UA" sz="1800" dirty="0" smtClean="0">
                <a:effectLst>
                  <a:outerShdw blurRad="38100" dist="38100" dir="2700000" algn="tl">
                    <a:srgbClr val="C0C0C0"/>
                  </a:outerShdw>
                </a:effectLst>
              </a:rPr>
              <a:t>	Філософія і релігія, згідно з вченням Фоми, мають ряд загальних положень. Положення ці відкриваються як розумом, так і вірою. В тих випадках, коли є можливість вибору, ліпше розуміти, ніж просто вірити. На цьому ґрунтується існування істин розуму ("природного богослов'я"). "Природне богослов'я" — найвищий рівень розвитку філософії. Однак слід завжди пам'ятати, стверджує Фома, що безпосереднє пізнання надприродного неможливе, бо наші можливості обмежені чуттєвістю і розумом, який на неї спирається (тобто природними можливостями). Саме тому він вважає неправомірним "онтологічний аргумент" </a:t>
            </a:r>
            <a:r>
              <a:rPr lang="uk-UA" sz="1800" dirty="0" err="1" smtClean="0">
                <a:effectLst>
                  <a:outerShdw blurRad="38100" dist="38100" dir="2700000" algn="tl">
                    <a:srgbClr val="C0C0C0"/>
                  </a:outerShdw>
                </a:effectLst>
              </a:rPr>
              <a:t>Ансельма</a:t>
            </a:r>
            <a:r>
              <a:rPr lang="uk-UA" sz="1800" dirty="0" smtClean="0">
                <a:effectLst>
                  <a:outerShdw blurRad="38100" dist="38100" dir="2700000" algn="tl">
                    <a:srgbClr val="C0C0C0"/>
                  </a:outerShdw>
                </a:effectLst>
              </a:rPr>
              <a:t> </a:t>
            </a:r>
            <a:r>
              <a:rPr lang="uk-UA" sz="1800" dirty="0" err="1" smtClean="0">
                <a:effectLst>
                  <a:outerShdw blurRad="38100" dist="38100" dir="2700000" algn="tl">
                    <a:srgbClr val="C0C0C0"/>
                  </a:outerShdw>
                </a:effectLst>
              </a:rPr>
              <a:t>Кентерберійського</a:t>
            </a:r>
            <a:r>
              <a:rPr lang="uk-UA" sz="1800" dirty="0" smtClean="0">
                <a:effectLst>
                  <a:outerShdw blurRad="38100" dist="38100" dir="2700000" algn="tl">
                    <a:srgbClr val="C0C0C0"/>
                  </a:outerShdw>
                </a:effectLst>
              </a:rPr>
              <a:t>. Натомість Фома висуває свої п'ять доведень буття Божого. Всі вони мають не прямий, а опосередкований характер.</a:t>
            </a:r>
          </a:p>
        </p:txBody>
      </p:sp>
      <p:pic>
        <p:nvPicPr>
          <p:cNvPr id="27652" name="Picture 7" descr="St-thomas-aquinUk"/>
          <p:cNvPicPr>
            <a:picLocks noGrp="1" noChangeAspect="1" noChangeArrowheads="1"/>
          </p:cNvPicPr>
          <p:nvPr>
            <p:ph sz="half" idx="2"/>
          </p:nvPr>
        </p:nvPicPr>
        <p:blipFill>
          <a:blip r:embed="rId2" cstate="print"/>
          <a:srcRect/>
          <a:stretch>
            <a:fillRect/>
          </a:stretch>
        </p:blipFill>
        <p:spPr>
          <a:xfrm>
            <a:off x="6300788" y="2636838"/>
            <a:ext cx="2601912" cy="3960812"/>
          </a:xfrm>
          <a:noFill/>
        </p:spPr>
      </p:pic>
    </p:spTree>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107950" y="2060575"/>
            <a:ext cx="8785225" cy="4392613"/>
          </a:xfrm>
        </p:spPr>
        <p:txBody>
          <a:bodyPr/>
          <a:lstStyle/>
          <a:p>
            <a:pPr eaLnBrk="1" hangingPunct="1">
              <a:lnSpc>
                <a:spcPct val="80000"/>
              </a:lnSpc>
              <a:defRPr/>
            </a:pPr>
            <a:r>
              <a:rPr lang="uk-UA" sz="1800" smtClean="0">
                <a:effectLst>
                  <a:outerShdw blurRad="38100" dist="38100" dir="2700000" algn="tl">
                    <a:srgbClr val="C0C0C0"/>
                  </a:outerShdw>
                </a:effectLst>
              </a:rPr>
              <a:t>У першому доведенні стверджується: "Все, що рухається, має причиною свого руху щось інше", тобто саморух предметів неможливий, що потребує від нас віри в першодвигун, або в Бога. </a:t>
            </a:r>
          </a:p>
          <a:p>
            <a:pPr eaLnBrk="1" hangingPunct="1">
              <a:lnSpc>
                <a:spcPct val="80000"/>
              </a:lnSpc>
              <a:defRPr/>
            </a:pPr>
            <a:r>
              <a:rPr lang="uk-UA" sz="1800" smtClean="0">
                <a:effectLst>
                  <a:outerShdw blurRad="38100" dist="38100" dir="2700000" algn="tl">
                    <a:srgbClr val="C0C0C0"/>
                  </a:outerShdw>
                </a:effectLst>
              </a:rPr>
              <a:t>Друге доведення виходить з Аристотелевого поняття "продуктивної причини". Так само, як і в першому доказі, міркування доводиться до висновку про існування первинної "продуктивної причини", якою і є Бог. </a:t>
            </a:r>
          </a:p>
          <a:p>
            <a:pPr eaLnBrk="1" hangingPunct="1">
              <a:lnSpc>
                <a:spcPct val="80000"/>
              </a:lnSpc>
              <a:defRPr/>
            </a:pPr>
            <a:r>
              <a:rPr lang="uk-UA" sz="1800" smtClean="0">
                <a:effectLst>
                  <a:outerShdw blurRad="38100" dist="38100" dir="2700000" algn="tl">
                    <a:srgbClr val="C0C0C0"/>
                  </a:outerShdw>
                </a:effectLst>
              </a:rPr>
              <a:t>Третє доведення виходить з ідеї неможливості допущення випадкового характеру світу. Оскільки світ існує, повинна бути причина, але причин без причин не буває, отже повинна бути абсолютно необхідна причина, якою може бути лише надприродне — Бог. </a:t>
            </a:r>
          </a:p>
          <a:p>
            <a:pPr eaLnBrk="1" hangingPunct="1">
              <a:lnSpc>
                <a:spcPct val="80000"/>
              </a:lnSpc>
              <a:defRPr/>
            </a:pPr>
            <a:r>
              <a:rPr lang="uk-UA" sz="1800" smtClean="0">
                <a:effectLst>
                  <a:outerShdw blurRad="38100" dist="38100" dir="2700000" algn="tl">
                    <a:srgbClr val="C0C0C0"/>
                  </a:outerShdw>
                </a:effectLst>
              </a:rPr>
              <a:t>Четверте доведення апелює до факту існування у світі різних ступенів тих або інших якостей. Але в такому разі повинно існувати якесь абсолютне мірило, щодо якого ці різні ступені набувають визначеності як одне. Таким абсолютнім мірилом (найвищим і абсолютним ступенем будь-яких якостей) може бути лише Бог. </a:t>
            </a:r>
          </a:p>
          <a:p>
            <a:pPr eaLnBrk="1" hangingPunct="1">
              <a:lnSpc>
                <a:spcPct val="80000"/>
              </a:lnSpc>
              <a:defRPr/>
            </a:pPr>
            <a:r>
              <a:rPr lang="uk-UA" sz="1800" smtClean="0">
                <a:effectLst>
                  <a:outerShdw blurRad="38100" dist="38100" dir="2700000" algn="tl">
                    <a:srgbClr val="C0C0C0"/>
                  </a:outerShdw>
                </a:effectLst>
              </a:rPr>
              <a:t>П'яте доведення виходить з Аристотелевого розуміння причинності як обов'язково цілеспрямованої. Але якщо світ причино обумовлений, то він і цілеспрямований, отже має бути той, хто цілеспрямовує існування світу.</a:t>
            </a:r>
          </a:p>
        </p:txBody>
      </p:sp>
    </p:spTree>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250825" y="2060575"/>
            <a:ext cx="8713788" cy="4797425"/>
          </a:xfrm>
        </p:spPr>
        <p:txBody>
          <a:bodyPr/>
          <a:lstStyle/>
          <a:p>
            <a:pPr eaLnBrk="1" hangingPunct="1">
              <a:lnSpc>
                <a:spcPct val="80000"/>
              </a:lnSpc>
              <a:defRPr/>
            </a:pPr>
            <a:r>
              <a:rPr lang="uk-UA" sz="2000" smtClean="0"/>
              <a:t>філософському підґрунті свого богослов'я Фома спирається головним чином на Аристотеля. У вченні про буття ("метафізиці") він стверджує, що будь-яке буття — і існуюче в дійсності, і тільки можливе — може бути лише буттям одиничних, окремих речей. Фома називає таке буття субстанцією. Основні поняття вчення Фоми — поняття дійсності та можливості. При цьому "матерія" — це "можливість" прийняти форму, а форма є дійсність щодо матерії, що вже прийняла форму. </a:t>
            </a:r>
          </a:p>
          <a:p>
            <a:pPr eaLnBrk="1" hangingPunct="1">
              <a:lnSpc>
                <a:spcPct val="80000"/>
              </a:lnSpc>
              <a:defRPr/>
            </a:pPr>
            <a:r>
              <a:rPr lang="uk-UA" sz="2000" smtClean="0"/>
              <a:t>Завдяки цьому поділу, запозиченому в Аристотеля, Фомі вдається дати класичне для схоластики вирішення проблеми універсалій (завершити суперечку між номіналізмом та реалізмом). Бог творить не універсалії  чи індивідуальні речі, а матерію та форми. З форм-образів можуть бути створені як універсалії, так і індивідуальні об'єкти в результаті поєднання форми і матерії. Отже, немає значення, чи універсалії, чи індивідуальний предмет вважаємо ми першим, бо вони витікають з форм-образів, які творить лише Бог.</a:t>
            </a:r>
          </a:p>
        </p:txBody>
      </p:sp>
    </p:spTree>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395288" y="2133600"/>
            <a:ext cx="8497887" cy="4724400"/>
          </a:xfrm>
        </p:spPr>
        <p:txBody>
          <a:bodyPr/>
          <a:lstStyle/>
          <a:p>
            <a:pPr eaLnBrk="1" hangingPunct="1">
              <a:lnSpc>
                <a:spcPct val="90000"/>
              </a:lnSpc>
              <a:defRPr/>
            </a:pPr>
            <a:r>
              <a:rPr lang="uk-UA" sz="2800" smtClean="0"/>
              <a:t>Згідно з Фомою матерія не може існувати окремо від форми, проте форма може існувати окремо від матерії у вигляді образів. Це означає, що ніщо матеріальне не може існувати незалежно від вищої форми чи Бога, а також що Бог — істота чисто духовна. Тільки для тілесних речей природного світу необхідне поєднання форми з матерією.</a:t>
            </a:r>
          </a:p>
          <a:p>
            <a:pPr eaLnBrk="1" hangingPunct="1">
              <a:lnSpc>
                <a:spcPct val="90000"/>
              </a:lnSpc>
              <a:defRPr/>
            </a:pPr>
            <a:r>
              <a:rPr lang="uk-UA" sz="2800" smtClean="0"/>
              <a:t>Вчення Фоми Аквінського дістало назву томізм. Дане вчення у формі неотомізму і досі є офіційною католицькою доктриною.</a:t>
            </a:r>
          </a:p>
          <a:p>
            <a:pPr eaLnBrk="1" hangingPunct="1">
              <a:lnSpc>
                <a:spcPct val="90000"/>
              </a:lnSpc>
              <a:defRPr/>
            </a:pPr>
            <a:endParaRPr lang="uk-UA" sz="2800" smtClean="0"/>
          </a:p>
        </p:txBody>
      </p:sp>
    </p:spTree>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58888" y="1981200"/>
            <a:ext cx="6513512" cy="727075"/>
          </a:xfrm>
        </p:spPr>
        <p:txBody>
          <a:bodyPr/>
          <a:lstStyle/>
          <a:p>
            <a:pPr marL="838200" indent="-838200" eaLnBrk="1" hangingPunct="1">
              <a:defRPr/>
            </a:pPr>
            <a:r>
              <a:rPr lang="uk-UA" sz="4000" b="1" dirty="0" smtClean="0">
                <a:latin typeface="Book Antiqua" pitchFamily="18" charset="0"/>
              </a:rPr>
              <a:t>Гностицизм</a:t>
            </a:r>
            <a:endParaRPr lang="en-US" sz="4000" b="1" dirty="0" smtClean="0">
              <a:latin typeface="Book Antiqua" pitchFamily="18" charset="0"/>
            </a:endParaRPr>
          </a:p>
        </p:txBody>
      </p:sp>
      <p:sp>
        <p:nvSpPr>
          <p:cNvPr id="4099" name="Rectangle 3"/>
          <p:cNvSpPr>
            <a:spLocks noGrp="1" noChangeArrowheads="1"/>
          </p:cNvSpPr>
          <p:nvPr>
            <p:ph type="body" idx="1"/>
          </p:nvPr>
        </p:nvSpPr>
        <p:spPr>
          <a:xfrm>
            <a:off x="179388" y="3213100"/>
            <a:ext cx="8713787" cy="3455988"/>
          </a:xfrm>
        </p:spPr>
        <p:txBody>
          <a:bodyPr/>
          <a:lstStyle/>
          <a:p>
            <a:pPr eaLnBrk="1" hangingPunct="1">
              <a:buFontTx/>
              <a:buNone/>
              <a:defRPr/>
            </a:pPr>
            <a:r>
              <a:rPr lang="uk-UA" dirty="0" smtClean="0"/>
              <a:t>	</a:t>
            </a:r>
            <a:r>
              <a:rPr lang="uk-UA" dirty="0" smtClean="0">
                <a:latin typeface="Book Antiqua" pitchFamily="18" charset="0"/>
              </a:rPr>
              <a:t>Гностицизм (</a:t>
            </a:r>
            <a:r>
              <a:rPr lang="uk-UA" dirty="0" err="1" smtClean="0">
                <a:latin typeface="Book Antiqua" pitchFamily="18" charset="0"/>
              </a:rPr>
              <a:t>грец</a:t>
            </a:r>
            <a:r>
              <a:rPr lang="uk-UA" dirty="0" smtClean="0">
                <a:latin typeface="Book Antiqua" pitchFamily="18" charset="0"/>
              </a:rPr>
              <a:t>. </a:t>
            </a:r>
            <a:r>
              <a:rPr lang="uk-UA" dirty="0" err="1" smtClean="0">
                <a:latin typeface="Book Antiqua" pitchFamily="18" charset="0"/>
              </a:rPr>
              <a:t>gnōsis</a:t>
            </a:r>
            <a:r>
              <a:rPr lang="uk-UA" dirty="0" smtClean="0">
                <a:latin typeface="Book Antiqua" pitchFamily="18" charset="0"/>
              </a:rPr>
              <a:t> знання) — релігійно-науковий термін, яким описують різноманітні релігійні течії та вірування у 2-3 століттях, та інколи і у більш ранні періоди.</a:t>
            </a:r>
          </a:p>
        </p:txBody>
      </p:sp>
    </p:spTree>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descr="Backround_elemen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1747" name="Picture 8" descr="Skull"/>
          <p:cNvPicPr>
            <a:picLocks noChangeAspect="1" noChangeArrowheads="1"/>
          </p:cNvPicPr>
          <p:nvPr/>
        </p:nvPicPr>
        <p:blipFill>
          <a:blip r:embed="rId3" cstate="print"/>
          <a:srcRect/>
          <a:stretch>
            <a:fillRect/>
          </a:stretch>
        </p:blipFill>
        <p:spPr bwMode="auto">
          <a:xfrm>
            <a:off x="0" y="3048000"/>
            <a:ext cx="4343400" cy="3808413"/>
          </a:xfrm>
          <a:prstGeom prst="rect">
            <a:avLst/>
          </a:prstGeom>
          <a:noFill/>
          <a:ln w="9525">
            <a:noFill/>
            <a:miter lim="800000"/>
            <a:headEnd/>
            <a:tailEnd/>
          </a:ln>
        </p:spPr>
      </p:pic>
      <p:pic>
        <p:nvPicPr>
          <p:cNvPr id="31748" name="Picture 3" descr="Disturbed_horses"/>
          <p:cNvPicPr>
            <a:picLocks noChangeAspect="1" noChangeArrowheads="1"/>
          </p:cNvPicPr>
          <p:nvPr/>
        </p:nvPicPr>
        <p:blipFill>
          <a:blip r:embed="rId4" cstate="print"/>
          <a:srcRect/>
          <a:stretch>
            <a:fillRect/>
          </a:stretch>
        </p:blipFill>
        <p:spPr bwMode="auto">
          <a:xfrm>
            <a:off x="4343400" y="5495925"/>
            <a:ext cx="2743200" cy="1362075"/>
          </a:xfrm>
          <a:prstGeom prst="rect">
            <a:avLst/>
          </a:prstGeom>
          <a:noFill/>
          <a:ln w="9525">
            <a:noFill/>
            <a:miter lim="800000"/>
            <a:headEnd/>
            <a:tailEnd/>
          </a:ln>
        </p:spPr>
      </p:pic>
      <p:pic>
        <p:nvPicPr>
          <p:cNvPr id="31749" name="Picture 4" descr="Il_corpo_umano1"/>
          <p:cNvPicPr>
            <a:picLocks noChangeAspect="1" noChangeArrowheads="1"/>
          </p:cNvPicPr>
          <p:nvPr/>
        </p:nvPicPr>
        <p:blipFill>
          <a:blip r:embed="rId5" cstate="print"/>
          <a:srcRect/>
          <a:stretch>
            <a:fillRect/>
          </a:stretch>
        </p:blipFill>
        <p:spPr bwMode="auto">
          <a:xfrm>
            <a:off x="4800600" y="0"/>
            <a:ext cx="2262188" cy="3048000"/>
          </a:xfrm>
          <a:prstGeom prst="rect">
            <a:avLst/>
          </a:prstGeom>
          <a:noFill/>
          <a:ln w="9525">
            <a:noFill/>
            <a:miter lim="800000"/>
            <a:headEnd/>
            <a:tailEnd/>
          </a:ln>
        </p:spPr>
      </p:pic>
      <p:pic>
        <p:nvPicPr>
          <p:cNvPr id="31750" name="Picture 5" descr="Il_corpo_umano2"/>
          <p:cNvPicPr>
            <a:picLocks noChangeAspect="1" noChangeArrowheads="1"/>
          </p:cNvPicPr>
          <p:nvPr/>
        </p:nvPicPr>
        <p:blipFill>
          <a:blip r:embed="rId6" cstate="print"/>
          <a:srcRect/>
          <a:stretch>
            <a:fillRect/>
          </a:stretch>
        </p:blipFill>
        <p:spPr bwMode="auto">
          <a:xfrm>
            <a:off x="4343400" y="3048000"/>
            <a:ext cx="1809750" cy="2438400"/>
          </a:xfrm>
          <a:prstGeom prst="rect">
            <a:avLst/>
          </a:prstGeom>
          <a:noFill/>
          <a:ln w="9525">
            <a:noFill/>
            <a:miter lim="800000"/>
            <a:headEnd/>
            <a:tailEnd/>
          </a:ln>
        </p:spPr>
      </p:pic>
      <p:pic>
        <p:nvPicPr>
          <p:cNvPr id="31751" name="Picture 6" descr="Mona Lisa"/>
          <p:cNvPicPr>
            <a:picLocks noChangeAspect="1" noChangeArrowheads="1"/>
          </p:cNvPicPr>
          <p:nvPr/>
        </p:nvPicPr>
        <p:blipFill>
          <a:blip r:embed="rId7" cstate="print"/>
          <a:srcRect/>
          <a:stretch>
            <a:fillRect/>
          </a:stretch>
        </p:blipFill>
        <p:spPr bwMode="auto">
          <a:xfrm>
            <a:off x="0" y="0"/>
            <a:ext cx="2047875" cy="3048000"/>
          </a:xfrm>
          <a:prstGeom prst="rect">
            <a:avLst/>
          </a:prstGeom>
          <a:noFill/>
          <a:ln w="9525">
            <a:noFill/>
            <a:miter lim="800000"/>
            <a:headEnd/>
            <a:tailEnd/>
          </a:ln>
        </p:spPr>
      </p:pic>
      <p:pic>
        <p:nvPicPr>
          <p:cNvPr id="31752" name="Picture 7" descr="Skeletal_structure"/>
          <p:cNvPicPr>
            <a:picLocks noChangeAspect="1" noChangeArrowheads="1"/>
          </p:cNvPicPr>
          <p:nvPr/>
        </p:nvPicPr>
        <p:blipFill>
          <a:blip r:embed="rId8" cstate="print"/>
          <a:srcRect/>
          <a:stretch>
            <a:fillRect/>
          </a:stretch>
        </p:blipFill>
        <p:spPr bwMode="auto">
          <a:xfrm>
            <a:off x="7086600" y="4584700"/>
            <a:ext cx="1514475" cy="2273300"/>
          </a:xfrm>
          <a:prstGeom prst="rect">
            <a:avLst/>
          </a:prstGeom>
          <a:noFill/>
          <a:ln w="9525">
            <a:noFill/>
            <a:miter lim="800000"/>
            <a:headEnd/>
            <a:tailEnd/>
          </a:ln>
        </p:spPr>
      </p:pic>
      <p:pic>
        <p:nvPicPr>
          <p:cNvPr id="31753" name="Picture 9" descr="Vincent_self"/>
          <p:cNvPicPr>
            <a:picLocks noChangeAspect="1" noChangeArrowheads="1"/>
          </p:cNvPicPr>
          <p:nvPr/>
        </p:nvPicPr>
        <p:blipFill>
          <a:blip r:embed="rId9" cstate="print"/>
          <a:srcRect/>
          <a:stretch>
            <a:fillRect/>
          </a:stretch>
        </p:blipFill>
        <p:spPr bwMode="auto">
          <a:xfrm>
            <a:off x="6172200" y="4038600"/>
            <a:ext cx="914400" cy="1450975"/>
          </a:xfrm>
          <a:prstGeom prst="rect">
            <a:avLst/>
          </a:prstGeom>
          <a:noFill/>
          <a:ln w="9525">
            <a:noFill/>
            <a:miter lim="800000"/>
            <a:headEnd/>
            <a:tailEnd/>
          </a:ln>
        </p:spPr>
      </p:pic>
      <p:pic>
        <p:nvPicPr>
          <p:cNvPr id="31754" name="Picture 10" descr="womb"/>
          <p:cNvPicPr>
            <a:picLocks noChangeAspect="1" noChangeArrowheads="1"/>
          </p:cNvPicPr>
          <p:nvPr/>
        </p:nvPicPr>
        <p:blipFill>
          <a:blip r:embed="rId10" cstate="print"/>
          <a:srcRect/>
          <a:stretch>
            <a:fillRect/>
          </a:stretch>
        </p:blipFill>
        <p:spPr bwMode="auto">
          <a:xfrm>
            <a:off x="2057400" y="0"/>
            <a:ext cx="2760663" cy="3048000"/>
          </a:xfrm>
          <a:prstGeom prst="rect">
            <a:avLst/>
          </a:prstGeom>
          <a:noFill/>
          <a:ln w="9525">
            <a:noFill/>
            <a:miter lim="800000"/>
            <a:headEnd/>
            <a:tailEnd/>
          </a:ln>
        </p:spPr>
      </p:pic>
      <p:sp>
        <p:nvSpPr>
          <p:cNvPr id="31755" name="Text Box 11"/>
          <p:cNvSpPr txBox="1">
            <a:spLocks noChangeArrowheads="1"/>
          </p:cNvSpPr>
          <p:nvPr/>
        </p:nvSpPr>
        <p:spPr bwMode="auto">
          <a:xfrm>
            <a:off x="6096000" y="3276600"/>
            <a:ext cx="3048000" cy="396875"/>
          </a:xfrm>
          <a:prstGeom prst="rect">
            <a:avLst/>
          </a:prstGeom>
          <a:noFill/>
          <a:ln w="9525">
            <a:noFill/>
            <a:miter lim="800000"/>
            <a:headEnd/>
            <a:tailEnd/>
          </a:ln>
        </p:spPr>
        <p:txBody>
          <a:bodyPr>
            <a:spAutoFit/>
          </a:bodyPr>
          <a:lstStyle/>
          <a:p>
            <a:r>
              <a:rPr lang="en-US" sz="2000"/>
              <a:t>Elements for presentation</a:t>
            </a:r>
          </a:p>
        </p:txBody>
      </p:sp>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85800" y="2205038"/>
            <a:ext cx="7772400" cy="4392612"/>
          </a:xfrm>
        </p:spPr>
        <p:txBody>
          <a:bodyPr/>
          <a:lstStyle/>
          <a:p>
            <a:pPr eaLnBrk="1" hangingPunct="1">
              <a:lnSpc>
                <a:spcPct val="90000"/>
              </a:lnSpc>
              <a:buFontTx/>
              <a:buNone/>
              <a:defRPr/>
            </a:pPr>
            <a:r>
              <a:rPr lang="uk-UA" sz="2400" dirty="0" smtClean="0"/>
              <a:t>	</a:t>
            </a:r>
            <a:r>
              <a:rPr lang="uk-UA" sz="2400" b="1" dirty="0" smtClean="0">
                <a:effectLst>
                  <a:outerShdw blurRad="38100" dist="38100" dir="2700000" algn="tl">
                    <a:srgbClr val="C0C0C0"/>
                  </a:outerShdw>
                </a:effectLst>
              </a:rPr>
              <a:t>Гностицизм</a:t>
            </a:r>
            <a:r>
              <a:rPr lang="uk-UA" sz="2400" dirty="0" smtClean="0"/>
              <a:t> </a:t>
            </a:r>
            <a:r>
              <a:rPr lang="uk-UA" sz="2400" dirty="0" smtClean="0">
                <a:effectLst>
                  <a:outerShdw blurRad="38100" dist="38100" dir="2700000" algn="tl">
                    <a:srgbClr val="C0C0C0"/>
                  </a:outerShdw>
                </a:effectLst>
              </a:rPr>
              <a:t>(від </a:t>
            </a:r>
            <a:r>
              <a:rPr lang="uk-UA" sz="2400" dirty="0" err="1" smtClean="0">
                <a:effectLst>
                  <a:outerShdw blurRad="38100" dist="38100" dir="2700000" algn="tl">
                    <a:srgbClr val="C0C0C0"/>
                  </a:outerShdw>
                </a:effectLst>
              </a:rPr>
              <a:t>грец</a:t>
            </a:r>
            <a:r>
              <a:rPr lang="uk-UA" sz="2400" dirty="0" smtClean="0">
                <a:effectLst>
                  <a:outerShdw blurRad="38100" dist="38100" dir="2700000" algn="tl">
                    <a:srgbClr val="C0C0C0"/>
                  </a:outerShdw>
                </a:effectLst>
              </a:rPr>
              <a:t>. "пізнавальний", "той, хто пізнає"),  намагався поєднувати ідеї раннього християнства з ідеями релігій Стародавнього Сходу та античної філософії. </a:t>
            </a:r>
            <a:r>
              <a:rPr lang="uk-UA" sz="2400" dirty="0">
                <a:effectLst>
                  <a:outerShdw blurRad="38100" dist="38100" dir="2700000" algn="tl">
                    <a:srgbClr val="C0C0C0"/>
                  </a:outerShdw>
                </a:effectLst>
              </a:rPr>
              <a:t>Ц</a:t>
            </a:r>
            <a:r>
              <a:rPr lang="uk-UA" sz="2400" dirty="0" smtClean="0">
                <a:effectLst>
                  <a:outerShdw blurRad="38100" dist="38100" dir="2700000" algn="tl">
                    <a:srgbClr val="C0C0C0"/>
                  </a:outerShdw>
                </a:effectLst>
              </a:rPr>
              <a:t>е </a:t>
            </a:r>
            <a:r>
              <a:rPr lang="uk-UA" sz="2400" dirty="0" smtClean="0">
                <a:effectLst>
                  <a:outerShdw blurRad="38100" dist="38100" dir="2700000" algn="tl">
                    <a:srgbClr val="C0C0C0"/>
                  </a:outerShdw>
                </a:effectLst>
              </a:rPr>
              <a:t>ідеї містичного пізнання шляхом відкриття, із застосуванням особливих магічних обрядів. </a:t>
            </a:r>
          </a:p>
          <a:p>
            <a:pPr eaLnBrk="1" hangingPunct="1">
              <a:lnSpc>
                <a:spcPct val="90000"/>
              </a:lnSpc>
              <a:buFontTx/>
              <a:buNone/>
              <a:defRPr/>
            </a:pPr>
            <a:r>
              <a:rPr lang="uk-UA" sz="2400" dirty="0" smtClean="0">
                <a:effectLst>
                  <a:outerShdw blurRad="38100" dist="38100" dir="2700000" algn="tl">
                    <a:srgbClr val="C0C0C0"/>
                  </a:outerShdw>
                </a:effectLst>
              </a:rPr>
              <a:t>	</a:t>
            </a:r>
            <a:endParaRPr lang="uk-UA" sz="2400" dirty="0" smtClean="0">
              <a:effectLst>
                <a:outerShdw blurRad="38100" dist="38100" dir="2700000" algn="tl">
                  <a:srgbClr val="C0C0C0"/>
                </a:outerShdw>
              </a:effectLst>
            </a:endParaRPr>
          </a:p>
          <a:p>
            <a:pPr eaLnBrk="1" hangingPunct="1">
              <a:lnSpc>
                <a:spcPct val="90000"/>
              </a:lnSpc>
              <a:buFontTx/>
              <a:buNone/>
              <a:defRPr/>
            </a:pPr>
            <a:r>
              <a:rPr lang="uk-UA" sz="2400" dirty="0" smtClean="0">
                <a:effectLst>
                  <a:outerShdw blurRad="38100" dist="38100" dir="2700000" algn="tl">
                    <a:srgbClr val="C0C0C0"/>
                  </a:outerShdw>
                </a:effectLst>
              </a:rPr>
              <a:t>	Гностики-християни </a:t>
            </a:r>
            <a:r>
              <a:rPr lang="uk-UA" sz="2400" dirty="0" smtClean="0">
                <a:effectLst>
                  <a:outerShdw blurRad="38100" dist="38100" dir="2700000" algn="tl">
                    <a:srgbClr val="C0C0C0"/>
                  </a:outerShdw>
                </a:effectLst>
              </a:rPr>
              <a:t>пов'язали це пізнання із спасінням, з моральним удосконаленням, що властиве лише обраним. Гностицизм тривалий час існував поряд з християнством як його незримий конкурент.</a:t>
            </a:r>
          </a:p>
        </p:txBody>
      </p:sp>
    </p:spTree>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idx="1"/>
          </p:nvPr>
        </p:nvSpPr>
        <p:spPr>
          <a:xfrm>
            <a:off x="3309938" y="908720"/>
            <a:ext cx="5834062" cy="4824413"/>
          </a:xfrm>
        </p:spPr>
        <p:txBody>
          <a:bodyPr/>
          <a:lstStyle/>
          <a:p>
            <a:pPr eaLnBrk="1" hangingPunct="1">
              <a:buFontTx/>
              <a:buNone/>
              <a:defRPr/>
            </a:pPr>
            <a:r>
              <a:rPr lang="uk-UA" dirty="0" smtClean="0"/>
              <a:t>	</a:t>
            </a:r>
            <a:r>
              <a:rPr lang="uk-UA" sz="2400" b="1" dirty="0" smtClean="0">
                <a:effectLst>
                  <a:outerShdw blurRad="38100" dist="38100" dir="2700000" algn="tl">
                    <a:srgbClr val="C0C0C0"/>
                  </a:outerShdw>
                </a:effectLst>
              </a:rPr>
              <a:t>Трансцендентний</a:t>
            </a:r>
            <a:r>
              <a:rPr lang="uk-UA" sz="2400" dirty="0" smtClean="0"/>
              <a:t> -  філософський термін, що означає, в протилежність іманентному, те, що позамежне по відношенню до світу явищ і недоступно теоретичного пізнання. </a:t>
            </a:r>
          </a:p>
          <a:p>
            <a:pPr eaLnBrk="1" hangingPunct="1">
              <a:buFontTx/>
              <a:buNone/>
              <a:defRPr/>
            </a:pPr>
            <a:r>
              <a:rPr lang="uk-UA" sz="2400" dirty="0" smtClean="0"/>
              <a:t>	Трансцендентні бог, душа, безсмертя; недоступні для теоретичного пізнання трансцендентні предмети доступні вірі, що спирається на постулати практичного розуму. </a:t>
            </a:r>
          </a:p>
        </p:txBody>
      </p:sp>
    </p:spTree>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2205038"/>
            <a:ext cx="8964613" cy="4464050"/>
          </a:xfrm>
        </p:spPr>
        <p:txBody>
          <a:bodyPr/>
          <a:lstStyle/>
          <a:p>
            <a:pPr eaLnBrk="1" hangingPunct="1">
              <a:lnSpc>
                <a:spcPct val="80000"/>
              </a:lnSpc>
              <a:defRPr/>
            </a:pPr>
            <a:r>
              <a:rPr lang="uk-UA" sz="2000" dirty="0" smtClean="0"/>
              <a:t>Гностики вчили, що існують три начала: досконале божество, Бог-Творець і початкова матерія. Досконале божество </a:t>
            </a:r>
            <a:r>
              <a:rPr lang="uk-UA" sz="2000" dirty="0" err="1" smtClean="0"/>
              <a:t>-трансцендентна</a:t>
            </a:r>
            <a:r>
              <a:rPr lang="uk-UA" sz="2000" dirty="0" smtClean="0"/>
              <a:t>, істота, абсолют, що виявляє милосердя, любов, добро. Бог-Творець - це старозавітній </a:t>
            </a:r>
            <a:r>
              <a:rPr lang="uk-UA" sz="2000" dirty="0" err="1" smtClean="0"/>
              <a:t>Ягве</a:t>
            </a:r>
            <a:r>
              <a:rPr lang="uk-UA" sz="2000" dirty="0" smtClean="0"/>
              <a:t>. Матерія утворює наш матеріальний світ. Між нею і Богом діють проміжні сили - еони, що уособлюють Логос. До еонів належить й Ісус. </a:t>
            </a:r>
          </a:p>
          <a:p>
            <a:pPr eaLnBrk="1" hangingPunct="1">
              <a:lnSpc>
                <a:spcPct val="80000"/>
              </a:lnSpc>
              <a:defRPr/>
            </a:pPr>
            <a:r>
              <a:rPr lang="uk-UA" sz="2000" dirty="0" smtClean="0"/>
              <a:t>Світ має дуальну (подвійну) будову: добру відповідає зло, світлу - темрява, духу - матерія, душі - тіло, життю - смерть. Ці сторони ведуть боротьбу. Слід розумно обрати істину в цій боротьбі.</a:t>
            </a:r>
          </a:p>
          <a:p>
            <a:pPr eaLnBrk="1" hangingPunct="1">
              <a:lnSpc>
                <a:spcPct val="80000"/>
              </a:lnSpc>
              <a:defRPr/>
            </a:pPr>
            <a:r>
              <a:rPr lang="uk-UA" sz="2000" dirty="0" smtClean="0"/>
              <a:t> Людство, за вченням гностиків, складається з пневматиків (вибрані люди, які володіють </a:t>
            </a:r>
            <a:r>
              <a:rPr lang="uk-UA" sz="2000" dirty="0" err="1" smtClean="0"/>
              <a:t>гносисом</a:t>
            </a:r>
            <a:r>
              <a:rPr lang="uk-UA" sz="2000" dirty="0" smtClean="0"/>
              <a:t>), </a:t>
            </a:r>
            <a:r>
              <a:rPr lang="uk-UA" sz="2000" dirty="0" err="1" smtClean="0"/>
              <a:t>психіків</a:t>
            </a:r>
            <a:r>
              <a:rPr lang="uk-UA" sz="2000" dirty="0" smtClean="0"/>
              <a:t> (люди, які перебувають під владою Деміурга, виконують Закон, але не розуміють його) і </a:t>
            </a:r>
            <a:r>
              <a:rPr lang="uk-UA" sz="2000" dirty="0" err="1" smtClean="0"/>
              <a:t>хоїків</a:t>
            </a:r>
            <a:r>
              <a:rPr lang="uk-UA" sz="2000" dirty="0" smtClean="0"/>
              <a:t> (людей, які перебувають у владі плоті, матеріальних інстинктів і вони приречені на загибель разом із Сатаною).</a:t>
            </a:r>
          </a:p>
        </p:txBody>
      </p:sp>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950" y="1981200"/>
            <a:ext cx="8856663" cy="655638"/>
          </a:xfrm>
        </p:spPr>
        <p:txBody>
          <a:bodyPr/>
          <a:lstStyle/>
          <a:p>
            <a:pPr marL="838200" indent="-838200" eaLnBrk="1" hangingPunct="1">
              <a:defRPr/>
            </a:pPr>
            <a:r>
              <a:rPr lang="uk-UA" sz="3600" smtClean="0"/>
              <a:t>Отже, для гностиків характерними є:</a:t>
            </a:r>
          </a:p>
        </p:txBody>
      </p:sp>
      <p:sp>
        <p:nvSpPr>
          <p:cNvPr id="12291" name="Rectangle 3"/>
          <p:cNvSpPr>
            <a:spLocks noGrp="1" noChangeArrowheads="1"/>
          </p:cNvSpPr>
          <p:nvPr>
            <p:ph type="body" idx="1"/>
          </p:nvPr>
        </p:nvSpPr>
        <p:spPr>
          <a:xfrm>
            <a:off x="685800" y="2924175"/>
            <a:ext cx="7772400" cy="3744913"/>
          </a:xfrm>
        </p:spPr>
        <p:txBody>
          <a:bodyPr/>
          <a:lstStyle/>
          <a:p>
            <a:pPr eaLnBrk="1" hangingPunct="1">
              <a:lnSpc>
                <a:spcPct val="80000"/>
              </a:lnSpc>
              <a:defRPr/>
            </a:pPr>
            <a:r>
              <a:rPr lang="uk-UA" sz="2000" smtClean="0"/>
              <a:t>• протиставлення матеріального світу духу, визнання матеріального світу наслідком дій злих сил або помилки Творця, але в жодному разі не творчості Божої;</a:t>
            </a:r>
          </a:p>
          <a:p>
            <a:pPr eaLnBrk="1" hangingPunct="1">
              <a:lnSpc>
                <a:spcPct val="80000"/>
              </a:lnSpc>
              <a:defRPr/>
            </a:pPr>
            <a:endParaRPr lang="uk-UA" sz="2000" smtClean="0"/>
          </a:p>
          <a:p>
            <a:pPr eaLnBrk="1" hangingPunct="1">
              <a:lnSpc>
                <a:spcPct val="80000"/>
              </a:lnSpc>
              <a:defRPr/>
            </a:pPr>
            <a:r>
              <a:rPr lang="uk-UA" sz="2000" smtClean="0"/>
              <a:t>• врятування мирського, тілесного, матеріального неможливе ні за яких умов; буде врятований лише той, хто є обранцем Божим, в душі кого є часточка божественного духу, пневми, світла; розкриття цього духу має відбутися не розумом, а інтуїтивним пізнанням, осяянням;</a:t>
            </a:r>
          </a:p>
          <a:p>
            <a:pPr eaLnBrk="1" hangingPunct="1">
              <a:lnSpc>
                <a:spcPct val="80000"/>
              </a:lnSpc>
              <a:defRPr/>
            </a:pPr>
            <a:endParaRPr lang="uk-UA" sz="2000" smtClean="0"/>
          </a:p>
          <a:p>
            <a:pPr eaLnBrk="1" hangingPunct="1">
              <a:lnSpc>
                <a:spcPct val="80000"/>
              </a:lnSpc>
              <a:defRPr/>
            </a:pPr>
            <a:r>
              <a:rPr lang="uk-UA" sz="2000" smtClean="0"/>
              <a:t>• це осяяння здійснить посередник між Богом і людьми - Христос.</a:t>
            </a:r>
          </a:p>
        </p:txBody>
      </p:sp>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395536" y="1988840"/>
            <a:ext cx="8640762" cy="1655762"/>
          </a:xfrm>
        </p:spPr>
        <p:txBody>
          <a:bodyPr/>
          <a:lstStyle/>
          <a:p>
            <a:pPr eaLnBrk="1" hangingPunct="1">
              <a:defRPr/>
            </a:pPr>
            <a:r>
              <a:rPr lang="uk-UA" sz="1400" b="1" dirty="0" smtClean="0">
                <a:solidFill>
                  <a:schemeClr val="tx1"/>
                </a:solidFill>
                <a:effectLst>
                  <a:outerShdw blurRad="38100" dist="38100" dir="2700000" algn="tl">
                    <a:srgbClr val="C0C0C0"/>
                  </a:outerShdw>
                </a:effectLst>
              </a:rPr>
              <a:t>До числа гностиків відносять Симона із Самарії (його вважають засновником християнського тлумачення гностицизму), його учня </a:t>
            </a:r>
            <a:r>
              <a:rPr lang="uk-UA" sz="1400" b="1" dirty="0" err="1" smtClean="0">
                <a:solidFill>
                  <a:schemeClr val="tx1"/>
                </a:solidFill>
                <a:effectLst>
                  <a:outerShdw blurRad="38100" dist="38100" dir="2700000" algn="tl">
                    <a:srgbClr val="C0C0C0"/>
                  </a:outerShdw>
                </a:effectLst>
              </a:rPr>
              <a:t>Менандра</a:t>
            </a:r>
            <a:r>
              <a:rPr lang="uk-UA" sz="1400" b="1" dirty="0" smtClean="0">
                <a:solidFill>
                  <a:schemeClr val="tx1"/>
                </a:solidFill>
                <a:effectLst>
                  <a:outerShdw blurRad="38100" dist="38100" dir="2700000" algn="tl">
                    <a:srgbClr val="C0C0C0"/>
                  </a:outerShdw>
                </a:effectLst>
              </a:rPr>
              <a:t> і учня </a:t>
            </a:r>
            <a:r>
              <a:rPr lang="uk-UA" sz="1400" b="1" dirty="0" err="1" smtClean="0">
                <a:solidFill>
                  <a:schemeClr val="tx1"/>
                </a:solidFill>
                <a:effectLst>
                  <a:outerShdw blurRad="38100" dist="38100" dir="2700000" algn="tl">
                    <a:srgbClr val="C0C0C0"/>
                  </a:outerShdw>
                </a:effectLst>
              </a:rPr>
              <a:t>Менандра</a:t>
            </a:r>
            <a:r>
              <a:rPr lang="uk-UA" sz="1400" b="1" dirty="0" smtClean="0">
                <a:solidFill>
                  <a:schemeClr val="tx1"/>
                </a:solidFill>
                <a:effectLst>
                  <a:outerShdw blurRad="38100" dist="38100" dir="2700000" algn="tl">
                    <a:srgbClr val="C0C0C0"/>
                  </a:outerShdw>
                </a:effectLst>
              </a:rPr>
              <a:t> - </a:t>
            </a:r>
            <a:r>
              <a:rPr lang="uk-UA" sz="1400" b="1" dirty="0" err="1" smtClean="0">
                <a:solidFill>
                  <a:schemeClr val="tx1"/>
                </a:solidFill>
                <a:effectLst>
                  <a:outerShdw blurRad="38100" dist="38100" dir="2700000" algn="tl">
                    <a:srgbClr val="C0C0C0"/>
                  </a:outerShdw>
                </a:effectLst>
              </a:rPr>
              <a:t>Сатурнина</a:t>
            </a:r>
            <a:r>
              <a:rPr lang="uk-UA" sz="1400" b="1" dirty="0" smtClean="0">
                <a:solidFill>
                  <a:schemeClr val="tx1"/>
                </a:solidFill>
                <a:effectLst>
                  <a:outerShdw blurRad="38100" dist="38100" dir="2700000" algn="tl">
                    <a:srgbClr val="C0C0C0"/>
                  </a:outerShdw>
                </a:effectLst>
              </a:rPr>
              <a:t>. Історики християнства засновниками гностицизму називає Симона Волхва, самаритянина </a:t>
            </a:r>
            <a:r>
              <a:rPr lang="uk-UA" sz="1400" b="1" dirty="0" err="1" smtClean="0">
                <a:solidFill>
                  <a:schemeClr val="tx1"/>
                </a:solidFill>
                <a:effectLst>
                  <a:outerShdw blurRad="38100" dist="38100" dir="2700000" algn="tl">
                    <a:srgbClr val="C0C0C0"/>
                  </a:outerShdw>
                </a:effectLst>
              </a:rPr>
              <a:t>Менандру</a:t>
            </a:r>
            <a:r>
              <a:rPr lang="uk-UA" sz="1400" b="1" dirty="0" smtClean="0">
                <a:solidFill>
                  <a:schemeClr val="tx1"/>
                </a:solidFill>
                <a:effectLst>
                  <a:outerShdw blurRad="38100" dist="38100" dir="2700000" algn="tl">
                    <a:srgbClr val="C0C0C0"/>
                  </a:outerShdw>
                </a:effectLst>
              </a:rPr>
              <a:t>. Гностицизм розпався на велику кількість сект: офітів (які поклонялися змію), каїнітів (поклонялися Каїну, що звільнив людей від підлеглості Старого Закону), </a:t>
            </a:r>
            <a:r>
              <a:rPr lang="uk-UA" sz="1400" b="1" dirty="0" err="1" smtClean="0">
                <a:solidFill>
                  <a:schemeClr val="tx1"/>
                </a:solidFill>
                <a:effectLst>
                  <a:outerShdw blurRad="38100" dist="38100" dir="2700000" algn="tl">
                    <a:srgbClr val="C0C0C0"/>
                  </a:outerShdw>
                </a:effectLst>
              </a:rPr>
              <a:t>сетіан</a:t>
            </a:r>
            <a:r>
              <a:rPr lang="uk-UA" sz="1400" b="1" dirty="0" smtClean="0">
                <a:solidFill>
                  <a:schemeClr val="tx1"/>
                </a:solidFill>
                <a:effectLst>
                  <a:outerShdw blurRad="38100" dist="38100" dir="2700000" algn="tl">
                    <a:srgbClr val="C0C0C0"/>
                  </a:outerShdw>
                </a:effectLst>
              </a:rPr>
              <a:t> (поклонялися </a:t>
            </a:r>
            <a:r>
              <a:rPr lang="uk-UA" sz="1400" b="1" dirty="0" err="1" smtClean="0">
                <a:solidFill>
                  <a:schemeClr val="tx1"/>
                </a:solidFill>
                <a:effectLst>
                  <a:outerShdw blurRad="38100" dist="38100" dir="2700000" algn="tl">
                    <a:srgbClr val="C0C0C0"/>
                  </a:outerShdw>
                </a:effectLst>
              </a:rPr>
              <a:t>Сифу-Сету</a:t>
            </a:r>
            <a:r>
              <a:rPr lang="uk-UA" sz="1400" b="1" dirty="0" smtClean="0">
                <a:solidFill>
                  <a:schemeClr val="tx1"/>
                </a:solidFill>
                <a:effectLst>
                  <a:outerShdw blurRad="38100" dist="38100" dir="2700000" algn="tl">
                    <a:srgbClr val="C0C0C0"/>
                  </a:outerShdw>
                </a:effectLst>
              </a:rPr>
              <a:t>, третьому сину Ноя як прообразу Ісуса), послідовників </a:t>
            </a:r>
            <a:r>
              <a:rPr lang="uk-UA" sz="1400" b="1" dirty="0" err="1" smtClean="0">
                <a:solidFill>
                  <a:schemeClr val="tx1"/>
                </a:solidFill>
                <a:effectLst>
                  <a:outerShdw blurRad="38100" dist="38100" dir="2700000" algn="tl">
                    <a:srgbClr val="C0C0C0"/>
                  </a:outerShdw>
                </a:effectLst>
              </a:rPr>
              <a:t>Василіда</a:t>
            </a:r>
            <a:r>
              <a:rPr lang="uk-UA" sz="1400" b="1" dirty="0" smtClean="0">
                <a:solidFill>
                  <a:schemeClr val="tx1"/>
                </a:solidFill>
                <a:effectLst>
                  <a:outerShdw blurRad="38100" dist="38100" dir="2700000" algn="tl">
                    <a:srgbClr val="C0C0C0"/>
                  </a:outerShdw>
                </a:effectLst>
              </a:rPr>
              <a:t> (виступив у 125 p.), Валентина (виступив у 140 p.), </a:t>
            </a:r>
            <a:r>
              <a:rPr lang="uk-UA" sz="1400" b="1" dirty="0" err="1" smtClean="0">
                <a:solidFill>
                  <a:schemeClr val="tx1"/>
                </a:solidFill>
                <a:effectLst>
                  <a:outerShdw blurRad="38100" dist="38100" dir="2700000" algn="tl">
                    <a:srgbClr val="C0C0C0"/>
                  </a:outerShdw>
                </a:effectLst>
              </a:rPr>
              <a:t>Карпократа</a:t>
            </a:r>
            <a:r>
              <a:rPr lang="uk-UA" sz="1400" b="1" dirty="0" smtClean="0">
                <a:solidFill>
                  <a:schemeClr val="tx1"/>
                </a:solidFill>
                <a:effectLst>
                  <a:outerShdw blurRad="38100" dist="38100" dir="2700000" algn="tl">
                    <a:srgbClr val="C0C0C0"/>
                  </a:outerShdw>
                </a:effectLst>
              </a:rPr>
              <a:t> і, нарешті, </a:t>
            </a:r>
            <a:r>
              <a:rPr lang="uk-UA" sz="1400" b="1" dirty="0" err="1" smtClean="0">
                <a:solidFill>
                  <a:schemeClr val="tx1"/>
                </a:solidFill>
                <a:effectLst>
                  <a:outerShdw blurRad="38100" dist="38100" dir="2700000" algn="tl">
                    <a:srgbClr val="C0C0C0"/>
                  </a:outerShdw>
                </a:effectLst>
              </a:rPr>
              <a:t>Маркіона</a:t>
            </a:r>
            <a:r>
              <a:rPr lang="uk-UA" sz="1400" b="1" dirty="0" smtClean="0">
                <a:solidFill>
                  <a:schemeClr val="tx1"/>
                </a:solidFill>
                <a:effectLst>
                  <a:outerShdw blurRad="38100" dist="38100" dir="2700000" algn="tl">
                    <a:srgbClr val="C0C0C0"/>
                  </a:outerShdw>
                </a:effectLst>
              </a:rPr>
              <a:t>, який був яскравим представником цього руху.</a:t>
            </a:r>
          </a:p>
        </p:txBody>
      </p:sp>
      <p:pic>
        <p:nvPicPr>
          <p:cNvPr id="9219" name="Picture 7" descr="220px-Menander_Chiaramonti_Inv1453"/>
          <p:cNvPicPr>
            <a:picLocks noGrp="1" noChangeAspect="1" noChangeArrowheads="1"/>
          </p:cNvPicPr>
          <p:nvPr>
            <p:ph sz="half" idx="1"/>
          </p:nvPr>
        </p:nvPicPr>
        <p:blipFill>
          <a:blip r:embed="rId2" cstate="print"/>
          <a:srcRect/>
          <a:stretch>
            <a:fillRect/>
          </a:stretch>
        </p:blipFill>
        <p:spPr>
          <a:xfrm>
            <a:off x="1547813" y="3573463"/>
            <a:ext cx="1801813" cy="2735262"/>
          </a:xfrm>
          <a:noFill/>
        </p:spPr>
      </p:pic>
      <p:pic>
        <p:nvPicPr>
          <p:cNvPr id="9220" name="Picture 8" descr="Markion"/>
          <p:cNvPicPr>
            <a:picLocks noGrp="1" noChangeAspect="1" noChangeArrowheads="1"/>
          </p:cNvPicPr>
          <p:nvPr>
            <p:ph sz="half" idx="2"/>
          </p:nvPr>
        </p:nvPicPr>
        <p:blipFill>
          <a:blip r:embed="rId3" cstate="print"/>
          <a:srcRect/>
          <a:stretch>
            <a:fillRect/>
          </a:stretch>
        </p:blipFill>
        <p:spPr>
          <a:xfrm>
            <a:off x="5940425" y="3573463"/>
            <a:ext cx="2176463" cy="2735262"/>
          </a:xfrm>
          <a:noFill/>
        </p:spPr>
      </p:pic>
      <p:sp>
        <p:nvSpPr>
          <p:cNvPr id="17417" name="Rectangle 9"/>
          <p:cNvSpPr>
            <a:spLocks noChangeArrowheads="1"/>
          </p:cNvSpPr>
          <p:nvPr/>
        </p:nvSpPr>
        <p:spPr bwMode="auto">
          <a:xfrm>
            <a:off x="1547813" y="6381750"/>
            <a:ext cx="2087562" cy="295275"/>
          </a:xfrm>
          <a:prstGeom prst="rect">
            <a:avLst/>
          </a:prstGeom>
          <a:noFill/>
          <a:ln w="9525">
            <a:noFill/>
            <a:miter lim="800000"/>
            <a:headEnd/>
            <a:tailEnd/>
          </a:ln>
          <a:effectLst>
            <a:outerShdw dist="35921" dir="2700000" algn="ctr" rotWithShape="0">
              <a:srgbClr val="BEAB9C"/>
            </a:outerShdw>
          </a:effectLst>
        </p:spPr>
        <p:txBody>
          <a:bodyPr anchor="ctr"/>
          <a:lstStyle/>
          <a:p>
            <a:pPr marL="838200" indent="-838200" algn="ctr">
              <a:defRPr/>
            </a:pPr>
            <a:r>
              <a:rPr lang="uk-UA" sz="1800" b="1">
                <a:effectLst>
                  <a:outerShdw blurRad="38100" dist="38100" dir="2700000" algn="tl">
                    <a:srgbClr val="C0C0C0"/>
                  </a:outerShdw>
                </a:effectLst>
                <a:latin typeface="Ignacious" pitchFamily="2" charset="0"/>
              </a:rPr>
              <a:t>Менандр</a:t>
            </a:r>
            <a:endParaRPr lang="en-US" sz="1800" b="1">
              <a:effectLst>
                <a:outerShdw blurRad="38100" dist="38100" dir="2700000" algn="tl">
                  <a:srgbClr val="C0C0C0"/>
                </a:outerShdw>
              </a:effectLst>
              <a:latin typeface="Ignacious" pitchFamily="2" charset="0"/>
            </a:endParaRPr>
          </a:p>
        </p:txBody>
      </p:sp>
      <p:sp>
        <p:nvSpPr>
          <p:cNvPr id="17418" name="Rectangle 10"/>
          <p:cNvSpPr>
            <a:spLocks noChangeArrowheads="1"/>
          </p:cNvSpPr>
          <p:nvPr/>
        </p:nvSpPr>
        <p:spPr bwMode="auto">
          <a:xfrm>
            <a:off x="6011863" y="6308725"/>
            <a:ext cx="2087562" cy="295275"/>
          </a:xfrm>
          <a:prstGeom prst="rect">
            <a:avLst/>
          </a:prstGeom>
          <a:noFill/>
          <a:ln w="9525">
            <a:noFill/>
            <a:miter lim="800000"/>
            <a:headEnd/>
            <a:tailEnd/>
          </a:ln>
          <a:effectLst>
            <a:outerShdw dist="35921" dir="2700000" algn="ctr" rotWithShape="0">
              <a:srgbClr val="BEAB9C"/>
            </a:outerShdw>
          </a:effectLst>
        </p:spPr>
        <p:txBody>
          <a:bodyPr anchor="ctr"/>
          <a:lstStyle/>
          <a:p>
            <a:pPr marL="838200" indent="-838200" algn="ctr">
              <a:defRPr/>
            </a:pPr>
            <a:r>
              <a:rPr lang="uk-UA" sz="1800" b="1">
                <a:effectLst>
                  <a:outerShdw blurRad="38100" dist="38100" dir="2700000" algn="tl">
                    <a:srgbClr val="C0C0C0"/>
                  </a:outerShdw>
                </a:effectLst>
                <a:latin typeface="Ignacious" pitchFamily="2" charset="0"/>
              </a:rPr>
              <a:t>Маркіон</a:t>
            </a:r>
            <a:endParaRPr lang="en-US" sz="1800" b="1">
              <a:effectLst>
                <a:outerShdw blurRad="38100" dist="38100" dir="2700000" algn="tl">
                  <a:srgbClr val="C0C0C0"/>
                </a:outerShdw>
              </a:effectLst>
              <a:latin typeface="Ignacious" pitchFamily="2" charset="0"/>
            </a:endParaRPr>
          </a:p>
        </p:txBody>
      </p:sp>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85800" y="2276475"/>
            <a:ext cx="8134350" cy="4465638"/>
          </a:xfrm>
        </p:spPr>
        <p:txBody>
          <a:bodyPr/>
          <a:lstStyle/>
          <a:p>
            <a:pPr eaLnBrk="1" hangingPunct="1">
              <a:buFontTx/>
              <a:buNone/>
              <a:defRPr/>
            </a:pPr>
            <a:r>
              <a:rPr lang="uk-UA" sz="2800" smtClean="0"/>
              <a:t>	Соціальною платформою гностиків була соціальна пасивність, консерватизм, примирення з існуючою соціально-політичною дійсністю. Зло - довічне, це властивість матерії. Перебудова світу неможлива, революційний демократизм Ісусового християнства - зайвий. Але дотримуючись вчення про Логос як посередника між Богом і людьми, вони високо цінували Ісусову діяльність. </a:t>
            </a:r>
          </a:p>
        </p:txBody>
      </p:sp>
    </p:spTree>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de_vinci_presentation">
  <a:themeElements>
    <a:clrScheme name="de_vinci_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_vinci_presentation">
      <a:majorFont>
        <a:latin typeface="Ignacious"/>
        <a:ea typeface=""/>
        <a:cs typeface=""/>
      </a:majorFont>
      <a:minorFont>
        <a:latin typeface="Ignaciou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_vinci_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_vinci_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_vinci_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_vinci_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_vinci_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_vinci_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_vinci_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CC990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de_vinci_presentation</Template>
  <TotalTime>317</TotalTime>
  <Words>2267</Words>
  <Application>Microsoft Office PowerPoint</Application>
  <PresentationFormat>Экран (4:3)</PresentationFormat>
  <Paragraphs>92</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de_vinci_presentation</vt:lpstr>
      <vt:lpstr>Середньовічна філософія</vt:lpstr>
      <vt:lpstr>ПЛАН ЛЕКЦІЇ</vt:lpstr>
      <vt:lpstr>Гностицизм</vt:lpstr>
      <vt:lpstr>Презентация PowerPoint</vt:lpstr>
      <vt:lpstr>Презентация PowerPoint</vt:lpstr>
      <vt:lpstr>Презентация PowerPoint</vt:lpstr>
      <vt:lpstr>Отже, для гностиків характерними є:</vt:lpstr>
      <vt:lpstr>До числа гностиків відносять Симона із Самарії (його вважають засновником християнського тлумачення гностицизму), його учня Менандра і учня Менандра - Сатурнина. Історики християнства засновниками гностицизму називає Симона Волхва, самаритянина Менандру. Гностицизм розпався на велику кількість сект: офітів (які поклонялися змію), каїнітів (поклонялися Каїну, що звільнив людей від підлеглості Старого Закону), сетіан (поклонялися Сифу-Сету, третьому сину Ноя як прообразу Ісуса), послідовників Василіда (виступив у 125 p.), Валентина (виступив у 140 p.), Карпократа і, нарешті, Маркіона, який був яскравим представником цього руху.</vt:lpstr>
      <vt:lpstr>Презентация PowerPoint</vt:lpstr>
      <vt:lpstr>Северин Боецій Аницой Манлій</vt:lpstr>
      <vt:lpstr>Презентация PowerPoint</vt:lpstr>
      <vt:lpstr>Презентация PowerPoint</vt:lpstr>
      <vt:lpstr>Презентация PowerPoint</vt:lpstr>
      <vt:lpstr>Презентация PowerPoint</vt:lpstr>
      <vt:lpstr>Презентация PowerPoint</vt:lpstr>
      <vt:lpstr>Схоластика</vt:lpstr>
      <vt:lpstr>Презентация PowerPoint</vt:lpstr>
      <vt:lpstr>Презентация PowerPoint</vt:lpstr>
      <vt:lpstr>Реалісти і номіналісти</vt:lpstr>
      <vt:lpstr>Презентация PowerPoint</vt:lpstr>
      <vt:lpstr>Канонік Росцелін (1050-1120) на противагу реалізму висунув учення номіналізму, що носило опозиційний характер. </vt:lpstr>
      <vt:lpstr>Презентация PowerPoint</vt:lpstr>
      <vt:lpstr>Презентация PowerPoint</vt:lpstr>
      <vt:lpstr>Герменевтика</vt:lpstr>
      <vt:lpstr>Презентация PowerPoint</vt:lpstr>
      <vt:lpstr>Тома (Фома) Аквінський</vt:lpstr>
      <vt:lpstr>Презентация PowerPoint</vt:lpstr>
      <vt:lpstr>Презентация PowerPoint</vt:lpstr>
      <vt:lpstr>Презентация PowerPoint</vt:lpstr>
      <vt:lpstr>Презентация PowerPoint</vt:lpstr>
      <vt:lpstr>Презентация PowerPoint</vt:lpstr>
    </vt:vector>
  </TitlesOfParts>
  <Company>Liceum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Середньовічна філософія</dc:title>
  <dc:creator>user</dc:creator>
  <cp:lastModifiedBy>Ольга</cp:lastModifiedBy>
  <cp:revision>10</cp:revision>
  <dcterms:created xsi:type="dcterms:W3CDTF">2010-11-17T15:38:02Z</dcterms:created>
  <dcterms:modified xsi:type="dcterms:W3CDTF">2016-10-26T17:09:42Z</dcterms:modified>
</cp:coreProperties>
</file>