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9"/>
  </p:notesMasterIdLst>
  <p:sldIdLst>
    <p:sldId id="256" r:id="rId3"/>
    <p:sldId id="282" r:id="rId4"/>
    <p:sldId id="311" r:id="rId5"/>
    <p:sldId id="312" r:id="rId6"/>
    <p:sldId id="260" r:id="rId7"/>
    <p:sldId id="30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F3C368-DD01-4DB7-9321-263EF24FA1BE}" type="datetimeFigureOut">
              <a:rPr lang="ru-RU" smtClean="0"/>
              <a:pPr/>
              <a:t>11.03.2024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070A43-A630-455A-B922-D57A9DEDBAA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775012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5060" y="5052546"/>
            <a:ext cx="7516013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685BD-4352-4FD2-8FF3-3F684C7B7127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11.03.2024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0FD6C-8C37-434F-9225-FE5FD6EB223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0109" y="3132290"/>
            <a:ext cx="9567135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75246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40000" y="731519"/>
            <a:ext cx="85344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685BD-4352-4FD2-8FF3-3F684C7B7127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11.03.2024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0FD6C-8C37-434F-9225-FE5FD6EB223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004597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8344" y="376518"/>
            <a:ext cx="27432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32151" y="731520"/>
            <a:ext cx="6439049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685BD-4352-4FD2-8FF3-3F684C7B7127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11.03.2024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0FD6C-8C37-434F-9225-FE5FD6EB223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675477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5060" y="5052546"/>
            <a:ext cx="7516013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685BD-4352-4FD2-8FF3-3F684C7B7127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11.03.2024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0FD6C-8C37-434F-9225-FE5FD6EB223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0109" y="3132290"/>
            <a:ext cx="9567135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404360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685BD-4352-4FD2-8FF3-3F684C7B7127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11.03.2024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0FD6C-8C37-434F-9225-FE5FD6EB223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85344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138006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0927" y="2172648"/>
            <a:ext cx="7955555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6584" y="4607511"/>
            <a:ext cx="7960659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685BD-4352-4FD2-8FF3-3F684C7B7127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11.03.2024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0FD6C-8C37-434F-9225-FE5FD6EB223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093377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685BD-4352-4FD2-8FF3-3F684C7B7127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11.03.2024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0FD6C-8C37-434F-9225-FE5FD6EB223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523999" y="731519"/>
            <a:ext cx="4462272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731520"/>
            <a:ext cx="4462272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225211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1929" y="1400327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403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1399032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685BD-4352-4FD2-8FF3-3F684C7B7127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11.03.2024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0FD6C-8C37-434F-9225-FE5FD6EB223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324428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685BD-4352-4FD2-8FF3-3F684C7B7127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11.03.2024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0FD6C-8C37-434F-9225-FE5FD6EB223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784559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685BD-4352-4FD2-8FF3-3F684C7B7127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11.03.2024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0FD6C-8C37-434F-9225-FE5FD6EB223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537474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8794" y="2209801"/>
            <a:ext cx="4848113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4688" y="731520"/>
            <a:ext cx="5356113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4354" y="3497802"/>
            <a:ext cx="4518213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685BD-4352-4FD2-8FF3-3F684C7B7127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11.03.2024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0FD6C-8C37-434F-9225-FE5FD6EB223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334684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685BD-4352-4FD2-8FF3-3F684C7B7127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11.03.2024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0FD6C-8C37-434F-9225-FE5FD6EB223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85344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232393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66900" y="1143000"/>
            <a:ext cx="54864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0516" y="1010486"/>
            <a:ext cx="4925485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685BD-4352-4FD2-8FF3-3F684C7B7127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11.03.2024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0FD6C-8C37-434F-9225-FE5FD6EB223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9691" y="4464421"/>
            <a:ext cx="8511384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3929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40000" y="731519"/>
            <a:ext cx="85344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685BD-4352-4FD2-8FF3-3F684C7B7127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11.03.2024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0FD6C-8C37-434F-9225-FE5FD6EB223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386962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8344" y="376518"/>
            <a:ext cx="27432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32151" y="731520"/>
            <a:ext cx="6439049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685BD-4352-4FD2-8FF3-3F684C7B7127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11.03.2024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0FD6C-8C37-434F-9225-FE5FD6EB223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744744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0927" y="2172648"/>
            <a:ext cx="7955555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6584" y="4607511"/>
            <a:ext cx="7960659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685BD-4352-4FD2-8FF3-3F684C7B7127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11.03.2024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0FD6C-8C37-434F-9225-FE5FD6EB223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605746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685BD-4352-4FD2-8FF3-3F684C7B7127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11.03.2024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0FD6C-8C37-434F-9225-FE5FD6EB223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523999" y="731519"/>
            <a:ext cx="4462272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731520"/>
            <a:ext cx="4462272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844675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1929" y="1400327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403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1399032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685BD-4352-4FD2-8FF3-3F684C7B7127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11.03.2024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0FD6C-8C37-434F-9225-FE5FD6EB223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854858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685BD-4352-4FD2-8FF3-3F684C7B7127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11.03.2024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0FD6C-8C37-434F-9225-FE5FD6EB223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919960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685BD-4352-4FD2-8FF3-3F684C7B7127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11.03.2024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0FD6C-8C37-434F-9225-FE5FD6EB223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225882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8794" y="2209801"/>
            <a:ext cx="4848113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4688" y="731520"/>
            <a:ext cx="5356113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4354" y="3497802"/>
            <a:ext cx="4518213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685BD-4352-4FD2-8FF3-3F684C7B7127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11.03.2024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0FD6C-8C37-434F-9225-FE5FD6EB223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289992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66900" y="1143000"/>
            <a:ext cx="54864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0516" y="1010486"/>
            <a:ext cx="4925485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685BD-4352-4FD2-8FF3-3F684C7B7127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11.03.2024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0FD6C-8C37-434F-9225-FE5FD6EB223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9691" y="4464421"/>
            <a:ext cx="8511384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211974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12192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91053" y="4372168"/>
            <a:ext cx="868334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2260"/>
            <a:ext cx="85344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00" y="6172201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BF685BD-4352-4FD2-8FF3-3F684C7B7127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11.03.2024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172201"/>
            <a:ext cx="44704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0000" y="6172201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A40FD6C-8C37-434F-9225-FE5FD6EB223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89450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12192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91053" y="4372168"/>
            <a:ext cx="868334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2260"/>
            <a:ext cx="85344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00" y="6172201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BF685BD-4352-4FD2-8FF3-3F684C7B7127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11.03.2024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172201"/>
            <a:ext cx="44704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0000" y="6172201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A40FD6C-8C37-434F-9225-FE5FD6EB223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64732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44582" y="4232365"/>
            <a:ext cx="10215155" cy="2272937"/>
          </a:xfrm>
        </p:spPr>
        <p:txBody>
          <a:bodyPr>
            <a:noAutofit/>
          </a:bodyPr>
          <a:lstStyle/>
          <a:p>
            <a:pPr algn="r"/>
            <a:r>
              <a:rPr lang="uk-UA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Практичні заняття</a:t>
            </a:r>
            <a:r>
              <a:rPr lang="uk-UA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4 - 5</a:t>
            </a:r>
          </a:p>
          <a:p>
            <a:pPr algn="r"/>
            <a:r>
              <a:rPr lang="uk-UA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Гребінь Світлана Миколаївна,</a:t>
            </a:r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uk-UA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к. філос. н., доцент кафедри дидактики та методик навчання природничо-математичних дисциплін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06731" y="203201"/>
            <a:ext cx="9209315" cy="2580640"/>
          </a:xfrm>
        </p:spPr>
        <p:txBody>
          <a:bodyPr>
            <a:normAutofit/>
          </a:bodyPr>
          <a:lstStyle/>
          <a:p>
            <a:pPr algn="r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Ідеї дитиноцентризму в освітніх системах інших країн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1986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836023" y="2031999"/>
            <a:ext cx="10711544" cy="3611155"/>
          </a:xfrm>
        </p:spPr>
        <p:txBody>
          <a:bodyPr/>
          <a:lstStyle/>
          <a:p>
            <a:r>
              <a:rPr lang="uk-UA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 така </a:t>
            </a:r>
            <a:r>
              <a:rPr lang="uk-UA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освітня </a:t>
            </a:r>
            <a:r>
              <a:rPr lang="uk-UA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модель, що:</a:t>
            </a:r>
          </a:p>
          <a:p>
            <a:r>
              <a:rPr lang="uk-UA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uk-UA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ставить </a:t>
            </a:r>
            <a:r>
              <a:rPr lang="uk-UA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центр педагогічного процесу </a:t>
            </a:r>
            <a:r>
              <a:rPr lang="uk-UA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дитину</a:t>
            </a:r>
            <a:r>
              <a:rPr lang="uk-UA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uk-UA" sz="28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uk-UA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сприяє </a:t>
            </a:r>
            <a:r>
              <a:rPr lang="uk-UA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її саморозвитку та розширенню життєвого </a:t>
            </a:r>
            <a:r>
              <a:rPr lang="uk-UA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шляху</a:t>
            </a:r>
            <a:r>
              <a:rPr lang="uk-UA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uk-UA" sz="28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uk-UA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захисту прав</a:t>
            </a:r>
            <a:r>
              <a:rPr lang="uk-UA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uk-UA" sz="28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4) </a:t>
            </a:r>
            <a:r>
              <a:rPr lang="uk-UA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акцентує </a:t>
            </a:r>
            <a:r>
              <a:rPr lang="uk-UA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увагу на системі її інтересів та цінностей з метою формування життєвих компетентностей.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243841" y="284480"/>
            <a:ext cx="11663680" cy="1465943"/>
          </a:xfrm>
        </p:spPr>
        <p:txBody>
          <a:bodyPr/>
          <a:lstStyle/>
          <a:p>
            <a:pPr algn="ctr"/>
            <a:r>
              <a:rPr lang="uk-UA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Дитиноцентризм – орієнтація на потреби учня в освітньому процесі</a:t>
            </a:r>
            <a:endParaRPr lang="ru-RU" sz="4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94507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78824"/>
            <a:ext cx="12192000" cy="1188720"/>
          </a:xfrm>
        </p:spPr>
        <p:txBody>
          <a:bodyPr/>
          <a:lstStyle/>
          <a:p>
            <a:pPr algn="ctr">
              <a:buNone/>
            </a:pPr>
            <a:r>
              <a:rPr lang="uk-UA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контексті свого становлення Нова українська школа запозичила багато ідей у системах освіти різних країн світу:</a:t>
            </a:r>
            <a:endParaRPr lang="ru-RU" sz="3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1345473" y="1580607"/>
            <a:ext cx="3814355" cy="4807130"/>
          </a:xfrm>
        </p:spPr>
        <p:txBody>
          <a:bodyPr>
            <a:normAutofit/>
          </a:bodyPr>
          <a:lstStyle/>
          <a:p>
            <a:pPr marL="502920" indent="-457200">
              <a:buAutoNum type="arabicPeriod"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Німеччина.</a:t>
            </a:r>
          </a:p>
          <a:p>
            <a:pPr marL="502920" indent="-457200">
              <a:buAutoNum type="arabicPeriod"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Чехія.</a:t>
            </a:r>
          </a:p>
          <a:p>
            <a:pPr marL="502920" indent="-457200">
              <a:buAutoNum type="arabicPeriod"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Литва.</a:t>
            </a:r>
          </a:p>
          <a:p>
            <a:pPr marL="502920" indent="-457200">
              <a:buAutoNum type="arabicPeriod"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Норвегія.</a:t>
            </a:r>
          </a:p>
          <a:p>
            <a:pPr marL="502920" indent="-457200">
              <a:buAutoNum type="arabicPeriod"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Великобританія.</a:t>
            </a:r>
          </a:p>
          <a:p>
            <a:pPr marL="502920" indent="-457200">
              <a:buAutoNum type="arabicPeriod"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США.</a:t>
            </a:r>
          </a:p>
          <a:p>
            <a:pPr marL="502920" indent="-457200">
              <a:buAutoNum type="arabicPeriod"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Польща.</a:t>
            </a:r>
          </a:p>
          <a:p>
            <a:pPr marL="502920" indent="-457200">
              <a:buAutoNum type="arabicPeriod"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Болгарія.</a:t>
            </a:r>
          </a:p>
          <a:p>
            <a:pPr marL="502920" indent="-457200">
              <a:buAutoNum type="arabicPeriod"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Фінляндія.</a:t>
            </a:r>
          </a:p>
          <a:p>
            <a:pPr marL="502920" indent="-457200">
              <a:buAutoNum type="arabicPeriod"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Сінгапур, тощо.</a:t>
            </a:r>
          </a:p>
          <a:p>
            <a:pPr marL="502920" indent="-457200">
              <a:buAutoNum type="arabicPeriod"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8640" y="391885"/>
            <a:ext cx="11351623" cy="822961"/>
          </a:xfrm>
        </p:spPr>
        <p:txBody>
          <a:bodyPr/>
          <a:lstStyle/>
          <a:p>
            <a:pPr algn="ctr"/>
            <a:r>
              <a:rPr lang="uk-UA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Завдання до практичних занять 4-5</a:t>
            </a:r>
            <a:endParaRPr lang="ru-RU" sz="4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1293223" y="1750422"/>
            <a:ext cx="9300754" cy="4101737"/>
          </a:xfrm>
        </p:spPr>
        <p:txBody>
          <a:bodyPr>
            <a:normAutofit/>
          </a:bodyPr>
          <a:lstStyle/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Дослідити освітню систему двох будь-яких країн світу (на вибір).</a:t>
            </a:r>
          </a:p>
          <a:p>
            <a:pPr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Визначити риси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дитиноцентричності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кожної з них (якщо вони є).</a:t>
            </a:r>
          </a:p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Порівняти освітні системи цих країн з новою українською системою освіти. Визначити спільні риси.</a:t>
            </a:r>
          </a:p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Оформити свій виступ у вигляді презентації на 7-10 слайдів.</a:t>
            </a:r>
          </a:p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Підготовитися до виступу на практичному занятті.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0" y="3933056"/>
            <a:ext cx="9144000" cy="2736304"/>
          </a:xfrm>
        </p:spPr>
        <p:txBody>
          <a:bodyPr/>
          <a:lstStyle/>
          <a:p>
            <a:pPr marL="0" indent="0" algn="ctr">
              <a:buNone/>
            </a:pPr>
            <a:r>
              <a:rPr lang="uk-UA" sz="6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uk-UA" sz="6000" dirty="0">
                <a:latin typeface="Times New Roman" pitchFamily="18" charset="0"/>
                <a:cs typeface="Times New Roman" pitchFamily="18" charset="0"/>
              </a:rPr>
              <a:t>Нова українська школа </a:t>
            </a:r>
            <a:r>
              <a:rPr lang="uk-UA" sz="6000" i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6000" i="1" dirty="0">
                <a:latin typeface="Times New Roman" pitchFamily="18" charset="0"/>
                <a:cs typeface="Times New Roman" pitchFamily="18" charset="0"/>
              </a:rPr>
            </a:br>
            <a:r>
              <a:rPr lang="en-US" sz="7200" i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nus.org.ua/</a:t>
            </a:r>
            <a:endParaRPr lang="ru-RU" sz="7200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9144000" cy="2769488"/>
          </a:xfrm>
        </p:spPr>
        <p:txBody>
          <a:bodyPr>
            <a:normAutofit lnSpcReduction="10000"/>
          </a:bodyPr>
          <a:lstStyle/>
          <a:p>
            <a:pPr algn="ctr"/>
            <a:r>
              <a:rPr lang="uk-UA" sz="6000" b="1" dirty="0">
                <a:latin typeface="Times New Roman" pitchFamily="18" charset="0"/>
                <a:cs typeface="Times New Roman" pitchFamily="18" charset="0"/>
              </a:rPr>
              <a:t>Сайт Міністерства освіти і науки України </a:t>
            </a:r>
            <a:r>
              <a:rPr lang="en-US" sz="7200" b="1" i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https://mon.gov.ua/</a:t>
            </a:r>
            <a:endParaRPr lang="ru-RU" sz="7200" b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66124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10927" y="1175658"/>
            <a:ext cx="7955555" cy="2338252"/>
          </a:xfrm>
        </p:spPr>
        <p:txBody>
          <a:bodyPr/>
          <a:lstStyle/>
          <a:p>
            <a:pPr algn="ctr"/>
            <a:r>
              <a:rPr lang="uk-UA" sz="7200" dirty="0" smtClean="0"/>
              <a:t>Дякую</a:t>
            </a:r>
            <a:endParaRPr lang="uk-UA" sz="7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696584" y="3683726"/>
            <a:ext cx="7960659" cy="1759245"/>
          </a:xfrm>
        </p:spPr>
        <p:txBody>
          <a:bodyPr>
            <a:normAutofit/>
          </a:bodyPr>
          <a:lstStyle/>
          <a:p>
            <a:pPr algn="ctr"/>
            <a:r>
              <a:rPr lang="ru-RU" sz="7200" b="1" dirty="0" smtClean="0"/>
              <a:t>    за </a:t>
            </a:r>
            <a:r>
              <a:rPr lang="uk-UA" sz="7200" b="1" dirty="0" smtClean="0"/>
              <a:t>увагу</a:t>
            </a:r>
            <a:r>
              <a:rPr lang="ru-RU" sz="7200" b="1" dirty="0" smtClean="0"/>
              <a:t>!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220555448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1509</TotalTime>
  <Words>222</Words>
  <Application>Microsoft Office PowerPoint</Application>
  <PresentationFormat>Произвольный</PresentationFormat>
  <Paragraphs>31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6</vt:i4>
      </vt:variant>
    </vt:vector>
  </HeadingPairs>
  <TitlesOfParts>
    <vt:vector size="8" baseType="lpstr">
      <vt:lpstr>Воздушный поток</vt:lpstr>
      <vt:lpstr>1_Воздушный поток</vt:lpstr>
      <vt:lpstr>Ідеї дитиноцентризму в освітніх системах інших країн</vt:lpstr>
      <vt:lpstr>Дитиноцентризм – орієнтація на потреби учня в освітньому процесі</vt:lpstr>
      <vt:lpstr>В контексті свого становлення Нова українська школа запозичила багато ідей у системах освіти різних країн світу:</vt:lpstr>
      <vt:lpstr>Завдання до практичних занять 4-5</vt:lpstr>
      <vt:lpstr>*Нова українська школа  nus.org.ua/</vt:lpstr>
      <vt:lpstr>Дякую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Сучасні підходи до організації навчально-пізнавальної діяльності учнів</dc:title>
  <dc:creator>Пользователь Windows</dc:creator>
  <cp:lastModifiedBy>Светлана</cp:lastModifiedBy>
  <cp:revision>309</cp:revision>
  <dcterms:created xsi:type="dcterms:W3CDTF">2021-10-30T11:29:29Z</dcterms:created>
  <dcterms:modified xsi:type="dcterms:W3CDTF">2024-03-11T09:02:01Z</dcterms:modified>
</cp:coreProperties>
</file>