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71" r:id="rId7"/>
    <p:sldId id="27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77381-B2AE-4995-BEB8-76794D4812B3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18738-E72C-48C1-AB45-7A98845B1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84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18738-E72C-48C1-AB45-7A98845B16E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840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чт 11.06.20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916832"/>
            <a:ext cx="8424936" cy="2088232"/>
          </a:xfrm>
        </p:spPr>
        <p:txBody>
          <a:bodyPr>
            <a:normAutofit fontScale="90000"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Презентація</a:t>
            </a:r>
            <a:r>
              <a:rPr lang="ru-RU" sz="4800" b="1" dirty="0" smtClean="0">
                <a:solidFill>
                  <a:schemeClr val="bg1"/>
                </a:solidFill>
              </a:rPr>
              <a:t> на тему: </a:t>
            </a:r>
            <a:br>
              <a:rPr lang="ru-RU" sz="4800" b="1" dirty="0" smtClean="0">
                <a:solidFill>
                  <a:schemeClr val="bg1"/>
                </a:solidFill>
              </a:rPr>
            </a:br>
            <a:r>
              <a:rPr lang="ru-RU" sz="4800" b="1" dirty="0" smtClean="0">
                <a:solidFill>
                  <a:schemeClr val="bg1"/>
                </a:solidFill>
              </a:rPr>
              <a:t>«</a:t>
            </a:r>
            <a:r>
              <a:rPr lang="ru-RU" sz="4800" b="1" dirty="0" err="1" smtClean="0">
                <a:solidFill>
                  <a:schemeClr val="bg1"/>
                </a:solidFill>
              </a:rPr>
              <a:t>Засоби</a:t>
            </a:r>
            <a:r>
              <a:rPr lang="uk-UA" sz="4800" b="1" dirty="0" smtClean="0">
                <a:solidFill>
                  <a:schemeClr val="bg1"/>
                </a:solidFill>
              </a:rPr>
              <a:t> фізичного виховання дітей дошкільного віку»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90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212976"/>
            <a:ext cx="8640960" cy="36450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err="1"/>
              <a:t>Велике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туризму у </a:t>
            </a:r>
            <a:r>
              <a:rPr lang="ru-RU" b="1" dirty="0" err="1"/>
              <a:t>вихованні</a:t>
            </a:r>
            <a:r>
              <a:rPr lang="ru-RU" b="1" dirty="0"/>
              <a:t> і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прикладних</a:t>
            </a:r>
            <a:r>
              <a:rPr lang="ru-RU" b="1" dirty="0"/>
              <a:t> </a:t>
            </a:r>
            <a:r>
              <a:rPr lang="ru-RU" b="1" dirty="0" err="1"/>
              <a:t>умінь</a:t>
            </a:r>
            <a:r>
              <a:rPr lang="ru-RU" b="1" dirty="0"/>
              <a:t> і </a:t>
            </a:r>
            <a:r>
              <a:rPr lang="ru-RU" b="1" dirty="0" err="1"/>
              <a:t>навичок</a:t>
            </a:r>
            <a:r>
              <a:rPr lang="ru-RU" b="1" dirty="0"/>
              <a:t>: </a:t>
            </a:r>
            <a:r>
              <a:rPr lang="ru-RU" b="1" dirty="0" err="1"/>
              <a:t>готування</a:t>
            </a:r>
            <a:r>
              <a:rPr lang="ru-RU" b="1" dirty="0"/>
              <a:t> </a:t>
            </a:r>
            <a:r>
              <a:rPr lang="ru-RU" b="1" dirty="0" err="1"/>
              <a:t>їжі</a:t>
            </a:r>
            <a:r>
              <a:rPr lang="ru-RU" b="1" dirty="0"/>
              <a:t>, </a:t>
            </a:r>
            <a:r>
              <a:rPr lang="ru-RU" b="1" dirty="0" err="1"/>
              <a:t>розпалення</a:t>
            </a:r>
            <a:r>
              <a:rPr lang="ru-RU" b="1" dirty="0"/>
              <a:t> </a:t>
            </a:r>
            <a:r>
              <a:rPr lang="ru-RU" b="1" dirty="0" err="1"/>
              <a:t>вогнища</a:t>
            </a:r>
            <a:r>
              <a:rPr lang="ru-RU" b="1" dirty="0"/>
              <a:t>, </a:t>
            </a:r>
            <a:r>
              <a:rPr lang="ru-RU" b="1" dirty="0" err="1"/>
              <a:t>встановлення</a:t>
            </a:r>
            <a:r>
              <a:rPr lang="ru-RU" b="1" dirty="0"/>
              <a:t> намету, </a:t>
            </a:r>
            <a:r>
              <a:rPr lang="ru-RU" b="1" dirty="0" err="1"/>
              <a:t>орієнтування</a:t>
            </a:r>
            <a:r>
              <a:rPr lang="ru-RU" b="1" dirty="0"/>
              <a:t> на </a:t>
            </a:r>
            <a:r>
              <a:rPr lang="ru-RU" b="1" dirty="0" err="1"/>
              <a:t>місцевості</a:t>
            </a:r>
            <a:r>
              <a:rPr lang="ru-RU" b="1" dirty="0"/>
              <a:t>, </a:t>
            </a:r>
            <a:r>
              <a:rPr lang="ru-RU" b="1" dirty="0" err="1"/>
              <a:t>користуванням</a:t>
            </a:r>
            <a:r>
              <a:rPr lang="ru-RU" b="1" dirty="0"/>
              <a:t> картою, компасом.</a:t>
            </a:r>
          </a:p>
          <a:p>
            <a:pPr marL="0" indent="0" algn="ctr">
              <a:buNone/>
            </a:pPr>
            <a:r>
              <a:rPr lang="ru-RU" b="1" dirty="0" err="1"/>
              <a:t>Важливе</a:t>
            </a:r>
            <a:r>
              <a:rPr lang="ru-RU" b="1" dirty="0"/>
              <a:t> </a:t>
            </a:r>
            <a:r>
              <a:rPr lang="ru-RU" b="1" dirty="0" err="1"/>
              <a:t>значення</a:t>
            </a:r>
            <a:r>
              <a:rPr lang="ru-RU" b="1" dirty="0"/>
              <a:t> </a:t>
            </a:r>
            <a:r>
              <a:rPr lang="ru-RU" b="1" dirty="0" err="1"/>
              <a:t>має</a:t>
            </a:r>
            <a:r>
              <a:rPr lang="ru-RU" b="1" dirty="0"/>
              <a:t> туризм для </a:t>
            </a:r>
            <a:r>
              <a:rPr lang="ru-RU" b="1" dirty="0" err="1"/>
              <a:t>формування</a:t>
            </a:r>
            <a:r>
              <a:rPr lang="ru-RU" b="1" dirty="0"/>
              <a:t> і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високих</a:t>
            </a:r>
            <a:r>
              <a:rPr lang="ru-RU" b="1" dirty="0"/>
              <a:t> </a:t>
            </a:r>
            <a:r>
              <a:rPr lang="ru-RU" b="1" dirty="0" err="1"/>
              <a:t>моральних</a:t>
            </a:r>
            <a:r>
              <a:rPr lang="ru-RU" b="1" dirty="0"/>
              <a:t> і </a:t>
            </a:r>
            <a:r>
              <a:rPr lang="ru-RU" b="1" dirty="0" err="1"/>
              <a:t>вольових</a:t>
            </a:r>
            <a:r>
              <a:rPr lang="ru-RU" b="1" dirty="0"/>
              <a:t> </a:t>
            </a:r>
            <a:r>
              <a:rPr lang="ru-RU" b="1" dirty="0" err="1"/>
              <a:t>якостей</a:t>
            </a:r>
            <a:r>
              <a:rPr lang="ru-RU" b="1" dirty="0"/>
              <a:t>, для </a:t>
            </a:r>
            <a:r>
              <a:rPr lang="ru-RU" b="1" dirty="0" err="1"/>
              <a:t>організованості</a:t>
            </a:r>
            <a:r>
              <a:rPr lang="ru-RU" b="1" dirty="0"/>
              <a:t> і </a:t>
            </a:r>
            <a:r>
              <a:rPr lang="ru-RU" b="1" dirty="0" err="1"/>
              <a:t>дисциплінованості</a:t>
            </a:r>
            <a:r>
              <a:rPr lang="ru-RU" b="1" dirty="0"/>
              <a:t> людей. </a:t>
            </a:r>
            <a:r>
              <a:rPr lang="ru-RU" b="1" dirty="0" err="1"/>
              <a:t>Спільні</a:t>
            </a:r>
            <a:r>
              <a:rPr lang="ru-RU" b="1" dirty="0"/>
              <a:t> </a:t>
            </a:r>
            <a:r>
              <a:rPr lang="ru-RU" b="1" dirty="0" err="1"/>
              <a:t>мандрівки</a:t>
            </a:r>
            <a:r>
              <a:rPr lang="ru-RU" b="1" dirty="0"/>
              <a:t>, </a:t>
            </a:r>
            <a:r>
              <a:rPr lang="ru-RU" b="1" dirty="0" err="1"/>
              <a:t>колективні</a:t>
            </a:r>
            <a:r>
              <a:rPr lang="ru-RU" b="1" dirty="0"/>
              <a:t> </a:t>
            </a:r>
            <a:r>
              <a:rPr lang="ru-RU" b="1" dirty="0" err="1"/>
              <a:t>дії</a:t>
            </a:r>
            <a:r>
              <a:rPr lang="ru-RU" b="1" dirty="0"/>
              <a:t> в у </a:t>
            </a:r>
            <a:r>
              <a:rPr lang="ru-RU" b="1" dirty="0" err="1"/>
              <a:t>мовах</a:t>
            </a:r>
            <a:r>
              <a:rPr lang="ru-RU" b="1" dirty="0"/>
              <a:t> </a:t>
            </a:r>
            <a:r>
              <a:rPr lang="ru-RU" b="1" dirty="0" err="1"/>
              <a:t>похідного</a:t>
            </a:r>
            <a:r>
              <a:rPr lang="ru-RU" b="1" dirty="0"/>
              <a:t> </a:t>
            </a:r>
            <a:r>
              <a:rPr lang="ru-RU" b="1" dirty="0" err="1"/>
              <a:t>життя</a:t>
            </a:r>
            <a:r>
              <a:rPr lang="ru-RU" b="1" dirty="0"/>
              <a:t>, </a:t>
            </a:r>
            <a:r>
              <a:rPr lang="ru-RU" b="1" dirty="0" err="1"/>
              <a:t>переборення</a:t>
            </a:r>
            <a:r>
              <a:rPr lang="ru-RU" b="1" dirty="0"/>
              <a:t> </a:t>
            </a:r>
            <a:r>
              <a:rPr lang="ru-RU" b="1" dirty="0" err="1"/>
              <a:t>труднощів</a:t>
            </a:r>
            <a:r>
              <a:rPr lang="ru-RU" b="1" dirty="0"/>
              <a:t> </a:t>
            </a:r>
            <a:r>
              <a:rPr lang="ru-RU" b="1" dirty="0" err="1"/>
              <a:t>згуртовують</a:t>
            </a:r>
            <a:r>
              <a:rPr lang="ru-RU" b="1" dirty="0"/>
              <a:t> </a:t>
            </a:r>
            <a:r>
              <a:rPr lang="ru-RU" b="1" dirty="0" err="1"/>
              <a:t>туристів</a:t>
            </a:r>
            <a:r>
              <a:rPr lang="ru-RU" b="1" dirty="0"/>
              <a:t>, </a:t>
            </a:r>
            <a:r>
              <a:rPr lang="ru-RU" b="1" dirty="0" err="1"/>
              <a:t>розвивають</a:t>
            </a:r>
            <a:r>
              <a:rPr lang="ru-RU" b="1" dirty="0"/>
              <a:t> </a:t>
            </a:r>
            <a:r>
              <a:rPr lang="ru-RU" b="1" dirty="0" err="1"/>
              <a:t>почуття</a:t>
            </a:r>
            <a:r>
              <a:rPr lang="ru-RU" b="1" dirty="0"/>
              <a:t> </a:t>
            </a:r>
            <a:r>
              <a:rPr lang="ru-RU" b="1" dirty="0" err="1"/>
              <a:t>товариської</a:t>
            </a:r>
            <a:r>
              <a:rPr lang="ru-RU" b="1" dirty="0"/>
              <a:t> </a:t>
            </a:r>
            <a:r>
              <a:rPr lang="ru-RU" b="1" dirty="0" err="1"/>
              <a:t>взаємодопомоги</a:t>
            </a:r>
            <a:r>
              <a:rPr lang="ru-RU" b="1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1363"/>
            <a:ext cx="561662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059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9180" y="4365104"/>
            <a:ext cx="8964488" cy="22322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0070C0"/>
                </a:solidFill>
              </a:rPr>
              <a:t>Серед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засобів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фізичного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виховання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важливе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місце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посідають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природні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фактори</a:t>
            </a:r>
            <a:r>
              <a:rPr lang="ru-RU" b="1" dirty="0">
                <a:solidFill>
                  <a:srgbClr val="0070C0"/>
                </a:solidFill>
              </a:rPr>
              <a:t> – </a:t>
            </a:r>
            <a:r>
              <a:rPr lang="ru-RU" b="1" dirty="0" err="1">
                <a:solidFill>
                  <a:srgbClr val="0070C0"/>
                </a:solidFill>
              </a:rPr>
              <a:t>сонячне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проміння</a:t>
            </a:r>
            <a:r>
              <a:rPr lang="ru-RU" b="1" dirty="0">
                <a:solidFill>
                  <a:srgbClr val="0070C0"/>
                </a:solidFill>
              </a:rPr>
              <a:t>, </a:t>
            </a:r>
            <a:r>
              <a:rPr lang="ru-RU" b="1" dirty="0" err="1">
                <a:solidFill>
                  <a:srgbClr val="0070C0"/>
                </a:solidFill>
              </a:rPr>
              <a:t>повітря</a:t>
            </a:r>
            <a:r>
              <a:rPr lang="ru-RU" b="1" dirty="0">
                <a:solidFill>
                  <a:srgbClr val="0070C0"/>
                </a:solidFill>
              </a:rPr>
              <a:t>, вода, </a:t>
            </a:r>
            <a:r>
              <a:rPr lang="ru-RU" b="1" dirty="0" err="1">
                <a:solidFill>
                  <a:srgbClr val="0070C0"/>
                </a:solidFill>
              </a:rPr>
              <a:t>правильне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використання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яких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зміцнює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здоров’я</a:t>
            </a:r>
            <a:r>
              <a:rPr lang="ru-RU" b="1" dirty="0">
                <a:solidFill>
                  <a:srgbClr val="0070C0"/>
                </a:solidFill>
              </a:rPr>
              <a:t> і </a:t>
            </a:r>
            <a:r>
              <a:rPr lang="ru-RU" b="1" dirty="0" err="1">
                <a:solidFill>
                  <a:srgbClr val="0070C0"/>
                </a:solidFill>
              </a:rPr>
              <a:t>загартовує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організм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Вони </a:t>
            </a:r>
            <a:r>
              <a:rPr lang="ru-RU" b="1" dirty="0" err="1">
                <a:solidFill>
                  <a:srgbClr val="0070C0"/>
                </a:solidFill>
              </a:rPr>
              <a:t>застосовуються</a:t>
            </a:r>
            <a:r>
              <a:rPr lang="ru-RU" b="1" dirty="0">
                <a:solidFill>
                  <a:srgbClr val="0070C0"/>
                </a:solidFill>
              </a:rPr>
              <a:t> у </a:t>
            </a:r>
            <a:r>
              <a:rPr lang="ru-RU" b="1" dirty="0" err="1">
                <a:solidFill>
                  <a:srgbClr val="0070C0"/>
                </a:solidFill>
              </a:rPr>
              <a:t>фізичному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вихованні</a:t>
            </a:r>
            <a:r>
              <a:rPr lang="ru-RU" b="1" dirty="0">
                <a:solidFill>
                  <a:srgbClr val="0070C0"/>
                </a:solidFill>
              </a:rPr>
              <a:t> як </a:t>
            </a:r>
            <a:r>
              <a:rPr lang="ru-RU" b="1" dirty="0" err="1">
                <a:solidFill>
                  <a:srgbClr val="0070C0"/>
                </a:solidFill>
              </a:rPr>
              <a:t>супутні</a:t>
            </a:r>
            <a:r>
              <a:rPr lang="ru-RU" b="1" dirty="0">
                <a:solidFill>
                  <a:srgbClr val="0070C0"/>
                </a:solidFill>
              </a:rPr>
              <a:t> при </a:t>
            </a:r>
            <a:r>
              <a:rPr lang="ru-RU" b="1" dirty="0" err="1">
                <a:solidFill>
                  <a:srgbClr val="0070C0"/>
                </a:solidFill>
              </a:rPr>
              <a:t>заняттях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фізичними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вправами</a:t>
            </a:r>
            <a:r>
              <a:rPr lang="ru-RU" b="1" dirty="0">
                <a:solidFill>
                  <a:srgbClr val="0070C0"/>
                </a:solidFill>
              </a:rPr>
              <a:t>, а й </a:t>
            </a:r>
            <a:r>
              <a:rPr lang="ru-RU" b="1" dirty="0" err="1">
                <a:solidFill>
                  <a:srgbClr val="0070C0"/>
                </a:solidFill>
              </a:rPr>
              <a:t>інколи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самостійно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4664"/>
            <a:ext cx="4248472" cy="3911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182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149080"/>
            <a:ext cx="8640960" cy="21857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 err="1">
                <a:solidFill>
                  <a:srgbClr val="0070C0"/>
                </a:solidFill>
              </a:rPr>
              <a:t>Додержання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необхідних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гігієнічних</a:t>
            </a:r>
            <a:r>
              <a:rPr lang="ru-RU" sz="2600" b="1" dirty="0">
                <a:solidFill>
                  <a:srgbClr val="0070C0"/>
                </a:solidFill>
              </a:rPr>
              <a:t> умов </a:t>
            </a:r>
            <a:r>
              <a:rPr lang="ru-RU" sz="2600" b="1" dirty="0" err="1">
                <a:solidFill>
                  <a:srgbClr val="0070C0"/>
                </a:solidFill>
              </a:rPr>
              <a:t>відіграє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важливу</a:t>
            </a:r>
            <a:r>
              <a:rPr lang="ru-RU" sz="2600" b="1" dirty="0">
                <a:solidFill>
                  <a:srgbClr val="0070C0"/>
                </a:solidFill>
              </a:rPr>
              <a:t> роль у </a:t>
            </a:r>
            <a:r>
              <a:rPr lang="ru-RU" sz="2600" b="1" dirty="0" err="1">
                <a:solidFill>
                  <a:srgbClr val="0070C0"/>
                </a:solidFill>
              </a:rPr>
              <a:t>фізичному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вихованні</a:t>
            </a:r>
            <a:r>
              <a:rPr lang="ru-RU" sz="2600" b="1" dirty="0">
                <a:solidFill>
                  <a:srgbClr val="0070C0"/>
                </a:solidFill>
              </a:rPr>
              <a:t>. До них належать </a:t>
            </a:r>
            <a:r>
              <a:rPr lang="ru-RU" sz="2600" b="1" dirty="0" err="1">
                <a:solidFill>
                  <a:srgbClr val="0070C0"/>
                </a:solidFill>
              </a:rPr>
              <a:t>твердий</a:t>
            </a:r>
            <a:r>
              <a:rPr lang="ru-RU" sz="2600" b="1" dirty="0">
                <a:solidFill>
                  <a:srgbClr val="0070C0"/>
                </a:solidFill>
              </a:rPr>
              <a:t> режим дня, </a:t>
            </a:r>
            <a:r>
              <a:rPr lang="ru-RU" sz="2600" b="1" dirty="0" err="1">
                <a:solidFill>
                  <a:srgbClr val="0070C0"/>
                </a:solidFill>
              </a:rPr>
              <a:t>під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яким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розуміють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чіткий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розпорядок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усіх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його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компонентів</a:t>
            </a:r>
            <a:r>
              <a:rPr lang="ru-RU" sz="2600" b="1" dirty="0">
                <a:solidFill>
                  <a:srgbClr val="0070C0"/>
                </a:solidFill>
              </a:rPr>
              <a:t>, </a:t>
            </a:r>
            <a:r>
              <a:rPr lang="ru-RU" sz="2600" b="1" dirty="0" err="1">
                <a:solidFill>
                  <a:srgbClr val="0070C0"/>
                </a:solidFill>
              </a:rPr>
              <a:t>раціональний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розподіл</a:t>
            </a:r>
            <a:r>
              <a:rPr lang="ru-RU" sz="2600" b="1" dirty="0">
                <a:solidFill>
                  <a:srgbClr val="0070C0"/>
                </a:solidFill>
              </a:rPr>
              <a:t> часу </a:t>
            </a:r>
            <a:r>
              <a:rPr lang="ru-RU" sz="2600" b="1" dirty="0" err="1">
                <a:solidFill>
                  <a:srgbClr val="0070C0"/>
                </a:solidFill>
              </a:rPr>
              <a:t>праці</a:t>
            </a:r>
            <a:r>
              <a:rPr lang="ru-RU" sz="2600" b="1" dirty="0">
                <a:solidFill>
                  <a:srgbClr val="0070C0"/>
                </a:solidFill>
              </a:rPr>
              <a:t> і </a:t>
            </a:r>
            <a:r>
              <a:rPr lang="ru-RU" sz="2600" b="1" dirty="0" err="1">
                <a:solidFill>
                  <a:srgbClr val="0070C0"/>
                </a:solidFill>
              </a:rPr>
              <a:t>відпочинку</a:t>
            </a:r>
            <a:r>
              <a:rPr lang="ru-RU" sz="2600" b="1" dirty="0">
                <a:solidFill>
                  <a:srgbClr val="0070C0"/>
                </a:solidFill>
              </a:rPr>
              <a:t>, сну і </a:t>
            </a:r>
            <a:r>
              <a:rPr lang="ru-RU" sz="2600" b="1" dirty="0" err="1">
                <a:solidFill>
                  <a:srgbClr val="0070C0"/>
                </a:solidFill>
              </a:rPr>
              <a:t>їжі</a:t>
            </a:r>
            <a:r>
              <a:rPr lang="ru-RU" sz="2600" b="1" dirty="0">
                <a:solidFill>
                  <a:srgbClr val="0070C0"/>
                </a:solidFill>
              </a:rPr>
              <a:t>.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40" y="476672"/>
            <a:ext cx="4608512" cy="3680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63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429000"/>
            <a:ext cx="8784976" cy="3240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900" b="1" dirty="0">
                <a:solidFill>
                  <a:srgbClr val="0070C0"/>
                </a:solidFill>
              </a:rPr>
              <a:t>Для занять </a:t>
            </a:r>
            <a:r>
              <a:rPr lang="ru-RU" sz="2900" b="1" dirty="0" err="1">
                <a:solidFill>
                  <a:srgbClr val="0070C0"/>
                </a:solidFill>
              </a:rPr>
              <a:t>фізичними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вправами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необхідно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забезпечити</a:t>
            </a:r>
            <a:r>
              <a:rPr lang="ru-RU" sz="2900" b="1" dirty="0">
                <a:solidFill>
                  <a:srgbClr val="0070C0"/>
                </a:solidFill>
              </a:rPr>
              <a:t> і ряд </a:t>
            </a:r>
            <a:r>
              <a:rPr lang="ru-RU" sz="2900" b="1" dirty="0" err="1">
                <a:solidFill>
                  <a:srgbClr val="0070C0"/>
                </a:solidFill>
              </a:rPr>
              <a:t>інших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гігієнічних</a:t>
            </a:r>
            <a:r>
              <a:rPr lang="ru-RU" sz="2900" b="1" dirty="0">
                <a:solidFill>
                  <a:srgbClr val="0070C0"/>
                </a:solidFill>
              </a:rPr>
              <a:t> умов. </a:t>
            </a:r>
            <a:r>
              <a:rPr lang="ru-RU" sz="2900" b="1" dirty="0" err="1">
                <a:solidFill>
                  <a:srgbClr val="0070C0"/>
                </a:solidFill>
              </a:rPr>
              <a:t>Приміщення</a:t>
            </a:r>
            <a:r>
              <a:rPr lang="ru-RU" sz="2900" b="1" dirty="0">
                <a:solidFill>
                  <a:srgbClr val="0070C0"/>
                </a:solidFill>
              </a:rPr>
              <a:t> в </a:t>
            </a:r>
            <a:r>
              <a:rPr lang="ru-RU" sz="2900" b="1" dirty="0" err="1">
                <a:solidFill>
                  <a:srgbClr val="0070C0"/>
                </a:solidFill>
              </a:rPr>
              <a:t>яких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проводять</a:t>
            </a:r>
            <a:r>
              <a:rPr lang="ru-RU" sz="2900" b="1" dirty="0">
                <a:solidFill>
                  <a:srgbClr val="0070C0"/>
                </a:solidFill>
              </a:rPr>
              <a:t> уроки </a:t>
            </a:r>
            <a:r>
              <a:rPr lang="ru-RU" sz="2900" b="1" dirty="0" err="1">
                <a:solidFill>
                  <a:srgbClr val="0070C0"/>
                </a:solidFill>
              </a:rPr>
              <a:t>чи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секційні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заняття</a:t>
            </a:r>
            <a:r>
              <a:rPr lang="ru-RU" sz="2900" b="1" dirty="0">
                <a:solidFill>
                  <a:srgbClr val="0070C0"/>
                </a:solidFill>
              </a:rPr>
              <a:t> , </a:t>
            </a:r>
            <a:r>
              <a:rPr lang="ru-RU" sz="2900" b="1" dirty="0" err="1">
                <a:solidFill>
                  <a:srgbClr val="0070C0"/>
                </a:solidFill>
              </a:rPr>
              <a:t>фізкультурні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виступи</a:t>
            </a:r>
            <a:r>
              <a:rPr lang="ru-RU" sz="2900" b="1" dirty="0">
                <a:solidFill>
                  <a:srgbClr val="0070C0"/>
                </a:solidFill>
              </a:rPr>
              <a:t> і </a:t>
            </a:r>
            <a:r>
              <a:rPr lang="ru-RU" sz="2900" b="1" dirty="0" err="1">
                <a:solidFill>
                  <a:srgbClr val="0070C0"/>
                </a:solidFill>
              </a:rPr>
              <a:t>спортивні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змагання</a:t>
            </a:r>
            <a:r>
              <a:rPr lang="ru-RU" sz="2900" b="1" dirty="0">
                <a:solidFill>
                  <a:srgbClr val="0070C0"/>
                </a:solidFill>
              </a:rPr>
              <a:t>, </a:t>
            </a:r>
            <a:r>
              <a:rPr lang="ru-RU" sz="2900" b="1" dirty="0" err="1">
                <a:solidFill>
                  <a:srgbClr val="0070C0"/>
                </a:solidFill>
              </a:rPr>
              <a:t>необхідно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тримати</a:t>
            </a:r>
            <a:r>
              <a:rPr lang="ru-RU" sz="2900" b="1" dirty="0">
                <a:solidFill>
                  <a:srgbClr val="0070C0"/>
                </a:solidFill>
              </a:rPr>
              <a:t> у </a:t>
            </a:r>
            <a:r>
              <a:rPr lang="ru-RU" sz="2900" b="1" dirty="0" err="1">
                <a:solidFill>
                  <a:srgbClr val="0070C0"/>
                </a:solidFill>
              </a:rPr>
              <a:t>чистоті</a:t>
            </a:r>
            <a:r>
              <a:rPr lang="ru-RU" sz="2900" b="1" dirty="0">
                <a:solidFill>
                  <a:srgbClr val="0070C0"/>
                </a:solidFill>
              </a:rPr>
              <a:t>, </a:t>
            </a:r>
            <a:r>
              <a:rPr lang="ru-RU" sz="2900" b="1" dirty="0" err="1">
                <a:solidFill>
                  <a:srgbClr val="0070C0"/>
                </a:solidFill>
              </a:rPr>
              <a:t>підтримувати</a:t>
            </a:r>
            <a:r>
              <a:rPr lang="ru-RU" sz="2900" b="1" dirty="0">
                <a:solidFill>
                  <a:srgbClr val="0070C0"/>
                </a:solidFill>
              </a:rPr>
              <a:t> у них </a:t>
            </a:r>
            <a:r>
              <a:rPr lang="ru-RU" sz="2900" b="1" dirty="0" err="1">
                <a:solidFill>
                  <a:srgbClr val="0070C0"/>
                </a:solidFill>
              </a:rPr>
              <a:t>відповідну</a:t>
            </a:r>
            <a:r>
              <a:rPr lang="ru-RU" sz="2900" b="1" dirty="0">
                <a:solidFill>
                  <a:srgbClr val="0070C0"/>
                </a:solidFill>
              </a:rPr>
              <a:t> температуру і </a:t>
            </a:r>
            <a:r>
              <a:rPr lang="ru-RU" sz="2900" b="1" dirty="0" err="1">
                <a:solidFill>
                  <a:srgbClr val="0070C0"/>
                </a:solidFill>
              </a:rPr>
              <a:t>безперервний</a:t>
            </a:r>
            <a:r>
              <a:rPr lang="ru-RU" sz="2900" b="1" dirty="0">
                <a:solidFill>
                  <a:srgbClr val="0070C0"/>
                </a:solidFill>
              </a:rPr>
              <a:t> доступ </a:t>
            </a:r>
            <a:r>
              <a:rPr lang="ru-RU" sz="2900" b="1" dirty="0" err="1">
                <a:solidFill>
                  <a:srgbClr val="0070C0"/>
                </a:solidFill>
              </a:rPr>
              <a:t>свіжого</a:t>
            </a:r>
            <a:r>
              <a:rPr lang="ru-RU" sz="2900" b="1" dirty="0">
                <a:solidFill>
                  <a:srgbClr val="0070C0"/>
                </a:solidFill>
              </a:rPr>
              <a:t> </a:t>
            </a:r>
            <a:r>
              <a:rPr lang="ru-RU" sz="2900" b="1" dirty="0" err="1">
                <a:solidFill>
                  <a:srgbClr val="0070C0"/>
                </a:solidFill>
              </a:rPr>
              <a:t>повітря</a:t>
            </a:r>
            <a:r>
              <a:rPr lang="ru-RU" sz="29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22" y="404664"/>
            <a:ext cx="5700886" cy="3000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172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645024"/>
            <a:ext cx="8640960" cy="30963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800" b="1" dirty="0" smtClean="0">
                <a:solidFill>
                  <a:srgbClr val="0070C0"/>
                </a:solidFill>
              </a:rPr>
              <a:t>Отже, засоби фізичного виховання  спрямовані на всебічний розвиток дитини.  Якщо використовувати на практиці лише один якийсь засіб, він буде не ефективним і не нестиме в собі цілеспрямованої мети на розвиток здорової  дитини. Всі засоби лише в комплексному використанні сприятимуть гармонійному розвитку дитини. 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74092"/>
            <a:ext cx="4810267" cy="3272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364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84784"/>
            <a:ext cx="6696744" cy="496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1512168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chemeClr val="bg1"/>
                </a:solidFill>
              </a:rPr>
              <a:t>ДЯКУЮ ЗА УВАГУ!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94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56992"/>
            <a:ext cx="8280920" cy="3096344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0070C0"/>
                </a:solidFill>
              </a:rPr>
              <a:t>Фізичне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виховання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дітей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дошкільного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віку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здійснюється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засобами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спрямованими</a:t>
            </a:r>
            <a:r>
              <a:rPr lang="ru-RU" sz="2400" b="1" dirty="0">
                <a:solidFill>
                  <a:srgbClr val="0070C0"/>
                </a:solidFill>
              </a:rPr>
              <a:t> на </a:t>
            </a:r>
            <a:r>
              <a:rPr lang="ru-RU" sz="2400" b="1" dirty="0" err="1">
                <a:solidFill>
                  <a:srgbClr val="0070C0"/>
                </a:solidFill>
              </a:rPr>
              <a:t>охорону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здоров´я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дітей</a:t>
            </a:r>
            <a:r>
              <a:rPr lang="ru-RU" sz="2400" b="1" dirty="0">
                <a:solidFill>
                  <a:srgbClr val="0070C0"/>
                </a:solidFill>
              </a:rPr>
              <a:t> (</a:t>
            </a:r>
            <a:r>
              <a:rPr lang="ru-RU" sz="2400" b="1" dirty="0" err="1">
                <a:solidFill>
                  <a:srgbClr val="0070C0"/>
                </a:solidFill>
              </a:rPr>
              <a:t>створення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гігієнічних</a:t>
            </a:r>
            <a:r>
              <a:rPr lang="ru-RU" sz="2400" b="1" dirty="0">
                <a:solidFill>
                  <a:srgbClr val="0070C0"/>
                </a:solidFill>
              </a:rPr>
              <a:t> умов </a:t>
            </a:r>
            <a:r>
              <a:rPr lang="ru-RU" sz="2400" b="1" dirty="0" err="1">
                <a:solidFill>
                  <a:srgbClr val="0070C0"/>
                </a:solidFill>
              </a:rPr>
              <a:t>життя</a:t>
            </a:r>
            <a:r>
              <a:rPr lang="ru-RU" sz="2400" b="1" dirty="0">
                <a:solidFill>
                  <a:srgbClr val="0070C0"/>
                </a:solidFill>
              </a:rPr>
              <a:t> і </a:t>
            </a:r>
            <a:r>
              <a:rPr lang="ru-RU" sz="2400" b="1" dirty="0" err="1">
                <a:solidFill>
                  <a:srgbClr val="0070C0"/>
                </a:solidFill>
              </a:rPr>
              <a:t>діяльності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організація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раціонального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харчування</a:t>
            </a:r>
            <a:r>
              <a:rPr lang="ru-RU" sz="2400" b="1" dirty="0">
                <a:solidFill>
                  <a:srgbClr val="0070C0"/>
                </a:solidFill>
              </a:rPr>
              <a:t>, сну, </a:t>
            </a:r>
            <a:r>
              <a:rPr lang="ru-RU" sz="2400" b="1" dirty="0" err="1">
                <a:solidFill>
                  <a:srgbClr val="0070C0"/>
                </a:solidFill>
              </a:rPr>
              <a:t>перебування</a:t>
            </a:r>
            <a:r>
              <a:rPr lang="ru-RU" sz="2400" b="1" dirty="0">
                <a:solidFill>
                  <a:srgbClr val="0070C0"/>
                </a:solidFill>
              </a:rPr>
              <a:t> на </a:t>
            </a:r>
            <a:r>
              <a:rPr lang="ru-RU" sz="2400" b="1" dirty="0" err="1">
                <a:solidFill>
                  <a:srgbClr val="0070C0"/>
                </a:solidFill>
              </a:rPr>
              <a:t>свіжому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повітрі</a:t>
            </a:r>
            <a:r>
              <a:rPr lang="ru-RU" sz="2400" b="1" dirty="0">
                <a:solidFill>
                  <a:srgbClr val="0070C0"/>
                </a:solidFill>
              </a:rPr>
              <a:t>), а </a:t>
            </a:r>
            <a:r>
              <a:rPr lang="ru-RU" sz="2400" b="1" dirty="0" err="1">
                <a:solidFill>
                  <a:srgbClr val="0070C0"/>
                </a:solidFill>
              </a:rPr>
              <a:t>також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засобами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покликаними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забезпечити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активний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вплив</a:t>
            </a:r>
            <a:r>
              <a:rPr lang="ru-RU" sz="2400" b="1" dirty="0">
                <a:solidFill>
                  <a:srgbClr val="0070C0"/>
                </a:solidFill>
              </a:rPr>
              <a:t> на </a:t>
            </a:r>
            <a:r>
              <a:rPr lang="ru-RU" sz="2400" b="1" dirty="0" err="1">
                <a:solidFill>
                  <a:srgbClr val="0070C0"/>
                </a:solidFill>
              </a:rPr>
              <a:t>організм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дитини</a:t>
            </a:r>
            <a:r>
              <a:rPr lang="ru-RU" sz="2400" b="1" dirty="0">
                <a:solidFill>
                  <a:srgbClr val="0070C0"/>
                </a:solidFill>
              </a:rPr>
              <a:t> з метою </a:t>
            </a:r>
            <a:r>
              <a:rPr lang="ru-RU" sz="2400" b="1" dirty="0" err="1">
                <a:solidFill>
                  <a:srgbClr val="0070C0"/>
                </a:solidFill>
              </a:rPr>
              <a:t>його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фізичного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розвитку</a:t>
            </a:r>
            <a:r>
              <a:rPr lang="ru-RU" sz="2400" b="1" dirty="0">
                <a:solidFill>
                  <a:srgbClr val="0070C0"/>
                </a:solidFill>
              </a:rPr>
              <a:t> (</a:t>
            </a:r>
            <a:r>
              <a:rPr lang="ru-RU" sz="2400" b="1" dirty="0" err="1">
                <a:solidFill>
                  <a:srgbClr val="0070C0"/>
                </a:solidFill>
              </a:rPr>
              <a:t>загартовуючі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процедури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спеціальні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фізичні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вправи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err="1">
                <a:solidFill>
                  <a:srgbClr val="0070C0"/>
                </a:solidFill>
              </a:rPr>
              <a:t>гігієнічна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err="1">
                <a:solidFill>
                  <a:srgbClr val="0070C0"/>
                </a:solidFill>
              </a:rPr>
              <a:t>гімнастика</a:t>
            </a:r>
            <a:r>
              <a:rPr lang="ru-RU" sz="2400" b="1" dirty="0">
                <a:solidFill>
                  <a:srgbClr val="0070C0"/>
                </a:solidFill>
              </a:rPr>
              <a:t>, режим дня)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88640"/>
            <a:ext cx="5616623" cy="3243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879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88640"/>
            <a:ext cx="4968552" cy="295815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284984"/>
            <a:ext cx="8568952" cy="3456384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rgbClr val="0070C0"/>
                </a:solidFill>
              </a:rPr>
              <a:t>Різноманітні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фізичні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вправи</a:t>
            </a:r>
            <a:r>
              <a:rPr lang="ru-RU" sz="2800" b="1" dirty="0">
                <a:solidFill>
                  <a:srgbClr val="0070C0"/>
                </a:solidFill>
              </a:rPr>
              <a:t> широко </a:t>
            </a:r>
            <a:r>
              <a:rPr lang="ru-RU" sz="2800" b="1" dirty="0" err="1">
                <a:solidFill>
                  <a:srgbClr val="0070C0"/>
                </a:solidFill>
              </a:rPr>
              <a:t>застосовуються</a:t>
            </a:r>
            <a:r>
              <a:rPr lang="ru-RU" sz="2800" b="1" dirty="0">
                <a:solidFill>
                  <a:srgbClr val="0070C0"/>
                </a:solidFill>
              </a:rPr>
              <a:t> у </a:t>
            </a:r>
            <a:r>
              <a:rPr lang="ru-RU" sz="2800" b="1" dirty="0" err="1">
                <a:solidFill>
                  <a:srgbClr val="0070C0"/>
                </a:solidFill>
              </a:rPr>
              <a:t>вихованні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дітей</a:t>
            </a:r>
            <a:r>
              <a:rPr lang="ru-RU" sz="2800" b="1" dirty="0">
                <a:solidFill>
                  <a:srgbClr val="0070C0"/>
                </a:solidFill>
              </a:rPr>
              <a:t> і </a:t>
            </a:r>
            <a:r>
              <a:rPr lang="ru-RU" sz="2800" b="1" dirty="0" err="1">
                <a:solidFill>
                  <a:srgbClr val="0070C0"/>
                </a:solidFill>
              </a:rPr>
              <a:t>юнацтва</a:t>
            </a:r>
            <a:r>
              <a:rPr lang="ru-RU" sz="2800" b="1" dirty="0">
                <a:solidFill>
                  <a:srgbClr val="0070C0"/>
                </a:solidFill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err="1" smtClean="0">
                <a:solidFill>
                  <a:srgbClr val="0070C0"/>
                </a:solidFill>
              </a:rPr>
              <a:t>Це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викликає</a:t>
            </a:r>
            <a:r>
              <a:rPr lang="ru-RU" sz="2800" b="1" dirty="0">
                <a:solidFill>
                  <a:srgbClr val="0070C0"/>
                </a:solidFill>
              </a:rPr>
              <a:t> потребу </a:t>
            </a:r>
            <a:r>
              <a:rPr lang="ru-RU" sz="2800" b="1" dirty="0" err="1">
                <a:solidFill>
                  <a:srgbClr val="0070C0"/>
                </a:solidFill>
              </a:rPr>
              <a:t>вивчення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впливу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фізичних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вправ</a:t>
            </a:r>
            <a:r>
              <a:rPr lang="ru-RU" sz="2800" b="1" dirty="0">
                <a:solidFill>
                  <a:srgbClr val="0070C0"/>
                </a:solidFill>
              </a:rPr>
              <a:t> на </a:t>
            </a:r>
            <a:r>
              <a:rPr lang="ru-RU" sz="2800" b="1" dirty="0" err="1">
                <a:solidFill>
                  <a:srgbClr val="0070C0"/>
                </a:solidFill>
              </a:rPr>
              <a:t>організм</a:t>
            </a:r>
            <a:r>
              <a:rPr lang="ru-RU" sz="2800" b="1" dirty="0">
                <a:solidFill>
                  <a:srgbClr val="0070C0"/>
                </a:solidFill>
              </a:rPr>
              <a:t>, </a:t>
            </a:r>
            <a:r>
              <a:rPr lang="ru-RU" sz="2800" b="1" dirty="0" err="1">
                <a:solidFill>
                  <a:srgbClr val="0070C0"/>
                </a:solidFill>
              </a:rPr>
              <a:t>наукового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підходу</a:t>
            </a:r>
            <a:r>
              <a:rPr lang="ru-RU" sz="2800" b="1" dirty="0">
                <a:solidFill>
                  <a:srgbClr val="0070C0"/>
                </a:solidFill>
              </a:rPr>
              <a:t> до </a:t>
            </a:r>
            <a:r>
              <a:rPr lang="ru-RU" sz="2800" b="1" dirty="0" err="1">
                <a:solidFill>
                  <a:srgbClr val="0070C0"/>
                </a:solidFill>
              </a:rPr>
              <a:t>їх</a:t>
            </a:r>
            <a:r>
              <a:rPr lang="ru-RU" sz="2800" b="1" dirty="0">
                <a:solidFill>
                  <a:srgbClr val="0070C0"/>
                </a:solidFill>
              </a:rPr>
              <a:t> добору і </a:t>
            </a:r>
            <a:r>
              <a:rPr lang="ru-RU" sz="2800" b="1" dirty="0" err="1">
                <a:solidFill>
                  <a:srgbClr val="0070C0"/>
                </a:solidFill>
              </a:rPr>
              <a:t>використання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фізичних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вправ</a:t>
            </a:r>
            <a:r>
              <a:rPr lang="ru-RU" sz="2800" b="1" dirty="0">
                <a:solidFill>
                  <a:srgbClr val="0070C0"/>
                </a:solidFill>
              </a:rPr>
              <a:t>, </a:t>
            </a:r>
            <a:r>
              <a:rPr lang="ru-RU" sz="2800" b="1" dirty="0" err="1">
                <a:solidFill>
                  <a:srgbClr val="0070C0"/>
                </a:solidFill>
              </a:rPr>
              <a:t>бо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тільки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тоді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їх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ефективність</a:t>
            </a:r>
            <a:r>
              <a:rPr lang="ru-RU" sz="2800" b="1" dirty="0">
                <a:solidFill>
                  <a:srgbClr val="0070C0"/>
                </a:solidFill>
              </a:rPr>
              <a:t> буде </a:t>
            </a:r>
            <a:r>
              <a:rPr lang="ru-RU" sz="2800" b="1" dirty="0" err="1">
                <a:solidFill>
                  <a:srgbClr val="0070C0"/>
                </a:solidFill>
              </a:rPr>
              <a:t>найбільша</a:t>
            </a:r>
            <a:r>
              <a:rPr lang="ru-RU" sz="2800" b="1" dirty="0">
                <a:solidFill>
                  <a:srgbClr val="0070C0"/>
                </a:solidFill>
              </a:rPr>
              <a:t> і </a:t>
            </a:r>
            <a:r>
              <a:rPr lang="ru-RU" sz="2800" b="1" dirty="0" err="1">
                <a:solidFill>
                  <a:srgbClr val="0070C0"/>
                </a:solidFill>
              </a:rPr>
              <a:t>відповідатиме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основній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меті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запровадження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фізичної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культури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у </a:t>
            </a:r>
            <a:r>
              <a:rPr lang="ru-RU" sz="2800" b="1" dirty="0" err="1">
                <a:solidFill>
                  <a:srgbClr val="0070C0"/>
                </a:solidFill>
              </a:rPr>
              <a:t>нашій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країні</a:t>
            </a:r>
            <a:r>
              <a:rPr lang="ru-RU" sz="2800" b="1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923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93096"/>
            <a:ext cx="8676964" cy="223224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rgbClr val="0070C0"/>
                </a:solidFill>
              </a:rPr>
              <a:t>Гімнастика</a:t>
            </a:r>
            <a:r>
              <a:rPr lang="ru-RU" sz="2800" b="1" dirty="0">
                <a:solidFill>
                  <a:srgbClr val="0070C0"/>
                </a:solidFill>
              </a:rPr>
              <a:t> – один </a:t>
            </a:r>
            <a:r>
              <a:rPr lang="ru-RU" sz="2800" b="1" dirty="0" err="1">
                <a:solidFill>
                  <a:srgbClr val="0070C0"/>
                </a:solidFill>
              </a:rPr>
              <a:t>із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засобів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фізичного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виховання</a:t>
            </a:r>
            <a:r>
              <a:rPr lang="ru-RU" sz="2800" b="1" dirty="0">
                <a:solidFill>
                  <a:srgbClr val="0070C0"/>
                </a:solidFill>
              </a:rPr>
              <a:t> – </a:t>
            </a:r>
            <a:r>
              <a:rPr lang="ru-RU" sz="2800" b="1" dirty="0" err="1">
                <a:solidFill>
                  <a:srgbClr val="0070C0"/>
                </a:solidFill>
              </a:rPr>
              <a:t>являє</a:t>
            </a:r>
            <a:r>
              <a:rPr lang="ru-RU" sz="2800" b="1" dirty="0">
                <a:solidFill>
                  <a:srgbClr val="0070C0"/>
                </a:solidFill>
              </a:rPr>
              <a:t> собою </a:t>
            </a:r>
            <a:r>
              <a:rPr lang="ru-RU" sz="2800" b="1" dirty="0" err="1">
                <a:solidFill>
                  <a:srgbClr val="0070C0"/>
                </a:solidFill>
              </a:rPr>
              <a:t>сукупність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спеціально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відібраних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фізичних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вправ</a:t>
            </a:r>
            <a:r>
              <a:rPr lang="ru-RU" sz="2800" b="1" dirty="0">
                <a:solidFill>
                  <a:srgbClr val="0070C0"/>
                </a:solidFill>
              </a:rPr>
              <a:t> для </a:t>
            </a:r>
            <a:r>
              <a:rPr lang="ru-RU" sz="2800" b="1" dirty="0" err="1">
                <a:solidFill>
                  <a:srgbClr val="0070C0"/>
                </a:solidFill>
              </a:rPr>
              <a:t>впливу</a:t>
            </a:r>
            <a:r>
              <a:rPr lang="ru-RU" sz="2800" b="1" dirty="0">
                <a:solidFill>
                  <a:srgbClr val="0070C0"/>
                </a:solidFill>
              </a:rPr>
              <a:t> на </a:t>
            </a:r>
            <a:r>
              <a:rPr lang="ru-RU" sz="2800" b="1" dirty="0" err="1">
                <a:solidFill>
                  <a:srgbClr val="0070C0"/>
                </a:solidFill>
              </a:rPr>
              <a:t>організм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людини</a:t>
            </a:r>
            <a:r>
              <a:rPr lang="ru-RU" sz="2800" b="1" dirty="0">
                <a:solidFill>
                  <a:srgbClr val="0070C0"/>
                </a:solidFill>
              </a:rPr>
              <a:t>, </a:t>
            </a:r>
            <a:r>
              <a:rPr lang="ru-RU" sz="2800" b="1" dirty="0" err="1">
                <a:solidFill>
                  <a:srgbClr val="0070C0"/>
                </a:solidFill>
              </a:rPr>
              <a:t>щоб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змінювати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її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здоров’я</a:t>
            </a:r>
            <a:r>
              <a:rPr lang="ru-RU" sz="2800" b="1" dirty="0">
                <a:solidFill>
                  <a:srgbClr val="0070C0"/>
                </a:solidFill>
              </a:rPr>
              <a:t> і </a:t>
            </a:r>
            <a:r>
              <a:rPr lang="ru-RU" sz="2800" b="1" dirty="0" err="1">
                <a:solidFill>
                  <a:srgbClr val="0070C0"/>
                </a:solidFill>
              </a:rPr>
              <a:t>моральні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якості</a:t>
            </a:r>
            <a:r>
              <a:rPr lang="ru-RU" sz="2800" b="1" dirty="0">
                <a:solidFill>
                  <a:srgbClr val="0070C0"/>
                </a:solidFill>
              </a:rPr>
              <a:t>, а </a:t>
            </a:r>
            <a:r>
              <a:rPr lang="ru-RU" sz="2800" b="1" dirty="0" err="1">
                <a:solidFill>
                  <a:srgbClr val="0070C0"/>
                </a:solidFill>
              </a:rPr>
              <a:t>також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усувати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фізичні</a:t>
            </a:r>
            <a:r>
              <a:rPr lang="ru-RU" sz="2800" b="1" dirty="0">
                <a:solidFill>
                  <a:srgbClr val="0070C0"/>
                </a:solidFill>
              </a:rPr>
              <a:t> вади.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28668"/>
            <a:ext cx="6768752" cy="3760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761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8992" y="3645024"/>
            <a:ext cx="9036496" cy="30243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До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характерних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особливостей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гімнастики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належать: </a:t>
            </a:r>
            <a:r>
              <a:rPr lang="ru-RU" b="1" dirty="0" err="1">
                <a:solidFill>
                  <a:srgbClr val="0070C0"/>
                </a:solidFill>
              </a:rPr>
              <a:t>різноманітність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вправ</a:t>
            </a:r>
            <a:r>
              <a:rPr lang="ru-RU" b="1" dirty="0">
                <a:solidFill>
                  <a:srgbClr val="0070C0"/>
                </a:solidFill>
              </a:rPr>
              <a:t> – </a:t>
            </a:r>
            <a:r>
              <a:rPr lang="ru-RU" b="1" dirty="0" err="1">
                <a:solidFill>
                  <a:srgbClr val="0070C0"/>
                </a:solidFill>
              </a:rPr>
              <a:t>від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найпростіших</a:t>
            </a:r>
            <a:r>
              <a:rPr lang="ru-RU" b="1" dirty="0">
                <a:solidFill>
                  <a:srgbClr val="0070C0"/>
                </a:solidFill>
              </a:rPr>
              <a:t>, </a:t>
            </a:r>
            <a:r>
              <a:rPr lang="ru-RU" b="1" dirty="0" err="1">
                <a:solidFill>
                  <a:srgbClr val="0070C0"/>
                </a:solidFill>
              </a:rPr>
              <a:t>елементарних</a:t>
            </a:r>
            <a:r>
              <a:rPr lang="ru-RU" b="1" dirty="0">
                <a:solidFill>
                  <a:srgbClr val="0070C0"/>
                </a:solidFill>
              </a:rPr>
              <a:t>, до </a:t>
            </a:r>
            <a:r>
              <a:rPr lang="ru-RU" b="1" dirty="0" err="1">
                <a:solidFill>
                  <a:srgbClr val="0070C0"/>
                </a:solidFill>
              </a:rPr>
              <a:t>складних</a:t>
            </a:r>
            <a:r>
              <a:rPr lang="ru-RU" b="1" dirty="0">
                <a:solidFill>
                  <a:srgbClr val="0070C0"/>
                </a:solidFill>
              </a:rPr>
              <a:t>, </a:t>
            </a:r>
            <a:r>
              <a:rPr lang="ru-RU" b="1" dirty="0" err="1">
                <a:solidFill>
                  <a:srgbClr val="0070C0"/>
                </a:solidFill>
              </a:rPr>
              <a:t>комбінованих</a:t>
            </a:r>
            <a:r>
              <a:rPr lang="ru-RU" b="1" dirty="0">
                <a:solidFill>
                  <a:srgbClr val="0070C0"/>
                </a:solidFill>
              </a:rPr>
              <a:t>, у тому </a:t>
            </a:r>
            <a:r>
              <a:rPr lang="ru-RU" b="1" dirty="0" err="1">
                <a:solidFill>
                  <a:srgbClr val="0070C0"/>
                </a:solidFill>
              </a:rPr>
              <a:t>числі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штучних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вправ</a:t>
            </a:r>
            <a:r>
              <a:rPr lang="ru-RU" b="1" dirty="0">
                <a:solidFill>
                  <a:srgbClr val="0070C0"/>
                </a:solidFill>
              </a:rPr>
              <a:t> без </a:t>
            </a:r>
            <a:r>
              <a:rPr lang="ru-RU" b="1" dirty="0" err="1">
                <a:solidFill>
                  <a:srgbClr val="0070C0"/>
                </a:solidFill>
              </a:rPr>
              <a:t>спортивних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приладів</a:t>
            </a:r>
            <a:r>
              <a:rPr lang="ru-RU" b="1" dirty="0">
                <a:solidFill>
                  <a:srgbClr val="0070C0"/>
                </a:solidFill>
              </a:rPr>
              <a:t>, з </a:t>
            </a:r>
            <a:r>
              <a:rPr lang="ru-RU" b="1" dirty="0" err="1">
                <a:solidFill>
                  <a:srgbClr val="0070C0"/>
                </a:solidFill>
              </a:rPr>
              <a:t>приладами</a:t>
            </a:r>
            <a:r>
              <a:rPr lang="ru-RU" b="1" dirty="0">
                <a:solidFill>
                  <a:srgbClr val="0070C0"/>
                </a:solidFill>
              </a:rPr>
              <a:t> і на </a:t>
            </a:r>
            <a:r>
              <a:rPr lang="ru-RU" b="1" dirty="0" err="1">
                <a:solidFill>
                  <a:srgbClr val="0070C0"/>
                </a:solidFill>
              </a:rPr>
              <a:t>приладах</a:t>
            </a:r>
            <a:r>
              <a:rPr lang="ru-RU" b="1" dirty="0">
                <a:solidFill>
                  <a:srgbClr val="0070C0"/>
                </a:solidFill>
              </a:rPr>
              <a:t>; </a:t>
            </a:r>
            <a:r>
              <a:rPr lang="ru-RU" b="1" dirty="0" err="1">
                <a:solidFill>
                  <a:srgbClr val="0070C0"/>
                </a:solidFill>
              </a:rPr>
              <a:t>різнобічний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вплив</a:t>
            </a:r>
            <a:r>
              <a:rPr lang="ru-RU" b="1" dirty="0">
                <a:solidFill>
                  <a:srgbClr val="0070C0"/>
                </a:solidFill>
              </a:rPr>
              <a:t> на </a:t>
            </a:r>
            <a:r>
              <a:rPr lang="ru-RU" b="1" dirty="0" err="1">
                <a:solidFill>
                  <a:srgbClr val="0070C0"/>
                </a:solidFill>
              </a:rPr>
              <a:t>організм</a:t>
            </a:r>
            <a:r>
              <a:rPr lang="ru-RU" b="1" dirty="0">
                <a:solidFill>
                  <a:srgbClr val="0070C0"/>
                </a:solidFill>
              </a:rPr>
              <a:t>; </a:t>
            </a:r>
            <a:r>
              <a:rPr lang="ru-RU" b="1" dirty="0" err="1">
                <a:solidFill>
                  <a:srgbClr val="0070C0"/>
                </a:solidFill>
              </a:rPr>
              <a:t>можливість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відносно</a:t>
            </a:r>
            <a:r>
              <a:rPr lang="ru-RU" b="1" dirty="0">
                <a:solidFill>
                  <a:srgbClr val="0070C0"/>
                </a:solidFill>
              </a:rPr>
              <a:t> точного </a:t>
            </a:r>
            <a:r>
              <a:rPr lang="ru-RU" b="1" dirty="0" err="1">
                <a:solidFill>
                  <a:srgbClr val="0070C0"/>
                </a:solidFill>
              </a:rPr>
              <a:t>регулювання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фізичного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навантаження</a:t>
            </a:r>
            <a:r>
              <a:rPr lang="ru-RU" b="1" dirty="0">
                <a:solidFill>
                  <a:srgbClr val="0070C0"/>
                </a:solidFill>
              </a:rPr>
              <a:t> на </a:t>
            </a:r>
            <a:r>
              <a:rPr lang="ru-RU" b="1" dirty="0" err="1">
                <a:solidFill>
                  <a:srgbClr val="0070C0"/>
                </a:solidFill>
              </a:rPr>
              <a:t>організм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гімнастів</a:t>
            </a:r>
            <a:r>
              <a:rPr lang="ru-RU" b="1" dirty="0">
                <a:solidFill>
                  <a:srgbClr val="0070C0"/>
                </a:solidFill>
              </a:rPr>
              <a:t>. </a:t>
            </a:r>
            <a:r>
              <a:rPr lang="ru-RU" b="1" dirty="0" err="1">
                <a:solidFill>
                  <a:srgbClr val="0070C0"/>
                </a:solidFill>
              </a:rPr>
              <a:t>Виконання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гімнастичних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вправ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відрізняється</a:t>
            </a:r>
            <a:r>
              <a:rPr lang="ru-RU" b="1" dirty="0">
                <a:solidFill>
                  <a:srgbClr val="0070C0"/>
                </a:solidFill>
              </a:rPr>
              <a:t> не </a:t>
            </a:r>
            <a:r>
              <a:rPr lang="ru-RU" b="1" dirty="0" err="1">
                <a:solidFill>
                  <a:srgbClr val="0070C0"/>
                </a:solidFill>
              </a:rPr>
              <a:t>тільки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точністю</a:t>
            </a:r>
            <a:r>
              <a:rPr lang="ru-RU" b="1" dirty="0">
                <a:solidFill>
                  <a:srgbClr val="0070C0"/>
                </a:solidFill>
              </a:rPr>
              <a:t>, а й красою й </a:t>
            </a:r>
            <a:r>
              <a:rPr lang="ru-RU" b="1" dirty="0" err="1">
                <a:solidFill>
                  <a:srgbClr val="0070C0"/>
                </a:solidFill>
              </a:rPr>
              <a:t>виразністю</a:t>
            </a:r>
            <a:r>
              <a:rPr lang="ru-RU" b="1" dirty="0">
                <a:solidFill>
                  <a:srgbClr val="0070C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Гімнастика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є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невід’ємною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складовою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частиною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обов’язкових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програм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фізичного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виховання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дітей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дошкільного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віку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5"/>
            <a:ext cx="4248472" cy="3122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32654"/>
            <a:ext cx="3160045" cy="312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35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3789040"/>
            <a:ext cx="7838879" cy="302433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У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молодшому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дошкільному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віці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малюки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роблять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лише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перші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кроки в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спорті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знайомлячись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з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базовими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вправами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через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загальнорозвиваючі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елементи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гімнастики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ігри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en-US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Такі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вправи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як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перекиди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стрибки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і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стійки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сприяють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розумовому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психомоторному та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емоційному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розвитку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дошкільників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які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отримують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від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них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величезне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задоволення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. А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елементи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художньої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гімнастики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для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дівчаток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—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найкраще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рішення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для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формування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гарної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фізичної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форми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47248" cy="714408"/>
          </a:xfrm>
        </p:spPr>
        <p:txBody>
          <a:bodyPr>
            <a:normAutofit/>
          </a:bodyPr>
          <a:lstStyle/>
          <a:p>
            <a:r>
              <a:rPr lang="ru-RU" sz="4000" b="1" dirty="0" err="1"/>
              <a:t>Гімнастика</a:t>
            </a:r>
            <a:r>
              <a:rPr lang="ru-RU" sz="4000" b="1" dirty="0"/>
              <a:t> у </a:t>
            </a:r>
            <a:r>
              <a:rPr lang="ru-RU" sz="4000" b="1" dirty="0" err="1"/>
              <a:t>віці</a:t>
            </a:r>
            <a:r>
              <a:rPr lang="ru-RU" sz="4000" b="1" dirty="0"/>
              <a:t> до 5 </a:t>
            </a:r>
            <a:r>
              <a:rPr lang="ru-RU" sz="4000" b="1" dirty="0" err="1"/>
              <a:t>років</a:t>
            </a:r>
            <a:endParaRPr lang="ru-RU" sz="4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28487"/>
            <a:ext cx="3448328" cy="2385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309415"/>
            <a:ext cx="3448328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8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7859" y="3573016"/>
            <a:ext cx="8631923" cy="30243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Цей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вік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вважається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старшим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дошкільним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коли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гармонійний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фізичний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розвиток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набуває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найважливіше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значення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для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підготовки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дітей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до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навчальних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навантажень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цьому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віці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відбувається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інтенсивний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розвиток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опорно-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рухового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апарату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дитина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стає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більш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стійкий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в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статичних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позах.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Добре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володіючи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основними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видами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рухів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діти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здатні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до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самостійного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виконання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завдань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які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поступово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ускладнюються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: вони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можуть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вільно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виконувати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вправи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з 2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однорідними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предметами, з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гімнастичною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палицею.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88640"/>
            <a:ext cx="8003232" cy="642400"/>
          </a:xfrm>
        </p:spPr>
        <p:txBody>
          <a:bodyPr>
            <a:normAutofit fontScale="90000"/>
          </a:bodyPr>
          <a:lstStyle/>
          <a:p>
            <a:r>
              <a:rPr lang="ru-RU" sz="4000" b="1" dirty="0" err="1"/>
              <a:t>Гімнастика</a:t>
            </a:r>
            <a:r>
              <a:rPr lang="ru-RU" sz="4000" b="1" dirty="0"/>
              <a:t> у </a:t>
            </a:r>
            <a:r>
              <a:rPr lang="ru-RU" sz="4000" b="1" dirty="0" err="1"/>
              <a:t>віці</a:t>
            </a:r>
            <a:r>
              <a:rPr lang="ru-RU" sz="4000" b="1" dirty="0"/>
              <a:t> 5-7 </a:t>
            </a:r>
            <a:r>
              <a:rPr lang="ru-RU" sz="4000" b="1" dirty="0" err="1"/>
              <a:t>років</a:t>
            </a:r>
            <a:endParaRPr lang="ru-RU" sz="40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123" y="764704"/>
            <a:ext cx="3885396" cy="2873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22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645024"/>
            <a:ext cx="8784976" cy="302433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Розрізняють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ігри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рухливі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і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спортивні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До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рухливих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належать </a:t>
            </a:r>
            <a:r>
              <a:rPr lang="ru-RU" sz="2600" b="1" dirty="0" err="1">
                <a:solidFill>
                  <a:srgbClr val="0070C0"/>
                </a:solidFill>
              </a:rPr>
              <a:t>ігри</a:t>
            </a:r>
            <a:r>
              <a:rPr lang="ru-RU" sz="2600" b="1" dirty="0">
                <a:solidFill>
                  <a:srgbClr val="0070C0"/>
                </a:solidFill>
              </a:rPr>
              <a:t>, метою </a:t>
            </a:r>
            <a:r>
              <a:rPr lang="ru-RU" sz="2600" b="1" dirty="0" err="1">
                <a:solidFill>
                  <a:srgbClr val="0070C0"/>
                </a:solidFill>
              </a:rPr>
              <a:t>яких</a:t>
            </a:r>
            <a:r>
              <a:rPr lang="ru-RU" sz="2600" b="1" dirty="0">
                <a:solidFill>
                  <a:srgbClr val="0070C0"/>
                </a:solidFill>
              </a:rPr>
              <a:t> є </a:t>
            </a:r>
            <a:r>
              <a:rPr lang="ru-RU" sz="2600" b="1" dirty="0" err="1">
                <a:solidFill>
                  <a:srgbClr val="0070C0"/>
                </a:solidFill>
              </a:rPr>
              <a:t>загальний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фізичний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розвиток</a:t>
            </a:r>
            <a:r>
              <a:rPr lang="ru-RU" sz="2600" b="1" dirty="0">
                <a:solidFill>
                  <a:srgbClr val="0070C0"/>
                </a:solidFill>
              </a:rPr>
              <a:t> без </a:t>
            </a:r>
            <a:r>
              <a:rPr lang="ru-RU" sz="2600" b="1" dirty="0" err="1">
                <a:solidFill>
                  <a:srgbClr val="0070C0"/>
                </a:solidFill>
              </a:rPr>
              <a:t>спеціальної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підготовки</a:t>
            </a:r>
            <a:r>
              <a:rPr lang="ru-RU" sz="2600" b="1" dirty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До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спортивних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належать </a:t>
            </a:r>
            <a:r>
              <a:rPr lang="ru-RU" sz="2600" b="1" dirty="0" err="1">
                <a:solidFill>
                  <a:srgbClr val="0070C0"/>
                </a:solidFill>
              </a:rPr>
              <a:t>ігри</a:t>
            </a:r>
            <a:r>
              <a:rPr lang="ru-RU" sz="2600" b="1" dirty="0">
                <a:solidFill>
                  <a:srgbClr val="0070C0"/>
                </a:solidFill>
              </a:rPr>
              <a:t>, </a:t>
            </a:r>
            <a:r>
              <a:rPr lang="ru-RU" sz="2600" b="1" dirty="0" err="1">
                <a:solidFill>
                  <a:srgbClr val="0070C0"/>
                </a:solidFill>
              </a:rPr>
              <a:t>які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мають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всі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характерні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ознаки</a:t>
            </a:r>
            <a:r>
              <a:rPr lang="ru-RU" sz="2600" b="1" dirty="0">
                <a:solidFill>
                  <a:srgbClr val="0070C0"/>
                </a:solidFill>
              </a:rPr>
              <a:t> спорту, вони </a:t>
            </a:r>
            <a:r>
              <a:rPr lang="ru-RU" sz="2600" b="1" dirty="0" err="1">
                <a:solidFill>
                  <a:srgbClr val="0070C0"/>
                </a:solidFill>
              </a:rPr>
              <a:t>потребують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підготовки</a:t>
            </a:r>
            <a:r>
              <a:rPr lang="ru-RU" sz="2600" b="1" dirty="0">
                <a:solidFill>
                  <a:srgbClr val="0070C0"/>
                </a:solidFill>
              </a:rPr>
              <a:t> і спортивного </a:t>
            </a:r>
            <a:r>
              <a:rPr lang="ru-RU" sz="2600" b="1" dirty="0" err="1">
                <a:solidFill>
                  <a:srgbClr val="0070C0"/>
                </a:solidFill>
              </a:rPr>
              <a:t>удосконалення</a:t>
            </a:r>
            <a:r>
              <a:rPr lang="ru-RU" sz="2600" b="1" dirty="0">
                <a:solidFill>
                  <a:srgbClr val="0070C0"/>
                </a:solidFill>
              </a:rPr>
              <a:t> </a:t>
            </a:r>
            <a:r>
              <a:rPr lang="ru-RU" sz="2600" b="1" dirty="0" err="1">
                <a:solidFill>
                  <a:srgbClr val="0070C0"/>
                </a:solidFill>
              </a:rPr>
              <a:t>гравців</a:t>
            </a:r>
            <a:r>
              <a:rPr lang="ru-RU" sz="2600" b="1" dirty="0">
                <a:solidFill>
                  <a:srgbClr val="0070C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Регулярне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проведення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ігор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у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процесі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фізичного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виховання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дітей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молоді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сприяє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формуванню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в них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основних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рухових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навичок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поліпшує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діяльність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організму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збільшує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працездатність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і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зміцнює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600" b="1" dirty="0" err="1">
                <a:solidFill>
                  <a:schemeClr val="accent6">
                    <a:lumMod val="50000"/>
                  </a:schemeClr>
                </a:solidFill>
              </a:rPr>
              <a:t>здоров’я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55131" y="116632"/>
            <a:ext cx="5400600" cy="1008112"/>
          </a:xfrm>
        </p:spPr>
        <p:txBody>
          <a:bodyPr>
            <a:normAutofit/>
          </a:bodyPr>
          <a:lstStyle/>
          <a:p>
            <a:r>
              <a:rPr lang="uk-UA" b="1" dirty="0" smtClean="0"/>
              <a:t>Ігри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959567"/>
            <a:ext cx="3456384" cy="2661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021564"/>
            <a:ext cx="2512130" cy="2599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232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789040"/>
            <a:ext cx="8640960" cy="2960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Під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туризмом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розуміють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організоване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короткочасні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або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тривалі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подорожі</a:t>
            </a:r>
            <a:r>
              <a:rPr lang="ru-RU" sz="2200" b="1" dirty="0">
                <a:solidFill>
                  <a:srgbClr val="0070C0"/>
                </a:solidFill>
              </a:rPr>
              <a:t>, </a:t>
            </a:r>
            <a:r>
              <a:rPr lang="ru-RU" sz="2200" b="1" dirty="0" err="1">
                <a:solidFill>
                  <a:srgbClr val="0070C0"/>
                </a:solidFill>
              </a:rPr>
              <a:t>здійснюване</a:t>
            </a:r>
            <a:r>
              <a:rPr lang="ru-RU" sz="2200" b="1" dirty="0">
                <a:solidFill>
                  <a:srgbClr val="0070C0"/>
                </a:solidFill>
              </a:rPr>
              <a:t> для </a:t>
            </a:r>
            <a:r>
              <a:rPr lang="ru-RU" sz="2200" b="1" dirty="0" err="1">
                <a:solidFill>
                  <a:srgbClr val="0070C0"/>
                </a:solidFill>
              </a:rPr>
              <a:t>ознайомленням</a:t>
            </a:r>
            <a:r>
              <a:rPr lang="ru-RU" sz="2200" b="1" dirty="0">
                <a:solidFill>
                  <a:srgbClr val="0070C0"/>
                </a:solidFill>
              </a:rPr>
              <a:t> з </a:t>
            </a:r>
            <a:r>
              <a:rPr lang="ru-RU" sz="2200" b="1" dirty="0" err="1">
                <a:solidFill>
                  <a:srgbClr val="0070C0"/>
                </a:solidFill>
              </a:rPr>
              <a:t>рідним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краєм</a:t>
            </a:r>
            <a:r>
              <a:rPr lang="ru-RU" sz="2200" b="1" dirty="0">
                <a:solidFill>
                  <a:srgbClr val="0070C0"/>
                </a:solidFill>
              </a:rPr>
              <a:t>, </a:t>
            </a:r>
            <a:r>
              <a:rPr lang="ru-RU" sz="2200" b="1" dirty="0" err="1">
                <a:solidFill>
                  <a:srgbClr val="0070C0"/>
                </a:solidFill>
              </a:rPr>
              <a:t>історичними</a:t>
            </a:r>
            <a:r>
              <a:rPr lang="ru-RU" sz="2200" b="1" dirty="0">
                <a:solidFill>
                  <a:srgbClr val="0070C0"/>
                </a:solidFill>
              </a:rPr>
              <a:t> і </a:t>
            </a:r>
            <a:r>
              <a:rPr lang="ru-RU" sz="2200" b="1" dirty="0" err="1">
                <a:solidFill>
                  <a:srgbClr val="0070C0"/>
                </a:solidFill>
              </a:rPr>
              <a:t>культурними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пам’ятками</a:t>
            </a:r>
            <a:r>
              <a:rPr lang="ru-RU" sz="2200" b="1" dirty="0">
                <a:solidFill>
                  <a:srgbClr val="0070C0"/>
                </a:solidFill>
              </a:rPr>
              <a:t> і </a:t>
            </a:r>
            <a:r>
              <a:rPr lang="ru-RU" sz="2200" b="1" dirty="0" err="1">
                <a:solidFill>
                  <a:srgbClr val="0070C0"/>
                </a:solidFill>
              </a:rPr>
              <a:t>природними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багатствами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нашої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Вітчизни</a:t>
            </a:r>
            <a:r>
              <a:rPr lang="ru-RU" sz="2200" b="1" dirty="0">
                <a:solidFill>
                  <a:srgbClr val="0070C0"/>
                </a:solidFill>
              </a:rPr>
              <a:t>, а </a:t>
            </a:r>
            <a:r>
              <a:rPr lang="ru-RU" sz="2200" b="1" dirty="0" err="1">
                <a:solidFill>
                  <a:srgbClr val="0070C0"/>
                </a:solidFill>
              </a:rPr>
              <a:t>також</a:t>
            </a:r>
            <a:r>
              <a:rPr lang="ru-RU" sz="2200" b="1" dirty="0">
                <a:solidFill>
                  <a:srgbClr val="0070C0"/>
                </a:solidFill>
              </a:rPr>
              <a:t> для </a:t>
            </a:r>
            <a:r>
              <a:rPr lang="ru-RU" sz="2200" b="1" dirty="0" err="1">
                <a:solidFill>
                  <a:srgbClr val="0070C0"/>
                </a:solidFill>
              </a:rPr>
              <a:t>розширення</a:t>
            </a:r>
            <a:r>
              <a:rPr lang="ru-RU" sz="2200" b="1" dirty="0">
                <a:solidFill>
                  <a:srgbClr val="0070C0"/>
                </a:solidFill>
              </a:rPr>
              <a:t> </a:t>
            </a:r>
            <a:r>
              <a:rPr lang="ru-RU" sz="2200" b="1" dirty="0" err="1">
                <a:solidFill>
                  <a:srgbClr val="0070C0"/>
                </a:solidFill>
              </a:rPr>
              <a:t>загального</a:t>
            </a:r>
            <a:r>
              <a:rPr lang="ru-RU" sz="2200" b="1" dirty="0">
                <a:solidFill>
                  <a:srgbClr val="0070C0"/>
                </a:solidFill>
              </a:rPr>
              <a:t> кругозору </a:t>
            </a:r>
            <a:r>
              <a:rPr lang="ru-RU" sz="2200" b="1" dirty="0" err="1">
                <a:solidFill>
                  <a:srgbClr val="0070C0"/>
                </a:solidFill>
              </a:rPr>
              <a:t>мандрівників</a:t>
            </a:r>
            <a:r>
              <a:rPr lang="ru-RU" sz="2200" b="1" dirty="0">
                <a:solidFill>
                  <a:srgbClr val="0070C0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Туризм є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також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одним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із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засобів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всебічного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фізичного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розвитку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загартування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організму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і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виховання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витривалості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наполегливості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звички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до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похідного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</a:rPr>
              <a:t>життя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19872" y="260648"/>
            <a:ext cx="5472608" cy="792088"/>
          </a:xfrm>
        </p:spPr>
        <p:txBody>
          <a:bodyPr>
            <a:normAutofit/>
          </a:bodyPr>
          <a:lstStyle/>
          <a:p>
            <a:r>
              <a:rPr lang="uk-UA" b="1" dirty="0" smtClean="0"/>
              <a:t>Туризм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0"/>
            <a:ext cx="3313998" cy="3518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081563"/>
            <a:ext cx="3845300" cy="2561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079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84</TotalTime>
  <Words>706</Words>
  <Application>Microsoft Office PowerPoint</Application>
  <PresentationFormat>Экран (4:3)</PresentationFormat>
  <Paragraphs>30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Candara</vt:lpstr>
      <vt:lpstr>Symbol</vt:lpstr>
      <vt:lpstr>Волна</vt:lpstr>
      <vt:lpstr>Презентація на тему:  «Засоби фізичного виховання дітей дошкільного віку»</vt:lpstr>
      <vt:lpstr>Фізичне виховання дітей дошкільного віку здійснюється засобами, спрямованими на охорону здоров´я дітей (створення гігієнічних умов життя і діяльності, організація раціонального харчування, сну, перебування на свіжому повітрі), а також засобами, покликаними забезпечити активний вплив на організм дитини з метою його фізичного розвитку (загартовуючі процедури, спеціальні фізичні вправи, гігієнічна гімнастика, режим дня)</vt:lpstr>
      <vt:lpstr>Різноманітні фізичні вправи широко застосовуються у вихованні дітей і юнацтва.  Це викликає потребу вивчення впливу фізичних вправ на організм, наукового підходу до їх добору і використання фізичних вправ, бо тільки тоді їх ефективність буде найбільша і відповідатиме основній меті запровадження фізичної культури у нашій країні.</vt:lpstr>
      <vt:lpstr>Презентация PowerPoint</vt:lpstr>
      <vt:lpstr>Презентация PowerPoint</vt:lpstr>
      <vt:lpstr>Гімнастика у віці до 5 років</vt:lpstr>
      <vt:lpstr>Гімнастика у віці 5-7 років</vt:lpstr>
      <vt:lpstr>Ігри</vt:lpstr>
      <vt:lpstr>Туризм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Засоби фізичного виховання дітей дошкільного віку</dc:title>
  <dc:creator>Kalina</dc:creator>
  <cp:lastModifiedBy>Домашний</cp:lastModifiedBy>
  <cp:revision>11</cp:revision>
  <dcterms:created xsi:type="dcterms:W3CDTF">2014-10-13T18:06:18Z</dcterms:created>
  <dcterms:modified xsi:type="dcterms:W3CDTF">2020-06-11T10:44:39Z</dcterms:modified>
</cp:coreProperties>
</file>