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65" r:id="rId13"/>
    <p:sldId id="272" r:id="rId14"/>
    <p:sldId id="266" r:id="rId15"/>
    <p:sldId id="267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68" r:id="rId27"/>
    <p:sldId id="283" r:id="rId28"/>
    <p:sldId id="284" r:id="rId29"/>
    <p:sldId id="286" r:id="rId30"/>
    <p:sldId id="295" r:id="rId31"/>
    <p:sldId id="296" r:id="rId32"/>
    <p:sldId id="28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00"/>
    <a:srgbClr val="FF692D"/>
    <a:srgbClr val="29C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6" autoAdjust="0"/>
    <p:restoredTop sz="86439"/>
  </p:normalViewPr>
  <p:slideViewPr>
    <p:cSldViewPr snapToGrid="0" snapToObjects="1">
      <p:cViewPr>
        <p:scale>
          <a:sx n="67" d="100"/>
          <a:sy n="67" d="100"/>
        </p:scale>
        <p:origin x="-894" y="-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72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A0346-C4E9-B34D-AEB4-739A91184DC5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FD6A4-F565-AB41-87A3-25D36C24B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4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FD6A4-F565-AB41-87A3-25D36C24B67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9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162" y="1465263"/>
            <a:ext cx="11020426" cy="2387600"/>
          </a:xfrm>
        </p:spPr>
        <p:txBody>
          <a:bodyPr anchor="b">
            <a:normAutofit/>
          </a:bodyPr>
          <a:lstStyle>
            <a:lvl1pPr algn="l">
              <a:lnSpc>
                <a:spcPct val="125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162" y="4046536"/>
            <a:ext cx="11020426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flipH="1">
            <a:off x="538162" y="6256338"/>
            <a:ext cx="1319213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802"/>
            <a:ext cx="12192000" cy="127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8162" y="366712"/>
            <a:ext cx="1947863" cy="5309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5F264E2-3CF7-EA41-AC93-A43A0A7895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84" y="36147"/>
            <a:ext cx="8853715" cy="123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1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20" y="0"/>
            <a:ext cx="6074880" cy="619022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2826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EF4338C6-1095-6B48-B00C-6015EA68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28260" cy="1325563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6C61422-0B88-0B48-B22C-5A0B6FE25B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967074"/>
            <a:ext cx="597620" cy="2354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57EC8DC-6FC5-D047-B0E0-7AEA872802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7257142" y="2086881"/>
            <a:ext cx="4398510" cy="33414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4"/>
          </p:nvPr>
        </p:nvSpPr>
        <p:spPr>
          <a:xfrm>
            <a:off x="838200" y="2099806"/>
            <a:ext cx="5910943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38200" y="639849"/>
            <a:ext cx="10817451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47F621E-7DE1-0945-BB02-FA69816FC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1215834"/>
            <a:ext cx="597620" cy="2354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BC49703-7DEA-3049-BCA9-54AC416907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201" y="6190226"/>
            <a:ext cx="766762" cy="365125"/>
          </a:xfrm>
        </p:spPr>
        <p:txBody>
          <a:bodyPr/>
          <a:lstStyle>
            <a:lvl1pPr algn="l">
              <a:defRPr/>
            </a:lvl1pPr>
          </a:lstStyle>
          <a:p>
            <a:fld id="{FE7A95D9-3109-2D4B-B5B0-2FE1196DF3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4"/>
          </p:nvPr>
        </p:nvSpPr>
        <p:spPr>
          <a:xfrm>
            <a:off x="865982" y="2159451"/>
            <a:ext cx="4663961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2879" y="611866"/>
            <a:ext cx="4717143" cy="1325563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4EE4771-86AC-A44E-ACFC-AD2BB9D58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1207038"/>
            <a:ext cx="597620" cy="2354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8799" y="698952"/>
            <a:ext cx="4717143" cy="1325563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59180" y="6219254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4"/>
          </p:nvPr>
        </p:nvSpPr>
        <p:spPr>
          <a:xfrm>
            <a:off x="6908799" y="2159451"/>
            <a:ext cx="4717143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27FA375-1EC6-B844-83F5-C048AACB6A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76" y="1292201"/>
            <a:ext cx="597620" cy="2354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4"/>
          </p:nvPr>
        </p:nvSpPr>
        <p:spPr>
          <a:xfrm>
            <a:off x="6415313" y="2278743"/>
            <a:ext cx="4938485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5"/>
          </p:nvPr>
        </p:nvSpPr>
        <p:spPr>
          <a:xfrm>
            <a:off x="838201" y="2278743"/>
            <a:ext cx="4938485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Объект 2"/>
          <p:cNvSpPr>
            <a:spLocks noGrp="1"/>
          </p:cNvSpPr>
          <p:nvPr>
            <p:ph idx="16"/>
          </p:nvPr>
        </p:nvSpPr>
        <p:spPr>
          <a:xfrm>
            <a:off x="838199" y="4181897"/>
            <a:ext cx="4938487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7"/>
          </p:nvPr>
        </p:nvSpPr>
        <p:spPr>
          <a:xfrm>
            <a:off x="6415311" y="4176689"/>
            <a:ext cx="4938487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838200" y="697905"/>
            <a:ext cx="10817451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9609049-8DE0-C04C-BD50-B27D051D33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1267698"/>
            <a:ext cx="597620" cy="2354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261B1C2-49F1-DB46-B32B-7195852EEF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5"/>
          </p:nvPr>
        </p:nvSpPr>
        <p:spPr>
          <a:xfrm>
            <a:off x="838202" y="2278743"/>
            <a:ext cx="3225800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7"/>
          </p:nvPr>
        </p:nvSpPr>
        <p:spPr>
          <a:xfrm>
            <a:off x="4483895" y="2278743"/>
            <a:ext cx="3225800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19"/>
          </p:nvPr>
        </p:nvSpPr>
        <p:spPr>
          <a:xfrm>
            <a:off x="8129591" y="2278743"/>
            <a:ext cx="3225800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0"/>
          </p:nvPr>
        </p:nvSpPr>
        <p:spPr>
          <a:xfrm>
            <a:off x="8129591" y="4181897"/>
            <a:ext cx="3224208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Объект 2"/>
          <p:cNvSpPr>
            <a:spLocks noGrp="1"/>
          </p:cNvSpPr>
          <p:nvPr>
            <p:ph idx="21"/>
          </p:nvPr>
        </p:nvSpPr>
        <p:spPr>
          <a:xfrm>
            <a:off x="4485487" y="4176689"/>
            <a:ext cx="3224208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Объект 2"/>
          <p:cNvSpPr>
            <a:spLocks noGrp="1"/>
          </p:cNvSpPr>
          <p:nvPr>
            <p:ph idx="22"/>
          </p:nvPr>
        </p:nvSpPr>
        <p:spPr>
          <a:xfrm>
            <a:off x="838200" y="4176689"/>
            <a:ext cx="3224208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838200" y="697905"/>
            <a:ext cx="10817451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25AA12B-A262-7F42-9E11-89DFD595E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1280224"/>
            <a:ext cx="597620" cy="2354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23E141B-6EC3-1F49-9258-FA4C218D86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5"/>
          </p:nvPr>
        </p:nvSpPr>
        <p:spPr>
          <a:xfrm>
            <a:off x="6482442" y="637721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Рисунок 4"/>
          <p:cNvSpPr>
            <a:spLocks noGrp="1"/>
          </p:cNvSpPr>
          <p:nvPr>
            <p:ph type="pic" sz="quarter" idx="16"/>
          </p:nvPr>
        </p:nvSpPr>
        <p:spPr>
          <a:xfrm>
            <a:off x="9069992" y="637721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9" name="Рисунок 4"/>
          <p:cNvSpPr>
            <a:spLocks noGrp="1"/>
          </p:cNvSpPr>
          <p:nvPr>
            <p:ph type="pic" sz="quarter" idx="17"/>
          </p:nvPr>
        </p:nvSpPr>
        <p:spPr>
          <a:xfrm>
            <a:off x="6482442" y="3239884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" name="Рисунок 4"/>
          <p:cNvSpPr>
            <a:spLocks noGrp="1"/>
          </p:cNvSpPr>
          <p:nvPr>
            <p:ph type="pic" sz="quarter" idx="18"/>
          </p:nvPr>
        </p:nvSpPr>
        <p:spPr>
          <a:xfrm>
            <a:off x="9069992" y="3239884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2" name="Объект 2"/>
          <p:cNvSpPr>
            <a:spLocks noGrp="1"/>
          </p:cNvSpPr>
          <p:nvPr>
            <p:ph idx="14"/>
          </p:nvPr>
        </p:nvSpPr>
        <p:spPr>
          <a:xfrm>
            <a:off x="838200" y="2086882"/>
            <a:ext cx="5235272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838201" y="654363"/>
            <a:ext cx="5235272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A690099-7DFA-474E-B049-D39F6BA0E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1230348"/>
            <a:ext cx="603139" cy="237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DA184F8-4F24-6442-98F3-C7ACB3A852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162" y="1465263"/>
            <a:ext cx="11020426" cy="2387600"/>
          </a:xfrm>
        </p:spPr>
        <p:txBody>
          <a:bodyPr anchor="b">
            <a:normAutofit/>
          </a:bodyPr>
          <a:lstStyle>
            <a:lvl1pPr algn="l">
              <a:lnSpc>
                <a:spcPct val="125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162" y="4046536"/>
            <a:ext cx="11020426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flipH="1">
            <a:off x="538162" y="6256338"/>
            <a:ext cx="1319213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7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8162" y="366712"/>
            <a:ext cx="1947863" cy="5309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E929B45-2891-7D49-B787-F6E615F34D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84" y="36147"/>
            <a:ext cx="8853715" cy="12303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162" y="1481038"/>
            <a:ext cx="6240009" cy="2070414"/>
          </a:xfrm>
        </p:spPr>
        <p:txBody>
          <a:bodyPr anchor="b">
            <a:normAutofit/>
          </a:bodyPr>
          <a:lstStyle>
            <a:lvl1pPr algn="l">
              <a:lnSpc>
                <a:spcPct val="12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162" y="3643528"/>
            <a:ext cx="6240009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7A95D9-3109-2D4B-B5B0-2FE1196DF34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64A3A21-1462-3D4D-BF7B-1E0F8159EE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50" y="165537"/>
            <a:ext cx="5338762" cy="8008144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B900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B900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B900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8" y="966048"/>
            <a:ext cx="603139" cy="237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48B867C-3F5D-D448-8B4A-4E9B7FAB91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25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967074"/>
            <a:ext cx="597620" cy="2354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0446381-5A61-0845-BDB3-C521734A1F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838200" y="1835971"/>
            <a:ext cx="1051560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B900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B900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B900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E0EFD60-E67F-6B4B-9CD6-45DD5FF9BE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8" y="966048"/>
            <a:ext cx="603139" cy="237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E4EB535-2710-2346-A5C4-C01BCADB25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7257142" y="2086881"/>
            <a:ext cx="4398510" cy="33414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38200" y="639849"/>
            <a:ext cx="10817451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5"/>
          </p:nvPr>
        </p:nvSpPr>
        <p:spPr>
          <a:xfrm>
            <a:off x="838200" y="2109741"/>
            <a:ext cx="5910943" cy="331860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B900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B900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B900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F25EFD1-9243-6E42-B856-EBE139F31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8" y="1229094"/>
            <a:ext cx="603139" cy="237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847F59D-34B4-8B48-8848-4978FED927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201" y="6190226"/>
            <a:ext cx="766762" cy="365125"/>
          </a:xfrm>
        </p:spPr>
        <p:txBody>
          <a:bodyPr/>
          <a:lstStyle>
            <a:lvl1pPr algn="l">
              <a:defRPr/>
            </a:lvl1pPr>
          </a:lstStyle>
          <a:p>
            <a:fld id="{FE7A95D9-3109-2D4B-B5B0-2FE1196DF3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2879" y="611866"/>
            <a:ext cx="4717143" cy="1325563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865982" y="2159451"/>
            <a:ext cx="4663961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B900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B900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B900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932E6BB-382B-FC42-B5B1-1E6A690EB6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8" y="1204042"/>
            <a:ext cx="603139" cy="23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8799" y="698952"/>
            <a:ext cx="4717143" cy="1325563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59180" y="6219254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908799" y="2159451"/>
            <a:ext cx="4717143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B900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B900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B900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79ECDA8-6ED5-B949-B9DB-E20622516B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08" y="1293037"/>
            <a:ext cx="603139" cy="23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4"/>
          </p:nvPr>
        </p:nvSpPr>
        <p:spPr>
          <a:xfrm>
            <a:off x="6415313" y="2278743"/>
            <a:ext cx="4938485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5"/>
          </p:nvPr>
        </p:nvSpPr>
        <p:spPr>
          <a:xfrm>
            <a:off x="838201" y="2278743"/>
            <a:ext cx="4938485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Объект 2"/>
          <p:cNvSpPr>
            <a:spLocks noGrp="1"/>
          </p:cNvSpPr>
          <p:nvPr>
            <p:ph idx="16"/>
          </p:nvPr>
        </p:nvSpPr>
        <p:spPr>
          <a:xfrm>
            <a:off x="838199" y="4181897"/>
            <a:ext cx="4938487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7"/>
          </p:nvPr>
        </p:nvSpPr>
        <p:spPr>
          <a:xfrm>
            <a:off x="6415311" y="4176689"/>
            <a:ext cx="4938487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838200" y="697905"/>
            <a:ext cx="10817451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DCD7699-B79E-B84D-B463-44A7ED4CC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8" y="1279198"/>
            <a:ext cx="603139" cy="237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C0277FB-8673-584D-8732-B958FF8637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5"/>
          </p:nvPr>
        </p:nvSpPr>
        <p:spPr>
          <a:xfrm>
            <a:off x="838202" y="2278743"/>
            <a:ext cx="3225800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7"/>
          </p:nvPr>
        </p:nvSpPr>
        <p:spPr>
          <a:xfrm>
            <a:off x="4483895" y="2278743"/>
            <a:ext cx="3225800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19"/>
          </p:nvPr>
        </p:nvSpPr>
        <p:spPr>
          <a:xfrm>
            <a:off x="8129591" y="2278743"/>
            <a:ext cx="3225800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0"/>
          </p:nvPr>
        </p:nvSpPr>
        <p:spPr>
          <a:xfrm>
            <a:off x="8129591" y="4181897"/>
            <a:ext cx="3224208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Объект 2"/>
          <p:cNvSpPr>
            <a:spLocks noGrp="1"/>
          </p:cNvSpPr>
          <p:nvPr>
            <p:ph idx="21"/>
          </p:nvPr>
        </p:nvSpPr>
        <p:spPr>
          <a:xfrm>
            <a:off x="4485487" y="4176689"/>
            <a:ext cx="3224208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Объект 2"/>
          <p:cNvSpPr>
            <a:spLocks noGrp="1"/>
          </p:cNvSpPr>
          <p:nvPr>
            <p:ph idx="22"/>
          </p:nvPr>
        </p:nvSpPr>
        <p:spPr>
          <a:xfrm>
            <a:off x="838200" y="4176689"/>
            <a:ext cx="3224208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838200" y="697905"/>
            <a:ext cx="10817451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29326EC-8788-9046-BA51-D71F5B910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8" y="1279198"/>
            <a:ext cx="603139" cy="237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ADF0A24-6A01-0C44-B3C7-05D670767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5"/>
          </p:nvPr>
        </p:nvSpPr>
        <p:spPr>
          <a:xfrm>
            <a:off x="6482442" y="637721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Рисунок 4"/>
          <p:cNvSpPr>
            <a:spLocks noGrp="1"/>
          </p:cNvSpPr>
          <p:nvPr>
            <p:ph type="pic" sz="quarter" idx="16"/>
          </p:nvPr>
        </p:nvSpPr>
        <p:spPr>
          <a:xfrm>
            <a:off x="9069992" y="637721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9" name="Рисунок 4"/>
          <p:cNvSpPr>
            <a:spLocks noGrp="1"/>
          </p:cNvSpPr>
          <p:nvPr>
            <p:ph type="pic" sz="quarter" idx="17"/>
          </p:nvPr>
        </p:nvSpPr>
        <p:spPr>
          <a:xfrm>
            <a:off x="6482442" y="3239884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" name="Рисунок 4"/>
          <p:cNvSpPr>
            <a:spLocks noGrp="1"/>
          </p:cNvSpPr>
          <p:nvPr>
            <p:ph type="pic" sz="quarter" idx="18"/>
          </p:nvPr>
        </p:nvSpPr>
        <p:spPr>
          <a:xfrm>
            <a:off x="9069992" y="3239884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838201" y="654363"/>
            <a:ext cx="5235272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9"/>
          </p:nvPr>
        </p:nvSpPr>
        <p:spPr>
          <a:xfrm>
            <a:off x="838200" y="2086881"/>
            <a:ext cx="5235272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B900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B900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B900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FE7FB9A-E881-0E47-BC5A-165D9960D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8" y="1241620"/>
            <a:ext cx="603139" cy="2376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A683E40-10E5-4645-B280-718C862D3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162" y="1465263"/>
            <a:ext cx="11020426" cy="2387600"/>
          </a:xfrm>
        </p:spPr>
        <p:txBody>
          <a:bodyPr anchor="b">
            <a:normAutofit/>
          </a:bodyPr>
          <a:lstStyle>
            <a:lvl1pPr algn="l">
              <a:lnSpc>
                <a:spcPct val="125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162" y="4046536"/>
            <a:ext cx="11020426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flipH="1">
            <a:off x="538162" y="6256338"/>
            <a:ext cx="1319213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7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8162" y="366712"/>
            <a:ext cx="1947863" cy="5309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36EEFD9-4A3D-1E4F-A095-D2318CBB8B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84" y="36147"/>
            <a:ext cx="8853715" cy="12303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162" y="1481038"/>
            <a:ext cx="6240009" cy="2070414"/>
          </a:xfrm>
        </p:spPr>
        <p:txBody>
          <a:bodyPr anchor="b">
            <a:normAutofit/>
          </a:bodyPr>
          <a:lstStyle>
            <a:lvl1pPr algn="l">
              <a:lnSpc>
                <a:spcPct val="12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162" y="3643528"/>
            <a:ext cx="6240009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7A95D9-3109-2D4B-B5B0-2FE1196DF34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0502DC7-7A4F-4D40-9AA7-DAE14C335B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50" y="165537"/>
            <a:ext cx="5338762" cy="8008144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692D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692D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692D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" y="961807"/>
            <a:ext cx="603139" cy="237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04679B8-5FDD-5B4C-9F19-2C7457CC1A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162" y="1481038"/>
            <a:ext cx="6240009" cy="2070414"/>
          </a:xfrm>
        </p:spPr>
        <p:txBody>
          <a:bodyPr anchor="b">
            <a:normAutofit/>
          </a:bodyPr>
          <a:lstStyle>
            <a:lvl1pPr algn="l">
              <a:lnSpc>
                <a:spcPct val="12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162" y="3643528"/>
            <a:ext cx="6240009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7A95D9-3109-2D4B-B5B0-2FE1196DF34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8D63105-A2C7-9E41-9D52-CE901D0C0F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692D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692D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692D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AC9F393-32F3-E74E-88F8-D58AEC4C2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" y="961807"/>
            <a:ext cx="603139" cy="237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9059E7F-6D7C-9244-B897-E2F3D47AE9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7257142" y="2086881"/>
            <a:ext cx="4398510" cy="33414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4"/>
          </p:nvPr>
        </p:nvSpPr>
        <p:spPr>
          <a:xfrm>
            <a:off x="838200" y="2099806"/>
            <a:ext cx="5910943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692D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692D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692D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38200" y="639849"/>
            <a:ext cx="10817451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067E1FF-ABC1-8346-B212-63457D391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" y="1224853"/>
            <a:ext cx="603139" cy="237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150FE64-465E-9A46-9F18-78229A4E10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201" y="6190226"/>
            <a:ext cx="766762" cy="365125"/>
          </a:xfrm>
        </p:spPr>
        <p:txBody>
          <a:bodyPr/>
          <a:lstStyle>
            <a:lvl1pPr algn="l">
              <a:defRPr/>
            </a:lvl1pPr>
          </a:lstStyle>
          <a:p>
            <a:fld id="{FE7A95D9-3109-2D4B-B5B0-2FE1196DF3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4"/>
          </p:nvPr>
        </p:nvSpPr>
        <p:spPr>
          <a:xfrm>
            <a:off x="865982" y="2159451"/>
            <a:ext cx="4663961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692D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692D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692D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2879" y="611866"/>
            <a:ext cx="4717143" cy="1325563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094119E-8595-3C4F-A428-FBD7874F2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" y="1162223"/>
            <a:ext cx="603139" cy="23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8799" y="698952"/>
            <a:ext cx="4717143" cy="1325563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59180" y="6219254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4"/>
          </p:nvPr>
        </p:nvSpPr>
        <p:spPr>
          <a:xfrm>
            <a:off x="6908799" y="2159451"/>
            <a:ext cx="4717143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692D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692D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692D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6B7EFAB-EBDB-8743-ACA4-0E9AE5C120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30" y="1287483"/>
            <a:ext cx="603139" cy="23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4"/>
          </p:nvPr>
        </p:nvSpPr>
        <p:spPr>
          <a:xfrm>
            <a:off x="6415313" y="2278743"/>
            <a:ext cx="4938485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5"/>
          </p:nvPr>
        </p:nvSpPr>
        <p:spPr>
          <a:xfrm>
            <a:off x="838201" y="2278743"/>
            <a:ext cx="4938485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Объект 2"/>
          <p:cNvSpPr>
            <a:spLocks noGrp="1"/>
          </p:cNvSpPr>
          <p:nvPr>
            <p:ph idx="16"/>
          </p:nvPr>
        </p:nvSpPr>
        <p:spPr>
          <a:xfrm>
            <a:off x="838199" y="4181897"/>
            <a:ext cx="4938487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7"/>
          </p:nvPr>
        </p:nvSpPr>
        <p:spPr>
          <a:xfrm>
            <a:off x="6415311" y="4176689"/>
            <a:ext cx="4938487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838200" y="697905"/>
            <a:ext cx="10817451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AAC31F3-54C2-A94F-A995-EB48026221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" y="1274957"/>
            <a:ext cx="603139" cy="237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1CAC892-ADEA-F741-92D5-363D8F1203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5"/>
          </p:nvPr>
        </p:nvSpPr>
        <p:spPr>
          <a:xfrm>
            <a:off x="838202" y="2278743"/>
            <a:ext cx="3225800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7"/>
          </p:nvPr>
        </p:nvSpPr>
        <p:spPr>
          <a:xfrm>
            <a:off x="4483895" y="2278743"/>
            <a:ext cx="3225800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19"/>
          </p:nvPr>
        </p:nvSpPr>
        <p:spPr>
          <a:xfrm>
            <a:off x="8129591" y="2278743"/>
            <a:ext cx="3225800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0"/>
          </p:nvPr>
        </p:nvSpPr>
        <p:spPr>
          <a:xfrm>
            <a:off x="8129591" y="4181897"/>
            <a:ext cx="3224208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Объект 2"/>
          <p:cNvSpPr>
            <a:spLocks noGrp="1"/>
          </p:cNvSpPr>
          <p:nvPr>
            <p:ph idx="21"/>
          </p:nvPr>
        </p:nvSpPr>
        <p:spPr>
          <a:xfrm>
            <a:off x="4485487" y="4176689"/>
            <a:ext cx="3224208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Объект 2"/>
          <p:cNvSpPr>
            <a:spLocks noGrp="1"/>
          </p:cNvSpPr>
          <p:nvPr>
            <p:ph idx="22"/>
          </p:nvPr>
        </p:nvSpPr>
        <p:spPr>
          <a:xfrm>
            <a:off x="838200" y="4176689"/>
            <a:ext cx="3224208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838200" y="697905"/>
            <a:ext cx="10817451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9CA3A8C-1502-7A42-8C0C-5E36F10F89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" y="1274957"/>
            <a:ext cx="603139" cy="237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0D1638A-9A99-A04A-963D-3C8AE542A4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5"/>
          </p:nvPr>
        </p:nvSpPr>
        <p:spPr>
          <a:xfrm>
            <a:off x="6482442" y="637721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Рисунок 4"/>
          <p:cNvSpPr>
            <a:spLocks noGrp="1"/>
          </p:cNvSpPr>
          <p:nvPr>
            <p:ph type="pic" sz="quarter" idx="16"/>
          </p:nvPr>
        </p:nvSpPr>
        <p:spPr>
          <a:xfrm>
            <a:off x="9069992" y="637721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9" name="Рисунок 4"/>
          <p:cNvSpPr>
            <a:spLocks noGrp="1"/>
          </p:cNvSpPr>
          <p:nvPr>
            <p:ph type="pic" sz="quarter" idx="17"/>
          </p:nvPr>
        </p:nvSpPr>
        <p:spPr>
          <a:xfrm>
            <a:off x="6482442" y="3239884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" name="Рисунок 4"/>
          <p:cNvSpPr>
            <a:spLocks noGrp="1"/>
          </p:cNvSpPr>
          <p:nvPr>
            <p:ph type="pic" sz="quarter" idx="18"/>
          </p:nvPr>
        </p:nvSpPr>
        <p:spPr>
          <a:xfrm>
            <a:off x="9069992" y="3239884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2" name="Объект 2"/>
          <p:cNvSpPr>
            <a:spLocks noGrp="1"/>
          </p:cNvSpPr>
          <p:nvPr>
            <p:ph idx="14"/>
          </p:nvPr>
        </p:nvSpPr>
        <p:spPr>
          <a:xfrm>
            <a:off x="838200" y="2086882"/>
            <a:ext cx="5235272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692D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692D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692D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838201" y="654363"/>
            <a:ext cx="5235272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CA9D375-0088-3E4B-9B2E-3A4FE9990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" y="1237379"/>
            <a:ext cx="603139" cy="237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9C8D3A8-E8AD-CE47-AA1D-35EB5D3552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B93F7AA3-7CBC-4DF5-88BA-E940E2DF44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B0885D-B66A-454E-ADBF-457AFFA02FA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05927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-69306"/>
            <a:ext cx="8008620" cy="8008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162" y="1481038"/>
            <a:ext cx="6240009" cy="2070414"/>
          </a:xfrm>
        </p:spPr>
        <p:txBody>
          <a:bodyPr anchor="b">
            <a:normAutofit/>
          </a:bodyPr>
          <a:lstStyle>
            <a:lvl1pPr algn="l">
              <a:lnSpc>
                <a:spcPct val="12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162" y="3643528"/>
            <a:ext cx="6240009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7A95D9-3109-2D4B-B5B0-2FE1196DF34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9C315B8-A405-A942-A0FF-3F4DA8DC5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50" y="165537"/>
            <a:ext cx="5338762" cy="8008144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EDD4A8C-744B-7544-86FA-D29812F735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967074"/>
            <a:ext cx="597620" cy="2354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DFEBEC2-60E0-2D47-994C-54A2ED3B00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20" y="0"/>
            <a:ext cx="6074880" cy="61902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28260" cy="1325563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2826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85C820E-9DCD-7E44-A747-EA908C04A8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967074"/>
            <a:ext cx="597620" cy="2354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48787D-377C-8A4F-ABE6-F101453437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23" y="0"/>
            <a:ext cx="6180577" cy="629793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2826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1F009FF1-6689-5348-83DA-47BEA2590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28260" cy="1325563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A6E284E-D209-B642-821D-10A81DDA79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967074"/>
            <a:ext cx="597620" cy="2354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D82F889-48A7-C548-B43A-8C3F1441F0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23" y="0"/>
            <a:ext cx="6180577" cy="629793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2826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B8A92C0B-BE61-364B-AF2B-699BA89FE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28260" cy="1325563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1A13456-B95B-F845-A9F6-286A393AFB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967074"/>
            <a:ext cx="597620" cy="2354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7903F3F-0C8A-C74E-A48E-16A11464C1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49" y="0"/>
            <a:ext cx="6069351" cy="61845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2826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19C3E329-9747-4848-952E-76F7463A4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28260" cy="1325563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D4B5817-4210-9544-AD15-B2BA6EDF44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967074"/>
            <a:ext cx="597620" cy="2354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B6C009E-3B55-E042-9792-F93620379A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flipH="1">
            <a:off x="9053512" y="6356350"/>
            <a:ext cx="131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87038" y="6356350"/>
            <a:ext cx="766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E7A95D9-3109-2D4B-B5B0-2FE1196DF3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79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8" r:id="rId3"/>
    <p:sldLayoutId id="2147483659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7" r:id="rId16"/>
    <p:sldLayoutId id="2147483662" r:id="rId17"/>
    <p:sldLayoutId id="2147483661" r:id="rId18"/>
    <p:sldLayoutId id="2147483650" r:id="rId19"/>
    <p:sldLayoutId id="2147483680" r:id="rId20"/>
    <p:sldLayoutId id="2147483679" r:id="rId21"/>
    <p:sldLayoutId id="2147483678" r:id="rId22"/>
    <p:sldLayoutId id="2147483677" r:id="rId23"/>
    <p:sldLayoutId id="2147483676" r:id="rId24"/>
    <p:sldLayoutId id="2147483675" r:id="rId25"/>
    <p:sldLayoutId id="2147483674" r:id="rId26"/>
    <p:sldLayoutId id="2147483663" r:id="rId27"/>
    <p:sldLayoutId id="2147483660" r:id="rId28"/>
    <p:sldLayoutId id="2147483667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</p:sldLayoutIdLst>
  <p:hf hdr="0" ftr="0" dt="0"/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9">
            <a:extLst>
              <a:ext uri="{FF2B5EF4-FFF2-40B4-BE49-F238E27FC236}">
                <a16:creationId xmlns="" xmlns:a16="http://schemas.microsoft.com/office/drawing/2014/main" id="{4437C14F-27A2-4D5B-A329-8B5ABB7429F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38163" y="1576388"/>
            <a:ext cx="11020425" cy="3103562"/>
          </a:xfrm>
          <a:noFill/>
          <a:ln/>
        </p:spPr>
        <p:txBody>
          <a:bodyPr anchor="b">
            <a:normAutofit fontScale="90000"/>
          </a:bodyPr>
          <a:lstStyle/>
          <a:p>
            <a:pPr algn="ctr"/>
            <a:r>
              <a:rPr lang="uk-UA" altLang="uk-UA" b="0" dirty="0">
                <a:solidFill>
                  <a:srgbClr val="FFFFFF"/>
                </a:solidFill>
              </a:rPr>
              <a:t/>
            </a:r>
            <a:br>
              <a:rPr lang="uk-UA" altLang="uk-UA" b="0" dirty="0">
                <a:solidFill>
                  <a:srgbClr val="FFFFFF"/>
                </a:solidFill>
              </a:rPr>
            </a:br>
            <a:r>
              <a:rPr lang="uk-UA" altLang="uk-UA" b="0" dirty="0">
                <a:solidFill>
                  <a:srgbClr val="FFFFFF"/>
                </a:solidFill>
              </a:rPr>
              <a:t/>
            </a:r>
            <a:br>
              <a:rPr lang="uk-UA" altLang="uk-UA" b="0" dirty="0">
                <a:solidFill>
                  <a:srgbClr val="FFFFFF"/>
                </a:solidFill>
              </a:rPr>
            </a:br>
            <a:r>
              <a:rPr lang="uk-UA" altLang="uk-UA" b="0">
                <a:solidFill>
                  <a:srgbClr val="FFFFFF"/>
                </a:solidFill>
              </a:rPr>
              <a:t/>
            </a:r>
            <a:br>
              <a:rPr lang="uk-UA" altLang="uk-UA" b="0">
                <a:solidFill>
                  <a:srgbClr val="FFFFFF"/>
                </a:solidFill>
              </a:rPr>
            </a:br>
            <a:r>
              <a:rPr lang="uk-UA" altLang="uk-UA" dirty="0">
                <a:solidFill>
                  <a:srgbClr val="FFFFFF"/>
                </a:solidFill>
              </a:rPr>
              <a:t/>
            </a:r>
            <a:br>
              <a:rPr lang="uk-UA" altLang="uk-UA" dirty="0">
                <a:solidFill>
                  <a:srgbClr val="FFFFFF"/>
                </a:solidFill>
              </a:rPr>
            </a:br>
            <a:r>
              <a:rPr lang="uk-UA" altLang="uk-UA" dirty="0">
                <a:solidFill>
                  <a:srgbClr val="FFFFFF"/>
                </a:solidFill>
              </a:rPr>
              <a:t>Диференційоване викладання - шлях до кращого навчання</a:t>
            </a:r>
          </a:p>
        </p:txBody>
      </p:sp>
    </p:spTree>
    <p:extLst>
      <p:ext uri="{BB962C8B-B14F-4D97-AF65-F5344CB8AC3E}">
        <p14:creationId xmlns:p14="http://schemas.microsoft.com/office/powerpoint/2010/main" val="213403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Rectangle 9">
            <a:extLst>
              <a:ext uri="{FF2B5EF4-FFF2-40B4-BE49-F238E27FC236}">
                <a16:creationId xmlns="" xmlns:a16="http://schemas.microsoft.com/office/drawing/2014/main" id="{0E482A26-EB3C-42B8-A8B9-DDFE2E099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121" name="Otsikko 1">
            <a:extLst>
              <a:ext uri="{FF2B5EF4-FFF2-40B4-BE49-F238E27FC236}">
                <a16:creationId xmlns="" xmlns:a16="http://schemas.microsoft.com/office/drawing/2014/main" id="{25F226F4-1DA6-47E4-BAF8-59F3AF4108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0513" y="94421"/>
            <a:ext cx="7543800" cy="896937"/>
          </a:xfrm>
          <a:noFill/>
          <a:ln/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uk-UA" altLang="uk-UA" sz="2400" dirty="0"/>
              <a:t>Особливості диференційованого викладання</a:t>
            </a:r>
          </a:p>
        </p:txBody>
      </p:sp>
      <p:sp>
        <p:nvSpPr>
          <p:cNvPr id="2122" name="Sisällön paikkamerkki 2">
            <a:extLst>
              <a:ext uri="{FF2B5EF4-FFF2-40B4-BE49-F238E27FC236}">
                <a16:creationId xmlns="" xmlns:a16="http://schemas.microsoft.com/office/drawing/2014/main" id="{C38BAE0A-79BC-4318-8537-ED74BD1E05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9900" y="1046163"/>
            <a:ext cx="7400925" cy="5646737"/>
          </a:xfrm>
          <a:ln/>
        </p:spPr>
        <p:txBody>
          <a:bodyPr/>
          <a:lstStyle/>
          <a:p>
            <a:pPr marL="0" indent="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b="1" dirty="0"/>
              <a:t>При диференціації викладання вчитель 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/>
              <a:t> планує і адаптує викладання відповідно до індивідуальних потреб учнів,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/>
              <a:t> концентрується тільки на тому, що актуально в педагогічних ситуаціях,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/>
              <a:t> вірить в зростання і навчання кожного учня,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/>
              <a:t> підтримує кожного учня, не тільки неуспішних, але й успішних дітей, які потребують диференціації</a:t>
            </a:r>
          </a:p>
          <a:p>
            <a:pPr marL="0" indent="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endParaRPr lang="fi-FI" altLang="en-US" sz="2400" dirty="0"/>
          </a:p>
          <a:p>
            <a:pPr marL="0" indent="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endParaRPr lang="fi-FI" altLang="en-US" sz="1700" dirty="0"/>
          </a:p>
          <a:p>
            <a:pPr marL="0" indent="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AutoNum type="arabicPeriod"/>
            </a:pPr>
            <a:endParaRPr lang="fi-FI" altLang="en-US" sz="1700" dirty="0"/>
          </a:p>
          <a:p>
            <a:pPr marL="0" indent="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endParaRPr lang="fi-FI" altLang="en-US" sz="1700" dirty="0"/>
          </a:p>
        </p:txBody>
      </p:sp>
      <p:sp>
        <p:nvSpPr>
          <p:cNvPr id="2123" name="Isosceles Triangle 11">
            <a:extLst>
              <a:ext uri="{FF2B5EF4-FFF2-40B4-BE49-F238E27FC236}">
                <a16:creationId xmlns="" xmlns:a16="http://schemas.microsoft.com/office/drawing/2014/main" id="{8FFDCD04-4FC5-4D6A-8AFE-0446F212659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500856" y="5103019"/>
            <a:ext cx="2016125" cy="1014413"/>
          </a:xfrm>
          <a:prstGeom prst="triangle">
            <a:avLst>
              <a:gd name="adj" fmla="val 50000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124" name="Rectangle 13">
            <a:extLst>
              <a:ext uri="{FF2B5EF4-FFF2-40B4-BE49-F238E27FC236}">
                <a16:creationId xmlns="" xmlns:a16="http://schemas.microsoft.com/office/drawing/2014/main" id="{F4D4024F-976F-418D-A025-2866E7BE51F8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427831" y="5730082"/>
            <a:ext cx="485775" cy="484188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2125" name="Picture 5">
            <a:extLst>
              <a:ext uri="{FF2B5EF4-FFF2-40B4-BE49-F238E27FC236}">
                <a16:creationId xmlns="" xmlns:a16="http://schemas.microsoft.com/office/drawing/2014/main" id="{EA32DAE0-DE43-4306-9BBC-0D977335D89F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1" r="33310"/>
          <a:stretch>
            <a:fillRect/>
          </a:stretch>
        </p:blipFill>
        <p:spPr bwMode="auto">
          <a:xfrm>
            <a:off x="8129588" y="0"/>
            <a:ext cx="4062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26" name="Group 78">
            <a:extLst>
              <a:ext uri="{FF2B5EF4-FFF2-40B4-BE49-F238E27FC236}">
                <a16:creationId xmlns="" xmlns:a16="http://schemas.microsoft.com/office/drawing/2014/main" id="{17D2839E-51EF-4295-A830-9853521CBF2F}"/>
              </a:ext>
            </a:extLst>
          </p:cNvPr>
          <p:cNvGrpSpPr>
            <a:grpSpLocks/>
          </p:cNvGrpSpPr>
          <p:nvPr/>
        </p:nvGrpSpPr>
        <p:grpSpPr bwMode="auto">
          <a:xfrm>
            <a:off x="11123613" y="712788"/>
            <a:ext cx="1068387" cy="2127250"/>
            <a:chOff x="10918968" y="713127"/>
            <a:chExt cx="1273032" cy="2532832"/>
          </a:xfrm>
        </p:grpSpPr>
        <p:sp>
          <p:nvSpPr>
            <p:cNvPr id="2127" name="Rectangle 16">
              <a:extLst>
                <a:ext uri="{FF2B5EF4-FFF2-40B4-BE49-F238E27FC236}">
                  <a16:creationId xmlns="" xmlns:a16="http://schemas.microsoft.com/office/drawing/2014/main" id="{8D72EE12-EA1E-4459-BC57-DB85327EE0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rgbClr val="BABABA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28" name="Isosceles Triangle 17">
              <a:extLst>
                <a:ext uri="{FF2B5EF4-FFF2-40B4-BE49-F238E27FC236}">
                  <a16:creationId xmlns="" xmlns:a16="http://schemas.microsoft.com/office/drawing/2014/main" id="{F21CEAF7-13F0-4C16-A87E-9A772BE9EF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rgbClr val="BABABA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129" name="Dian numeron paikkamerkki 3">
            <a:extLst>
              <a:ext uri="{FF2B5EF4-FFF2-40B4-BE49-F238E27FC236}">
                <a16:creationId xmlns="" xmlns:a16="http://schemas.microsoft.com/office/drawing/2014/main" id="{7D0CA2B7-B60D-4452-B087-1CA4372AA68D}"/>
              </a:ext>
            </a:extLst>
          </p:cNvPr>
          <p:cNvSpPr>
            <a:spLocks/>
          </p:cNvSpPr>
          <p:nvPr/>
        </p:nvSpPr>
        <p:spPr bwMode="auto">
          <a:xfrm>
            <a:off x="8805863" y="6356350"/>
            <a:ext cx="2743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spcAft>
                <a:spcPts val="600"/>
              </a:spcAft>
            </a:pPr>
            <a:r>
              <a:rPr lang="uk-UA" altLang="uk-UA" sz="1600" b="1">
                <a:solidFill>
                  <a:srgbClr val="FFFFFF"/>
                </a:solidFill>
                <a:latin typeface="Verdana" panose="020B060403050404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96571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2" name="Picture 10">
            <a:extLst>
              <a:ext uri="{FF2B5EF4-FFF2-40B4-BE49-F238E27FC236}">
                <a16:creationId xmlns="" xmlns:a16="http://schemas.microsoft.com/office/drawing/2014/main" id="{BAA8C981-73AE-4651-BE47-DC2617B2BEF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3" name="Picture Placeholder 5">
            <a:extLst>
              <a:ext uri="{FF2B5EF4-FFF2-40B4-BE49-F238E27FC236}">
                <a16:creationId xmlns="" xmlns:a16="http://schemas.microsoft.com/office/drawing/2014/main" id="{D478C7E2-C38A-4BE2-85F8-D0DC7153DD19}"/>
              </a:ext>
            </a:extLst>
          </p:cNvPr>
          <p:cNvPicPr preferRelativeResize="0">
            <a:picLocks noGrp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3" r="21811"/>
          <a:stretch>
            <a:fillRect/>
          </a:stretch>
        </p:blipFill>
        <p:spPr>
          <a:xfrm>
            <a:off x="7700963" y="0"/>
            <a:ext cx="4491037" cy="6858000"/>
          </a:xfrm>
          <a:noFill/>
          <a:ln/>
        </p:spPr>
      </p:pic>
      <p:sp>
        <p:nvSpPr>
          <p:cNvPr id="2134" name="Otsikko 4">
            <a:extLst>
              <a:ext uri="{FF2B5EF4-FFF2-40B4-BE49-F238E27FC236}">
                <a16:creationId xmlns="" xmlns:a16="http://schemas.microsoft.com/office/drawing/2014/main" id="{2FF49A46-B81C-45EB-A781-5BA30ECBA3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5438" y="325438"/>
            <a:ext cx="7234237" cy="11144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uk-UA" sz="2400"/>
              <a:t>Особливості диференційованого викладання - оцінювання</a:t>
            </a:r>
          </a:p>
        </p:txBody>
      </p:sp>
      <p:sp>
        <p:nvSpPr>
          <p:cNvPr id="2135" name="Sisällön paikkamerkki 3">
            <a:extLst>
              <a:ext uri="{FF2B5EF4-FFF2-40B4-BE49-F238E27FC236}">
                <a16:creationId xmlns="" xmlns:a16="http://schemas.microsoft.com/office/drawing/2014/main" id="{294E56C8-E527-4F86-A3BB-8435F9A20A4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5438" y="1166813"/>
            <a:ext cx="6808787" cy="5370512"/>
          </a:xfrm>
          <a:ln/>
        </p:spPr>
        <p:txBody>
          <a:bodyPr anchor="ctr"/>
          <a:lstStyle/>
          <a:p>
            <a:pPr marL="0" indent="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200" dirty="0"/>
              <a:t>Оцінювання та навчання взаємопов'язані - оцінювання підтримує навчання.</a:t>
            </a:r>
          </a:p>
          <a:p>
            <a:pPr marL="0" indent="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200" dirty="0"/>
              <a:t> Діагностичне оцінювання важливе для того, щоб виявити рівень знань і здібностей учня.</a:t>
            </a:r>
          </a:p>
          <a:p>
            <a:pPr marL="0" indent="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200" dirty="0"/>
              <a:t> Використовуються різноманітні форми формувального і підсумкового оцінювання.</a:t>
            </a:r>
          </a:p>
          <a:p>
            <a:pPr marL="0" indent="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200" dirty="0"/>
              <a:t> В оцінюванні беруть участь учень і батьки / опікуни, а також всі вчителі, які навчають учня</a:t>
            </a:r>
          </a:p>
          <a:p>
            <a:pPr marL="0" indent="0">
              <a:lnSpc>
                <a:spcPct val="70000"/>
              </a:lnSpc>
              <a:buClr>
                <a:srgbClr val="04C65C"/>
              </a:buClr>
              <a:buSzPct val="90000"/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36" name="Dian numeron paikkamerkki 1">
            <a:extLst>
              <a:ext uri="{FF2B5EF4-FFF2-40B4-BE49-F238E27FC236}">
                <a16:creationId xmlns="" xmlns:a16="http://schemas.microsoft.com/office/drawing/2014/main" id="{17CCC166-120F-42A3-94A6-BB0725A27B0B}"/>
              </a:ext>
            </a:extLst>
          </p:cNvPr>
          <p:cNvSpPr>
            <a:spLocks/>
          </p:cNvSpPr>
          <p:nvPr/>
        </p:nvSpPr>
        <p:spPr bwMode="auto">
          <a:xfrm>
            <a:off x="10825163" y="6223000"/>
            <a:ext cx="5715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spcAft>
                <a:spcPts val="600"/>
              </a:spcAft>
            </a:pPr>
            <a:r>
              <a:rPr lang="uk-UA" altLang="uk-UA" sz="1100">
                <a:solidFill>
                  <a:srgbClr val="FFFFFF"/>
                </a:solidFill>
                <a:latin typeface="Calibri" panose="020F050202020403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73694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12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="" xmlns:a16="http://schemas.microsoft.com/office/drawing/2014/main" id="{18588E38-B231-462B-847E-4C1F99507B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6"/>
            <a:ext cx="10515600" cy="1042988"/>
          </a:xfrm>
          <a:noFill/>
          <a:ln/>
        </p:spPr>
        <p:txBody>
          <a:bodyPr>
            <a:normAutofit fontScale="90000"/>
          </a:bodyPr>
          <a:lstStyle/>
          <a:p>
            <a:r>
              <a:rPr lang="uk-UA" altLang="uk-UA" sz="2800" dirty="0"/>
              <a:t>Особливості диференційованого викладання - оцінювання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="" xmlns:a16="http://schemas.microsoft.com/office/drawing/2014/main" id="{0089F482-3181-49B5-BCAA-7F044CD681E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408113"/>
            <a:ext cx="10515600" cy="4679950"/>
          </a:xfrm>
          <a:ln/>
        </p:spPr>
        <p:txBody>
          <a:bodyPr/>
          <a:lstStyle/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800" dirty="0"/>
              <a:t>Через оцінювання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800" dirty="0"/>
              <a:t> учень, батьки і вчитель отримують інформацію про навчання учня і про те, як воно просувається.  -&gt; Ця інформація допомагає вчителю планувати викладання і пов'язану з ним диференціацію.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800" dirty="0"/>
              <a:t>Діагностичне оцінювання - початкова точка рівня знань і умінь.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800" dirty="0"/>
              <a:t>Формувальне оцінювання - прогрес під час навчання: </a:t>
            </a:r>
            <a:r>
              <a:rPr lang="uk-UA" altLang="uk-UA" sz="1800" dirty="0" err="1"/>
              <a:t>самооцінювання</a:t>
            </a:r>
            <a:r>
              <a:rPr lang="uk-UA" altLang="uk-UA" sz="1800" dirty="0"/>
              <a:t>, оцінювання з боку однолітків, групи.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800" dirty="0"/>
              <a:t>Підсумкове оцінювання - проводиться після закінчення навчального періоду.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800" dirty="0"/>
              <a:t>Прогностичне оцінювання - постановка цілей для майбутнього навчання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80738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Otsikko 4">
            <a:extLst>
              <a:ext uri="{FF2B5EF4-FFF2-40B4-BE49-F238E27FC236}">
                <a16:creationId xmlns="" xmlns:a16="http://schemas.microsoft.com/office/drawing/2014/main" id="{F7DBBAC5-5D47-4D65-BE08-DAF3036F14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9288" y="360363"/>
            <a:ext cx="6292850" cy="85407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uk-UA" sz="2400"/>
              <a:t>Особливості диференційованого викладання - навчання</a:t>
            </a:r>
          </a:p>
        </p:txBody>
      </p:sp>
      <p:sp>
        <p:nvSpPr>
          <p:cNvPr id="2145" name="Sisällön paikkamerkki 3">
            <a:extLst>
              <a:ext uri="{FF2B5EF4-FFF2-40B4-BE49-F238E27FC236}">
                <a16:creationId xmlns="" xmlns:a16="http://schemas.microsoft.com/office/drawing/2014/main" id="{E184E16E-98A0-483B-9F3B-8010178C52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2738" y="1214438"/>
            <a:ext cx="6629400" cy="5283200"/>
          </a:xfrm>
          <a:ln/>
        </p:spPr>
        <p:txBody>
          <a:bodyPr/>
          <a:lstStyle/>
          <a:p>
            <a:pPr marL="342900" indent="-3429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900" dirty="0"/>
              <a:t>Викладання вчителя багатогранно і багатозначно.</a:t>
            </a:r>
          </a:p>
          <a:p>
            <a:pPr marL="342900" indent="-3429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900" dirty="0"/>
              <a:t>Учитель вірить, що кожен учень може вчитися і досягати успіхів.  - &gt; Сам учень також вірить у свої власні можливості - &gt; почуття </a:t>
            </a:r>
            <a:r>
              <a:rPr lang="uk-UA" altLang="uk-UA" sz="1900" dirty="0" err="1"/>
              <a:t>самоефективності</a:t>
            </a:r>
            <a:r>
              <a:rPr lang="uk-UA" altLang="uk-UA" sz="1900" dirty="0"/>
              <a:t> учня має бути посилено.</a:t>
            </a:r>
          </a:p>
          <a:p>
            <a:pPr marL="342900" indent="-3429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900" dirty="0"/>
              <a:t>Учитель несе велику етичну відповідальність за зміцнення самооцінки учня і підтримання позитивної самоідентифікації.</a:t>
            </a:r>
          </a:p>
          <a:p>
            <a:pPr marL="342900" indent="-3429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900" dirty="0"/>
              <a:t>Вчителі та учні співпрацюють - дух єдності!</a:t>
            </a:r>
          </a:p>
          <a:p>
            <a:pPr marL="342900" indent="-342900">
              <a:buClr>
                <a:srgbClr val="04C65C"/>
              </a:buClr>
              <a:buSzPct val="90000"/>
            </a:pPr>
            <a:endParaRPr lang="en-US" altLang="en-US" sz="1700" dirty="0">
              <a:latin typeface="Calibri" panose="020F0502020204030204" pitchFamily="34" charset="0"/>
            </a:endParaRPr>
          </a:p>
        </p:txBody>
      </p:sp>
      <p:pic>
        <p:nvPicPr>
          <p:cNvPr id="2146" name="Picture Placeholder 5">
            <a:extLst>
              <a:ext uri="{FF2B5EF4-FFF2-40B4-BE49-F238E27FC236}">
                <a16:creationId xmlns="" xmlns:a16="http://schemas.microsoft.com/office/drawing/2014/main" id="{7A9AFB3B-DEE0-446C-AE8E-C78FF4CFB42F}"/>
              </a:ext>
            </a:extLst>
          </p:cNvPr>
          <p:cNvPicPr preferRelativeResize="0">
            <a:picLocks noGr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3" r="16171"/>
          <a:stretch>
            <a:fillRect/>
          </a:stretch>
        </p:blipFill>
        <p:spPr>
          <a:xfrm>
            <a:off x="7243763" y="0"/>
            <a:ext cx="6405562" cy="6858000"/>
          </a:xfrm>
          <a:noFill/>
          <a:ln/>
        </p:spPr>
      </p:pic>
      <p:sp>
        <p:nvSpPr>
          <p:cNvPr id="2147" name="Dian numeron paikkamerkki 1">
            <a:extLst>
              <a:ext uri="{FF2B5EF4-FFF2-40B4-BE49-F238E27FC236}">
                <a16:creationId xmlns="" xmlns:a16="http://schemas.microsoft.com/office/drawing/2014/main" id="{C63CBC03-CAB9-486A-ADB7-9DFA93B22432}"/>
              </a:ext>
            </a:extLst>
          </p:cNvPr>
          <p:cNvSpPr>
            <a:spLocks/>
          </p:cNvSpPr>
          <p:nvPr/>
        </p:nvSpPr>
        <p:spPr bwMode="auto">
          <a:xfrm>
            <a:off x="10853738" y="6356350"/>
            <a:ext cx="685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uk-UA" altLang="uk-UA" sz="1200">
                <a:solidFill>
                  <a:srgbClr val="FFFFFF"/>
                </a:solidFill>
                <a:latin typeface="Calibri" panose="020F050202020403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898795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14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="" xmlns:a16="http://schemas.microsoft.com/office/drawing/2014/main" id="{0E421C08-233E-44FB-80A2-2750D586A0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88641"/>
            <a:ext cx="10515600" cy="792087"/>
          </a:xfrm>
          <a:noFill/>
          <a:ln/>
        </p:spPr>
        <p:txBody>
          <a:bodyPr/>
          <a:lstStyle/>
          <a:p>
            <a:pPr>
              <a:lnSpc>
                <a:spcPct val="115000"/>
              </a:lnSpc>
            </a:pPr>
            <a:r>
              <a:rPr lang="uk-UA" altLang="uk-UA" sz="3400" dirty="0">
                <a:solidFill>
                  <a:srgbClr val="00C654"/>
                </a:solidFill>
              </a:rPr>
              <a:t>Теорія мислення </a:t>
            </a:r>
            <a:r>
              <a:rPr lang="uk-UA" altLang="uk-UA" sz="2700" dirty="0">
                <a:solidFill>
                  <a:srgbClr val="00C654"/>
                </a:solidFill>
              </a:rPr>
              <a:t>(</a:t>
            </a:r>
            <a:r>
              <a:rPr lang="uk-UA" altLang="uk-UA" sz="2700" dirty="0" err="1">
                <a:solidFill>
                  <a:srgbClr val="00C654"/>
                </a:solidFill>
              </a:rPr>
              <a:t>Carol</a:t>
            </a:r>
            <a:r>
              <a:rPr lang="uk-UA" altLang="uk-UA" sz="2700" dirty="0">
                <a:solidFill>
                  <a:srgbClr val="00C654"/>
                </a:solidFill>
              </a:rPr>
              <a:t> </a:t>
            </a:r>
            <a:r>
              <a:rPr lang="uk-UA" altLang="uk-UA" sz="2700" dirty="0" err="1">
                <a:solidFill>
                  <a:srgbClr val="00C654"/>
                </a:solidFill>
              </a:rPr>
              <a:t>Dweck</a:t>
            </a:r>
            <a:r>
              <a:rPr lang="uk-UA" altLang="uk-UA" sz="2700" dirty="0">
                <a:solidFill>
                  <a:srgbClr val="00C654"/>
                </a:solidFill>
              </a:rPr>
              <a:t> 2000, 2006)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="" xmlns:a16="http://schemas.microsoft.com/office/drawing/2014/main" id="{A1338494-7186-4234-8D5D-1BD842D8CED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1375" y="908720"/>
            <a:ext cx="6716713" cy="5268243"/>
          </a:xfrm>
          <a:ln/>
        </p:spPr>
        <p:txBody>
          <a:bodyPr/>
          <a:lstStyle/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b="1" dirty="0"/>
              <a:t>1. Мислення зростання (гнучке мислення)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800" dirty="0"/>
              <a:t> Учитель і учень вірять, що наші характеристики і здібності змінюються і розвиваються.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800" dirty="0"/>
              <a:t> Підтримка та заохочення, пропоновані школою / вчителем на додаток до мислення, що зосереджується на сильних рисах, будують більш міцну </a:t>
            </a:r>
            <a:r>
              <a:rPr lang="uk-UA" altLang="uk-UA" sz="1800" dirty="0" err="1"/>
              <a:t>самоефективність</a:t>
            </a:r>
            <a:r>
              <a:rPr lang="uk-UA" altLang="uk-UA" sz="1800" dirty="0"/>
              <a:t>.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b="1" dirty="0"/>
              <a:t>2. Фіксоване мислення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600" dirty="0"/>
              <a:t> Ці люди вірять, що характеристики і здібності людини фіксовані і незмінні.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600" dirty="0"/>
              <a:t> Вони вважають, що ми не можемо впливати на себе, на свою компетентність і розум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endParaRPr lang="fi-FI" altLang="en-US" sz="1300" dirty="0"/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13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B47E6EE-8C48-4F8D-89CA-EA347296BEE7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r="26878"/>
          <a:stretch>
            <a:fillRect/>
          </a:stretch>
        </p:blipFill>
        <p:spPr bwMode="auto">
          <a:xfrm>
            <a:off x="7993063" y="1905000"/>
            <a:ext cx="3375025" cy="42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34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15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="" xmlns:a16="http://schemas.microsoft.com/office/drawing/2014/main" id="{1567DC12-9705-446A-BB3A-B481669E7A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noFill/>
          <a:ln/>
        </p:spPr>
        <p:txBody>
          <a:bodyPr>
            <a:normAutofit fontScale="90000"/>
          </a:bodyPr>
          <a:lstStyle/>
          <a:p>
            <a:r>
              <a:rPr lang="uk-UA" altLang="uk-UA" sz="4000"/>
              <a:t>Завдання 1</a:t>
            </a:r>
            <a:br>
              <a:rPr lang="uk-UA" altLang="uk-UA" sz="4000"/>
            </a:br>
            <a:r>
              <a:rPr lang="uk-UA" altLang="uk-UA" sz="4000"/>
              <a:t>Поговоріть у своїй групі</a:t>
            </a:r>
          </a:p>
        </p:txBody>
      </p:sp>
      <p:pic>
        <p:nvPicPr>
          <p:cNvPr id="5" name="Sisällön paikkamerkki 2">
            <a:extLst>
              <a:ext uri="{FF2B5EF4-FFF2-40B4-BE49-F238E27FC236}">
                <a16:creationId xmlns="" xmlns:a16="http://schemas.microsoft.com/office/drawing/2014/main" id="{C6588940-BF99-4E82-9DDC-DCC7698C004B}"/>
              </a:ext>
            </a:extLst>
          </p:cNvPr>
          <p:cNvPicPr preferRelativeResize="0">
            <a:picLocks noGrp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5025" y="1816100"/>
            <a:ext cx="10528300" cy="4365625"/>
          </a:xfrm>
          <a:noFill/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6" name="Sisällön paikkamerkki 2">
            <a:extLst>
              <a:ext uri="{FF2B5EF4-FFF2-40B4-BE49-F238E27FC236}">
                <a16:creationId xmlns="" xmlns:a16="http://schemas.microsoft.com/office/drawing/2014/main" id="{08926E1E-DD26-4B7C-B4E6-9E90FD03E36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44824"/>
            <a:ext cx="1052830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isällön paikkamerkki 2">
            <a:extLst>
              <a:ext uri="{FF2B5EF4-FFF2-40B4-BE49-F238E27FC236}">
                <a16:creationId xmlns="" xmlns:a16="http://schemas.microsoft.com/office/drawing/2014/main" id="{DFD0D40D-82A7-45C5-BAC0-A1F58857F50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5501" y="1918149"/>
            <a:ext cx="10383068" cy="403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396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16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="" xmlns:a16="http://schemas.microsoft.com/office/drawing/2014/main" id="{040C42AF-4913-45D8-BEEE-8719666F52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12938" y="365125"/>
            <a:ext cx="9440862" cy="1325563"/>
          </a:xfrm>
          <a:noFill/>
          <a:ln/>
        </p:spPr>
        <p:txBody>
          <a:bodyPr/>
          <a:lstStyle/>
          <a:p>
            <a:pPr>
              <a:lnSpc>
                <a:spcPct val="115000"/>
              </a:lnSpc>
            </a:pPr>
            <a:r>
              <a:rPr lang="uk-UA" altLang="uk-UA" sz="3300"/>
              <a:t>Співпраця між учителем і учнем в процесі навчання - залучення</a:t>
            </a:r>
          </a:p>
        </p:txBody>
      </p:sp>
      <p:pic>
        <p:nvPicPr>
          <p:cNvPr id="5" name="Graphic 7">
            <a:extLst>
              <a:ext uri="{FF2B5EF4-FFF2-40B4-BE49-F238E27FC236}">
                <a16:creationId xmlns="" xmlns:a16="http://schemas.microsoft.com/office/drawing/2014/main" id="{6CC5BF67-87E7-4F6B-87DD-A07C38E55842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991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isällön paikkamerkki 2">
            <a:extLst>
              <a:ext uri="{FF2B5EF4-FFF2-40B4-BE49-F238E27FC236}">
                <a16:creationId xmlns="" xmlns:a16="http://schemas.microsoft.com/office/drawing/2014/main" id="{7B1EB4CE-D801-4356-99D0-20D774E3B17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ln/>
        </p:spPr>
        <p:txBody>
          <a:bodyPr/>
          <a:lstStyle/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700" dirty="0"/>
              <a:t>Роль учня полягає в тому, щоб бути активним у класі – вчитель вчить, направляє, підтримує і заохочує в навчальних ситуаціях.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700" dirty="0"/>
              <a:t>Учні мають можливість брати активну участь в діях класу: спільно складати правила і угоди, спільно з учителем планувати викладання, самостійно планувати своє навчання (ставити цілі, оцінювати свою роботу), спільно планувати заходи і свята класу тощо.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700" dirty="0"/>
              <a:t>Учні мають можливість впливати, зокрема, на планування використовуваних методів роботи, контролювати свій власний навчальний процес і робити свій власний вибір.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700" dirty="0"/>
              <a:t>Учень є частиною класної спільноти, де використовується відкритий і безпечний діалог між дітьми та дорослими - &gt; кожен однаково цінний</a:t>
            </a:r>
          </a:p>
        </p:txBody>
      </p:sp>
    </p:spTree>
    <p:extLst>
      <p:ext uri="{BB962C8B-B14F-4D97-AF65-F5344CB8AC3E}">
        <p14:creationId xmlns:p14="http://schemas.microsoft.com/office/powerpoint/2010/main" val="2566651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17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="" xmlns:a16="http://schemas.microsoft.com/office/drawing/2014/main" id="{C8038102-CCE9-4617-BAC4-6915C3FD96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706438"/>
          </a:xfrm>
          <a:noFill/>
          <a:ln/>
        </p:spPr>
        <p:txBody>
          <a:bodyPr/>
          <a:lstStyle/>
          <a:p>
            <a:r>
              <a:rPr lang="uk-UA" altLang="uk-UA" sz="3200" dirty="0"/>
              <a:t>		Передумови для співпраці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="" xmlns:a16="http://schemas.microsoft.com/office/drawing/2014/main" id="{69A9298D-62B5-4ACD-BE9B-BEC1CDAEEB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0038" y="1166813"/>
            <a:ext cx="6876082" cy="5010150"/>
          </a:xfrm>
          <a:ln/>
        </p:spPr>
        <p:txBody>
          <a:bodyPr/>
          <a:lstStyle/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800" b="1" dirty="0"/>
              <a:t>Відповідальність учителя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800" dirty="0"/>
              <a:t> - допомагати всім учням в їхньому навчальному процесі, підтримуючи, заохочуючи і направляючи їх!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800" dirty="0"/>
              <a:t> пропонувати кожному учневі позитивний досвід навчання!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800" dirty="0"/>
              <a:t> підтримувати мотивацію до навчання!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800" b="1" dirty="0"/>
              <a:t>Відповідальність учня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800" dirty="0"/>
              <a:t> наполегливо працювати для досягнення поставлених цілей,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800" dirty="0"/>
              <a:t> дбати про вправи та обов'язки, покладені на нього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E3545D4-D49F-4C14-95B7-77EC1CB552C2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r="3" b="3"/>
          <a:stretch>
            <a:fillRect/>
          </a:stretch>
        </p:blipFill>
        <p:spPr bwMode="auto">
          <a:xfrm>
            <a:off x="7243763" y="1071563"/>
            <a:ext cx="411003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437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18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="" xmlns:a16="http://schemas.microsoft.com/office/drawing/2014/main" id="{15CDA378-CE0F-4EB9-9D41-50CE564A79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2196" y="322263"/>
            <a:ext cx="10906125" cy="1135062"/>
          </a:xfrm>
          <a:noFill/>
          <a:ln/>
        </p:spPr>
        <p:txBody>
          <a:bodyPr/>
          <a:lstStyle/>
          <a:p>
            <a:r>
              <a:rPr lang="uk-UA" altLang="uk-UA" sz="3600" dirty="0"/>
              <a:t>Диференційоване викладання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="" xmlns:a16="http://schemas.microsoft.com/office/drawing/2014/main" id="{7BECEDCD-073B-4A51-B818-C03850BF71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2196" y="1457325"/>
            <a:ext cx="7863667" cy="4719638"/>
          </a:xfrm>
          <a:ln/>
        </p:spPr>
        <p:txBody>
          <a:bodyPr/>
          <a:lstStyle/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400" dirty="0"/>
              <a:t>1. За здібностями учня до навчання - знання та вміння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400" dirty="0"/>
              <a:t>2. Виходячи з профілю навчання учня - індивідуальні потреби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400" dirty="0"/>
              <a:t>3. Відповідно до гнучких груп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400" dirty="0"/>
              <a:t>4. На основі змісту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400" dirty="0"/>
              <a:t>5. За способом роботи - процес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AutoNum type="arabicPeriod"/>
            </a:pPr>
            <a:endParaRPr lang="fi-FI" altLang="en-US" sz="2400" dirty="0"/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AutoNum type="arabicPeriod"/>
            </a:pPr>
            <a:endParaRPr lang="fi-FI" altLang="en-US" sz="2000" dirty="0"/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AutoNum type="arabicPeriod"/>
            </a:pPr>
            <a:endParaRPr lang="fi-FI" altLang="en-US" sz="2000" dirty="0"/>
          </a:p>
        </p:txBody>
      </p:sp>
      <p:pic>
        <p:nvPicPr>
          <p:cNvPr id="6" name="Graphic 7">
            <a:extLst>
              <a:ext uri="{FF2B5EF4-FFF2-40B4-BE49-F238E27FC236}">
                <a16:creationId xmlns="" xmlns:a16="http://schemas.microsoft.com/office/drawing/2014/main" id="{13B0D38D-6FC8-4401-A96B-0C86DF87E84F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1935163"/>
            <a:ext cx="2890838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892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19</a:t>
            </a:fld>
            <a:endParaRPr lang="ru-RU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="" xmlns:a16="http://schemas.microsoft.com/office/drawing/2014/main" id="{54C3DE83-A73F-4D50-B4FC-8952A46C3C3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2195" y="1457325"/>
            <a:ext cx="10906125" cy="4719638"/>
          </a:xfrm>
          <a:ln/>
        </p:spPr>
        <p:txBody>
          <a:bodyPr/>
          <a:lstStyle/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400" dirty="0"/>
              <a:t>6. Відповідно до фізичних умов навчання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400" dirty="0"/>
              <a:t>7. Відповідно до емоційного середовища навчання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400" dirty="0"/>
              <a:t>8. За допомогою матеріалу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400" dirty="0"/>
              <a:t>9. Виходячи з інтересів учня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400" dirty="0"/>
              <a:t>10. Шляхом групування розкладів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2000" dirty="0"/>
          </a:p>
        </p:txBody>
      </p:sp>
      <p:sp>
        <p:nvSpPr>
          <p:cNvPr id="6" name="Otsikko 1">
            <a:extLst>
              <a:ext uri="{FF2B5EF4-FFF2-40B4-BE49-F238E27FC236}">
                <a16:creationId xmlns="" xmlns:a16="http://schemas.microsoft.com/office/drawing/2014/main" id="{15CDA378-CE0F-4EB9-9D41-50CE564A79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2196" y="322263"/>
            <a:ext cx="10906125" cy="1135062"/>
          </a:xfrm>
          <a:noFill/>
          <a:ln/>
        </p:spPr>
        <p:txBody>
          <a:bodyPr/>
          <a:lstStyle/>
          <a:p>
            <a:r>
              <a:rPr lang="uk-UA" altLang="uk-UA" sz="3600" dirty="0"/>
              <a:t>Диференційоване викладання</a:t>
            </a:r>
          </a:p>
        </p:txBody>
      </p:sp>
    </p:spTree>
    <p:extLst>
      <p:ext uri="{BB962C8B-B14F-4D97-AF65-F5344CB8AC3E}">
        <p14:creationId xmlns:p14="http://schemas.microsoft.com/office/powerpoint/2010/main" val="345818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2</a:t>
            </a:fld>
            <a:endParaRPr lang="ru-RU" dirty="0"/>
          </a:p>
        </p:txBody>
      </p:sp>
      <p:sp>
        <p:nvSpPr>
          <p:cNvPr id="3" name="Rectangle 8">
            <a:extLst>
              <a:ext uri="{FF2B5EF4-FFF2-40B4-BE49-F238E27FC236}">
                <a16:creationId xmlns="" xmlns:a16="http://schemas.microsoft.com/office/drawing/2014/main" id="{86BBE6A8-DA53-420F-AD9B-8639F49BE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0"/>
            <a:ext cx="11480800" cy="2754313"/>
          </a:xfrm>
          <a:prstGeom prst="rect">
            <a:avLst/>
          </a:prstGeom>
          <a:gradFill rotWithShape="0">
            <a:gsLst>
              <a:gs pos="0">
                <a:srgbClr val="00B24C"/>
              </a:gs>
              <a:gs pos="25000">
                <a:srgbClr val="00B24C"/>
              </a:gs>
              <a:gs pos="94000">
                <a:srgbClr val="3B3838"/>
              </a:gs>
              <a:gs pos="100000">
                <a:srgbClr val="3B3838"/>
              </a:gs>
            </a:gsLst>
            <a:lin ang="42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5" name="Picture 10">
            <a:extLst>
              <a:ext uri="{FF2B5EF4-FFF2-40B4-BE49-F238E27FC236}">
                <a16:creationId xmlns="" xmlns:a16="http://schemas.microsoft.com/office/drawing/2014/main" id="{77D5D6E1-FDDA-4BA4-A7A6-2F6A0EC322C6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50"/>
          <a:stretch/>
        </p:blipFill>
        <p:spPr bwMode="auto">
          <a:xfrm>
            <a:off x="0" y="-26615"/>
            <a:ext cx="12192000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tsikko 1">
            <a:extLst>
              <a:ext uri="{FF2B5EF4-FFF2-40B4-BE49-F238E27FC236}">
                <a16:creationId xmlns="" xmlns:a16="http://schemas.microsoft.com/office/drawing/2014/main" id="{386023D3-92E6-4975-86F1-AF31050D96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79513" y="827088"/>
            <a:ext cx="9832975" cy="1325562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uk-UA" altLang="uk-UA" sz="3600" dirty="0">
                <a:solidFill>
                  <a:srgbClr val="FFFFFF"/>
                </a:solidFill>
              </a:rPr>
              <a:t>Диференціація - це право дитини - </a:t>
            </a:r>
            <a:br>
              <a:rPr lang="uk-UA" altLang="uk-UA" sz="3600" dirty="0">
                <a:solidFill>
                  <a:srgbClr val="FFFFFF"/>
                </a:solidFill>
              </a:rPr>
            </a:br>
            <a:r>
              <a:rPr lang="uk-UA" altLang="uk-UA" sz="3600" dirty="0">
                <a:solidFill>
                  <a:srgbClr val="FFFFFF"/>
                </a:solidFill>
              </a:rPr>
              <a:t>відправна точка для навчання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="" xmlns:a16="http://schemas.microsoft.com/office/drawing/2014/main" id="{1D451330-23F0-468B-B2C6-EDBD0DC905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4627" y="2219166"/>
            <a:ext cx="10785764" cy="4220152"/>
          </a:xfrm>
          <a:ln/>
        </p:spPr>
        <p:txBody>
          <a:bodyPr/>
          <a:lstStyle/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b="1" dirty="0">
                <a:solidFill>
                  <a:srgbClr val="000000"/>
                </a:solidFill>
              </a:rPr>
              <a:t>Кожна дитина має право на отримання освіти, що відповідає її рівню, і на індивідуальний прогрес в навчанні.</a:t>
            </a:r>
          </a:p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b="1" dirty="0">
                <a:solidFill>
                  <a:srgbClr val="000000"/>
                </a:solidFill>
              </a:rPr>
              <a:t>Диференційоване викладання є педагогічною основою всього навчання.</a:t>
            </a:r>
          </a:p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800" b="1" dirty="0">
                <a:solidFill>
                  <a:srgbClr val="000000"/>
                </a:solidFill>
              </a:rPr>
              <a:t>(Фінська національна освітня програма, 2014 рік)</a:t>
            </a:r>
          </a:p>
        </p:txBody>
      </p:sp>
    </p:spTree>
    <p:extLst>
      <p:ext uri="{BB962C8B-B14F-4D97-AF65-F5344CB8AC3E}">
        <p14:creationId xmlns:p14="http://schemas.microsoft.com/office/powerpoint/2010/main" val="2855956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20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="" xmlns:a16="http://schemas.microsoft.com/office/drawing/2014/main" id="{B3895284-ECA8-49DD-A83A-94B9B0CF1A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4109" y="45893"/>
            <a:ext cx="10906125" cy="887412"/>
          </a:xfrm>
          <a:noFill/>
          <a:ln/>
        </p:spPr>
        <p:txBody>
          <a:bodyPr/>
          <a:lstStyle/>
          <a:p>
            <a:r>
              <a:rPr lang="uk-UA" altLang="uk-UA" sz="3000" dirty="0"/>
              <a:t>1. Диференціація за здібностями учня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="" xmlns:a16="http://schemas.microsoft.com/office/drawing/2014/main" id="{59AF346F-D6DC-4033-8DC1-75E6EC5C8E2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4109" y="975930"/>
            <a:ext cx="10906125" cy="5103813"/>
          </a:xfrm>
          <a:ln/>
        </p:spPr>
        <p:txBody>
          <a:bodyPr/>
          <a:lstStyle/>
          <a:p>
            <a:pPr marL="285750" indent="-28575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Навчання має бути зосереджене на зоні найближчого розвитку учня (Виготський, 1978): що учень вже знає і чого він може досягти за допомогою підтримки.</a:t>
            </a:r>
          </a:p>
          <a:p>
            <a:pPr marL="285750" indent="-28575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Виявлення початкового рівня (діагностичні дослідження) - &gt; планування навчання та підтримки, щоб навчання було більш складним, ніж поточний рівень учня.</a:t>
            </a:r>
          </a:p>
          <a:p>
            <a:pPr marL="285750" indent="-28575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Цілі із загальної освітньої програми або індивідуальної освітньої програми.</a:t>
            </a:r>
          </a:p>
          <a:p>
            <a:pPr marL="285750" indent="-28575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Підтримка навчання: час, обсяг і глибина змісту навчання.</a:t>
            </a:r>
          </a:p>
          <a:p>
            <a:pPr marL="285750" indent="-28575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Диференційовані матеріали та вправи, асистент вчителя або асистент для дітей з ООП, менша група тощо.</a:t>
            </a:r>
          </a:p>
          <a:p>
            <a:pPr marL="285750" indent="-28575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Високі досягнення: більш складні і великі вправи</a:t>
            </a:r>
          </a:p>
          <a:p>
            <a:pPr marL="285750" indent="-28575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1600" dirty="0"/>
          </a:p>
          <a:p>
            <a:pPr marL="285750" indent="-28575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67925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21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="" xmlns:a16="http://schemas.microsoft.com/office/drawing/2014/main" id="{17394645-DFA7-4DF7-8702-91718ED6C0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2656" y="302649"/>
            <a:ext cx="11379344" cy="1135062"/>
          </a:xfrm>
          <a:noFill/>
          <a:ln/>
        </p:spPr>
        <p:txBody>
          <a:bodyPr/>
          <a:lstStyle/>
          <a:p>
            <a:pPr>
              <a:lnSpc>
                <a:spcPct val="115000"/>
              </a:lnSpc>
            </a:pPr>
            <a:r>
              <a:rPr lang="uk-UA" altLang="uk-UA" sz="2800" dirty="0"/>
              <a:t>2. Диференціація за профілем навчання учня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="" xmlns:a16="http://schemas.microsoft.com/office/drawing/2014/main" id="{590C8A84-630B-418B-95ED-8E1AB6E6C9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2938" y="1254125"/>
            <a:ext cx="10906125" cy="5060950"/>
          </a:xfrm>
          <a:ln/>
        </p:spPr>
        <p:txBody>
          <a:bodyPr>
            <a:normAutofit fontScale="92500" lnSpcReduction="20000"/>
          </a:bodyPr>
          <a:lstStyle/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Профіль навчання означає різні способи, за допомогою яких учні </a:t>
            </a:r>
            <a:r>
              <a:rPr lang="uk-UA" altLang="uk-UA" sz="2000" dirty="0" err="1"/>
              <a:t>вчаться</a:t>
            </a:r>
            <a:r>
              <a:rPr lang="uk-UA" altLang="uk-UA" sz="2000" dirty="0"/>
              <a:t> найкраще.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Знання своїх учнів - це ключ. Стилі навчання і темперамент.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Наприклад: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Хтось не може впоратися з шумом, комусь потрібні </a:t>
            </a:r>
            <a:r>
              <a:rPr lang="uk-UA" altLang="uk-UA" sz="2000" dirty="0" err="1"/>
              <a:t>беруші</a:t>
            </a:r>
            <a:r>
              <a:rPr lang="uk-UA" altLang="uk-UA" sz="2000" dirty="0"/>
              <a:t> або захисні навушники, щоб зосередитися.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Для когось найкраще читати книгу на дивані або на підлозі.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Хтось найбільше виграє від групової роботи.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Універсальні і різноманітні методи роботи для всіх.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Стилі навчання (слуховий, візуальний, тактильний) і темперамент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fi-FI" alt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0184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22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="" xmlns:a16="http://schemas.microsoft.com/office/drawing/2014/main" id="{3757925A-1C02-4FDC-B52E-FB6C8552EE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2444" y="316548"/>
            <a:ext cx="10906125" cy="1135062"/>
          </a:xfrm>
          <a:noFill/>
          <a:ln/>
        </p:spPr>
        <p:txBody>
          <a:bodyPr/>
          <a:lstStyle/>
          <a:p>
            <a:pPr>
              <a:lnSpc>
                <a:spcPct val="115000"/>
              </a:lnSpc>
            </a:pPr>
            <a:r>
              <a:rPr lang="uk-UA" altLang="uk-UA" sz="3100" dirty="0"/>
              <a:t>3. Диференціація відповідно до гнучких груп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="" xmlns:a16="http://schemas.microsoft.com/office/drawing/2014/main" id="{08000B79-BA31-48A9-8168-AFE51BDB634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2443" y="1354737"/>
            <a:ext cx="10906125" cy="4932362"/>
          </a:xfrm>
          <a:ln/>
        </p:spPr>
        <p:txBody>
          <a:bodyPr/>
          <a:lstStyle/>
          <a:p>
            <a:pPr marL="285750" indent="-2857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Групи формуються відповідно до того, що є педагогічно доцільним.</a:t>
            </a:r>
          </a:p>
          <a:p>
            <a:pPr marL="285750" indent="-2857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Загальні цілі - це спільна відповідальність за дії та результати.</a:t>
            </a:r>
          </a:p>
          <a:p>
            <a:pPr marL="285750" indent="-2857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Найкраще працюють групи з трьох-чотирьох учнів.</a:t>
            </a:r>
          </a:p>
          <a:p>
            <a:pPr marL="285750" indent="-2857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Ролі: читач, клерк, шукач картинок, ведучий тощо.</a:t>
            </a:r>
          </a:p>
          <a:p>
            <a:pPr marL="285750" indent="-2857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Ролі: голова, секретар, ведучий тощо.</a:t>
            </a:r>
          </a:p>
          <a:p>
            <a:pPr marL="285750" indent="-2857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Ролі: науковий співробітник, викладач, професор, лаборант тощо.</a:t>
            </a:r>
          </a:p>
          <a:p>
            <a:pPr marL="285750" indent="-2857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Однорідні групи: схожі типи учнів, згруповані разом. </a:t>
            </a:r>
          </a:p>
          <a:p>
            <a:pPr marL="285750" indent="-2857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Гетерогенні групи: різні учні, згруповані разом</a:t>
            </a:r>
          </a:p>
        </p:txBody>
      </p:sp>
    </p:spTree>
    <p:extLst>
      <p:ext uri="{BB962C8B-B14F-4D97-AF65-F5344CB8AC3E}">
        <p14:creationId xmlns:p14="http://schemas.microsoft.com/office/powerpoint/2010/main" val="4201917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23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="" xmlns:a16="http://schemas.microsoft.com/office/drawing/2014/main" id="{A589F453-84F2-4613-AE6B-AFCA36779B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8574" y="333173"/>
            <a:ext cx="10906125" cy="1135062"/>
          </a:xfrm>
          <a:noFill/>
          <a:ln/>
        </p:spPr>
        <p:txBody>
          <a:bodyPr>
            <a:normAutofit fontScale="90000"/>
          </a:bodyPr>
          <a:lstStyle/>
          <a:p>
            <a:r>
              <a:rPr lang="uk-UA" altLang="uk-UA" sz="3000" dirty="0"/>
              <a:t>4. Диференціація за способом викладання змісту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="" xmlns:a16="http://schemas.microsoft.com/office/drawing/2014/main" id="{8BD8A4AB-0701-4CF5-A195-701DC9C5ED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58574" y="1350501"/>
            <a:ext cx="10906125" cy="4394200"/>
          </a:xfrm>
          <a:ln/>
        </p:spPr>
        <p:txBody>
          <a:bodyPr/>
          <a:lstStyle/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dirty="0"/>
              <a:t>Кожен вивчить основне, виходячи з цілей освітньої програми.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dirty="0"/>
              <a:t>Що вивчають учні?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dirty="0"/>
              <a:t>Завдання викладача - змінити і визначити зміст: теми, поняття, питання, інтегровані предмети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43426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24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="" xmlns:a16="http://schemas.microsoft.com/office/drawing/2014/main" id="{BD935E16-8EE6-44CE-AB5B-5124BE23A12A}"/>
              </a:ext>
            </a:extLst>
          </p:cNvPr>
          <p:cNvSpPr txBox="1">
            <a:spLocks/>
          </p:cNvSpPr>
          <p:nvPr/>
        </p:nvSpPr>
        <p:spPr bwMode="auto">
          <a:xfrm>
            <a:off x="875695" y="322263"/>
            <a:ext cx="10906125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4572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9144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3716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8288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uk-UA" altLang="uk-UA" sz="3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5. Диференціація через методи роботи і процеси навчання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="" xmlns:a16="http://schemas.microsoft.com/office/drawing/2014/main" id="{6E3B78A1-F2F2-4BA6-86DD-55C6B9634C9E}"/>
              </a:ext>
            </a:extLst>
          </p:cNvPr>
          <p:cNvSpPr txBox="1">
            <a:spLocks/>
          </p:cNvSpPr>
          <p:nvPr/>
        </p:nvSpPr>
        <p:spPr bwMode="auto">
          <a:xfrm>
            <a:off x="875695" y="1457325"/>
            <a:ext cx="1090612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336550" algn="just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>
                <a:srgbClr val="04C65C"/>
              </a:buClr>
              <a:buSzPct val="90000"/>
              <a:buFont typeface=".AppleSystemUIFont" charset="0"/>
              <a:buChar char="⦁"/>
              <a:tabLst/>
              <a:defRPr/>
            </a:pPr>
            <a:r>
              <a:rPr kumimoji="0" lang="uk-UA" alt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Як вчитися: поодинці, з партнером, в групах?</a:t>
            </a:r>
          </a:p>
          <a:p>
            <a:pPr marL="228600" marR="0" lvl="0" indent="-336550" algn="just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>
                <a:srgbClr val="04C65C"/>
              </a:buClr>
              <a:buSzPct val="90000"/>
              <a:buFont typeface=".AppleSystemUIFont" charset="0"/>
              <a:buChar char="⦁"/>
              <a:tabLst/>
              <a:defRPr/>
            </a:pPr>
            <a:r>
              <a:rPr kumimoji="0" lang="uk-UA" alt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Індивідуальна робота, самостійна робота </a:t>
            </a:r>
          </a:p>
          <a:p>
            <a:pPr marL="228600" marR="0" lvl="0" indent="-336550" algn="just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>
                <a:srgbClr val="04C65C"/>
              </a:buClr>
              <a:buSzPct val="90000"/>
              <a:buFont typeface=".AppleSystemUIFont" charset="0"/>
              <a:buChar char="⦁"/>
              <a:tabLst/>
              <a:defRPr/>
            </a:pPr>
            <a:r>
              <a:rPr kumimoji="0" lang="uk-UA" alt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Плідна робота з партнером: перевірка домашніх завдань, відпрацювання нового за допомогою практичних навчальних посібників, ігор, дискусій тощо - це працює з усіма предметами.</a:t>
            </a:r>
          </a:p>
          <a:p>
            <a:pPr marL="228600" marR="0" lvl="0" indent="-336550" algn="just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>
                <a:srgbClr val="04C65C"/>
              </a:buClr>
              <a:buSzPct val="90000"/>
              <a:buFont typeface=".AppleSystemUIFont" charset="0"/>
              <a:buChar char="⦁"/>
              <a:tabLst/>
              <a:defRPr/>
            </a:pPr>
            <a:r>
              <a:rPr kumimoji="0" lang="uk-UA" alt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Гомогенні або гетерогенні партнери - залежить від вправи.</a:t>
            </a:r>
          </a:p>
          <a:p>
            <a:pPr marL="228600" marR="0" lvl="0" indent="-336550" algn="just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>
                <a:srgbClr val="04C65C"/>
              </a:buClr>
              <a:buSzPct val="90000"/>
              <a:buFont typeface=".AppleSystemUIFont" charset="0"/>
              <a:buChar char="⦁"/>
              <a:tabLst/>
              <a:defRPr/>
            </a:pPr>
            <a:r>
              <a:rPr kumimoji="0" lang="uk-UA" alt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У групах: </a:t>
            </a:r>
            <a:r>
              <a:rPr kumimoji="0" lang="uk-UA" alt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проєкти</a:t>
            </a:r>
            <a:r>
              <a:rPr kumimoji="0" lang="uk-UA" alt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, робота в різних точках активності, інтегровані предмети</a:t>
            </a:r>
          </a:p>
          <a:p>
            <a:pPr marL="228600" marR="0" lvl="0" indent="-336550" algn="just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>
                <a:srgbClr val="04C65C"/>
              </a:buClr>
              <a:buSzPct val="90000"/>
              <a:buFont typeface=".AppleSystemUIFont" charset="0"/>
              <a:buChar char="⦁"/>
              <a:tabLst/>
              <a:defRPr/>
            </a:pPr>
            <a:endParaRPr kumimoji="0" lang="fi-FI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16750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25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="" xmlns:a16="http://schemas.microsoft.com/office/drawing/2014/main" id="{06BE8B1A-FEE9-451D-8586-25AC8072D5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5571" y="335526"/>
            <a:ext cx="10906125" cy="1135062"/>
          </a:xfrm>
          <a:noFill/>
          <a:ln/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uk-UA" altLang="uk-UA" sz="3100" dirty="0"/>
              <a:t>6. Диференціація на основі фізичного середовища навчання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="" xmlns:a16="http://schemas.microsoft.com/office/drawing/2014/main" id="{89F7EB7D-EDE6-4C5D-B6CF-1EC4A45A7B5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5571" y="1569013"/>
            <a:ext cx="10906125" cy="4621213"/>
          </a:xfrm>
          <a:ln/>
        </p:spPr>
        <p:txBody>
          <a:bodyPr/>
          <a:lstStyle/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400" dirty="0"/>
              <a:t>Як організовані навчальні простори - практичність, комфорт?</a:t>
            </a:r>
          </a:p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400" dirty="0"/>
              <a:t>Чи можна працювати поодинці або в групах?</a:t>
            </a:r>
          </a:p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400" dirty="0"/>
              <a:t>Чи легко учням дістати інструменти, речі, книги, прилади тощо?</a:t>
            </a:r>
          </a:p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400" dirty="0"/>
              <a:t>Різні точки активності в класі.</a:t>
            </a:r>
          </a:p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400" dirty="0"/>
              <a:t>Різні простори та точки активності поза класною кімнатою</a:t>
            </a:r>
          </a:p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52686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26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="" xmlns:a16="http://schemas.microsoft.com/office/drawing/2014/main" id="{E4DCC28F-B7A9-4B1B-A710-4713989FC0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8698" y="322263"/>
            <a:ext cx="10906125" cy="1135062"/>
          </a:xfrm>
          <a:noFill/>
          <a:ln/>
        </p:spPr>
        <p:txBody>
          <a:bodyPr>
            <a:normAutofit fontScale="90000"/>
          </a:bodyPr>
          <a:lstStyle/>
          <a:p>
            <a:pPr marL="285750" indent="-285750">
              <a:lnSpc>
                <a:spcPct val="115000"/>
              </a:lnSpc>
            </a:pPr>
            <a:r>
              <a:rPr lang="uk-UA" altLang="uk-UA" sz="3100" dirty="0"/>
              <a:t>7. Диференціація залежно від емоційного середовища навчання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="" xmlns:a16="http://schemas.microsoft.com/office/drawing/2014/main" id="{A877DCBD-ECC9-47C3-B61A-98F59311941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8698" y="1457325"/>
            <a:ext cx="10906125" cy="4719638"/>
          </a:xfrm>
          <a:ln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200" dirty="0"/>
              <a:t> Належність до групи - рівність, почуття єдності.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200" dirty="0"/>
              <a:t> Відкритий клімат навчання - це нормально досягати успіху і зазнавати невдачі, мати мужність запитати, робити помилки.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200" dirty="0"/>
              <a:t> Безпечне, взаємоповажне, підтримуюче та заохочувальне навчання.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200" dirty="0"/>
              <a:t> Диференціація (для низьких і високих досягнень) є природною частиною навчання.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200" dirty="0"/>
              <a:t> Схвальна і позитивна атмосфера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1900" dirty="0"/>
          </a:p>
        </p:txBody>
      </p:sp>
    </p:spTree>
    <p:extLst>
      <p:ext uri="{BB962C8B-B14F-4D97-AF65-F5344CB8AC3E}">
        <p14:creationId xmlns:p14="http://schemas.microsoft.com/office/powerpoint/2010/main" val="3646944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27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="" xmlns:a16="http://schemas.microsoft.com/office/drawing/2014/main" id="{362760DA-1B0C-4B16-A036-4FAB0EF347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2196" y="322263"/>
            <a:ext cx="10906125" cy="1135062"/>
          </a:xfrm>
          <a:noFill/>
          <a:ln/>
        </p:spPr>
        <p:txBody>
          <a:bodyPr>
            <a:normAutofit fontScale="90000"/>
          </a:bodyPr>
          <a:lstStyle/>
          <a:p>
            <a:r>
              <a:rPr lang="uk-UA" altLang="uk-UA" sz="3600" dirty="0"/>
              <a:t>8. Диференціація за допомогою матеріалу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="" xmlns:a16="http://schemas.microsoft.com/office/drawing/2014/main" id="{CBF0778D-8CC1-4B03-8349-07DA5601969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2196" y="1457325"/>
            <a:ext cx="10906125" cy="4719638"/>
          </a:xfrm>
          <a:ln/>
        </p:spPr>
        <p:txBody>
          <a:bodyPr>
            <a:normAutofit fontScale="92500" lnSpcReduction="10000"/>
          </a:bodyPr>
          <a:lstStyle/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/>
              <a:t>Диференціація навчальних посібників.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/>
              <a:t>Окремі диференційовані вправи.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/>
              <a:t>Багато диференційованого матеріалу в електронних навчальних матеріалах.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 err="1"/>
              <a:t>Аудіокниги</a:t>
            </a:r>
            <a:r>
              <a:rPr lang="uk-UA" altLang="uk-UA" sz="2400" dirty="0"/>
              <a:t> - прослуховування текстів.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/>
              <a:t>Навчальні ігри.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/>
              <a:t>Диференціація набору тексту на комп'ютерах.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/>
              <a:t>Спрощені тексти для повільних читачів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2000" dirty="0"/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47797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28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="" xmlns:a16="http://schemas.microsoft.com/office/drawing/2014/main" id="{71BE45F3-59F0-4F06-A93E-6E0E9ADCED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5695" y="438944"/>
            <a:ext cx="10906125" cy="1135062"/>
          </a:xfrm>
          <a:noFill/>
          <a:ln/>
        </p:spPr>
        <p:txBody>
          <a:bodyPr/>
          <a:lstStyle/>
          <a:p>
            <a:pPr>
              <a:lnSpc>
                <a:spcPct val="115000"/>
              </a:lnSpc>
            </a:pPr>
            <a:r>
              <a:rPr lang="uk-UA" altLang="uk-UA" sz="3100" dirty="0"/>
              <a:t>9. Диференціація відповідно до інтересів учня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="" xmlns:a16="http://schemas.microsoft.com/office/drawing/2014/main" id="{5C2FB9EF-2607-4048-906C-747C40561A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5694" y="1457325"/>
            <a:ext cx="10906125" cy="4394200"/>
          </a:xfrm>
          <a:ln/>
        </p:spPr>
        <p:txBody>
          <a:bodyPr/>
          <a:lstStyle/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Робота вчителя полягає в тому, щоб залучити учнів і надихнути їх - &gt; мотивація до навчання та вивчення.</a:t>
            </a:r>
          </a:p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Учень може вибирати</a:t>
            </a:r>
          </a:p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dirty="0"/>
              <a:t>	- який зміст він вивчить із наведених,</a:t>
            </a:r>
          </a:p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dirty="0"/>
              <a:t>	- який метод роботи він обирає (один, з партнером, в групі; рукописні, машинописні, письмові та ілюстровані матеріали тощо)</a:t>
            </a:r>
          </a:p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dirty="0"/>
              <a:t>	- яку продукцію він виробляє: плакат, есе, комікс, анімацію</a:t>
            </a:r>
          </a:p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dirty="0"/>
              <a:t>Учень бере участь у плануванні навчального модуля</a:t>
            </a:r>
          </a:p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endParaRPr lang="fi-FI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07314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29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="" xmlns:a16="http://schemas.microsoft.com/office/drawing/2014/main" id="{68442718-ABE0-4DA2-8705-65ADD6BE6D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65700" y="476692"/>
            <a:ext cx="6586538" cy="1008088"/>
          </a:xfrm>
          <a:noFill/>
          <a:ln/>
        </p:spPr>
        <p:txBody>
          <a:bodyPr anchor="b"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uk-UA" altLang="uk-UA" sz="3400" dirty="0"/>
              <a:t>Як планувати диференційоване навчання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="" xmlns:a16="http://schemas.microsoft.com/office/drawing/2014/main" id="{C04A5105-B484-4630-ADA3-3B1B0486B7F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95775" y="1844824"/>
            <a:ext cx="7540625" cy="4379764"/>
          </a:xfrm>
          <a:ln/>
        </p:spPr>
        <p:txBody>
          <a:bodyPr/>
          <a:lstStyle/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dirty="0"/>
              <a:t>1. Цілі - вчитель і учні повинні знати їх.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dirty="0"/>
              <a:t>- Що учні повинні освоїти після уроку або періоду навчання.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dirty="0"/>
              <a:t>2. Поточний стан - знаходження початкового рівня: тест, анкета, обговорення, співбесіда.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dirty="0"/>
              <a:t>3. На практиці - як допомогти кожному учневі наблизитися до поставлених цілей? Кожен не буде вчитися всьому, але мета полягає в тому, щоб досягти належного рівня навчання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B23DCC-4BED-430F-9124-C9E402D68D73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4"/>
          <a:stretch>
            <a:fillRect/>
          </a:stretch>
        </p:blipFill>
        <p:spPr bwMode="auto">
          <a:xfrm>
            <a:off x="0" y="287338"/>
            <a:ext cx="3970338" cy="573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traight Connector 9">
            <a:extLst>
              <a:ext uri="{FF2B5EF4-FFF2-40B4-BE49-F238E27FC236}">
                <a16:creationId xmlns="" xmlns:a16="http://schemas.microsoft.com/office/drawing/2014/main" id="{F3AA6575-1DC3-472B-8859-2A8A0BF5A9BC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5045075" y="1700808"/>
            <a:ext cx="6308725" cy="0"/>
          </a:xfrm>
          <a:prstGeom prst="line">
            <a:avLst/>
          </a:prstGeom>
          <a:noFill/>
          <a:ln w="19050" cap="flat">
            <a:solidFill>
              <a:srgbClr val="CA610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402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="" xmlns:a16="http://schemas.microsoft.com/office/drawing/2014/main" id="{120CE18D-62BD-4929-8325-8E3D53C6A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0"/>
            <a:ext cx="11480800" cy="2754313"/>
          </a:xfrm>
          <a:prstGeom prst="rect">
            <a:avLst/>
          </a:prstGeom>
          <a:gradFill rotWithShape="0">
            <a:gsLst>
              <a:gs pos="0">
                <a:srgbClr val="00B24C"/>
              </a:gs>
              <a:gs pos="25000">
                <a:srgbClr val="00B24C"/>
              </a:gs>
              <a:gs pos="94000">
                <a:srgbClr val="3B3838"/>
              </a:gs>
              <a:gs pos="100000">
                <a:srgbClr val="3B3838"/>
              </a:gs>
            </a:gsLst>
            <a:lin ang="42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5" name="Picture 10">
            <a:extLst>
              <a:ext uri="{FF2B5EF4-FFF2-40B4-BE49-F238E27FC236}">
                <a16:creationId xmlns="" xmlns:a16="http://schemas.microsoft.com/office/drawing/2014/main" id="{CA40CF16-D78C-4D37-AB30-64AB79E9E59A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/>
        </p:blipFill>
        <p:spPr bwMode="auto">
          <a:xfrm>
            <a:off x="0" y="0"/>
            <a:ext cx="1219200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tsikko 1">
            <a:extLst>
              <a:ext uri="{FF2B5EF4-FFF2-40B4-BE49-F238E27FC236}">
                <a16:creationId xmlns="" xmlns:a16="http://schemas.microsoft.com/office/drawing/2014/main" id="{D6693E64-02FC-4F21-B985-DECE625818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79513" y="827088"/>
            <a:ext cx="9832975" cy="1325562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uk-UA" altLang="uk-UA" sz="3600" dirty="0">
                <a:solidFill>
                  <a:srgbClr val="FFFFFF"/>
                </a:solidFill>
              </a:rPr>
              <a:t>Чому викладання має бути диференційованим?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="" xmlns:a16="http://schemas.microsoft.com/office/drawing/2014/main" id="{6D6881E6-0BB9-4F05-B471-8547DD2C883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79513" y="2346325"/>
            <a:ext cx="9832975" cy="3684588"/>
          </a:xfrm>
          <a:ln/>
        </p:spPr>
        <p:txBody>
          <a:bodyPr/>
          <a:lstStyle/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>
                <a:solidFill>
                  <a:srgbClr val="000000"/>
                </a:solidFill>
              </a:rPr>
              <a:t>Мета диференціації полягає в тому, щоб всі учні могли вивчити якомога більше.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>
                <a:solidFill>
                  <a:srgbClr val="000000"/>
                </a:solidFill>
              </a:rPr>
              <a:t>Диференціація пропонує індивідуальні шляхи навчання для різних учнів.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>
                <a:solidFill>
                  <a:srgbClr val="000000"/>
                </a:solidFill>
              </a:rPr>
              <a:t>Диференціація - це спосіб підвищити мотивацію до навчання та прихильність до навчання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2400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r>
              <a:rPr lang="fr-FR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479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03" name="Rectangle 8">
            <a:extLst>
              <a:ext uri="{FF2B5EF4-FFF2-40B4-BE49-F238E27FC236}">
                <a16:creationId xmlns="" xmlns:a16="http://schemas.microsoft.com/office/drawing/2014/main" id="{2E3AD6AD-86A0-4717-A6A3-8E4343A63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2304" name="Group 256">
            <a:extLst>
              <a:ext uri="{FF2B5EF4-FFF2-40B4-BE49-F238E27FC236}">
                <a16:creationId xmlns="" xmlns:a16="http://schemas.microsoft.com/office/drawing/2014/main" id="{74902BD0-5501-490C-9052-5E6D15844F93}"/>
              </a:ext>
            </a:extLst>
          </p:cNvPr>
          <p:cNvGrpSpPr>
            <a:grpSpLocks/>
          </p:cNvGrpSpPr>
          <p:nvPr/>
        </p:nvGrpSpPr>
        <p:grpSpPr bwMode="auto">
          <a:xfrm>
            <a:off x="-415925" y="0"/>
            <a:ext cx="12584113" cy="6853238"/>
            <a:chOff x="-417512" y="0"/>
            <a:chExt cx="12584114" cy="6853238"/>
          </a:xfrm>
        </p:grpSpPr>
        <p:sp>
          <p:nvSpPr>
            <p:cNvPr id="2305" name="Freeform 5">
              <a:extLst>
                <a:ext uri="{FF2B5EF4-FFF2-40B4-BE49-F238E27FC236}">
                  <a16:creationId xmlns="" xmlns:a16="http://schemas.microsoft.com/office/drawing/2014/main" id="{26F525F9-9366-4E34-90FB-7C57A24C2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06" name="Freeform 6">
              <a:extLst>
                <a:ext uri="{FF2B5EF4-FFF2-40B4-BE49-F238E27FC236}">
                  <a16:creationId xmlns="" xmlns:a16="http://schemas.microsoft.com/office/drawing/2014/main" id="{5C8FFD38-D81D-4720-B08F-F532840F8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07" name="Freeform 7">
              <a:extLst>
                <a:ext uri="{FF2B5EF4-FFF2-40B4-BE49-F238E27FC236}">
                  <a16:creationId xmlns="" xmlns:a16="http://schemas.microsoft.com/office/drawing/2014/main" id="{E48D20F1-3B77-42B6-891D-9450D2E2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08" name="Freeform 8">
              <a:extLst>
                <a:ext uri="{FF2B5EF4-FFF2-40B4-BE49-F238E27FC236}">
                  <a16:creationId xmlns="" xmlns:a16="http://schemas.microsoft.com/office/drawing/2014/main" id="{B10C120D-97CF-47D6-88E7-DFA3FDBF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09" name="Freeform 9">
              <a:extLst>
                <a:ext uri="{FF2B5EF4-FFF2-40B4-BE49-F238E27FC236}">
                  <a16:creationId xmlns="" xmlns:a16="http://schemas.microsoft.com/office/drawing/2014/main" id="{CABF102D-4DE2-4F5A-BE3D-28F918120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10" name="Freeform 10">
              <a:extLst>
                <a:ext uri="{FF2B5EF4-FFF2-40B4-BE49-F238E27FC236}">
                  <a16:creationId xmlns="" xmlns:a16="http://schemas.microsoft.com/office/drawing/2014/main" id="{0A6F726A-8ED0-499A-AA09-13BE04A28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11" name="Freeform 11">
              <a:extLst>
                <a:ext uri="{FF2B5EF4-FFF2-40B4-BE49-F238E27FC236}">
                  <a16:creationId xmlns="" xmlns:a16="http://schemas.microsoft.com/office/drawing/2014/main" id="{CB53B1EA-9924-4728-8688-CD0CEC650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12" name="Freeform 12">
              <a:extLst>
                <a:ext uri="{FF2B5EF4-FFF2-40B4-BE49-F238E27FC236}">
                  <a16:creationId xmlns="" xmlns:a16="http://schemas.microsoft.com/office/drawing/2014/main" id="{4F8D32D2-8E15-48F9-B58F-9F0CAFFA1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13" name="Freeform 13">
              <a:extLst>
                <a:ext uri="{FF2B5EF4-FFF2-40B4-BE49-F238E27FC236}">
                  <a16:creationId xmlns="" xmlns:a16="http://schemas.microsoft.com/office/drawing/2014/main" id="{FBD5A475-8626-4384-90C3-408B1B50B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14" name="Freeform 14">
              <a:extLst>
                <a:ext uri="{FF2B5EF4-FFF2-40B4-BE49-F238E27FC236}">
                  <a16:creationId xmlns="" xmlns:a16="http://schemas.microsoft.com/office/drawing/2014/main" id="{C9C565CD-1BA5-4FE7-BBB3-91A884994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15" name="Freeform 15">
              <a:extLst>
                <a:ext uri="{FF2B5EF4-FFF2-40B4-BE49-F238E27FC236}">
                  <a16:creationId xmlns="" xmlns:a16="http://schemas.microsoft.com/office/drawing/2014/main" id="{B4DE0D01-F5AD-4DF4-9BAF-86503F6BC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16" name="Freeform 16">
              <a:extLst>
                <a:ext uri="{FF2B5EF4-FFF2-40B4-BE49-F238E27FC236}">
                  <a16:creationId xmlns="" xmlns:a16="http://schemas.microsoft.com/office/drawing/2014/main" id="{A36CE8FF-4A8E-48E9-8FF3-34981368E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17" name="Freeform 17">
              <a:extLst>
                <a:ext uri="{FF2B5EF4-FFF2-40B4-BE49-F238E27FC236}">
                  <a16:creationId xmlns="" xmlns:a16="http://schemas.microsoft.com/office/drawing/2014/main" id="{02FE6425-8483-46D3-8B72-EC45A019E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18" name="Freeform 18">
              <a:extLst>
                <a:ext uri="{FF2B5EF4-FFF2-40B4-BE49-F238E27FC236}">
                  <a16:creationId xmlns="" xmlns:a16="http://schemas.microsoft.com/office/drawing/2014/main" id="{C0B28672-50C7-4B9A-896A-35B64C3F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19" name="Freeform 19">
              <a:extLst>
                <a:ext uri="{FF2B5EF4-FFF2-40B4-BE49-F238E27FC236}">
                  <a16:creationId xmlns="" xmlns:a16="http://schemas.microsoft.com/office/drawing/2014/main" id="{55311B8C-541F-44F6-8F51-92521FC89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20" name="Freeform 20">
              <a:extLst>
                <a:ext uri="{FF2B5EF4-FFF2-40B4-BE49-F238E27FC236}">
                  <a16:creationId xmlns="" xmlns:a16="http://schemas.microsoft.com/office/drawing/2014/main" id="{B60C92AF-0830-40E4-BE3F-B92B8283A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000000">
                  <a:alpha val="20000"/>
                </a:srgbClr>
              </a:solidFill>
              <a:prstDash val="dash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21" name="Freeform 21">
              <a:extLst>
                <a:ext uri="{FF2B5EF4-FFF2-40B4-BE49-F238E27FC236}">
                  <a16:creationId xmlns="" xmlns:a16="http://schemas.microsoft.com/office/drawing/2014/main" id="{C2921BCC-FA5E-4B68-BEBF-6F858C824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lg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22" name="Freeform 22">
              <a:extLst>
                <a:ext uri="{FF2B5EF4-FFF2-40B4-BE49-F238E27FC236}">
                  <a16:creationId xmlns="" xmlns:a16="http://schemas.microsoft.com/office/drawing/2014/main" id="{8344573E-0E89-45D6-AD4E-D31A0AB1A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2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23" name="Freeform 23">
              <a:extLst>
                <a:ext uri="{FF2B5EF4-FFF2-40B4-BE49-F238E27FC236}">
                  <a16:creationId xmlns="" xmlns:a16="http://schemas.microsoft.com/office/drawing/2014/main" id="{138BBA53-5025-45EB-9860-008A4345E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24" name="Freeform 24">
              <a:extLst>
                <a:ext uri="{FF2B5EF4-FFF2-40B4-BE49-F238E27FC236}">
                  <a16:creationId xmlns="" xmlns:a16="http://schemas.microsoft.com/office/drawing/2014/main" id="{C6D379F2-F71B-436E-92FC-E5EC937CC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25" name="Freeform 25">
              <a:extLst>
                <a:ext uri="{FF2B5EF4-FFF2-40B4-BE49-F238E27FC236}">
                  <a16:creationId xmlns="" xmlns:a16="http://schemas.microsoft.com/office/drawing/2014/main" id="{6629E8B5-E166-497B-BF83-B599CBB63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2326" name="Group 278">
            <a:extLst>
              <a:ext uri="{FF2B5EF4-FFF2-40B4-BE49-F238E27FC236}">
                <a16:creationId xmlns="" xmlns:a16="http://schemas.microsoft.com/office/drawing/2014/main" id="{C7353A51-9AA3-484B-9724-9F3EC2D4708F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1700213"/>
            <a:ext cx="3675063" cy="3470275"/>
            <a:chOff x="697883" y="1816768"/>
            <a:chExt cx="3674476" cy="3470421"/>
          </a:xfrm>
        </p:grpSpPr>
        <p:sp>
          <p:nvSpPr>
            <p:cNvPr id="2327" name="Rectangle 34">
              <a:extLst>
                <a:ext uri="{FF2B5EF4-FFF2-40B4-BE49-F238E27FC236}">
                  <a16:creationId xmlns="" xmlns:a16="http://schemas.microsoft.com/office/drawing/2014/main" id="{28191611-CB61-4D42-BEF7-E8E413C7D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28" name="Isosceles Triangle 22">
              <a:extLst>
                <a:ext uri="{FF2B5EF4-FFF2-40B4-BE49-F238E27FC236}">
                  <a16:creationId xmlns="" xmlns:a16="http://schemas.microsoft.com/office/drawing/2014/main" id="{2DE6C466-0758-4B4E-8BC6-A39DD7222B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29" name="Rectangle 36">
              <a:extLst>
                <a:ext uri="{FF2B5EF4-FFF2-40B4-BE49-F238E27FC236}">
                  <a16:creationId xmlns="" xmlns:a16="http://schemas.microsoft.com/office/drawing/2014/main" id="{FADC3278-B2C9-4E21-8891-2143749CE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330" name="Otsikko 1">
            <a:extLst>
              <a:ext uri="{FF2B5EF4-FFF2-40B4-BE49-F238E27FC236}">
                <a16:creationId xmlns="" xmlns:a16="http://schemas.microsoft.com/office/drawing/2014/main" id="{A748BA9C-60CF-47B3-B49B-FBE8D112A7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4875" y="2414588"/>
            <a:ext cx="3451225" cy="2400300"/>
          </a:xfrm>
          <a:noFill/>
          <a:ln/>
        </p:spPr>
        <p:txBody>
          <a:bodyPr/>
          <a:lstStyle/>
          <a:p>
            <a:pPr algn="ctr">
              <a:lnSpc>
                <a:spcPct val="115000"/>
              </a:lnSpc>
            </a:pPr>
            <a:r>
              <a:rPr lang="uk-UA" altLang="uk-UA" sz="2500" dirty="0">
                <a:solidFill>
                  <a:srgbClr val="FFFFFF"/>
                </a:solidFill>
              </a:rPr>
              <a:t>Методи диференціації в класі</a:t>
            </a:r>
          </a:p>
        </p:txBody>
      </p:sp>
      <p:sp>
        <p:nvSpPr>
          <p:cNvPr id="2331" name="Dian numeron paikkamerkki 3">
            <a:extLst>
              <a:ext uri="{FF2B5EF4-FFF2-40B4-BE49-F238E27FC236}">
                <a16:creationId xmlns="" xmlns:a16="http://schemas.microsoft.com/office/drawing/2014/main" id="{BEFB01DC-5A9A-4BF6-BB19-5AEA36429C74}"/>
              </a:ext>
            </a:extLst>
          </p:cNvPr>
          <p:cNvSpPr>
            <a:spLocks/>
          </p:cNvSpPr>
          <p:nvPr/>
        </p:nvSpPr>
        <p:spPr bwMode="auto">
          <a:xfrm>
            <a:off x="10469563" y="320675"/>
            <a:ext cx="91440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spcAft>
                <a:spcPts val="600"/>
              </a:spcAft>
            </a:pPr>
            <a:r>
              <a:rPr lang="uk-UA" altLang="uk-UA" sz="1200" b="1">
                <a:solidFill>
                  <a:srgbClr val="7F7F7F"/>
                </a:solidFill>
                <a:latin typeface="Verdana" panose="020B0604030504040204" pitchFamily="34" charset="0"/>
              </a:rPr>
              <a:t>*</a:t>
            </a:r>
          </a:p>
        </p:txBody>
      </p:sp>
      <p:sp>
        <p:nvSpPr>
          <p:cNvPr id="2332" name="Sisällön paikkamerkki 2">
            <a:extLst>
              <a:ext uri="{FF2B5EF4-FFF2-40B4-BE49-F238E27FC236}">
                <a16:creationId xmlns="" xmlns:a16="http://schemas.microsoft.com/office/drawing/2014/main" id="{4D940045-A47E-45DF-98F3-4E212A374A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21275" y="485775"/>
            <a:ext cx="6281738" cy="5567363"/>
          </a:xfrm>
          <a:ln/>
        </p:spPr>
        <p:txBody>
          <a:bodyPr anchor="ctr"/>
          <a:lstStyle/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endParaRPr lang="fi-FI" altLang="en-US" sz="2000" b="1" dirty="0"/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b="1" dirty="0"/>
              <a:t>1. Вступ: </a:t>
            </a:r>
            <a:r>
              <a:rPr lang="uk-UA" altLang="uk-UA" sz="2000" dirty="0"/>
              <a:t> Розкажіть про події дня або уроку - зробіть їх наочними за допомогою слів або картинок.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b="1" dirty="0"/>
              <a:t>2. Перегляд тексту підручника: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 пояснення понять і фраз та їхнє написання,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 які речі ми збираємося вивчити,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 перегляньте ілюстрації,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 короткий виклад тексту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endParaRPr lang="fi-FI" altLang="en-US" sz="2000" dirty="0"/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AutoNum type="arabicPeriod"/>
            </a:pPr>
            <a:endParaRPr lang="fi-FI" altLang="en-US" sz="2000" dirty="0"/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endParaRPr lang="fi-FI" altLang="en-US" sz="2000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587038" y="6190226"/>
            <a:ext cx="766762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31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295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35" name="Rectangle 8">
            <a:extLst>
              <a:ext uri="{FF2B5EF4-FFF2-40B4-BE49-F238E27FC236}">
                <a16:creationId xmlns="" xmlns:a16="http://schemas.microsoft.com/office/drawing/2014/main" id="{8443929A-4B2E-477E-8991-6C8ACE812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2336" name="Group 288">
            <a:extLst>
              <a:ext uri="{FF2B5EF4-FFF2-40B4-BE49-F238E27FC236}">
                <a16:creationId xmlns="" xmlns:a16="http://schemas.microsoft.com/office/drawing/2014/main" id="{65569C9C-A5F1-4196-A894-F4273C440069}"/>
              </a:ext>
            </a:extLst>
          </p:cNvPr>
          <p:cNvGrpSpPr>
            <a:grpSpLocks/>
          </p:cNvGrpSpPr>
          <p:nvPr/>
        </p:nvGrpSpPr>
        <p:grpSpPr bwMode="auto">
          <a:xfrm>
            <a:off x="-415925" y="0"/>
            <a:ext cx="12584113" cy="6853238"/>
            <a:chOff x="-417512" y="0"/>
            <a:chExt cx="12584114" cy="6853238"/>
          </a:xfrm>
        </p:grpSpPr>
        <p:sp>
          <p:nvSpPr>
            <p:cNvPr id="2337" name="Freeform 5">
              <a:extLst>
                <a:ext uri="{FF2B5EF4-FFF2-40B4-BE49-F238E27FC236}">
                  <a16:creationId xmlns="" xmlns:a16="http://schemas.microsoft.com/office/drawing/2014/main" id="{766A7960-7389-40EA-90EB-B8F9BDEBA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38" name="Freeform 6">
              <a:extLst>
                <a:ext uri="{FF2B5EF4-FFF2-40B4-BE49-F238E27FC236}">
                  <a16:creationId xmlns="" xmlns:a16="http://schemas.microsoft.com/office/drawing/2014/main" id="{9A739354-9C35-4CE5-A30C-593568EF9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39" name="Freeform 7">
              <a:extLst>
                <a:ext uri="{FF2B5EF4-FFF2-40B4-BE49-F238E27FC236}">
                  <a16:creationId xmlns="" xmlns:a16="http://schemas.microsoft.com/office/drawing/2014/main" id="{DE9C4331-38AA-4E0E-BF76-DAC7B0E91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40" name="Freeform 8">
              <a:extLst>
                <a:ext uri="{FF2B5EF4-FFF2-40B4-BE49-F238E27FC236}">
                  <a16:creationId xmlns="" xmlns:a16="http://schemas.microsoft.com/office/drawing/2014/main" id="{119ED4B7-CD1D-4C02-B2BD-493118D16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41" name="Freeform 9">
              <a:extLst>
                <a:ext uri="{FF2B5EF4-FFF2-40B4-BE49-F238E27FC236}">
                  <a16:creationId xmlns="" xmlns:a16="http://schemas.microsoft.com/office/drawing/2014/main" id="{C740D38D-5D15-42B4-8DF4-1A5BE0F46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42" name="Freeform 10">
              <a:extLst>
                <a:ext uri="{FF2B5EF4-FFF2-40B4-BE49-F238E27FC236}">
                  <a16:creationId xmlns="" xmlns:a16="http://schemas.microsoft.com/office/drawing/2014/main" id="{CBC2147F-0BB9-4843-95A9-771BD769D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43" name="Freeform 11">
              <a:extLst>
                <a:ext uri="{FF2B5EF4-FFF2-40B4-BE49-F238E27FC236}">
                  <a16:creationId xmlns="" xmlns:a16="http://schemas.microsoft.com/office/drawing/2014/main" id="{DA957873-2A06-4EC0-8E41-061C80091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44" name="Freeform 12">
              <a:extLst>
                <a:ext uri="{FF2B5EF4-FFF2-40B4-BE49-F238E27FC236}">
                  <a16:creationId xmlns="" xmlns:a16="http://schemas.microsoft.com/office/drawing/2014/main" id="{254EB5EF-40E3-43EE-8A28-F04C681FF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45" name="Freeform 13">
              <a:extLst>
                <a:ext uri="{FF2B5EF4-FFF2-40B4-BE49-F238E27FC236}">
                  <a16:creationId xmlns="" xmlns:a16="http://schemas.microsoft.com/office/drawing/2014/main" id="{ED26317E-29E7-41AD-98E9-DDADE5B26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46" name="Freeform 14">
              <a:extLst>
                <a:ext uri="{FF2B5EF4-FFF2-40B4-BE49-F238E27FC236}">
                  <a16:creationId xmlns="" xmlns:a16="http://schemas.microsoft.com/office/drawing/2014/main" id="{FFFC3F5A-F2C8-47C2-88DF-E924026B1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47" name="Freeform 15">
              <a:extLst>
                <a:ext uri="{FF2B5EF4-FFF2-40B4-BE49-F238E27FC236}">
                  <a16:creationId xmlns="" xmlns:a16="http://schemas.microsoft.com/office/drawing/2014/main" id="{1168D550-24A2-41B2-933A-0FE2B6613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48" name="Freeform 16">
              <a:extLst>
                <a:ext uri="{FF2B5EF4-FFF2-40B4-BE49-F238E27FC236}">
                  <a16:creationId xmlns="" xmlns:a16="http://schemas.microsoft.com/office/drawing/2014/main" id="{A96D1823-A4EE-48C6-8E12-99BDCE1D0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49" name="Freeform 17">
              <a:extLst>
                <a:ext uri="{FF2B5EF4-FFF2-40B4-BE49-F238E27FC236}">
                  <a16:creationId xmlns="" xmlns:a16="http://schemas.microsoft.com/office/drawing/2014/main" id="{9E24E5B0-084F-449E-AFA0-380D47AD7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50" name="Freeform 18">
              <a:extLst>
                <a:ext uri="{FF2B5EF4-FFF2-40B4-BE49-F238E27FC236}">
                  <a16:creationId xmlns="" xmlns:a16="http://schemas.microsoft.com/office/drawing/2014/main" id="{89B4889C-EF4A-4E23-A74E-9C86B3D3B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51" name="Freeform 19">
              <a:extLst>
                <a:ext uri="{FF2B5EF4-FFF2-40B4-BE49-F238E27FC236}">
                  <a16:creationId xmlns="" xmlns:a16="http://schemas.microsoft.com/office/drawing/2014/main" id="{E9EC9583-E7A3-4A55-9C33-092CAD791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52" name="Freeform 20">
              <a:extLst>
                <a:ext uri="{FF2B5EF4-FFF2-40B4-BE49-F238E27FC236}">
                  <a16:creationId xmlns="" xmlns:a16="http://schemas.microsoft.com/office/drawing/2014/main" id="{659DFD9A-377A-47B9-8196-2FCB87476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000000">
                  <a:alpha val="20000"/>
                </a:srgbClr>
              </a:solidFill>
              <a:prstDash val="dash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53" name="Freeform 21">
              <a:extLst>
                <a:ext uri="{FF2B5EF4-FFF2-40B4-BE49-F238E27FC236}">
                  <a16:creationId xmlns="" xmlns:a16="http://schemas.microsoft.com/office/drawing/2014/main" id="{670F541E-6A90-4161-B787-496ECEFBA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lg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54" name="Freeform 22">
              <a:extLst>
                <a:ext uri="{FF2B5EF4-FFF2-40B4-BE49-F238E27FC236}">
                  <a16:creationId xmlns="" xmlns:a16="http://schemas.microsoft.com/office/drawing/2014/main" id="{0C65567A-D536-4225-9DFC-53B3FC912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2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55" name="Freeform 23">
              <a:extLst>
                <a:ext uri="{FF2B5EF4-FFF2-40B4-BE49-F238E27FC236}">
                  <a16:creationId xmlns="" xmlns:a16="http://schemas.microsoft.com/office/drawing/2014/main" id="{CB03C437-1AD3-4751-919C-93CBEE97A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56" name="Freeform 24">
              <a:extLst>
                <a:ext uri="{FF2B5EF4-FFF2-40B4-BE49-F238E27FC236}">
                  <a16:creationId xmlns="" xmlns:a16="http://schemas.microsoft.com/office/drawing/2014/main" id="{B78189EC-80C6-4D2D-B33E-F262DB9A5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57" name="Freeform 25">
              <a:extLst>
                <a:ext uri="{FF2B5EF4-FFF2-40B4-BE49-F238E27FC236}">
                  <a16:creationId xmlns="" xmlns:a16="http://schemas.microsoft.com/office/drawing/2014/main" id="{0EAAE2C4-AB70-4F24-AE3E-03BE15D17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2358" name="Group 310">
            <a:extLst>
              <a:ext uri="{FF2B5EF4-FFF2-40B4-BE49-F238E27FC236}">
                <a16:creationId xmlns="" xmlns:a16="http://schemas.microsoft.com/office/drawing/2014/main" id="{4BA006B3-3171-4D8F-B0D1-27BA7FE1DD3A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1700213"/>
            <a:ext cx="3675063" cy="3470275"/>
            <a:chOff x="697883" y="1816768"/>
            <a:chExt cx="3674476" cy="3470421"/>
          </a:xfrm>
        </p:grpSpPr>
        <p:sp>
          <p:nvSpPr>
            <p:cNvPr id="2359" name="Rectangle 34">
              <a:extLst>
                <a:ext uri="{FF2B5EF4-FFF2-40B4-BE49-F238E27FC236}">
                  <a16:creationId xmlns="" xmlns:a16="http://schemas.microsoft.com/office/drawing/2014/main" id="{24AAAA9C-99F4-4DCA-8A27-BFB3BECF7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60" name="Isosceles Triangle 22">
              <a:extLst>
                <a:ext uri="{FF2B5EF4-FFF2-40B4-BE49-F238E27FC236}">
                  <a16:creationId xmlns="" xmlns:a16="http://schemas.microsoft.com/office/drawing/2014/main" id="{16BC9112-682A-4E0D-927D-9AEE547B31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61" name="Rectangle 36">
              <a:extLst>
                <a:ext uri="{FF2B5EF4-FFF2-40B4-BE49-F238E27FC236}">
                  <a16:creationId xmlns="" xmlns:a16="http://schemas.microsoft.com/office/drawing/2014/main" id="{B1059653-B3F5-4FB0-9CFC-283D9F1D4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362" name="Otsikko 1">
            <a:extLst>
              <a:ext uri="{FF2B5EF4-FFF2-40B4-BE49-F238E27FC236}">
                <a16:creationId xmlns="" xmlns:a16="http://schemas.microsoft.com/office/drawing/2014/main" id="{9F540B08-7346-4895-A2C9-CB41EE65BE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4875" y="2414588"/>
            <a:ext cx="3451225" cy="2400300"/>
          </a:xfrm>
          <a:noFill/>
          <a:ln/>
        </p:spPr>
        <p:txBody>
          <a:bodyPr/>
          <a:lstStyle/>
          <a:p>
            <a:pPr algn="ctr">
              <a:lnSpc>
                <a:spcPct val="115000"/>
              </a:lnSpc>
            </a:pPr>
            <a:r>
              <a:rPr lang="uk-UA" altLang="uk-UA" sz="2500">
                <a:solidFill>
                  <a:srgbClr val="FFFFFF"/>
                </a:solidFill>
              </a:rPr>
              <a:t>Методи диференціації в класних ситуаціях</a:t>
            </a:r>
          </a:p>
        </p:txBody>
      </p:sp>
      <p:sp>
        <p:nvSpPr>
          <p:cNvPr id="2363" name="Dian numeron paikkamerkki 3">
            <a:extLst>
              <a:ext uri="{FF2B5EF4-FFF2-40B4-BE49-F238E27FC236}">
                <a16:creationId xmlns="" xmlns:a16="http://schemas.microsoft.com/office/drawing/2014/main" id="{CDF87432-5060-4BDB-A380-9524AA31F612}"/>
              </a:ext>
            </a:extLst>
          </p:cNvPr>
          <p:cNvSpPr>
            <a:spLocks/>
          </p:cNvSpPr>
          <p:nvPr/>
        </p:nvSpPr>
        <p:spPr bwMode="auto">
          <a:xfrm>
            <a:off x="10469563" y="320675"/>
            <a:ext cx="91440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spcAft>
                <a:spcPts val="600"/>
              </a:spcAft>
            </a:pPr>
            <a:r>
              <a:rPr lang="uk-UA" altLang="uk-UA" sz="1200" b="1">
                <a:solidFill>
                  <a:srgbClr val="7F7F7F"/>
                </a:solidFill>
                <a:latin typeface="Verdana" panose="020B0604030504040204" pitchFamily="34" charset="0"/>
              </a:rPr>
              <a:t>*</a:t>
            </a:r>
          </a:p>
        </p:txBody>
      </p:sp>
      <p:sp>
        <p:nvSpPr>
          <p:cNvPr id="2364" name="Sisällön paikkamerkki 2">
            <a:extLst>
              <a:ext uri="{FF2B5EF4-FFF2-40B4-BE49-F238E27FC236}">
                <a16:creationId xmlns="" xmlns:a16="http://schemas.microsoft.com/office/drawing/2014/main" id="{32F3203E-1A8C-44A7-97A3-8847BD7D14B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21275" y="485775"/>
            <a:ext cx="6281738" cy="5567363"/>
          </a:xfrm>
          <a:ln/>
        </p:spPr>
        <p:txBody>
          <a:bodyPr anchor="ctr">
            <a:normAutofit fontScale="92500" lnSpcReduction="20000"/>
          </a:bodyPr>
          <a:lstStyle/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b="1" dirty="0"/>
              <a:t>3. Використання різних почуттів, щоб допомогти, демонструючи: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dirty="0"/>
              <a:t>- малюйте, використовуйте картинки та предмети, інтелект-карти, концептуальні карти, драматургію, слухання, читання вчителя, нюх, смак тощо.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b="1" dirty="0"/>
              <a:t>4. Учні вчать один одного.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b="1" dirty="0"/>
              <a:t>5. Мова вчителя - це хороша спільна мова, однозначна і зрозуміла:  використовуйте інтонацію і мову тіла.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b="1" dirty="0"/>
              <a:t>6. Інструкції написані і проілюстровані для загального огляду.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b="1" dirty="0"/>
              <a:t>7. Універсальні методи роботи</a:t>
            </a: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587038" y="6190226"/>
            <a:ext cx="766762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32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29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32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="" xmlns:a16="http://schemas.microsoft.com/office/drawing/2014/main" id="{22093E64-EF1D-478A-9E5B-713F9EAFF7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814388"/>
          </a:xfrm>
          <a:noFill/>
          <a:ln/>
        </p:spPr>
        <p:txBody>
          <a:bodyPr/>
          <a:lstStyle/>
          <a:p>
            <a:r>
              <a:rPr lang="uk-UA" altLang="uk-UA" sz="3200"/>
              <a:t>Диференціація в тестах</a:t>
            </a:r>
          </a:p>
        </p:txBody>
      </p:sp>
      <p:pic>
        <p:nvPicPr>
          <p:cNvPr id="5" name="Sisällön paikkamerkki 2">
            <a:extLst>
              <a:ext uri="{FF2B5EF4-FFF2-40B4-BE49-F238E27FC236}">
                <a16:creationId xmlns="" xmlns:a16="http://schemas.microsoft.com/office/drawing/2014/main" id="{4ACBC298-C6B5-4A72-908C-95EEE4DE165B}"/>
              </a:ext>
            </a:extLst>
          </p:cNvPr>
          <p:cNvPicPr preferRelativeResize="0">
            <a:picLocks noGrp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773" y="1340768"/>
            <a:ext cx="10604809" cy="4529137"/>
          </a:xfrm>
          <a:noFill/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83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="" xmlns:a16="http://schemas.microsoft.com/office/drawing/2014/main" id="{301D892B-CEFD-4FEF-B6B5-A2701D9A25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2413" y="92750"/>
            <a:ext cx="10061575" cy="1220484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uk-UA" altLang="uk-UA" sz="3200" dirty="0"/>
              <a:t>Чому викладання має бути диференційованим?</a:t>
            </a:r>
            <a:endParaRPr lang="uk-UA" altLang="uk-UA" sz="3400" dirty="0"/>
          </a:p>
        </p:txBody>
      </p:sp>
      <p:pic>
        <p:nvPicPr>
          <p:cNvPr id="5" name="Graphic 17">
            <a:extLst>
              <a:ext uri="{FF2B5EF4-FFF2-40B4-BE49-F238E27FC236}">
                <a16:creationId xmlns="" xmlns:a16="http://schemas.microsoft.com/office/drawing/2014/main" id="{CF55F900-B50D-4D3A-9737-D15D40FF8515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56991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isällön paikkamerkki 2">
            <a:extLst>
              <a:ext uri="{FF2B5EF4-FFF2-40B4-BE49-F238E27FC236}">
                <a16:creationId xmlns="" xmlns:a16="http://schemas.microsoft.com/office/drawing/2014/main" id="{2A308028-8E76-4999-B0C9-AD784E9A3C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2413" y="1470012"/>
            <a:ext cx="10250488" cy="4399265"/>
          </a:xfrm>
          <a:ln/>
        </p:spPr>
        <p:txBody>
          <a:bodyPr/>
          <a:lstStyle/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Учні навчаються і розвиваються по-різному - для одних навчання є складним, для інших - легким.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Учні мають різні способи і стилі навчання.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Учні працюють в різному темпі (темперамент).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В учнів різні стилі навчання та інтереси.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Прихильність і мотивація різняться між учнями.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Досвід успішного навчання позитивно впливає на самооцінку. 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Відкритий навчальний клімат позитивно впливає на процес навчання</a:t>
            </a:r>
          </a:p>
        </p:txBody>
      </p:sp>
    </p:spTree>
    <p:extLst>
      <p:ext uri="{BB962C8B-B14F-4D97-AF65-F5344CB8AC3E}">
        <p14:creationId xmlns:p14="http://schemas.microsoft.com/office/powerpoint/2010/main" val="121987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="" xmlns:a16="http://schemas.microsoft.com/office/drawing/2014/main" id="{BC8FCBA8-6659-45FE-80FE-B718C17D3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0"/>
            <a:ext cx="11480800" cy="2754313"/>
          </a:xfrm>
          <a:prstGeom prst="rect">
            <a:avLst/>
          </a:prstGeom>
          <a:gradFill rotWithShape="0">
            <a:gsLst>
              <a:gs pos="0">
                <a:srgbClr val="00B24C"/>
              </a:gs>
              <a:gs pos="25000">
                <a:srgbClr val="00B24C"/>
              </a:gs>
              <a:gs pos="94000">
                <a:srgbClr val="3B3838"/>
              </a:gs>
              <a:gs pos="100000">
                <a:srgbClr val="3B3838"/>
              </a:gs>
            </a:gsLst>
            <a:lin ang="42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5" name="Picture 10">
            <a:extLst>
              <a:ext uri="{FF2B5EF4-FFF2-40B4-BE49-F238E27FC236}">
                <a16:creationId xmlns="" xmlns:a16="http://schemas.microsoft.com/office/drawing/2014/main" id="{A1CCE5CD-1116-4A86-8D9C-B10668A1A937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00"/>
          <a:stretch/>
        </p:blipFill>
        <p:spPr bwMode="auto">
          <a:xfrm>
            <a:off x="0" y="0"/>
            <a:ext cx="12192000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tsikko 1">
            <a:extLst>
              <a:ext uri="{FF2B5EF4-FFF2-40B4-BE49-F238E27FC236}">
                <a16:creationId xmlns="" xmlns:a16="http://schemas.microsoft.com/office/drawing/2014/main" id="{032D37C7-ACD1-442A-B48B-D8CA33C9B2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79513" y="827088"/>
            <a:ext cx="9832975" cy="1325562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uk-UA" altLang="uk-UA" sz="3600" dirty="0">
                <a:solidFill>
                  <a:srgbClr val="FFFFFF"/>
                </a:solidFill>
              </a:rPr>
              <a:t>Чому викладання має бути диференційованим?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="" xmlns:a16="http://schemas.microsoft.com/office/drawing/2014/main" id="{F9258F4A-2A4B-429E-814E-69DE6437B6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1191" y="2286000"/>
            <a:ext cx="10435617" cy="4572000"/>
          </a:xfrm>
          <a:ln/>
        </p:spPr>
        <p:txBody>
          <a:bodyPr/>
          <a:lstStyle/>
          <a:p>
            <a:pPr marL="0" indent="0" algn="just">
              <a:lnSpc>
                <a:spcPct val="10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400" b="1" dirty="0">
                <a:solidFill>
                  <a:srgbClr val="000000"/>
                </a:solidFill>
              </a:rPr>
              <a:t>Через диференціацію ми можемо</a:t>
            </a:r>
          </a:p>
          <a:p>
            <a:pPr marL="360363" indent="-360363" algn="just">
              <a:lnSpc>
                <a:spcPct val="10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>
                <a:solidFill>
                  <a:srgbClr val="000000"/>
                </a:solidFill>
              </a:rPr>
              <a:t>запобігти труднощам в навчанні,</a:t>
            </a:r>
          </a:p>
          <a:p>
            <a:pPr marL="360363" indent="-360363" algn="just">
              <a:lnSpc>
                <a:spcPct val="10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>
                <a:solidFill>
                  <a:srgbClr val="000000"/>
                </a:solidFill>
              </a:rPr>
              <a:t>покращити результати навчання учнів,</a:t>
            </a:r>
          </a:p>
          <a:p>
            <a:pPr marL="360363" indent="-360363" algn="just">
              <a:lnSpc>
                <a:spcPct val="10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>
                <a:solidFill>
                  <a:srgbClr val="000000"/>
                </a:solidFill>
              </a:rPr>
              <a:t>зробити навчання більш осмисленим,</a:t>
            </a:r>
          </a:p>
          <a:p>
            <a:pPr marL="360363" indent="-360363" algn="just">
              <a:lnSpc>
                <a:spcPct val="10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>
                <a:solidFill>
                  <a:srgbClr val="000000"/>
                </a:solidFill>
              </a:rPr>
              <a:t>привернути і надихнути вчитися,</a:t>
            </a:r>
          </a:p>
          <a:p>
            <a:pPr marL="360363" indent="-360363" algn="just">
              <a:lnSpc>
                <a:spcPct val="10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>
                <a:solidFill>
                  <a:srgbClr val="000000"/>
                </a:solidFill>
              </a:rPr>
              <a:t>запропонувати кожному можливість вчитися і розвиватися, ґрунтуючись на індивідуальних вихідних точках.</a:t>
            </a:r>
          </a:p>
          <a:p>
            <a:pPr marL="0" indent="0" algn="just">
              <a:lnSpc>
                <a:spcPct val="10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900" dirty="0">
                <a:solidFill>
                  <a:srgbClr val="000000"/>
                </a:solidFill>
              </a:rPr>
              <a:t>(Baker, Gersten &amp; Lee 2002, McCrea Simpkins, Mastripieri &amp; Scruggs 2009)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r>
              <a:rPr lang="fr-FR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79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Rectangle 10">
            <a:extLst>
              <a:ext uri="{FF2B5EF4-FFF2-40B4-BE49-F238E27FC236}">
                <a16:creationId xmlns="" xmlns:a16="http://schemas.microsoft.com/office/drawing/2014/main" id="{204B7CEB-34A0-4CAD-9A11-5C103A4FE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5"/>
            <a:ext cx="5614988" cy="6858000"/>
          </a:xfrm>
          <a:prstGeom prst="rect">
            <a:avLst/>
          </a:prstGeom>
          <a:gradFill rotWithShape="0">
            <a:gsLst>
              <a:gs pos="0">
                <a:srgbClr val="00C654">
                  <a:alpha val="81960"/>
                </a:srgbClr>
              </a:gs>
              <a:gs pos="25000">
                <a:srgbClr val="00C654">
                  <a:alpha val="86470"/>
                </a:srgbClr>
              </a:gs>
              <a:gs pos="94000">
                <a:srgbClr val="AFABAB">
                  <a:alpha val="98918"/>
                </a:srgbClr>
              </a:gs>
              <a:gs pos="100000">
                <a:srgbClr val="AFABAB"/>
              </a:gs>
            </a:gsLst>
            <a:lin ang="42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5" name="Picture 12">
            <a:extLst>
              <a:ext uri="{FF2B5EF4-FFF2-40B4-BE49-F238E27FC236}">
                <a16:creationId xmlns="" xmlns:a16="http://schemas.microsoft.com/office/drawing/2014/main" id="{1DB9915D-68B9-4C90-8640-1B4461247874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18"/>
          <a:stretch/>
        </p:blipFill>
        <p:spPr bwMode="auto">
          <a:xfrm>
            <a:off x="0" y="0"/>
            <a:ext cx="101415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tsikko 1">
            <a:extLst>
              <a:ext uri="{FF2B5EF4-FFF2-40B4-BE49-F238E27FC236}">
                <a16:creationId xmlns="" xmlns:a16="http://schemas.microsoft.com/office/drawing/2014/main" id="{45C55C86-62E2-4BC7-9DB7-9819A92F95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57825" y="803275"/>
            <a:ext cx="6480175" cy="1454150"/>
          </a:xfrm>
          <a:noFill/>
          <a:ln/>
        </p:spPr>
        <p:txBody>
          <a:bodyPr/>
          <a:lstStyle/>
          <a:p>
            <a:pPr>
              <a:lnSpc>
                <a:spcPct val="115000"/>
              </a:lnSpc>
            </a:pPr>
            <a:r>
              <a:rPr lang="uk-UA" altLang="uk-UA" sz="3700" dirty="0">
                <a:solidFill>
                  <a:srgbClr val="000000"/>
                </a:solidFill>
              </a:rPr>
              <a:t>Що таке диференціація?</a:t>
            </a:r>
          </a:p>
        </p:txBody>
      </p:sp>
      <p:grpSp>
        <p:nvGrpSpPr>
          <p:cNvPr id="7" name="Group 36">
            <a:extLst>
              <a:ext uri="{FF2B5EF4-FFF2-40B4-BE49-F238E27FC236}">
                <a16:creationId xmlns="" xmlns:a16="http://schemas.microsoft.com/office/drawing/2014/main" id="{D70A1660-8FD2-4C3E-AB06-C68BA2C39874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725488"/>
            <a:ext cx="5022851" cy="5426075"/>
            <a:chOff x="-7" y="457"/>
            <a:chExt cx="3164" cy="3418"/>
          </a:xfrm>
        </p:grpSpPr>
        <p:pic>
          <p:nvPicPr>
            <p:cNvPr id="8" name="Freeform 62">
              <a:extLst>
                <a:ext uri="{FF2B5EF4-FFF2-40B4-BE49-F238E27FC236}">
                  <a16:creationId xmlns="" xmlns:a16="http://schemas.microsoft.com/office/drawing/2014/main" id="{BFBC5F38-7FA8-4DD0-8D46-34E307C109A1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" y="457"/>
              <a:ext cx="3164" cy="3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9" name="Rectangle 38">
              <a:extLst>
                <a:ext uri="{FF2B5EF4-FFF2-40B4-BE49-F238E27FC236}">
                  <a16:creationId xmlns="" xmlns:a16="http://schemas.microsoft.com/office/drawing/2014/main" id="{9BACFFE9-41F3-4A36-973B-EF8286BE8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65"/>
              <a:ext cx="3150" cy="3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0" name="Graphic 7">
            <a:extLst>
              <a:ext uri="{FF2B5EF4-FFF2-40B4-BE49-F238E27FC236}">
                <a16:creationId xmlns="" xmlns:a16="http://schemas.microsoft.com/office/drawing/2014/main" id="{F1275128-D4BF-4714-B352-D2E0633522A4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628775"/>
            <a:ext cx="3619500" cy="36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isällön paikkamerkki 2">
            <a:extLst>
              <a:ext uri="{FF2B5EF4-FFF2-40B4-BE49-F238E27FC236}">
                <a16:creationId xmlns="" xmlns:a16="http://schemas.microsoft.com/office/drawing/2014/main" id="{3F9144FF-304F-47F2-856D-2850C6F4CC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51475" y="2257425"/>
            <a:ext cx="6486525" cy="3803650"/>
          </a:xfrm>
          <a:ln/>
        </p:spPr>
        <p:txBody>
          <a:bodyPr anchor="ctr"/>
          <a:lstStyle/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>
                <a:solidFill>
                  <a:srgbClr val="000000"/>
                </a:solidFill>
              </a:rPr>
              <a:t>Дидактичний підхід.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>
                <a:solidFill>
                  <a:srgbClr val="000000"/>
                </a:solidFill>
              </a:rPr>
              <a:t>Широке розуміння індивідуальності.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>
                <a:solidFill>
                  <a:srgbClr val="000000"/>
                </a:solidFill>
              </a:rPr>
              <a:t>Стосується всіх учнів.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 err="1">
                <a:solidFill>
                  <a:srgbClr val="000000"/>
                </a:solidFill>
              </a:rPr>
              <a:t>Дитиноцентристський</a:t>
            </a:r>
            <a:r>
              <a:rPr lang="uk-UA" altLang="uk-UA" sz="2400" dirty="0">
                <a:solidFill>
                  <a:srgbClr val="000000"/>
                </a:solidFill>
              </a:rPr>
              <a:t> підхід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>
                <a:solidFill>
                  <a:srgbClr val="000000"/>
                </a:solidFill>
              </a:rPr>
              <a:t>Систематичний підхід</a:t>
            </a:r>
          </a:p>
        </p:txBody>
      </p:sp>
    </p:spTree>
    <p:extLst>
      <p:ext uri="{BB962C8B-B14F-4D97-AF65-F5344CB8AC3E}">
        <p14:creationId xmlns:p14="http://schemas.microsoft.com/office/powerpoint/2010/main" val="232188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="" xmlns:a16="http://schemas.microsoft.com/office/drawing/2014/main" id="{1F2FA3FB-000E-4AB7-BE18-4203E0073C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20122"/>
            <a:ext cx="10515600" cy="503237"/>
          </a:xfrm>
          <a:noFill/>
          <a:ln/>
        </p:spPr>
        <p:txBody>
          <a:bodyPr>
            <a:normAutofit fontScale="90000"/>
          </a:bodyPr>
          <a:lstStyle/>
          <a:p>
            <a:r>
              <a:rPr lang="uk-UA" altLang="uk-UA" sz="2900" dirty="0">
                <a:solidFill>
                  <a:srgbClr val="000000"/>
                </a:solidFill>
              </a:rPr>
              <a:t>Що таке диференціація?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="" xmlns:a16="http://schemas.microsoft.com/office/drawing/2014/main" id="{114D85CF-FE09-416F-AC74-71EAE0830E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692697"/>
            <a:ext cx="10442376" cy="5358854"/>
          </a:xfrm>
          <a:ln/>
        </p:spPr>
        <p:txBody>
          <a:bodyPr>
            <a:normAutofit fontScale="92500"/>
          </a:bodyPr>
          <a:lstStyle/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Підтримує навчання та відвідування учнем школи в групі або індивідуально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Учень може просуватись з власним навчанням відповідно до власних навичок і здібностей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Диференціація пропонується різним учням: тим, хто потребує підтримки ... відмінникам, швидким учням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Гнучка організація навчання під час звичайної роботи в класі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Запобігання проблемам, пов'язаним з навчанням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Педагогічні дії вчителя в класі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Передбачає і співпрацю дорослих (вчителів, асистентів для дітей з ООП, батьків)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1700" dirty="0"/>
          </a:p>
        </p:txBody>
      </p:sp>
    </p:spTree>
    <p:extLst>
      <p:ext uri="{BB962C8B-B14F-4D97-AF65-F5344CB8AC3E}">
        <p14:creationId xmlns:p14="http://schemas.microsoft.com/office/powerpoint/2010/main" val="222668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8</a:t>
            </a:fld>
            <a:endParaRPr lang="ru-RU" dirty="0"/>
          </a:p>
        </p:txBody>
      </p:sp>
      <p:sp>
        <p:nvSpPr>
          <p:cNvPr id="3" name="Rectangle 10">
            <a:extLst>
              <a:ext uri="{FF2B5EF4-FFF2-40B4-BE49-F238E27FC236}">
                <a16:creationId xmlns="" xmlns:a16="http://schemas.microsoft.com/office/drawing/2014/main" id="{F429E155-ACB2-4E58-970F-8816CA154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5"/>
            <a:ext cx="5614988" cy="6858000"/>
          </a:xfrm>
          <a:prstGeom prst="rect">
            <a:avLst/>
          </a:prstGeom>
          <a:gradFill rotWithShape="0">
            <a:gsLst>
              <a:gs pos="0">
                <a:srgbClr val="00C654">
                  <a:alpha val="81960"/>
                </a:srgbClr>
              </a:gs>
              <a:gs pos="25000">
                <a:srgbClr val="00C654">
                  <a:alpha val="86470"/>
                </a:srgbClr>
              </a:gs>
              <a:gs pos="94000">
                <a:srgbClr val="AFABAB">
                  <a:alpha val="98918"/>
                </a:srgbClr>
              </a:gs>
              <a:gs pos="100000">
                <a:srgbClr val="AFABAB"/>
              </a:gs>
            </a:gsLst>
            <a:lin ang="42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5" name="Picture 12">
            <a:extLst>
              <a:ext uri="{FF2B5EF4-FFF2-40B4-BE49-F238E27FC236}">
                <a16:creationId xmlns="" xmlns:a16="http://schemas.microsoft.com/office/drawing/2014/main" id="{76A94C3E-2A92-4095-8675-BAB764C69FFA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8"/>
          <a:stretch/>
        </p:blipFill>
        <p:spPr bwMode="auto">
          <a:xfrm>
            <a:off x="0" y="0"/>
            <a:ext cx="105072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tsikko 1">
            <a:extLst>
              <a:ext uri="{FF2B5EF4-FFF2-40B4-BE49-F238E27FC236}">
                <a16:creationId xmlns="" xmlns:a16="http://schemas.microsoft.com/office/drawing/2014/main" id="{3B58DB43-66B9-42C6-BF9E-A76F4DF346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14988" y="803275"/>
            <a:ext cx="5457825" cy="1454150"/>
          </a:xfrm>
          <a:noFill/>
          <a:ln/>
        </p:spPr>
        <p:txBody>
          <a:bodyPr/>
          <a:lstStyle/>
          <a:p>
            <a:pPr>
              <a:lnSpc>
                <a:spcPct val="115000"/>
              </a:lnSpc>
            </a:pPr>
            <a:r>
              <a:rPr lang="uk-UA" altLang="uk-UA" sz="3300" dirty="0">
                <a:solidFill>
                  <a:srgbClr val="000000"/>
                </a:solidFill>
              </a:rPr>
              <a:t>Чим не повинна бути диференціація</a:t>
            </a:r>
          </a:p>
        </p:txBody>
      </p:sp>
      <p:grpSp>
        <p:nvGrpSpPr>
          <p:cNvPr id="7" name="Group 52">
            <a:extLst>
              <a:ext uri="{FF2B5EF4-FFF2-40B4-BE49-F238E27FC236}">
                <a16:creationId xmlns="" xmlns:a16="http://schemas.microsoft.com/office/drawing/2014/main" id="{94B16863-6D92-48A1-BFDA-24C6EEA75085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725488"/>
            <a:ext cx="5022851" cy="5426075"/>
            <a:chOff x="-7" y="457"/>
            <a:chExt cx="3164" cy="3418"/>
          </a:xfrm>
        </p:grpSpPr>
        <p:pic>
          <p:nvPicPr>
            <p:cNvPr id="8" name="Freeform 62">
              <a:extLst>
                <a:ext uri="{FF2B5EF4-FFF2-40B4-BE49-F238E27FC236}">
                  <a16:creationId xmlns="" xmlns:a16="http://schemas.microsoft.com/office/drawing/2014/main" id="{CAD811F7-4F3E-4731-8483-A2E2912402AA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" y="457"/>
              <a:ext cx="3164" cy="3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9" name="Rectangle 54">
              <a:extLst>
                <a:ext uri="{FF2B5EF4-FFF2-40B4-BE49-F238E27FC236}">
                  <a16:creationId xmlns="" xmlns:a16="http://schemas.microsoft.com/office/drawing/2014/main" id="{23B1866F-5717-45A9-B3CC-50AC4E82B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65"/>
              <a:ext cx="3150" cy="3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0" name="Graphic 7">
            <a:extLst>
              <a:ext uri="{FF2B5EF4-FFF2-40B4-BE49-F238E27FC236}">
                <a16:creationId xmlns="" xmlns:a16="http://schemas.microsoft.com/office/drawing/2014/main" id="{F85E82C1-10FF-40B5-9F82-658414824839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628775"/>
            <a:ext cx="3619500" cy="36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isällön paikkamerkki 2">
            <a:extLst>
              <a:ext uri="{FF2B5EF4-FFF2-40B4-BE49-F238E27FC236}">
                <a16:creationId xmlns="" xmlns:a16="http://schemas.microsoft.com/office/drawing/2014/main" id="{7074CB3D-E1DF-4AA2-A1FC-8769FF6342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26101" y="2420938"/>
            <a:ext cx="5441949" cy="3640137"/>
          </a:xfrm>
          <a:ln/>
        </p:spPr>
        <p:txBody>
          <a:bodyPr anchor="ctr"/>
          <a:lstStyle/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>
                <a:solidFill>
                  <a:srgbClr val="000000"/>
                </a:solidFill>
              </a:rPr>
              <a:t>Просто якоюсь незв'язаною подією.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>
                <a:solidFill>
                  <a:srgbClr val="000000"/>
                </a:solidFill>
              </a:rPr>
              <a:t>Тільки відмінністю, заснованою на вправах або часі.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>
                <a:solidFill>
                  <a:srgbClr val="000000"/>
                </a:solidFill>
              </a:rPr>
              <a:t>Зосереджуватися лише на деяких учнях.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 err="1">
                <a:solidFill>
                  <a:srgbClr val="000000"/>
                </a:solidFill>
              </a:rPr>
              <a:t>Вчительоцентристським</a:t>
            </a:r>
            <a:r>
              <a:rPr lang="uk-UA" altLang="uk-UA" sz="2000" dirty="0">
                <a:solidFill>
                  <a:srgbClr val="000000"/>
                </a:solidFill>
              </a:rPr>
              <a:t> підходом.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>
                <a:solidFill>
                  <a:srgbClr val="000000"/>
                </a:solidFill>
              </a:rPr>
              <a:t>Спорадичним явищем</a:t>
            </a:r>
          </a:p>
        </p:txBody>
      </p:sp>
    </p:spTree>
    <p:extLst>
      <p:ext uri="{BB962C8B-B14F-4D97-AF65-F5344CB8AC3E}">
        <p14:creationId xmlns:p14="http://schemas.microsoft.com/office/powerpoint/2010/main" val="107084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Rectangle 9">
            <a:extLst>
              <a:ext uri="{FF2B5EF4-FFF2-40B4-BE49-F238E27FC236}">
                <a16:creationId xmlns="" xmlns:a16="http://schemas.microsoft.com/office/drawing/2014/main" id="{2E36F977-8222-4E6F-87B6-00D35FE86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109" name="Otsikko 1">
            <a:extLst>
              <a:ext uri="{FF2B5EF4-FFF2-40B4-BE49-F238E27FC236}">
                <a16:creationId xmlns="" xmlns:a16="http://schemas.microsoft.com/office/drawing/2014/main" id="{958964C6-CDEB-458F-805B-FDA3450157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025" y="239713"/>
            <a:ext cx="7802563" cy="1090612"/>
          </a:xfrm>
          <a:noFill/>
          <a:ln/>
        </p:spPr>
        <p:txBody>
          <a:bodyPr/>
          <a:lstStyle/>
          <a:p>
            <a:pPr>
              <a:lnSpc>
                <a:spcPct val="115000"/>
              </a:lnSpc>
            </a:pPr>
            <a:r>
              <a:rPr lang="uk-UA" altLang="uk-UA" sz="2800"/>
              <a:t>Особливості диференційованого викладання</a:t>
            </a:r>
          </a:p>
        </p:txBody>
      </p:sp>
      <p:sp>
        <p:nvSpPr>
          <p:cNvPr id="2110" name="Sisällön paikkamerkki 2">
            <a:extLst>
              <a:ext uri="{FF2B5EF4-FFF2-40B4-BE49-F238E27FC236}">
                <a16:creationId xmlns="" xmlns:a16="http://schemas.microsoft.com/office/drawing/2014/main" id="{C2A4AE57-AA44-406A-95EA-637E8272021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2938" y="1219200"/>
            <a:ext cx="6891337" cy="4957763"/>
          </a:xfrm>
          <a:ln/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400" b="1" dirty="0"/>
              <a:t>При диференціації викладання вчитель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/>
              <a:t> пропонує кожному учневі можливість вчитися якомога глибше і швидше,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/>
              <a:t> не передбачає, що процес навчання буде однаковим для всіх учнів,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/>
              <a:t> вміє визначити початковий рівень учня і починає звідти, а не з першої сторінки підручника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AutoNum type="arabicPeriod"/>
            </a:pPr>
            <a:endParaRPr lang="fi-FI" altLang="en-US" sz="2000" dirty="0"/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endParaRPr lang="fi-FI" altLang="en-US" sz="1700" dirty="0"/>
          </a:p>
        </p:txBody>
      </p:sp>
      <p:sp>
        <p:nvSpPr>
          <p:cNvPr id="2111" name="Isosceles Triangle 11">
            <a:extLst>
              <a:ext uri="{FF2B5EF4-FFF2-40B4-BE49-F238E27FC236}">
                <a16:creationId xmlns="" xmlns:a16="http://schemas.microsoft.com/office/drawing/2014/main" id="{E61FB64A-CCD5-43CB-86F0-CF9CB714053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500856" y="5103019"/>
            <a:ext cx="2016125" cy="1014413"/>
          </a:xfrm>
          <a:prstGeom prst="triangle">
            <a:avLst>
              <a:gd name="adj" fmla="val 50000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112" name="Rectangle 13">
            <a:extLst>
              <a:ext uri="{FF2B5EF4-FFF2-40B4-BE49-F238E27FC236}">
                <a16:creationId xmlns="" xmlns:a16="http://schemas.microsoft.com/office/drawing/2014/main" id="{2D3D6CFF-7215-4071-8C00-25DE3DDB2626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427831" y="5730082"/>
            <a:ext cx="485775" cy="484188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2113" name="Picture 5">
            <a:extLst>
              <a:ext uri="{FF2B5EF4-FFF2-40B4-BE49-F238E27FC236}">
                <a16:creationId xmlns="" xmlns:a16="http://schemas.microsoft.com/office/drawing/2014/main" id="{16AB861B-6168-41AD-8AA0-DF0900FA032D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1" r="33310"/>
          <a:stretch>
            <a:fillRect/>
          </a:stretch>
        </p:blipFill>
        <p:spPr bwMode="auto">
          <a:xfrm>
            <a:off x="8129588" y="0"/>
            <a:ext cx="4062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14" name="Group 66">
            <a:extLst>
              <a:ext uri="{FF2B5EF4-FFF2-40B4-BE49-F238E27FC236}">
                <a16:creationId xmlns="" xmlns:a16="http://schemas.microsoft.com/office/drawing/2014/main" id="{7996F4DA-A788-40F1-A8F2-8D8E404CB2C1}"/>
              </a:ext>
            </a:extLst>
          </p:cNvPr>
          <p:cNvGrpSpPr>
            <a:grpSpLocks/>
          </p:cNvGrpSpPr>
          <p:nvPr/>
        </p:nvGrpSpPr>
        <p:grpSpPr bwMode="auto">
          <a:xfrm>
            <a:off x="11123613" y="712788"/>
            <a:ext cx="1068387" cy="2127250"/>
            <a:chOff x="10918968" y="713127"/>
            <a:chExt cx="1273032" cy="2532832"/>
          </a:xfrm>
        </p:grpSpPr>
        <p:sp>
          <p:nvSpPr>
            <p:cNvPr id="2115" name="Rectangle 16">
              <a:extLst>
                <a:ext uri="{FF2B5EF4-FFF2-40B4-BE49-F238E27FC236}">
                  <a16:creationId xmlns="" xmlns:a16="http://schemas.microsoft.com/office/drawing/2014/main" id="{9D7A06C4-E241-4AF7-93FE-1645448585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rgbClr val="BABABA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16" name="Isosceles Triangle 17">
              <a:extLst>
                <a:ext uri="{FF2B5EF4-FFF2-40B4-BE49-F238E27FC236}">
                  <a16:creationId xmlns="" xmlns:a16="http://schemas.microsoft.com/office/drawing/2014/main" id="{F8F39417-8FE9-41B1-90C2-17CD641DFF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rgbClr val="BABABA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117" name="Dian numeron paikkamerkki 3">
            <a:extLst>
              <a:ext uri="{FF2B5EF4-FFF2-40B4-BE49-F238E27FC236}">
                <a16:creationId xmlns="" xmlns:a16="http://schemas.microsoft.com/office/drawing/2014/main" id="{0C17137E-FB7B-4CEE-A348-B9ED68B1C91F}"/>
              </a:ext>
            </a:extLst>
          </p:cNvPr>
          <p:cNvSpPr>
            <a:spLocks/>
          </p:cNvSpPr>
          <p:nvPr/>
        </p:nvSpPr>
        <p:spPr bwMode="auto">
          <a:xfrm>
            <a:off x="8805863" y="6356350"/>
            <a:ext cx="2743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spcAft>
                <a:spcPts val="600"/>
              </a:spcAft>
            </a:pPr>
            <a:r>
              <a:rPr lang="uk-UA" altLang="uk-UA" sz="1600" b="1">
                <a:solidFill>
                  <a:srgbClr val="FFFFFF"/>
                </a:solidFill>
                <a:latin typeface="Verdana" panose="020B060403050404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070815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Learning togethe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C654"/>
      </a:accent1>
      <a:accent2>
        <a:srgbClr val="FEB81B"/>
      </a:accent2>
      <a:accent3>
        <a:srgbClr val="FF6A38"/>
      </a:accent3>
      <a:accent4>
        <a:srgbClr val="BABABA"/>
      </a:accent4>
      <a:accent5>
        <a:srgbClr val="009B43"/>
      </a:accent5>
      <a:accent6>
        <a:srgbClr val="E69E19"/>
      </a:accent6>
      <a:hlink>
        <a:srgbClr val="04C55C"/>
      </a:hlink>
      <a:folHlink>
        <a:srgbClr val="009B4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1817</Words>
  <Application>Microsoft Office PowerPoint</Application>
  <PresentationFormat>Произвольный</PresentationFormat>
  <Paragraphs>228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   Диференційоване викладання - шлях до кращого навчання</vt:lpstr>
      <vt:lpstr>Диференціація - це право дитини -  відправна точка для навчання</vt:lpstr>
      <vt:lpstr>Чому викладання має бути диференційованим?</vt:lpstr>
      <vt:lpstr>Чому викладання має бути диференційованим?</vt:lpstr>
      <vt:lpstr>Чому викладання має бути диференційованим?</vt:lpstr>
      <vt:lpstr>Що таке диференціація?</vt:lpstr>
      <vt:lpstr>Що таке диференціація?</vt:lpstr>
      <vt:lpstr>Чим не повинна бути диференціація</vt:lpstr>
      <vt:lpstr>Особливості диференційованого викладання</vt:lpstr>
      <vt:lpstr>Особливості диференційованого викладання</vt:lpstr>
      <vt:lpstr>Особливості диференційованого викладання - оцінювання</vt:lpstr>
      <vt:lpstr>Особливості диференційованого викладання - оцінювання</vt:lpstr>
      <vt:lpstr>Особливості диференційованого викладання - навчання</vt:lpstr>
      <vt:lpstr>Теорія мислення (Carol Dweck 2000, 2006)</vt:lpstr>
      <vt:lpstr>Завдання 1 Поговоріть у своїй групі</vt:lpstr>
      <vt:lpstr>Співпраця між учителем і учнем в процесі навчання - залучення</vt:lpstr>
      <vt:lpstr>  Передумови для співпраці</vt:lpstr>
      <vt:lpstr>Диференційоване викладання</vt:lpstr>
      <vt:lpstr>Диференційоване викладання</vt:lpstr>
      <vt:lpstr>1. Диференціація за здібностями учня</vt:lpstr>
      <vt:lpstr>2. Диференціація за профілем навчання учня</vt:lpstr>
      <vt:lpstr>3. Диференціація відповідно до гнучких груп</vt:lpstr>
      <vt:lpstr>4. Диференціація за способом викладання змісту</vt:lpstr>
      <vt:lpstr>Презентация PowerPoint</vt:lpstr>
      <vt:lpstr>6. Диференціація на основі фізичного середовища навчання</vt:lpstr>
      <vt:lpstr>7. Диференціація залежно від емоційного середовища навчання</vt:lpstr>
      <vt:lpstr>8. Диференціація за допомогою матеріалу</vt:lpstr>
      <vt:lpstr>9. Диференціація відповідно до інтересів учня</vt:lpstr>
      <vt:lpstr>Як планувати диференційоване навчання</vt:lpstr>
      <vt:lpstr>Методи диференціації в класі</vt:lpstr>
      <vt:lpstr>Методи диференціації в класних ситуаціях</vt:lpstr>
      <vt:lpstr>Диференціація в тестах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Юля</cp:lastModifiedBy>
  <cp:revision>70</cp:revision>
  <dcterms:created xsi:type="dcterms:W3CDTF">2018-12-21T10:17:53Z</dcterms:created>
  <dcterms:modified xsi:type="dcterms:W3CDTF">2022-08-14T16:41:41Z</dcterms:modified>
</cp:coreProperties>
</file>