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307" r:id="rId11"/>
    <p:sldId id="308" r:id="rId12"/>
    <p:sldId id="309" r:id="rId13"/>
    <p:sldId id="310" r:id="rId14"/>
    <p:sldId id="311" r:id="rId15"/>
    <p:sldId id="312" r:id="rId16"/>
    <p:sldId id="265" r:id="rId17"/>
    <p:sldId id="299" r:id="rId18"/>
    <p:sldId id="305" r:id="rId19"/>
    <p:sldId id="266" r:id="rId20"/>
    <p:sldId id="267" r:id="rId21"/>
    <p:sldId id="268" r:id="rId22"/>
    <p:sldId id="269" r:id="rId23"/>
    <p:sldId id="270" r:id="rId24"/>
    <p:sldId id="271" r:id="rId25"/>
    <p:sldId id="272" r:id="rId26"/>
    <p:sldId id="273" r:id="rId27"/>
    <p:sldId id="302" r:id="rId28"/>
    <p:sldId id="303" r:id="rId29"/>
    <p:sldId id="304" r:id="rId30"/>
    <p:sldId id="274" r:id="rId31"/>
    <p:sldId id="275" r:id="rId32"/>
    <p:sldId id="287" r:id="rId33"/>
    <p:sldId id="276" r:id="rId34"/>
    <p:sldId id="288" r:id="rId35"/>
    <p:sldId id="277" r:id="rId36"/>
    <p:sldId id="278" r:id="rId37"/>
    <p:sldId id="279" r:id="rId38"/>
    <p:sldId id="281" r:id="rId39"/>
    <p:sldId id="282" r:id="rId40"/>
    <p:sldId id="283" r:id="rId41"/>
    <p:sldId id="284" r:id="rId42"/>
    <p:sldId id="285" r:id="rId43"/>
    <p:sldId id="286" r:id="rId44"/>
    <p:sldId id="290" r:id="rId45"/>
    <p:sldId id="292" r:id="rId46"/>
    <p:sldId id="289" r:id="rId47"/>
    <p:sldId id="295" r:id="rId48"/>
    <p:sldId id="296" r:id="rId49"/>
    <p:sldId id="291" r:id="rId50"/>
    <p:sldId id="293" r:id="rId51"/>
    <p:sldId id="294" r:id="rId52"/>
    <p:sldId id="297" r:id="rId5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6322373-82CF-4435-968B-DD39E2D44433}"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310906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6322373-82CF-4435-968B-DD39E2D44433}"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118357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6322373-82CF-4435-968B-DD39E2D44433}"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E7B31E-0D38-42E4-A2A3-FF35B33321C6}"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0062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6322373-82CF-4435-968B-DD39E2D44433}"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4284162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6322373-82CF-4435-968B-DD39E2D44433}"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E7B31E-0D38-42E4-A2A3-FF35B33321C6}"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04887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6322373-82CF-4435-968B-DD39E2D44433}"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2272848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6322373-82CF-4435-968B-DD39E2D44433}"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2187318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6322373-82CF-4435-968B-DD39E2D44433}"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217939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6322373-82CF-4435-968B-DD39E2D44433}"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204362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6322373-82CF-4435-968B-DD39E2D44433}"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196304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6322373-82CF-4435-968B-DD39E2D44433}"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123687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6322373-82CF-4435-968B-DD39E2D44433}" type="datetimeFigureOut">
              <a:rPr lang="ru-RU" smtClean="0"/>
              <a:t>06.09.2020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148312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6322373-82CF-4435-968B-DD39E2D44433}" type="datetimeFigureOut">
              <a:rPr lang="ru-RU" smtClean="0"/>
              <a:t>06.09.2020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245010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22373-82CF-4435-968B-DD39E2D44433}" type="datetimeFigureOut">
              <a:rPr lang="ru-RU" smtClean="0"/>
              <a:t>06.09.2020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279327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6322373-82CF-4435-968B-DD39E2D44433}"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40579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6322373-82CF-4435-968B-DD39E2D44433}"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E7B31E-0D38-42E4-A2A3-FF35B33321C6}" type="slidenum">
              <a:rPr lang="ru-RU" smtClean="0"/>
              <a:t>‹#›</a:t>
            </a:fld>
            <a:endParaRPr lang="ru-RU"/>
          </a:p>
        </p:txBody>
      </p:sp>
    </p:spTree>
    <p:extLst>
      <p:ext uri="{BB962C8B-B14F-4D97-AF65-F5344CB8AC3E}">
        <p14:creationId xmlns:p14="http://schemas.microsoft.com/office/powerpoint/2010/main" val="291418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322373-82CF-4435-968B-DD39E2D44433}" type="datetimeFigureOut">
              <a:rPr lang="ru-RU" smtClean="0"/>
              <a:t>06.09.2020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7E7B31E-0D38-42E4-A2A3-FF35B33321C6}" type="slidenum">
              <a:rPr lang="ru-RU" smtClean="0"/>
              <a:t>‹#›</a:t>
            </a:fld>
            <a:endParaRPr lang="ru-RU"/>
          </a:p>
        </p:txBody>
      </p:sp>
    </p:spTree>
    <p:extLst>
      <p:ext uri="{BB962C8B-B14F-4D97-AF65-F5344CB8AC3E}">
        <p14:creationId xmlns:p14="http://schemas.microsoft.com/office/powerpoint/2010/main" val="28605203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5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9412" y="1729638"/>
            <a:ext cx="6096000" cy="4154984"/>
          </a:xfrm>
          <a:prstGeom prst="rect">
            <a:avLst/>
          </a:prstGeom>
        </p:spPr>
        <p:txBody>
          <a:bodyPr>
            <a:spAutoFit/>
          </a:bodyPr>
          <a:lstStyle/>
          <a:p>
            <a:pPr algn="ctr"/>
            <a:r>
              <a:rPr lang="ru-RU" sz="2400" b="1" dirty="0"/>
              <a:t>Тема № </a:t>
            </a:r>
            <a:r>
              <a:rPr lang="ru-RU" sz="2400" b="1" dirty="0" smtClean="0"/>
              <a:t>17</a:t>
            </a:r>
            <a:endParaRPr lang="ru-RU" sz="2400" b="1" dirty="0"/>
          </a:p>
          <a:p>
            <a:pPr algn="ctr"/>
            <a:endParaRPr lang="ru-RU" sz="2400" b="1" dirty="0"/>
          </a:p>
          <a:p>
            <a:pPr algn="ctr"/>
            <a:r>
              <a:rPr lang="ru-RU" sz="2400" b="1" dirty="0"/>
              <a:t>МЕТОДИ ОЦІНКИ СТАНУ ЗДОРОВ'Я І ФІЗИЧНОГО РОЗВИТКУ ДІТЕЙ ТА </a:t>
            </a:r>
            <a:r>
              <a:rPr lang="ru-RU" sz="2400" b="1" dirty="0" smtClean="0"/>
              <a:t>ПІДЛІТКІВ</a:t>
            </a:r>
          </a:p>
          <a:p>
            <a:pPr algn="ctr"/>
            <a:endParaRPr lang="ru-RU" sz="2400" b="1" dirty="0" smtClean="0"/>
          </a:p>
          <a:p>
            <a:pPr algn="ctr"/>
            <a:endParaRPr lang="ru-RU" sz="2400" b="1" dirty="0"/>
          </a:p>
          <a:p>
            <a:pPr algn="ctr"/>
            <a:endParaRPr lang="ru-RU" sz="2400" b="1" dirty="0" smtClean="0"/>
          </a:p>
          <a:p>
            <a:pPr algn="ctr"/>
            <a:endParaRPr lang="ru-RU" sz="2400" b="1" dirty="0"/>
          </a:p>
          <a:p>
            <a:pPr algn="ctr"/>
            <a:endParaRPr lang="ru-RU" sz="2400" b="1" dirty="0" smtClean="0"/>
          </a:p>
          <a:p>
            <a:pPr algn="ctr"/>
            <a:endParaRPr lang="ru-RU" sz="2400"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519" y="3691220"/>
            <a:ext cx="4275785" cy="2870884"/>
          </a:xfrm>
          <a:prstGeom prst="rect">
            <a:avLst/>
          </a:prstGeom>
        </p:spPr>
      </p:pic>
    </p:spTree>
    <p:extLst>
      <p:ext uri="{BB962C8B-B14F-4D97-AF65-F5344CB8AC3E}">
        <p14:creationId xmlns:p14="http://schemas.microsoft.com/office/powerpoint/2010/main" val="137444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04563" y="695459"/>
            <a:ext cx="8800049" cy="5692462"/>
          </a:xfrm>
        </p:spPr>
        <p:txBody>
          <a:bodyPr>
            <a:normAutofit/>
          </a:bodyPr>
          <a:lstStyle/>
          <a:p>
            <a:pPr marL="0" indent="0" algn="ctr">
              <a:buNone/>
            </a:pPr>
            <a:endParaRPr lang="ru-RU" b="1" i="1" dirty="0" smtClean="0">
              <a:solidFill>
                <a:srgbClr val="002060"/>
              </a:solidFill>
            </a:endParaRPr>
          </a:p>
          <a:p>
            <a:pPr marL="0" indent="0" algn="ctr">
              <a:buNone/>
            </a:pPr>
            <a:r>
              <a:rPr lang="ru-RU" sz="2000" b="1" i="1" dirty="0" err="1" smtClean="0">
                <a:solidFill>
                  <a:srgbClr val="002060"/>
                </a:solidFill>
              </a:rPr>
              <a:t>Основні</a:t>
            </a:r>
            <a:r>
              <a:rPr lang="ru-RU" sz="2000" b="1" i="1" dirty="0" smtClean="0">
                <a:solidFill>
                  <a:srgbClr val="002060"/>
                </a:solidFill>
              </a:rPr>
              <a:t> </a:t>
            </a:r>
            <a:r>
              <a:rPr lang="ru-RU" sz="2000" b="1" i="1" dirty="0" err="1" smtClean="0">
                <a:solidFill>
                  <a:srgbClr val="002060"/>
                </a:solidFill>
              </a:rPr>
              <a:t>закономірності</a:t>
            </a:r>
            <a:r>
              <a:rPr lang="ru-RU" sz="2000" b="1" i="1" dirty="0" smtClean="0">
                <a:solidFill>
                  <a:srgbClr val="002060"/>
                </a:solidFill>
              </a:rPr>
              <a:t> </a:t>
            </a:r>
            <a:r>
              <a:rPr lang="ru-RU" sz="2000" b="1" i="1" dirty="0" err="1" smtClean="0">
                <a:solidFill>
                  <a:srgbClr val="002060"/>
                </a:solidFill>
              </a:rPr>
              <a:t>зростання</a:t>
            </a:r>
            <a:r>
              <a:rPr lang="ru-RU" sz="2000" b="1" i="1" dirty="0" smtClean="0">
                <a:solidFill>
                  <a:srgbClr val="002060"/>
                </a:solidFill>
              </a:rPr>
              <a:t> та </a:t>
            </a:r>
            <a:r>
              <a:rPr lang="ru-RU" sz="2000" b="1" i="1" dirty="0" err="1" smtClean="0">
                <a:solidFill>
                  <a:srgbClr val="002060"/>
                </a:solidFill>
              </a:rPr>
              <a:t>розвитку</a:t>
            </a:r>
            <a:r>
              <a:rPr lang="ru-RU" sz="2000" b="1" i="1" dirty="0" smtClean="0">
                <a:solidFill>
                  <a:srgbClr val="002060"/>
                </a:solidFill>
              </a:rPr>
              <a:t> </a:t>
            </a:r>
            <a:r>
              <a:rPr lang="ru-RU" sz="2000" b="1" i="1" dirty="0" err="1" smtClean="0">
                <a:solidFill>
                  <a:srgbClr val="002060"/>
                </a:solidFill>
              </a:rPr>
              <a:t>організму</a:t>
            </a:r>
            <a:r>
              <a:rPr lang="ru-RU" sz="2000" b="1" i="1" dirty="0" smtClean="0">
                <a:solidFill>
                  <a:srgbClr val="002060"/>
                </a:solidFill>
              </a:rPr>
              <a:t> </a:t>
            </a:r>
            <a:r>
              <a:rPr lang="ru-RU" sz="2000" b="1" i="1" dirty="0" err="1" smtClean="0">
                <a:solidFill>
                  <a:srgbClr val="002060"/>
                </a:solidFill>
              </a:rPr>
              <a:t>дітей</a:t>
            </a:r>
            <a:r>
              <a:rPr lang="ru-RU" sz="2000" b="1" i="1" dirty="0" smtClean="0">
                <a:solidFill>
                  <a:srgbClr val="002060"/>
                </a:solidFill>
              </a:rPr>
              <a:t> та </a:t>
            </a:r>
            <a:r>
              <a:rPr lang="ru-RU" sz="2000" b="1" i="1" dirty="0" err="1" smtClean="0">
                <a:solidFill>
                  <a:srgbClr val="002060"/>
                </a:solidFill>
              </a:rPr>
              <a:t>підлітків</a:t>
            </a:r>
            <a:r>
              <a:rPr lang="ru-RU" sz="2000" b="1" i="1" dirty="0" smtClean="0">
                <a:solidFill>
                  <a:srgbClr val="002060"/>
                </a:solidFill>
              </a:rPr>
              <a:t>: </a:t>
            </a:r>
          </a:p>
          <a:p>
            <a:pPr>
              <a:buAutoNum type="arabicParenR"/>
            </a:pPr>
            <a:r>
              <a:rPr lang="ru-RU" dirty="0" err="1" smtClean="0"/>
              <a:t>нерівномірність</a:t>
            </a:r>
            <a:r>
              <a:rPr lang="ru-RU" dirty="0" smtClean="0"/>
              <a:t> темпу </a:t>
            </a:r>
            <a:r>
              <a:rPr lang="ru-RU" dirty="0" err="1" smtClean="0"/>
              <a:t>зростання</a:t>
            </a:r>
            <a:r>
              <a:rPr lang="ru-RU" dirty="0" smtClean="0"/>
              <a:t> та </a:t>
            </a:r>
            <a:r>
              <a:rPr lang="ru-RU" dirty="0" err="1" smtClean="0"/>
              <a:t>розвитку</a:t>
            </a:r>
            <a:r>
              <a:rPr lang="ru-RU" dirty="0" smtClean="0"/>
              <a:t>; </a:t>
            </a:r>
          </a:p>
          <a:p>
            <a:pPr>
              <a:buAutoNum type="arabicParenR"/>
            </a:pPr>
            <a:r>
              <a:rPr lang="ru-RU" dirty="0" err="1" smtClean="0"/>
              <a:t>неодночасність</a:t>
            </a:r>
            <a:r>
              <a:rPr lang="ru-RU" dirty="0" smtClean="0"/>
              <a:t> </a:t>
            </a:r>
            <a:r>
              <a:rPr lang="ru-RU" dirty="0" err="1" smtClean="0"/>
              <a:t>зростання</a:t>
            </a:r>
            <a:r>
              <a:rPr lang="ru-RU" dirty="0" smtClean="0"/>
              <a:t> та </a:t>
            </a:r>
            <a:r>
              <a:rPr lang="ru-RU" dirty="0" err="1" smtClean="0"/>
              <a:t>розвитку</a:t>
            </a:r>
            <a:r>
              <a:rPr lang="ru-RU" dirty="0" smtClean="0"/>
              <a:t> </a:t>
            </a:r>
            <a:r>
              <a:rPr lang="ru-RU" dirty="0" err="1" smtClean="0"/>
              <a:t>окремих</a:t>
            </a:r>
            <a:r>
              <a:rPr lang="ru-RU" dirty="0" smtClean="0"/>
              <a:t> </a:t>
            </a:r>
            <a:r>
              <a:rPr lang="ru-RU" dirty="0" err="1" smtClean="0"/>
              <a:t>органів</a:t>
            </a:r>
            <a:r>
              <a:rPr lang="ru-RU" dirty="0" smtClean="0"/>
              <a:t> та </a:t>
            </a:r>
            <a:r>
              <a:rPr lang="ru-RU" dirty="0"/>
              <a:t>систем</a:t>
            </a:r>
            <a:r>
              <a:rPr lang="ru-RU" dirty="0" smtClean="0"/>
              <a:t>;</a:t>
            </a:r>
          </a:p>
          <a:p>
            <a:pPr>
              <a:buAutoNum type="arabicParenR"/>
            </a:pPr>
            <a:r>
              <a:rPr lang="ru-RU" dirty="0" err="1" smtClean="0"/>
              <a:t>статеві</a:t>
            </a:r>
            <a:r>
              <a:rPr lang="ru-RU" dirty="0" smtClean="0"/>
              <a:t> </a:t>
            </a:r>
            <a:r>
              <a:rPr lang="ru-RU" dirty="0" err="1" smtClean="0"/>
              <a:t>розрізнення</a:t>
            </a:r>
            <a:r>
              <a:rPr lang="ru-RU" dirty="0" smtClean="0"/>
              <a:t>;</a:t>
            </a:r>
          </a:p>
          <a:p>
            <a:pPr>
              <a:buAutoNum type="arabicParenR"/>
            </a:pPr>
            <a:r>
              <a:rPr lang="ru-RU" dirty="0" err="1" smtClean="0"/>
              <a:t>генетична</a:t>
            </a:r>
            <a:r>
              <a:rPr lang="ru-RU" dirty="0" smtClean="0"/>
              <a:t> </a:t>
            </a:r>
            <a:r>
              <a:rPr lang="ru-RU" dirty="0" err="1" smtClean="0"/>
              <a:t>обумовленість</a:t>
            </a:r>
            <a:r>
              <a:rPr lang="ru-RU" dirty="0" smtClean="0"/>
              <a:t> </a:t>
            </a:r>
            <a:r>
              <a:rPr lang="ru-RU" dirty="0" err="1" smtClean="0"/>
              <a:t>зростання</a:t>
            </a:r>
            <a:r>
              <a:rPr lang="ru-RU" dirty="0" smtClean="0"/>
              <a:t> та </a:t>
            </a:r>
            <a:r>
              <a:rPr lang="ru-RU" dirty="0" err="1" smtClean="0"/>
              <a:t>розвитку</a:t>
            </a:r>
            <a:r>
              <a:rPr lang="ru-RU" dirty="0" smtClean="0"/>
              <a:t>; </a:t>
            </a:r>
          </a:p>
          <a:p>
            <a:pPr>
              <a:buAutoNum type="arabicParenR"/>
            </a:pPr>
            <a:r>
              <a:rPr lang="ru-RU" dirty="0" err="1" smtClean="0"/>
              <a:t>акселерація</a:t>
            </a:r>
            <a:r>
              <a:rPr lang="ru-RU" dirty="0" smtClean="0"/>
              <a:t>;</a:t>
            </a:r>
          </a:p>
          <a:p>
            <a:pPr>
              <a:buAutoNum type="arabicParenR"/>
            </a:pPr>
            <a:r>
              <a:rPr lang="ru-RU" dirty="0" err="1" smtClean="0"/>
              <a:t>забезпечення</a:t>
            </a:r>
            <a:r>
              <a:rPr lang="ru-RU" dirty="0" smtClean="0"/>
              <a:t> </a:t>
            </a:r>
            <a:r>
              <a:rPr lang="ru-RU" dirty="0" err="1" smtClean="0"/>
              <a:t>біологічної</a:t>
            </a:r>
            <a:r>
              <a:rPr lang="ru-RU" dirty="0"/>
              <a:t> </a:t>
            </a:r>
            <a:r>
              <a:rPr lang="ru-RU" dirty="0" err="1" smtClean="0"/>
              <a:t>надмірності</a:t>
            </a:r>
            <a:r>
              <a:rPr lang="ru-RU" dirty="0" smtClean="0"/>
              <a:t>. </a:t>
            </a:r>
          </a:p>
          <a:p>
            <a:pPr marL="0" indent="0" algn="just">
              <a:buNone/>
            </a:pPr>
            <a:r>
              <a:rPr lang="ru-RU" dirty="0" err="1" smtClean="0"/>
              <a:t>Нерівномірність</a:t>
            </a:r>
            <a:r>
              <a:rPr lang="ru-RU" dirty="0" smtClean="0"/>
              <a:t> </a:t>
            </a:r>
            <a:r>
              <a:rPr lang="ru-RU" dirty="0" err="1" smtClean="0"/>
              <a:t>зростання</a:t>
            </a:r>
            <a:r>
              <a:rPr lang="ru-RU" dirty="0" smtClean="0"/>
              <a:t> та </a:t>
            </a:r>
            <a:r>
              <a:rPr lang="ru-RU" dirty="0" err="1" smtClean="0"/>
              <a:t>розвитку</a:t>
            </a:r>
            <a:r>
              <a:rPr lang="ru-RU" dirty="0" smtClean="0"/>
              <a:t> </a:t>
            </a:r>
            <a:r>
              <a:rPr lang="ru-RU" dirty="0" err="1" smtClean="0"/>
              <a:t>характеризується</a:t>
            </a:r>
            <a:r>
              <a:rPr lang="ru-RU" dirty="0" smtClean="0"/>
              <a:t> </a:t>
            </a:r>
            <a:r>
              <a:rPr lang="ru-RU" dirty="0" err="1" smtClean="0"/>
              <a:t>тим</a:t>
            </a:r>
            <a:r>
              <a:rPr lang="ru-RU" dirty="0"/>
              <a:t>, </a:t>
            </a:r>
            <a:r>
              <a:rPr lang="ru-RU" dirty="0" err="1" smtClean="0"/>
              <a:t>що</a:t>
            </a:r>
            <a:r>
              <a:rPr lang="ru-RU" dirty="0" smtClean="0"/>
              <a:t> </a:t>
            </a:r>
            <a:r>
              <a:rPr lang="ru-RU" dirty="0" err="1" smtClean="0"/>
              <a:t>дані</a:t>
            </a:r>
            <a:r>
              <a:rPr lang="ru-RU" dirty="0" smtClean="0"/>
              <a:t> </a:t>
            </a:r>
            <a:r>
              <a:rPr lang="ru-RU" dirty="0" err="1" smtClean="0"/>
              <a:t>процеси</a:t>
            </a:r>
            <a:r>
              <a:rPr lang="ru-RU" dirty="0" smtClean="0"/>
              <a:t> </a:t>
            </a:r>
            <a:r>
              <a:rPr lang="ru-RU" dirty="0" err="1" smtClean="0"/>
              <a:t>протікають</a:t>
            </a:r>
            <a:r>
              <a:rPr lang="ru-RU" dirty="0" smtClean="0"/>
              <a:t> </a:t>
            </a:r>
            <a:r>
              <a:rPr lang="ru-RU" dirty="0" err="1" smtClean="0"/>
              <a:t>безперервно</a:t>
            </a:r>
            <a:r>
              <a:rPr lang="ru-RU" dirty="0"/>
              <a:t>, </a:t>
            </a:r>
            <a:r>
              <a:rPr lang="ru-RU" dirty="0" smtClean="0"/>
              <a:t>але </a:t>
            </a:r>
            <a:r>
              <a:rPr lang="ru-RU" dirty="0" err="1" smtClean="0"/>
              <a:t>їх</a:t>
            </a:r>
            <a:r>
              <a:rPr lang="ru-RU" dirty="0" smtClean="0"/>
              <a:t> </a:t>
            </a:r>
            <a:r>
              <a:rPr lang="ru-RU" dirty="0"/>
              <a:t>темп </a:t>
            </a:r>
            <a:r>
              <a:rPr lang="ru-RU" dirty="0" err="1" smtClean="0"/>
              <a:t>має</a:t>
            </a:r>
            <a:r>
              <a:rPr lang="ru-RU" dirty="0" smtClean="0"/>
              <a:t> </a:t>
            </a:r>
            <a:r>
              <a:rPr lang="ru-RU" dirty="0" err="1" smtClean="0"/>
              <a:t>нелінійну</a:t>
            </a:r>
            <a:r>
              <a:rPr lang="ru-RU" dirty="0" smtClean="0"/>
              <a:t> </a:t>
            </a:r>
            <a:r>
              <a:rPr lang="ru-RU" dirty="0" err="1" smtClean="0"/>
              <a:t>залежність</a:t>
            </a:r>
            <a:r>
              <a:rPr lang="ru-RU" dirty="0" smtClean="0"/>
              <a:t> </a:t>
            </a:r>
            <a:r>
              <a:rPr lang="ru-RU" dirty="0" err="1" smtClean="0"/>
              <a:t>від</a:t>
            </a:r>
            <a:r>
              <a:rPr lang="ru-RU" dirty="0" smtClean="0"/>
              <a:t> </a:t>
            </a:r>
            <a:r>
              <a:rPr lang="ru-RU" dirty="0" err="1" smtClean="0"/>
              <a:t>зросту</a:t>
            </a:r>
            <a:r>
              <a:rPr lang="ru-RU" dirty="0" smtClean="0"/>
              <a:t>. Чим </a:t>
            </a:r>
            <a:r>
              <a:rPr lang="ru-RU" dirty="0" err="1" smtClean="0"/>
              <a:t>молодше</a:t>
            </a:r>
            <a:r>
              <a:rPr lang="ru-RU" dirty="0" smtClean="0"/>
              <a:t> </a:t>
            </a:r>
            <a:r>
              <a:rPr lang="ru-RU" dirty="0" err="1" smtClean="0"/>
              <a:t>організм</a:t>
            </a:r>
            <a:r>
              <a:rPr lang="ru-RU" dirty="0"/>
              <a:t>, </a:t>
            </a:r>
            <a:r>
              <a:rPr lang="ru-RU" dirty="0" err="1" smtClean="0"/>
              <a:t>тим</a:t>
            </a:r>
            <a:r>
              <a:rPr lang="ru-RU" dirty="0"/>
              <a:t> </a:t>
            </a:r>
            <a:r>
              <a:rPr lang="ru-RU" dirty="0" err="1"/>
              <a:t>і</a:t>
            </a:r>
            <a:r>
              <a:rPr lang="ru-RU" dirty="0" err="1" smtClean="0"/>
              <a:t>нтенсивніше</a:t>
            </a:r>
            <a:r>
              <a:rPr lang="ru-RU" dirty="0" smtClean="0"/>
              <a:t> </a:t>
            </a:r>
            <a:r>
              <a:rPr lang="ru-RU" dirty="0" err="1" smtClean="0"/>
              <a:t>процеси</a:t>
            </a:r>
            <a:r>
              <a:rPr lang="ru-RU" dirty="0" smtClean="0"/>
              <a:t> </a:t>
            </a:r>
            <a:r>
              <a:rPr lang="ru-RU" dirty="0" err="1" smtClean="0"/>
              <a:t>зростання</a:t>
            </a:r>
            <a:r>
              <a:rPr lang="ru-RU" dirty="0" smtClean="0"/>
              <a:t> та </a:t>
            </a:r>
            <a:r>
              <a:rPr lang="ru-RU" dirty="0" err="1" smtClean="0"/>
              <a:t>розвитку</a:t>
            </a:r>
            <a:r>
              <a:rPr lang="ru-RU" dirty="0"/>
              <a:t>, </a:t>
            </a:r>
            <a:r>
              <a:rPr lang="ru-RU" dirty="0" err="1"/>
              <a:t>причому</a:t>
            </a:r>
            <a:r>
              <a:rPr lang="ru-RU" dirty="0"/>
              <a:t> </a:t>
            </a:r>
            <a:r>
              <a:rPr lang="ru-RU" dirty="0" smtClean="0"/>
              <a:t>вони </a:t>
            </a:r>
            <a:r>
              <a:rPr lang="ru-RU" dirty="0" err="1" smtClean="0"/>
              <a:t>мають</a:t>
            </a:r>
            <a:r>
              <a:rPr lang="ru-RU" dirty="0" smtClean="0"/>
              <a:t> </a:t>
            </a:r>
            <a:r>
              <a:rPr lang="ru-RU" dirty="0" err="1" smtClean="0"/>
              <a:t>скачкоподібний</a:t>
            </a:r>
            <a:r>
              <a:rPr lang="ru-RU" dirty="0" smtClean="0"/>
              <a:t> </a:t>
            </a:r>
            <a:r>
              <a:rPr lang="ru-RU" dirty="0"/>
              <a:t>характер. </a:t>
            </a:r>
            <a:endParaRPr lang="ru-RU" dirty="0"/>
          </a:p>
        </p:txBody>
      </p:sp>
    </p:spTree>
    <p:extLst>
      <p:ext uri="{BB962C8B-B14F-4D97-AF65-F5344CB8AC3E}">
        <p14:creationId xmlns:p14="http://schemas.microsoft.com/office/powerpoint/2010/main" val="413318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24259" y="579548"/>
            <a:ext cx="8980353" cy="5937161"/>
          </a:xfrm>
        </p:spPr>
        <p:txBody>
          <a:bodyPr>
            <a:normAutofit/>
          </a:bodyPr>
          <a:lstStyle/>
          <a:p>
            <a:pPr marL="0" indent="0" algn="just">
              <a:buNone/>
            </a:pPr>
            <a:endParaRPr lang="ru-RU" dirty="0" smtClean="0"/>
          </a:p>
          <a:p>
            <a:pPr marL="0" indent="0" algn="ctr">
              <a:buNone/>
            </a:pPr>
            <a:r>
              <a:rPr lang="ru-RU" dirty="0" err="1" smtClean="0"/>
              <a:t>Виділяють</a:t>
            </a:r>
            <a:r>
              <a:rPr lang="ru-RU" dirty="0" smtClean="0"/>
              <a:t> </a:t>
            </a:r>
            <a:r>
              <a:rPr lang="ru-RU" b="1" i="1" dirty="0">
                <a:solidFill>
                  <a:srgbClr val="002060"/>
                </a:solidFill>
              </a:rPr>
              <a:t>три </a:t>
            </a:r>
            <a:r>
              <a:rPr lang="ru-RU" b="1" i="1" dirty="0" err="1" smtClean="0">
                <a:solidFill>
                  <a:srgbClr val="002060"/>
                </a:solidFill>
              </a:rPr>
              <a:t>періоди</a:t>
            </a:r>
            <a:r>
              <a:rPr lang="ru-RU" b="1" i="1" dirty="0" smtClean="0">
                <a:solidFill>
                  <a:srgbClr val="002060"/>
                </a:solidFill>
              </a:rPr>
              <a:t> </a:t>
            </a:r>
            <a:r>
              <a:rPr lang="ru-RU" b="1" i="1" dirty="0" err="1" smtClean="0">
                <a:solidFill>
                  <a:srgbClr val="002060"/>
                </a:solidFill>
              </a:rPr>
              <a:t>прискореного</a:t>
            </a:r>
            <a:r>
              <a:rPr lang="ru-RU" b="1" i="1" dirty="0">
                <a:solidFill>
                  <a:srgbClr val="002060"/>
                </a:solidFill>
              </a:rPr>
              <a:t> </a:t>
            </a:r>
            <a:r>
              <a:rPr lang="ru-RU" b="1" i="1" dirty="0" err="1" smtClean="0">
                <a:solidFill>
                  <a:srgbClr val="002060"/>
                </a:solidFill>
              </a:rPr>
              <a:t>зростання</a:t>
            </a:r>
            <a:r>
              <a:rPr lang="ru-RU" dirty="0" smtClean="0"/>
              <a:t>: </a:t>
            </a:r>
          </a:p>
          <a:p>
            <a:pPr algn="just">
              <a:buAutoNum type="arabicParenR"/>
            </a:pPr>
            <a:r>
              <a:rPr lang="ru-RU" dirty="0" smtClean="0"/>
              <a:t>перший </a:t>
            </a:r>
            <a:r>
              <a:rPr lang="ru-RU" dirty="0" err="1" smtClean="0"/>
              <a:t>рік</a:t>
            </a:r>
            <a:r>
              <a:rPr lang="ru-RU" dirty="0" smtClean="0"/>
              <a:t> </a:t>
            </a:r>
            <a:r>
              <a:rPr lang="ru-RU" dirty="0" err="1" smtClean="0"/>
              <a:t>життя</a:t>
            </a:r>
            <a:r>
              <a:rPr lang="ru-RU" dirty="0" smtClean="0"/>
              <a:t> </a:t>
            </a:r>
            <a:r>
              <a:rPr lang="ru-RU" dirty="0" err="1" smtClean="0"/>
              <a:t>дитини</a:t>
            </a:r>
            <a:r>
              <a:rPr lang="ru-RU" dirty="0" smtClean="0"/>
              <a:t> </a:t>
            </a:r>
            <a:r>
              <a:rPr lang="ru-RU" dirty="0"/>
              <a:t>(за </a:t>
            </a:r>
            <a:r>
              <a:rPr lang="ru-RU" dirty="0" err="1" smtClean="0"/>
              <a:t>даний</a:t>
            </a:r>
            <a:r>
              <a:rPr lang="ru-RU" dirty="0" smtClean="0"/>
              <a:t> </a:t>
            </a:r>
            <a:r>
              <a:rPr lang="ru-RU" dirty="0" err="1" smtClean="0"/>
              <a:t>період</a:t>
            </a:r>
            <a:r>
              <a:rPr lang="ru-RU" dirty="0" smtClean="0"/>
              <a:t> </a:t>
            </a:r>
            <a:r>
              <a:rPr lang="ru-RU" dirty="0" err="1" smtClean="0"/>
              <a:t>маса</a:t>
            </a:r>
            <a:r>
              <a:rPr lang="ru-RU" dirty="0" smtClean="0"/>
              <a:t> </a:t>
            </a:r>
            <a:r>
              <a:rPr lang="ru-RU" dirty="0" err="1" smtClean="0"/>
              <a:t>тіла</a:t>
            </a:r>
            <a:r>
              <a:rPr lang="ru-RU" dirty="0" smtClean="0"/>
              <a:t> </a:t>
            </a:r>
            <a:r>
              <a:rPr lang="ru-RU" dirty="0" err="1" smtClean="0"/>
              <a:t>новонародженого</a:t>
            </a:r>
            <a:r>
              <a:rPr lang="ru-RU" dirty="0" smtClean="0"/>
              <a:t> </a:t>
            </a:r>
            <a:r>
              <a:rPr lang="ru-RU" dirty="0" err="1" smtClean="0"/>
              <a:t>збільшується</a:t>
            </a:r>
            <a:r>
              <a:rPr lang="ru-RU" dirty="0" smtClean="0"/>
              <a:t> у </a:t>
            </a:r>
            <a:r>
              <a:rPr lang="ru-RU" dirty="0"/>
              <a:t>3 </a:t>
            </a:r>
            <a:r>
              <a:rPr lang="ru-RU" dirty="0" smtClean="0"/>
              <a:t>рази, </a:t>
            </a:r>
            <a:r>
              <a:rPr lang="ru-RU" dirty="0"/>
              <a:t>а </a:t>
            </a:r>
            <a:r>
              <a:rPr lang="ru-RU" dirty="0" err="1" smtClean="0"/>
              <a:t>довжина</a:t>
            </a:r>
            <a:r>
              <a:rPr lang="ru-RU" dirty="0" smtClean="0"/>
              <a:t> - на </a:t>
            </a:r>
            <a:r>
              <a:rPr lang="ru-RU" dirty="0"/>
              <a:t>47%); </a:t>
            </a:r>
            <a:endParaRPr lang="ru-RU" dirty="0" smtClean="0"/>
          </a:p>
          <a:p>
            <a:pPr algn="just">
              <a:buAutoNum type="arabicParenR"/>
            </a:pPr>
            <a:r>
              <a:rPr lang="ru-RU" dirty="0" smtClean="0"/>
              <a:t> </a:t>
            </a:r>
            <a:r>
              <a:rPr lang="ru-RU" dirty="0" err="1" smtClean="0"/>
              <a:t>вік</a:t>
            </a:r>
            <a:r>
              <a:rPr lang="ru-RU" dirty="0" smtClean="0"/>
              <a:t> </a:t>
            </a:r>
            <a:r>
              <a:rPr lang="ru-RU" dirty="0"/>
              <a:t>5-7 </a:t>
            </a:r>
            <a:r>
              <a:rPr lang="ru-RU" dirty="0" err="1" smtClean="0"/>
              <a:t>років</a:t>
            </a:r>
            <a:r>
              <a:rPr lang="ru-RU" dirty="0" smtClean="0"/>
              <a:t>; </a:t>
            </a:r>
          </a:p>
          <a:p>
            <a:pPr algn="just">
              <a:buAutoNum type="arabicParenR"/>
            </a:pPr>
            <a:r>
              <a:rPr lang="ru-RU" dirty="0" smtClean="0"/>
              <a:t> </a:t>
            </a:r>
            <a:r>
              <a:rPr lang="ru-RU" dirty="0"/>
              <a:t>период </a:t>
            </a:r>
            <a:r>
              <a:rPr lang="ru-RU" dirty="0" err="1" smtClean="0"/>
              <a:t>статевого</a:t>
            </a:r>
            <a:r>
              <a:rPr lang="ru-RU" dirty="0"/>
              <a:t> </a:t>
            </a:r>
            <a:r>
              <a:rPr lang="ru-RU" dirty="0" err="1"/>
              <a:t>дозрівання</a:t>
            </a:r>
            <a:r>
              <a:rPr lang="ru-RU" dirty="0"/>
              <a:t>. </a:t>
            </a:r>
            <a:endParaRPr lang="ru-RU" dirty="0" smtClean="0"/>
          </a:p>
          <a:p>
            <a:pPr marL="0" indent="0" algn="just">
              <a:buNone/>
            </a:pPr>
            <a:r>
              <a:rPr lang="ru-RU" dirty="0" smtClean="0"/>
              <a:t>Проблема </a:t>
            </a:r>
            <a:r>
              <a:rPr lang="ru-RU" dirty="0" err="1" smtClean="0"/>
              <a:t>фізичного</a:t>
            </a:r>
            <a:r>
              <a:rPr lang="ru-RU" dirty="0" smtClean="0"/>
              <a:t> </a:t>
            </a:r>
            <a:r>
              <a:rPr lang="ru-RU" dirty="0" err="1" smtClean="0"/>
              <a:t>розвику</a:t>
            </a:r>
            <a:r>
              <a:rPr lang="ru-RU" dirty="0" smtClean="0"/>
              <a:t> </a:t>
            </a:r>
            <a:r>
              <a:rPr lang="ru-RU" dirty="0" err="1" smtClean="0"/>
              <a:t>дітей</a:t>
            </a:r>
            <a:r>
              <a:rPr lang="ru-RU" dirty="0" smtClean="0"/>
              <a:t> та </a:t>
            </a:r>
            <a:r>
              <a:rPr lang="ru-RU" dirty="0" err="1" smtClean="0"/>
              <a:t>підлітків</a:t>
            </a:r>
            <a:r>
              <a:rPr lang="ru-RU" dirty="0" smtClean="0"/>
              <a:t> </a:t>
            </a:r>
            <a:r>
              <a:rPr lang="ru-RU" dirty="0" err="1" smtClean="0"/>
              <a:t>тісно</a:t>
            </a:r>
            <a:r>
              <a:rPr lang="ru-RU" dirty="0" smtClean="0"/>
              <a:t> </a:t>
            </a:r>
            <a:r>
              <a:rPr lang="ru-RU" dirty="0" err="1" smtClean="0"/>
              <a:t>пов</a:t>
            </a:r>
            <a:r>
              <a:rPr lang="en-US" dirty="0" smtClean="0"/>
              <a:t>`</a:t>
            </a:r>
            <a:r>
              <a:rPr lang="ru-RU" dirty="0" err="1" smtClean="0"/>
              <a:t>язана</a:t>
            </a:r>
            <a:r>
              <a:rPr lang="ru-RU" dirty="0" smtClean="0"/>
              <a:t> з </a:t>
            </a:r>
            <a:r>
              <a:rPr lang="ru-RU" dirty="0" err="1" smtClean="0"/>
              <a:t>явищем</a:t>
            </a:r>
            <a:r>
              <a:rPr lang="ru-RU" dirty="0" smtClean="0"/>
              <a:t> </a:t>
            </a:r>
            <a:r>
              <a:rPr lang="ru-RU" dirty="0" err="1" smtClean="0"/>
              <a:t>акселерації</a:t>
            </a:r>
            <a:r>
              <a:rPr lang="ru-RU" dirty="0" smtClean="0"/>
              <a:t>.</a:t>
            </a:r>
          </a:p>
          <a:p>
            <a:pPr marL="0" indent="0" algn="just">
              <a:buNone/>
            </a:pPr>
            <a:r>
              <a:rPr lang="ru-RU" dirty="0" err="1"/>
              <a:t>Акселерація</a:t>
            </a:r>
            <a:r>
              <a:rPr lang="ru-RU" dirty="0"/>
              <a:t> — </a:t>
            </a:r>
            <a:r>
              <a:rPr lang="ru-RU" dirty="0" err="1"/>
              <a:t>це</a:t>
            </a:r>
            <a:r>
              <a:rPr lang="ru-RU" dirty="0"/>
              <a:t> </a:t>
            </a:r>
            <a:r>
              <a:rPr lang="ru-RU" dirty="0" err="1"/>
              <a:t>комплексний</a:t>
            </a:r>
            <a:r>
              <a:rPr lang="ru-RU" dirty="0"/>
              <a:t> </a:t>
            </a:r>
            <a:r>
              <a:rPr lang="ru-RU" dirty="0" err="1"/>
              <a:t>органічний</a:t>
            </a:r>
            <a:r>
              <a:rPr lang="ru-RU" dirty="0"/>
              <a:t> </a:t>
            </a:r>
            <a:r>
              <a:rPr lang="ru-RU" dirty="0" err="1"/>
              <a:t>процес</a:t>
            </a:r>
            <a:r>
              <a:rPr lang="ru-RU" dirty="0"/>
              <a:t>, </a:t>
            </a:r>
            <a:r>
              <a:rPr lang="ru-RU" dirty="0" err="1"/>
              <a:t>що</a:t>
            </a:r>
            <a:r>
              <a:rPr lang="ru-RU" dirty="0"/>
              <a:t> </a:t>
            </a:r>
            <a:r>
              <a:rPr lang="ru-RU" dirty="0" err="1"/>
              <a:t>характеризується</a:t>
            </a:r>
            <a:r>
              <a:rPr lang="ru-RU" dirty="0"/>
              <a:t> </a:t>
            </a:r>
            <a:r>
              <a:rPr lang="ru-RU" dirty="0" err="1"/>
              <a:t>прискоренням</a:t>
            </a:r>
            <a:r>
              <a:rPr lang="ru-RU" dirty="0"/>
              <a:t> </a:t>
            </a:r>
            <a:r>
              <a:rPr lang="ru-RU" dirty="0" err="1"/>
              <a:t>психічного</a:t>
            </a:r>
            <a:r>
              <a:rPr lang="ru-RU" dirty="0"/>
              <a:t> і </a:t>
            </a:r>
            <a:r>
              <a:rPr lang="ru-RU" dirty="0" err="1"/>
              <a:t>фізичного</a:t>
            </a:r>
            <a:r>
              <a:rPr lang="ru-RU" dirty="0"/>
              <a:t> </a:t>
            </a:r>
            <a:r>
              <a:rPr lang="ru-RU" dirty="0" err="1"/>
              <a:t>розвитку</a:t>
            </a:r>
            <a:r>
              <a:rPr lang="ru-RU" dirty="0"/>
              <a:t>, фаз </a:t>
            </a:r>
            <a:r>
              <a:rPr lang="ru-RU" dirty="0" err="1"/>
              <a:t>розвитку</a:t>
            </a:r>
            <a:r>
              <a:rPr lang="ru-RU" dirty="0"/>
              <a:t> і </a:t>
            </a:r>
            <a:r>
              <a:rPr lang="ru-RU" dirty="0" err="1"/>
              <a:t>подовженням</a:t>
            </a:r>
            <a:r>
              <a:rPr lang="ru-RU" dirty="0"/>
              <a:t> </a:t>
            </a:r>
            <a:r>
              <a:rPr lang="ru-RU" dirty="0" err="1"/>
              <a:t>періоду</a:t>
            </a:r>
            <a:r>
              <a:rPr lang="ru-RU" dirty="0"/>
              <a:t> </a:t>
            </a:r>
            <a:r>
              <a:rPr lang="ru-RU" dirty="0" err="1"/>
              <a:t>нормальної</a:t>
            </a:r>
            <a:r>
              <a:rPr lang="ru-RU" dirty="0"/>
              <a:t> </a:t>
            </a:r>
            <a:r>
              <a:rPr lang="ru-RU" dirty="0" err="1"/>
              <a:t>функціональної</a:t>
            </a:r>
            <a:r>
              <a:rPr lang="ru-RU" dirty="0"/>
              <a:t> </a:t>
            </a:r>
            <a:r>
              <a:rPr lang="ru-RU" dirty="0" err="1"/>
              <a:t>здатності</a:t>
            </a:r>
            <a:r>
              <a:rPr lang="ru-RU" dirty="0"/>
              <a:t> </a:t>
            </a:r>
            <a:r>
              <a:rPr lang="ru-RU" dirty="0" err="1"/>
              <a:t>людини</a:t>
            </a:r>
            <a:r>
              <a:rPr lang="ru-RU" dirty="0"/>
              <a:t> в </a:t>
            </a:r>
            <a:r>
              <a:rPr lang="ru-RU" dirty="0" err="1"/>
              <a:t>усіх</a:t>
            </a:r>
            <a:r>
              <a:rPr lang="ru-RU" dirty="0"/>
              <a:t> </a:t>
            </a:r>
            <a:r>
              <a:rPr lang="ru-RU" dirty="0" err="1"/>
              <a:t>вікових</a:t>
            </a:r>
            <a:r>
              <a:rPr lang="ru-RU" dirty="0"/>
              <a:t> </a:t>
            </a:r>
            <a:r>
              <a:rPr lang="ru-RU" dirty="0" err="1"/>
              <a:t>групах</a:t>
            </a:r>
            <a:r>
              <a:rPr lang="ru-RU" dirty="0"/>
              <a:t>. </a:t>
            </a:r>
            <a:r>
              <a:rPr lang="ru-RU" dirty="0" err="1"/>
              <a:t>Процес</a:t>
            </a:r>
            <a:r>
              <a:rPr lang="ru-RU" dirty="0"/>
              <a:t> </a:t>
            </a:r>
            <a:r>
              <a:rPr lang="ru-RU" dirty="0" err="1"/>
              <a:t>прискорення</a:t>
            </a:r>
            <a:r>
              <a:rPr lang="ru-RU" dirty="0"/>
              <a:t> </a:t>
            </a:r>
            <a:r>
              <a:rPr lang="ru-RU" dirty="0" err="1"/>
              <a:t>вікового</a:t>
            </a:r>
            <a:r>
              <a:rPr lang="ru-RU" dirty="0"/>
              <a:t> </a:t>
            </a:r>
            <a:r>
              <a:rPr lang="ru-RU" dirty="0" err="1"/>
              <a:t>розвитку</a:t>
            </a:r>
            <a:r>
              <a:rPr lang="ru-RU" dirty="0"/>
              <a:t> </a:t>
            </a:r>
            <a:r>
              <a:rPr lang="ru-RU" dirty="0" err="1"/>
              <a:t>відбувається</a:t>
            </a:r>
            <a:r>
              <a:rPr lang="ru-RU" dirty="0"/>
              <a:t> шляхом </a:t>
            </a:r>
            <a:r>
              <a:rPr lang="ru-RU" dirty="0" err="1"/>
              <a:t>зрушення</a:t>
            </a:r>
            <a:r>
              <a:rPr lang="ru-RU" dirty="0"/>
              <a:t> морфогенезу на </a:t>
            </a:r>
            <a:r>
              <a:rPr lang="ru-RU" dirty="0" err="1"/>
              <a:t>більш</a:t>
            </a:r>
            <a:r>
              <a:rPr lang="ru-RU" dirty="0"/>
              <a:t> </a:t>
            </a:r>
            <a:r>
              <a:rPr lang="ru-RU" dirty="0" err="1"/>
              <a:t>ранні</a:t>
            </a:r>
            <a:r>
              <a:rPr lang="ru-RU" dirty="0"/>
              <a:t> </a:t>
            </a:r>
            <a:r>
              <a:rPr lang="ru-RU" dirty="0" err="1"/>
              <a:t>стадії</a:t>
            </a:r>
            <a:r>
              <a:rPr lang="ru-RU" dirty="0"/>
              <a:t> онтогенезу. </a:t>
            </a:r>
            <a:r>
              <a:rPr lang="ru-RU" dirty="0" err="1"/>
              <a:t>Акселерація</a:t>
            </a:r>
            <a:r>
              <a:rPr lang="ru-RU" dirty="0"/>
              <a:t> </a:t>
            </a:r>
            <a:r>
              <a:rPr lang="ru-RU" dirty="0" err="1"/>
              <a:t>демонструє</a:t>
            </a:r>
            <a:r>
              <a:rPr lang="ru-RU" dirty="0"/>
              <a:t> </a:t>
            </a:r>
            <a:r>
              <a:rPr lang="ru-RU" dirty="0" err="1"/>
              <a:t>позитивні</a:t>
            </a:r>
            <a:r>
              <a:rPr lang="ru-RU" dirty="0"/>
              <a:t> </a:t>
            </a:r>
            <a:r>
              <a:rPr lang="ru-RU" dirty="0" err="1"/>
              <a:t>біологічні</a:t>
            </a:r>
            <a:r>
              <a:rPr lang="ru-RU" dirty="0"/>
              <a:t> і </a:t>
            </a:r>
            <a:r>
              <a:rPr lang="ru-RU" dirty="0" err="1"/>
              <a:t>соціальні</a:t>
            </a:r>
            <a:r>
              <a:rPr lang="ru-RU" dirty="0"/>
              <a:t> </a:t>
            </a:r>
            <a:r>
              <a:rPr lang="ru-RU" dirty="0" err="1"/>
              <a:t>зрушення</a:t>
            </a:r>
            <a:r>
              <a:rPr lang="ru-RU" dirty="0"/>
              <a:t> в </a:t>
            </a:r>
            <a:r>
              <a:rPr lang="ru-RU" dirty="0" err="1"/>
              <a:t>житті</a:t>
            </a:r>
            <a:r>
              <a:rPr lang="ru-RU" dirty="0"/>
              <a:t> </a:t>
            </a:r>
            <a:r>
              <a:rPr lang="ru-RU" dirty="0" err="1"/>
              <a:t>підростаючого</a:t>
            </a:r>
            <a:r>
              <a:rPr lang="ru-RU" dirty="0"/>
              <a:t> </a:t>
            </a:r>
            <a:r>
              <a:rPr lang="ru-RU" dirty="0" err="1"/>
              <a:t>покоління</a:t>
            </a:r>
            <a:r>
              <a:rPr lang="ru-RU" dirty="0" smtClean="0"/>
              <a:t>.</a:t>
            </a:r>
          </a:p>
        </p:txBody>
      </p:sp>
    </p:spTree>
    <p:extLst>
      <p:ext uri="{BB962C8B-B14F-4D97-AF65-F5344CB8AC3E}">
        <p14:creationId xmlns:p14="http://schemas.microsoft.com/office/powerpoint/2010/main" val="250457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53048" y="695459"/>
            <a:ext cx="8851564" cy="5215763"/>
          </a:xfrm>
        </p:spPr>
        <p:txBody>
          <a:bodyPr>
            <a:normAutofit lnSpcReduction="10000"/>
          </a:bodyPr>
          <a:lstStyle/>
          <a:p>
            <a:pPr marL="0" indent="0" algn="just">
              <a:buNone/>
            </a:pPr>
            <a:r>
              <a:rPr lang="ru-RU" dirty="0" err="1"/>
              <a:t>Основні</a:t>
            </a:r>
            <a:r>
              <a:rPr lang="ru-RU" dirty="0"/>
              <a:t> прояви </a:t>
            </a:r>
            <a:r>
              <a:rPr lang="ru-RU" dirty="0" err="1"/>
              <a:t>акселерації</a:t>
            </a:r>
            <a:r>
              <a:rPr lang="ru-RU" dirty="0"/>
              <a:t> в </a:t>
            </a:r>
            <a:r>
              <a:rPr lang="ru-RU" dirty="0" err="1"/>
              <a:t>дитячому</a:t>
            </a:r>
            <a:r>
              <a:rPr lang="ru-RU" dirty="0"/>
              <a:t> </a:t>
            </a:r>
            <a:r>
              <a:rPr lang="ru-RU" dirty="0" err="1"/>
              <a:t>віці</a:t>
            </a:r>
            <a:r>
              <a:rPr lang="ru-RU" dirty="0"/>
              <a:t> </a:t>
            </a:r>
            <a:r>
              <a:rPr lang="ru-RU" dirty="0" err="1"/>
              <a:t>полягають</a:t>
            </a:r>
            <a:r>
              <a:rPr lang="ru-RU" dirty="0"/>
              <a:t> в першу </a:t>
            </a:r>
            <a:r>
              <a:rPr lang="ru-RU" dirty="0" err="1"/>
              <a:t>чергу</a:t>
            </a:r>
            <a:r>
              <a:rPr lang="ru-RU" dirty="0"/>
              <a:t> в </a:t>
            </a:r>
            <a:r>
              <a:rPr lang="ru-RU" dirty="0" err="1"/>
              <a:t>збільшенні</a:t>
            </a:r>
            <a:r>
              <a:rPr lang="ru-RU" dirty="0"/>
              <a:t> </a:t>
            </a:r>
            <a:r>
              <a:rPr lang="ru-RU" dirty="0" err="1"/>
              <a:t>довжини</a:t>
            </a:r>
            <a:r>
              <a:rPr lang="ru-RU" dirty="0"/>
              <a:t> і </a:t>
            </a:r>
            <a:r>
              <a:rPr lang="ru-RU" dirty="0" err="1"/>
              <a:t>маси</a:t>
            </a:r>
            <a:r>
              <a:rPr lang="ru-RU" dirty="0"/>
              <a:t> </a:t>
            </a:r>
            <a:r>
              <a:rPr lang="ru-RU" dirty="0" err="1"/>
              <a:t>тіла</a:t>
            </a:r>
            <a:r>
              <a:rPr lang="ru-RU" dirty="0"/>
              <a:t> </a:t>
            </a:r>
            <a:r>
              <a:rPr lang="ru-RU" dirty="0" err="1"/>
              <a:t>новонароджених</a:t>
            </a:r>
            <a:r>
              <a:rPr lang="ru-RU" dirty="0"/>
              <a:t>. За </a:t>
            </a:r>
            <a:r>
              <a:rPr lang="ru-RU" dirty="0" err="1"/>
              <a:t>деякими</a:t>
            </a:r>
            <a:r>
              <a:rPr lang="ru-RU" dirty="0"/>
              <a:t> </a:t>
            </a:r>
            <a:r>
              <a:rPr lang="ru-RU" dirty="0" err="1"/>
              <a:t>даними</a:t>
            </a:r>
            <a:r>
              <a:rPr lang="ru-RU" dirty="0"/>
              <a:t>, з 1939 по 1968 р. </a:t>
            </a:r>
            <a:r>
              <a:rPr lang="ru-RU" dirty="0" err="1"/>
              <a:t>маса</a:t>
            </a:r>
            <a:r>
              <a:rPr lang="ru-RU" dirty="0"/>
              <a:t> </a:t>
            </a:r>
            <a:r>
              <a:rPr lang="ru-RU" dirty="0" err="1"/>
              <a:t>тіла</a:t>
            </a:r>
            <a:r>
              <a:rPr lang="ru-RU" dirty="0"/>
              <a:t> </a:t>
            </a:r>
            <a:r>
              <a:rPr lang="ru-RU" dirty="0" err="1"/>
              <a:t>новонароджених</a:t>
            </a:r>
            <a:r>
              <a:rPr lang="ru-RU" dirty="0"/>
              <a:t> </a:t>
            </a:r>
            <a:r>
              <a:rPr lang="ru-RU" dirty="0" err="1"/>
              <a:t>збільшилася</a:t>
            </a:r>
            <a:r>
              <a:rPr lang="ru-RU" dirty="0"/>
              <a:t> на 500 г, а </a:t>
            </a:r>
            <a:r>
              <a:rPr lang="ru-RU" dirty="0" err="1"/>
              <a:t>довжина</a:t>
            </a:r>
            <a:r>
              <a:rPr lang="ru-RU" dirty="0"/>
              <a:t> </a:t>
            </a:r>
            <a:r>
              <a:rPr lang="ru-RU" dirty="0" err="1"/>
              <a:t>тіла</a:t>
            </a:r>
            <a:r>
              <a:rPr lang="ru-RU" dirty="0"/>
              <a:t> — на 2 см. За </a:t>
            </a:r>
            <a:r>
              <a:rPr lang="ru-RU" dirty="0" err="1"/>
              <a:t>останні</a:t>
            </a:r>
            <a:r>
              <a:rPr lang="ru-RU" dirty="0"/>
              <a:t> 40-45 </a:t>
            </a:r>
            <a:r>
              <a:rPr lang="ru-RU" dirty="0" err="1"/>
              <a:t>років</a:t>
            </a:r>
            <a:r>
              <a:rPr lang="ru-RU" dirty="0"/>
              <a:t> </a:t>
            </a:r>
            <a:r>
              <a:rPr lang="ru-RU" dirty="0" err="1"/>
              <a:t>ці</a:t>
            </a:r>
            <a:r>
              <a:rPr lang="ru-RU" dirty="0"/>
              <a:t> ж </a:t>
            </a:r>
            <a:r>
              <a:rPr lang="ru-RU" dirty="0" err="1"/>
              <a:t>показники</a:t>
            </a:r>
            <a:r>
              <a:rPr lang="ru-RU" dirty="0"/>
              <a:t> </a:t>
            </a:r>
            <a:r>
              <a:rPr lang="ru-RU" dirty="0" err="1"/>
              <a:t>збільшилися</a:t>
            </a:r>
            <a:r>
              <a:rPr lang="ru-RU" dirty="0"/>
              <a:t> </a:t>
            </a:r>
            <a:r>
              <a:rPr lang="ru-RU" dirty="0" err="1"/>
              <a:t>відповідно</a:t>
            </a:r>
            <a:r>
              <a:rPr lang="ru-RU" dirty="0"/>
              <a:t> на 300 г і 1,2 см. В </a:t>
            </a:r>
            <a:r>
              <a:rPr lang="ru-RU" dirty="0" err="1"/>
              <a:t>теперішній</a:t>
            </a:r>
            <a:r>
              <a:rPr lang="ru-RU" dirty="0"/>
              <a:t> час </a:t>
            </a:r>
            <a:r>
              <a:rPr lang="ru-RU" dirty="0" err="1"/>
              <a:t>кількість</a:t>
            </a:r>
            <a:r>
              <a:rPr lang="ru-RU" dirty="0"/>
              <a:t> </a:t>
            </a:r>
            <a:r>
              <a:rPr lang="ru-RU" dirty="0" err="1"/>
              <a:t>дітей</a:t>
            </a:r>
            <a:r>
              <a:rPr lang="ru-RU" dirty="0"/>
              <a:t>, </a:t>
            </a:r>
            <a:r>
              <a:rPr lang="ru-RU" dirty="0" err="1"/>
              <a:t>які</a:t>
            </a:r>
            <a:r>
              <a:rPr lang="ru-RU" dirty="0"/>
              <a:t> </a:t>
            </a:r>
            <a:r>
              <a:rPr lang="ru-RU" dirty="0" err="1"/>
              <a:t>народжуються</a:t>
            </a:r>
            <a:r>
              <a:rPr lang="ru-RU" dirty="0"/>
              <a:t> з великою </a:t>
            </a:r>
            <a:r>
              <a:rPr lang="ru-RU" dirty="0" err="1"/>
              <a:t>масою</a:t>
            </a:r>
            <a:r>
              <a:rPr lang="ru-RU" dirty="0"/>
              <a:t> </a:t>
            </a:r>
            <a:r>
              <a:rPr lang="ru-RU" dirty="0" err="1"/>
              <a:t>тіла</a:t>
            </a:r>
            <a:r>
              <a:rPr lang="ru-RU" dirty="0"/>
              <a:t> (</a:t>
            </a:r>
            <a:r>
              <a:rPr lang="ru-RU" dirty="0" err="1"/>
              <a:t>понад</a:t>
            </a:r>
            <a:r>
              <a:rPr lang="ru-RU" dirty="0"/>
              <a:t> 4000 г), </a:t>
            </a:r>
            <a:r>
              <a:rPr lang="ru-RU" dirty="0" err="1"/>
              <a:t>збільшилася</a:t>
            </a:r>
            <a:r>
              <a:rPr lang="ru-RU" dirty="0"/>
              <a:t> з 5 до </a:t>
            </a:r>
            <a:r>
              <a:rPr lang="ru-RU" dirty="0" smtClean="0"/>
              <a:t>12-16%.</a:t>
            </a:r>
          </a:p>
          <a:p>
            <a:pPr marL="0" indent="0" algn="just">
              <a:buNone/>
            </a:pPr>
            <a:r>
              <a:rPr lang="ru-RU" dirty="0" err="1"/>
              <a:t>Єдиної</a:t>
            </a:r>
            <a:r>
              <a:rPr lang="ru-RU" dirty="0"/>
              <a:t> </a:t>
            </a:r>
            <a:r>
              <a:rPr lang="ru-RU" dirty="0" err="1"/>
              <a:t>теорії</a:t>
            </a:r>
            <a:r>
              <a:rPr lang="ru-RU" dirty="0"/>
              <a:t>, </a:t>
            </a:r>
            <a:r>
              <a:rPr lang="ru-RU" dirty="0" err="1"/>
              <a:t>що</a:t>
            </a:r>
            <a:r>
              <a:rPr lang="ru-RU" dirty="0"/>
              <a:t> </a:t>
            </a:r>
            <a:r>
              <a:rPr lang="ru-RU" dirty="0" err="1"/>
              <a:t>пояснює</a:t>
            </a:r>
            <a:r>
              <a:rPr lang="ru-RU" dirty="0"/>
              <a:t> причини </a:t>
            </a:r>
            <a:r>
              <a:rPr lang="ru-RU" dirty="0" err="1"/>
              <a:t>акселерації</a:t>
            </a:r>
            <a:r>
              <a:rPr lang="ru-RU" dirty="0"/>
              <a:t>, до </a:t>
            </a:r>
            <a:r>
              <a:rPr lang="ru-RU" dirty="0" err="1"/>
              <a:t>теперішнього</a:t>
            </a:r>
            <a:r>
              <a:rPr lang="ru-RU" dirty="0"/>
              <a:t> часу нема. </a:t>
            </a:r>
            <a:r>
              <a:rPr lang="ru-RU" dirty="0" err="1"/>
              <a:t>Найвідоміші</a:t>
            </a:r>
            <a:r>
              <a:rPr lang="ru-RU" dirty="0"/>
              <a:t> </a:t>
            </a:r>
            <a:r>
              <a:rPr lang="ru-RU" dirty="0" err="1"/>
              <a:t>гіпотези</a:t>
            </a:r>
            <a:r>
              <a:rPr lang="ru-RU" dirty="0"/>
              <a:t> </a:t>
            </a:r>
            <a:r>
              <a:rPr lang="ru-RU" dirty="0" err="1"/>
              <a:t>можна</a:t>
            </a:r>
            <a:r>
              <a:rPr lang="ru-RU" dirty="0"/>
              <a:t> </a:t>
            </a:r>
            <a:r>
              <a:rPr lang="ru-RU" dirty="0" err="1"/>
              <a:t>умовно</a:t>
            </a:r>
            <a:r>
              <a:rPr lang="ru-RU" dirty="0"/>
              <a:t> </a:t>
            </a:r>
            <a:r>
              <a:rPr lang="ru-RU" dirty="0" err="1"/>
              <a:t>розподілити</a:t>
            </a:r>
            <a:r>
              <a:rPr lang="ru-RU" dirty="0"/>
              <a:t> на </a:t>
            </a:r>
            <a:r>
              <a:rPr lang="ru-RU" dirty="0" err="1"/>
              <a:t>декілька</a:t>
            </a:r>
            <a:r>
              <a:rPr lang="ru-RU" dirty="0"/>
              <a:t> </a:t>
            </a:r>
            <a:r>
              <a:rPr lang="ru-RU" dirty="0" err="1"/>
              <a:t>груп</a:t>
            </a:r>
            <a:r>
              <a:rPr lang="ru-RU" dirty="0"/>
              <a:t>, </a:t>
            </a:r>
            <a:r>
              <a:rPr lang="ru-RU" dirty="0" err="1"/>
              <a:t>підсумованих</a:t>
            </a:r>
            <a:r>
              <a:rPr lang="ru-RU" dirty="0"/>
              <a:t> </a:t>
            </a:r>
            <a:r>
              <a:rPr lang="ru-RU" dirty="0" err="1"/>
              <a:t>Ю.П.Лисициним</a:t>
            </a:r>
            <a:r>
              <a:rPr lang="ru-RU" dirty="0"/>
              <a:t> (1973) таким чином:</a:t>
            </a:r>
          </a:p>
          <a:p>
            <a:pPr marL="0" indent="0" algn="just">
              <a:buNone/>
            </a:pPr>
            <a:r>
              <a:rPr lang="ru-RU" dirty="0" smtClean="0"/>
              <a:t>І</a:t>
            </a:r>
            <a:r>
              <a:rPr lang="ru-RU" dirty="0"/>
              <a:t>. </a:t>
            </a:r>
            <a:r>
              <a:rPr lang="ru-RU" dirty="0" err="1"/>
              <a:t>Фізико-хімічні</a:t>
            </a:r>
            <a:r>
              <a:rPr lang="ru-RU" dirty="0"/>
              <a:t> </a:t>
            </a:r>
            <a:r>
              <a:rPr lang="ru-RU" dirty="0" err="1"/>
              <a:t>теорії</a:t>
            </a:r>
            <a:r>
              <a:rPr lang="ru-RU" dirty="0"/>
              <a:t>:</a:t>
            </a:r>
          </a:p>
          <a:p>
            <a:pPr marL="0" indent="0" algn="just">
              <a:buNone/>
            </a:pPr>
            <a:r>
              <a:rPr lang="ru-RU" dirty="0" smtClean="0"/>
              <a:t>— </a:t>
            </a:r>
            <a:r>
              <a:rPr lang="ru-RU" dirty="0" err="1"/>
              <a:t>геліогенна</a:t>
            </a:r>
            <a:r>
              <a:rPr lang="ru-RU" dirty="0"/>
              <a:t> (</a:t>
            </a:r>
            <a:r>
              <a:rPr lang="ru-RU" dirty="0" err="1"/>
              <a:t>вплив</a:t>
            </a:r>
            <a:r>
              <a:rPr lang="ru-RU" dirty="0"/>
              <a:t> </a:t>
            </a:r>
            <a:r>
              <a:rPr lang="ru-RU" dirty="0" err="1"/>
              <a:t>сонячної</a:t>
            </a:r>
            <a:r>
              <a:rPr lang="ru-RU" dirty="0"/>
              <a:t> </a:t>
            </a:r>
            <a:r>
              <a:rPr lang="ru-RU" dirty="0" err="1"/>
              <a:t>радіації</a:t>
            </a:r>
            <a:r>
              <a:rPr lang="ru-RU" dirty="0"/>
              <a:t>);</a:t>
            </a:r>
          </a:p>
          <a:p>
            <a:pPr marL="0" indent="0" algn="just">
              <a:buNone/>
            </a:pPr>
            <a:r>
              <a:rPr lang="ru-RU" dirty="0" smtClean="0"/>
              <a:t>— </a:t>
            </a:r>
            <a:r>
              <a:rPr lang="ru-RU" dirty="0" err="1"/>
              <a:t>радіохвильова</a:t>
            </a:r>
            <a:r>
              <a:rPr lang="ru-RU" dirty="0"/>
              <a:t>, </a:t>
            </a:r>
            <a:r>
              <a:rPr lang="ru-RU" dirty="0" err="1"/>
              <a:t>магнітна</a:t>
            </a:r>
            <a:r>
              <a:rPr lang="ru-RU" dirty="0"/>
              <a:t> (</a:t>
            </a:r>
            <a:r>
              <a:rPr lang="ru-RU" dirty="0" err="1"/>
              <a:t>вплив</a:t>
            </a:r>
            <a:r>
              <a:rPr lang="ru-RU" dirty="0"/>
              <a:t> </a:t>
            </a:r>
            <a:r>
              <a:rPr lang="ru-RU" dirty="0" err="1"/>
              <a:t>магнітного</a:t>
            </a:r>
            <a:r>
              <a:rPr lang="ru-RU" dirty="0"/>
              <a:t> поля);</a:t>
            </a:r>
          </a:p>
          <a:p>
            <a:pPr marL="0" indent="0" algn="just">
              <a:buNone/>
            </a:pPr>
            <a:r>
              <a:rPr lang="ru-RU" dirty="0" smtClean="0"/>
              <a:t>— </a:t>
            </a:r>
            <a:r>
              <a:rPr lang="ru-RU" dirty="0" err="1"/>
              <a:t>космічної</a:t>
            </a:r>
            <a:r>
              <a:rPr lang="ru-RU" dirty="0"/>
              <a:t> </a:t>
            </a:r>
            <a:r>
              <a:rPr lang="ru-RU" dirty="0" err="1"/>
              <a:t>радіації</a:t>
            </a:r>
            <a:r>
              <a:rPr lang="ru-RU" dirty="0"/>
              <a:t>;</a:t>
            </a:r>
          </a:p>
          <a:p>
            <a:pPr marL="0" indent="0" algn="just">
              <a:buNone/>
            </a:pPr>
            <a:r>
              <a:rPr lang="ru-RU" dirty="0" smtClean="0"/>
              <a:t>— </a:t>
            </a:r>
            <a:r>
              <a:rPr lang="ru-RU" dirty="0" err="1"/>
              <a:t>підвищеної</a:t>
            </a:r>
            <a:r>
              <a:rPr lang="ru-RU" dirty="0"/>
              <a:t> </a:t>
            </a:r>
            <a:r>
              <a:rPr lang="ru-RU" dirty="0" err="1"/>
              <a:t>концентрації</a:t>
            </a:r>
            <a:r>
              <a:rPr lang="ru-RU" dirty="0"/>
              <a:t> </a:t>
            </a:r>
            <a:r>
              <a:rPr lang="ru-RU" dirty="0" err="1"/>
              <a:t>вуглекислого</a:t>
            </a:r>
            <a:r>
              <a:rPr lang="ru-RU" dirty="0"/>
              <a:t> газу, </a:t>
            </a:r>
            <a:r>
              <a:rPr lang="ru-RU" dirty="0" err="1"/>
              <a:t>пов’язаної</a:t>
            </a:r>
            <a:r>
              <a:rPr lang="ru-RU" dirty="0"/>
              <a:t> з </a:t>
            </a:r>
            <a:r>
              <a:rPr lang="ru-RU" dirty="0" err="1"/>
              <a:t>поширенням</a:t>
            </a:r>
            <a:r>
              <a:rPr lang="ru-RU" dirty="0"/>
              <a:t> </a:t>
            </a:r>
            <a:r>
              <a:rPr lang="ru-RU" dirty="0" err="1"/>
              <a:t>виробництва</a:t>
            </a:r>
            <a:r>
              <a:rPr lang="ru-RU" dirty="0"/>
              <a:t>.</a:t>
            </a:r>
          </a:p>
        </p:txBody>
      </p:sp>
    </p:spTree>
    <p:extLst>
      <p:ext uri="{BB962C8B-B14F-4D97-AF65-F5344CB8AC3E}">
        <p14:creationId xmlns:p14="http://schemas.microsoft.com/office/powerpoint/2010/main" val="165269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2896" y="592428"/>
            <a:ext cx="8941715" cy="5486400"/>
          </a:xfrm>
        </p:spPr>
        <p:txBody>
          <a:bodyPr>
            <a:normAutofit/>
          </a:bodyPr>
          <a:lstStyle/>
          <a:p>
            <a:pPr marL="0" indent="0">
              <a:buNone/>
            </a:pPr>
            <a:endParaRPr lang="ru-RU" dirty="0" smtClean="0"/>
          </a:p>
          <a:p>
            <a:pPr marL="0" indent="0">
              <a:buNone/>
            </a:pPr>
            <a:r>
              <a:rPr lang="ru-RU" dirty="0" smtClean="0"/>
              <a:t>ІІ</a:t>
            </a:r>
            <a:r>
              <a:rPr lang="ru-RU" dirty="0"/>
              <a:t>. </a:t>
            </a:r>
            <a:r>
              <a:rPr lang="ru-RU" dirty="0" err="1"/>
              <a:t>Теорії</a:t>
            </a:r>
            <a:r>
              <a:rPr lang="ru-RU" dirty="0"/>
              <a:t> </a:t>
            </a:r>
            <a:r>
              <a:rPr lang="ru-RU" dirty="0" err="1"/>
              <a:t>окремих</a:t>
            </a:r>
            <a:r>
              <a:rPr lang="ru-RU" dirty="0"/>
              <a:t> </a:t>
            </a:r>
            <a:r>
              <a:rPr lang="ru-RU" dirty="0" err="1"/>
              <a:t>факторів</a:t>
            </a:r>
            <a:r>
              <a:rPr lang="ru-RU" dirty="0"/>
              <a:t> умов </a:t>
            </a:r>
            <a:r>
              <a:rPr lang="ru-RU" dirty="0" err="1"/>
              <a:t>життя</a:t>
            </a:r>
            <a:r>
              <a:rPr lang="ru-RU" dirty="0"/>
              <a:t>:</a:t>
            </a:r>
          </a:p>
          <a:p>
            <a:pPr marL="0" indent="0">
              <a:buNone/>
            </a:pPr>
            <a:r>
              <a:rPr lang="ru-RU" dirty="0" smtClean="0"/>
              <a:t>— </a:t>
            </a:r>
            <a:r>
              <a:rPr lang="ru-RU" dirty="0" err="1"/>
              <a:t>аліментарна</a:t>
            </a:r>
            <a:r>
              <a:rPr lang="ru-RU" dirty="0"/>
              <a:t>;</a:t>
            </a:r>
          </a:p>
          <a:p>
            <a:pPr marL="0" indent="0">
              <a:buNone/>
            </a:pPr>
            <a:r>
              <a:rPr lang="ru-RU" dirty="0" smtClean="0"/>
              <a:t>— </a:t>
            </a:r>
            <a:r>
              <a:rPr lang="ru-RU" dirty="0" err="1"/>
              <a:t>нутритивна</a:t>
            </a:r>
            <a:r>
              <a:rPr lang="ru-RU" dirty="0"/>
              <a:t>;</a:t>
            </a:r>
          </a:p>
          <a:p>
            <a:pPr marL="0" indent="0">
              <a:buNone/>
            </a:pPr>
            <a:r>
              <a:rPr lang="ru-RU" dirty="0" smtClean="0"/>
              <a:t>— </a:t>
            </a:r>
            <a:r>
              <a:rPr lang="ru-RU" dirty="0" err="1"/>
              <a:t>підвищеної</a:t>
            </a:r>
            <a:r>
              <a:rPr lang="ru-RU" dirty="0"/>
              <a:t> </a:t>
            </a:r>
            <a:r>
              <a:rPr lang="ru-RU" dirty="0" err="1"/>
              <a:t>інформації</a:t>
            </a:r>
            <a:r>
              <a:rPr lang="ru-RU" dirty="0"/>
              <a:t>.</a:t>
            </a:r>
          </a:p>
          <a:p>
            <a:pPr marL="0" indent="0">
              <a:buNone/>
            </a:pPr>
            <a:r>
              <a:rPr lang="ru-RU" dirty="0" smtClean="0"/>
              <a:t>ІІІ</a:t>
            </a:r>
            <a:r>
              <a:rPr lang="ru-RU" dirty="0"/>
              <a:t>. </a:t>
            </a:r>
            <a:r>
              <a:rPr lang="ru-RU" dirty="0" err="1" smtClean="0"/>
              <a:t>Генетичні</a:t>
            </a:r>
            <a:r>
              <a:rPr lang="ru-RU" dirty="0" smtClean="0"/>
              <a:t> </a:t>
            </a:r>
            <a:r>
              <a:rPr lang="ru-RU" dirty="0" err="1"/>
              <a:t>теорії</a:t>
            </a:r>
            <a:r>
              <a:rPr lang="ru-RU" dirty="0"/>
              <a:t>:</a:t>
            </a:r>
          </a:p>
          <a:p>
            <a:pPr marL="0" indent="0">
              <a:buNone/>
            </a:pPr>
            <a:r>
              <a:rPr lang="ru-RU" dirty="0" smtClean="0"/>
              <a:t>— </a:t>
            </a:r>
            <a:r>
              <a:rPr lang="ru-RU" dirty="0" err="1"/>
              <a:t>циклічних</a:t>
            </a:r>
            <a:r>
              <a:rPr lang="ru-RU" dirty="0"/>
              <a:t> </a:t>
            </a:r>
            <a:r>
              <a:rPr lang="ru-RU" dirty="0" err="1"/>
              <a:t>біологічних</a:t>
            </a:r>
            <a:r>
              <a:rPr lang="ru-RU" dirty="0"/>
              <a:t> </a:t>
            </a:r>
            <a:r>
              <a:rPr lang="ru-RU" dirty="0" err="1"/>
              <a:t>змін</a:t>
            </a:r>
            <a:r>
              <a:rPr lang="ru-RU" dirty="0"/>
              <a:t>;</a:t>
            </a:r>
          </a:p>
          <a:p>
            <a:pPr marL="0" indent="0">
              <a:buNone/>
            </a:pPr>
            <a:r>
              <a:rPr lang="ru-RU" dirty="0" smtClean="0"/>
              <a:t>— </a:t>
            </a:r>
            <a:r>
              <a:rPr lang="ru-RU" dirty="0"/>
              <a:t>гетерозиса (</a:t>
            </a:r>
            <a:r>
              <a:rPr lang="ru-RU" dirty="0" err="1"/>
              <a:t>змішення</a:t>
            </a:r>
            <a:r>
              <a:rPr lang="ru-RU" dirty="0"/>
              <a:t> </a:t>
            </a:r>
            <a:r>
              <a:rPr lang="ru-RU" dirty="0" err="1"/>
              <a:t>популяцій</a:t>
            </a:r>
            <a:r>
              <a:rPr lang="ru-RU" dirty="0"/>
              <a:t>).</a:t>
            </a:r>
          </a:p>
          <a:p>
            <a:pPr marL="0" indent="0">
              <a:buNone/>
            </a:pPr>
            <a:r>
              <a:rPr lang="ru-RU" dirty="0" smtClean="0"/>
              <a:t>І</a:t>
            </a:r>
            <a:r>
              <a:rPr lang="en-US" dirty="0"/>
              <a:t>V. </a:t>
            </a:r>
            <a:r>
              <a:rPr lang="ru-RU" dirty="0" err="1"/>
              <a:t>Теорії</a:t>
            </a:r>
            <a:r>
              <a:rPr lang="ru-RU" dirty="0"/>
              <a:t> комплексу </a:t>
            </a:r>
            <a:r>
              <a:rPr lang="ru-RU" dirty="0" err="1"/>
              <a:t>факторів</a:t>
            </a:r>
            <a:r>
              <a:rPr lang="ru-RU" dirty="0"/>
              <a:t> умов </a:t>
            </a:r>
            <a:r>
              <a:rPr lang="ru-RU" dirty="0" err="1"/>
              <a:t>життя</a:t>
            </a:r>
            <a:r>
              <a:rPr lang="ru-RU" dirty="0"/>
              <a:t>:</a:t>
            </a:r>
          </a:p>
          <a:p>
            <a:pPr marL="0" indent="0">
              <a:buNone/>
            </a:pPr>
            <a:r>
              <a:rPr lang="ru-RU" dirty="0" smtClean="0"/>
              <a:t>— </a:t>
            </a:r>
            <a:r>
              <a:rPr lang="ru-RU" dirty="0" err="1"/>
              <a:t>урбаністичний</a:t>
            </a:r>
            <a:r>
              <a:rPr lang="ru-RU" dirty="0"/>
              <a:t> </a:t>
            </a:r>
            <a:r>
              <a:rPr lang="ru-RU" dirty="0" err="1"/>
              <a:t>вплив</a:t>
            </a:r>
            <a:r>
              <a:rPr lang="ru-RU" dirty="0"/>
              <a:t>;</a:t>
            </a:r>
          </a:p>
          <a:p>
            <a:pPr marL="0" indent="0">
              <a:buNone/>
            </a:pPr>
            <a:r>
              <a:rPr lang="ru-RU" dirty="0"/>
              <a:t>— комплексу </a:t>
            </a:r>
            <a:r>
              <a:rPr lang="ru-RU" dirty="0" err="1"/>
              <a:t>соціально-біологічних</a:t>
            </a:r>
            <a:r>
              <a:rPr lang="ru-RU" dirty="0"/>
              <a:t> </a:t>
            </a:r>
            <a:r>
              <a:rPr lang="ru-RU" dirty="0" err="1"/>
              <a:t>факторів</a:t>
            </a:r>
            <a:r>
              <a:rPr lang="ru-RU" dirty="0" smtClean="0"/>
              <a:t>.</a:t>
            </a:r>
          </a:p>
          <a:p>
            <a:pPr marL="0" indent="0" algn="just">
              <a:buNone/>
            </a:pPr>
            <a:r>
              <a:rPr lang="ru-RU" dirty="0" err="1" smtClean="0"/>
              <a:t>Розглянемо</a:t>
            </a:r>
            <a:r>
              <a:rPr lang="ru-RU" dirty="0" smtClean="0"/>
              <a:t> коротко </a:t>
            </a:r>
            <a:r>
              <a:rPr lang="ru-RU" dirty="0" err="1" smtClean="0"/>
              <a:t>найбільш</a:t>
            </a:r>
            <a:r>
              <a:rPr lang="ru-RU" dirty="0" smtClean="0"/>
              <a:t> </a:t>
            </a:r>
            <a:r>
              <a:rPr lang="ru-RU" dirty="0" err="1" smtClean="0"/>
              <a:t>загальні</a:t>
            </a:r>
            <a:r>
              <a:rPr lang="ru-RU" dirty="0" smtClean="0"/>
              <a:t> </a:t>
            </a:r>
            <a:r>
              <a:rPr lang="ru-RU" dirty="0" err="1" smtClean="0"/>
              <a:t>положення</a:t>
            </a:r>
            <a:r>
              <a:rPr lang="ru-RU" dirty="0" smtClean="0"/>
              <a:t> </a:t>
            </a:r>
            <a:r>
              <a:rPr lang="ru-RU" dirty="0" err="1" smtClean="0"/>
              <a:t>деяких</a:t>
            </a:r>
            <a:r>
              <a:rPr lang="ru-RU" dirty="0" smtClean="0"/>
              <a:t> </a:t>
            </a:r>
            <a:r>
              <a:rPr lang="ru-RU" dirty="0" err="1" smtClean="0"/>
              <a:t>гіпотез</a:t>
            </a:r>
            <a:r>
              <a:rPr lang="ru-RU" dirty="0" smtClean="0"/>
              <a:t> </a:t>
            </a:r>
            <a:r>
              <a:rPr lang="ru-RU" dirty="0" err="1" smtClean="0"/>
              <a:t>акселерації</a:t>
            </a:r>
            <a:r>
              <a:rPr lang="ru-RU" dirty="0" smtClean="0"/>
              <a:t>.</a:t>
            </a:r>
            <a:endParaRPr lang="ru-RU" dirty="0"/>
          </a:p>
        </p:txBody>
      </p:sp>
    </p:spTree>
    <p:extLst>
      <p:ext uri="{BB962C8B-B14F-4D97-AF65-F5344CB8AC3E}">
        <p14:creationId xmlns:p14="http://schemas.microsoft.com/office/powerpoint/2010/main" val="422611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01532" y="656823"/>
            <a:ext cx="8903080" cy="5254399"/>
          </a:xfrm>
        </p:spPr>
        <p:txBody>
          <a:bodyPr>
            <a:normAutofit lnSpcReduction="10000"/>
          </a:bodyPr>
          <a:lstStyle/>
          <a:p>
            <a:pPr marL="0" indent="0" algn="just">
              <a:buNone/>
            </a:pPr>
            <a:endParaRPr lang="ru-RU" dirty="0" smtClean="0"/>
          </a:p>
          <a:p>
            <a:pPr marL="0" indent="0" algn="just">
              <a:buNone/>
            </a:pPr>
            <a:r>
              <a:rPr lang="ru-RU" dirty="0" err="1" smtClean="0"/>
              <a:t>Геліогенна</a:t>
            </a:r>
            <a:r>
              <a:rPr lang="ru-RU" dirty="0" smtClean="0"/>
              <a:t> </a:t>
            </a:r>
            <a:r>
              <a:rPr lang="ru-RU" dirty="0" err="1"/>
              <a:t>гіпотеза</a:t>
            </a:r>
            <a:r>
              <a:rPr lang="ru-RU" dirty="0"/>
              <a:t> </a:t>
            </a:r>
            <a:r>
              <a:rPr lang="ru-RU" dirty="0" err="1"/>
              <a:t>запропонована</a:t>
            </a:r>
            <a:r>
              <a:rPr lang="ru-RU" dirty="0"/>
              <a:t> </a:t>
            </a:r>
            <a:r>
              <a:rPr lang="ru-RU" dirty="0" smtClean="0"/>
              <a:t>у </a:t>
            </a:r>
            <a:r>
              <a:rPr lang="ru-RU" dirty="0"/>
              <a:t>1935 р. </a:t>
            </a:r>
            <a:r>
              <a:rPr lang="ru-RU" dirty="0" err="1"/>
              <a:t>Е.Кохом</a:t>
            </a:r>
            <a:r>
              <a:rPr lang="ru-RU" dirty="0"/>
              <a:t>. </a:t>
            </a:r>
            <a:r>
              <a:rPr lang="ru-RU" dirty="0" err="1"/>
              <a:t>Згідно</a:t>
            </a:r>
            <a:r>
              <a:rPr lang="ru-RU" dirty="0"/>
              <a:t> з нею </a:t>
            </a:r>
            <a:r>
              <a:rPr lang="ru-RU" dirty="0" err="1"/>
              <a:t>підсилений</a:t>
            </a:r>
            <a:r>
              <a:rPr lang="ru-RU" dirty="0"/>
              <a:t> </a:t>
            </a:r>
            <a:r>
              <a:rPr lang="ru-RU" dirty="0" err="1"/>
              <a:t>ріст</a:t>
            </a:r>
            <a:r>
              <a:rPr lang="ru-RU" dirty="0"/>
              <a:t> </a:t>
            </a:r>
            <a:r>
              <a:rPr lang="ru-RU" dirty="0" err="1"/>
              <a:t>обумовлений</a:t>
            </a:r>
            <a:r>
              <a:rPr lang="ru-RU" dirty="0"/>
              <a:t> </a:t>
            </a:r>
            <a:r>
              <a:rPr lang="ru-RU" dirty="0" err="1"/>
              <a:t>дією</a:t>
            </a:r>
            <a:r>
              <a:rPr lang="ru-RU" dirty="0"/>
              <a:t> на </a:t>
            </a:r>
            <a:r>
              <a:rPr lang="ru-RU" dirty="0" err="1"/>
              <a:t>організм</a:t>
            </a:r>
            <a:r>
              <a:rPr lang="ru-RU" dirty="0"/>
              <a:t> </a:t>
            </a:r>
            <a:r>
              <a:rPr lang="ru-RU" dirty="0" err="1"/>
              <a:t>променевої</a:t>
            </a:r>
            <a:r>
              <a:rPr lang="ru-RU" dirty="0"/>
              <a:t> </a:t>
            </a:r>
            <a:r>
              <a:rPr lang="ru-RU" dirty="0" err="1"/>
              <a:t>енергії</a:t>
            </a:r>
            <a:r>
              <a:rPr lang="ru-RU" dirty="0"/>
              <a:t>, і </a:t>
            </a:r>
            <a:r>
              <a:rPr lang="ru-RU" dirty="0" err="1"/>
              <a:t>сонце</a:t>
            </a:r>
            <a:r>
              <a:rPr lang="ru-RU" dirty="0"/>
              <a:t> є </a:t>
            </a:r>
            <a:r>
              <a:rPr lang="ru-RU" dirty="0" err="1"/>
              <a:t>джерелом</a:t>
            </a:r>
            <a:r>
              <a:rPr lang="ru-RU" dirty="0"/>
              <a:t> </a:t>
            </a:r>
            <a:r>
              <a:rPr lang="ru-RU" dirty="0" err="1"/>
              <a:t>первинного</a:t>
            </a:r>
            <a:r>
              <a:rPr lang="ru-RU" dirty="0"/>
              <a:t> </a:t>
            </a:r>
            <a:r>
              <a:rPr lang="ru-RU" dirty="0" err="1"/>
              <a:t>подразника</a:t>
            </a:r>
            <a:r>
              <a:rPr lang="ru-RU" dirty="0"/>
              <a:t>. </a:t>
            </a:r>
            <a:r>
              <a:rPr lang="ru-RU" dirty="0" err="1"/>
              <a:t>Під</a:t>
            </a:r>
            <a:r>
              <a:rPr lang="ru-RU" dirty="0"/>
              <a:t> час </a:t>
            </a:r>
            <a:r>
              <a:rPr lang="ru-RU" dirty="0" err="1"/>
              <a:t>інтенсивної</a:t>
            </a:r>
            <a:r>
              <a:rPr lang="ru-RU" dirty="0"/>
              <a:t> </a:t>
            </a:r>
            <a:r>
              <a:rPr lang="ru-RU" dirty="0" err="1"/>
              <a:t>інсоляції</a:t>
            </a:r>
            <a:r>
              <a:rPr lang="ru-RU" dirty="0"/>
              <a:t> </a:t>
            </a:r>
            <a:r>
              <a:rPr lang="ru-RU" dirty="0" err="1"/>
              <a:t>підсилюється</a:t>
            </a:r>
            <a:r>
              <a:rPr lang="ru-RU" dirty="0"/>
              <a:t> </a:t>
            </a:r>
            <a:r>
              <a:rPr lang="ru-RU" dirty="0" err="1"/>
              <a:t>вироблення</a:t>
            </a:r>
            <a:r>
              <a:rPr lang="ru-RU" dirty="0"/>
              <a:t> в </a:t>
            </a:r>
            <a:r>
              <a:rPr lang="ru-RU" dirty="0" err="1"/>
              <a:t>шкірі</a:t>
            </a:r>
            <a:r>
              <a:rPr lang="ru-RU" dirty="0"/>
              <a:t> </a:t>
            </a:r>
            <a:r>
              <a:rPr lang="ru-RU" dirty="0" err="1"/>
              <a:t>активної</a:t>
            </a:r>
            <a:r>
              <a:rPr lang="ru-RU" dirty="0"/>
              <a:t> </a:t>
            </a:r>
            <a:r>
              <a:rPr lang="ru-RU" dirty="0" err="1"/>
              <a:t>форми</a:t>
            </a:r>
            <a:r>
              <a:rPr lang="ru-RU" dirty="0"/>
              <a:t> </a:t>
            </a:r>
            <a:r>
              <a:rPr lang="ru-RU" dirty="0" err="1"/>
              <a:t>вітаміну</a:t>
            </a:r>
            <a:r>
              <a:rPr lang="ru-RU" dirty="0"/>
              <a:t> </a:t>
            </a:r>
            <a:r>
              <a:rPr lang="en-US" dirty="0"/>
              <a:t>D (</a:t>
            </a:r>
            <a:r>
              <a:rPr lang="ru-RU" dirty="0" err="1"/>
              <a:t>кальциферолів</a:t>
            </a:r>
            <a:r>
              <a:rPr lang="ru-RU" dirty="0"/>
              <a:t>), </a:t>
            </a:r>
            <a:r>
              <a:rPr lang="ru-RU" dirty="0" err="1"/>
              <a:t>який</a:t>
            </a:r>
            <a:r>
              <a:rPr lang="ru-RU" dirty="0"/>
              <a:t>, </a:t>
            </a:r>
            <a:r>
              <a:rPr lang="ru-RU" dirty="0" err="1"/>
              <a:t>впливаючи</a:t>
            </a:r>
            <a:r>
              <a:rPr lang="ru-RU" dirty="0"/>
              <a:t> на </a:t>
            </a:r>
            <a:r>
              <a:rPr lang="ru-RU" dirty="0" err="1"/>
              <a:t>процеси</a:t>
            </a:r>
            <a:r>
              <a:rPr lang="ru-RU" dirty="0"/>
              <a:t> </a:t>
            </a:r>
            <a:r>
              <a:rPr lang="ru-RU" dirty="0" err="1"/>
              <a:t>закостеніння</a:t>
            </a:r>
            <a:r>
              <a:rPr lang="ru-RU" dirty="0"/>
              <a:t>, </a:t>
            </a:r>
            <a:r>
              <a:rPr lang="ru-RU" dirty="0" err="1"/>
              <a:t>сприяє</a:t>
            </a:r>
            <a:r>
              <a:rPr lang="ru-RU" dirty="0"/>
              <a:t> </a:t>
            </a:r>
            <a:r>
              <a:rPr lang="ru-RU" dirty="0" err="1"/>
              <a:t>прискореному</a:t>
            </a:r>
            <a:r>
              <a:rPr lang="ru-RU" dirty="0"/>
              <a:t> </a:t>
            </a:r>
            <a:r>
              <a:rPr lang="ru-RU" dirty="0" err="1"/>
              <a:t>розвитку</a:t>
            </a:r>
            <a:r>
              <a:rPr lang="ru-RU" dirty="0"/>
              <a:t> </a:t>
            </a:r>
            <a:r>
              <a:rPr lang="ru-RU" dirty="0" err="1"/>
              <a:t>дітей</a:t>
            </a:r>
            <a:r>
              <a:rPr lang="ru-RU" dirty="0"/>
              <a:t>. </a:t>
            </a:r>
            <a:r>
              <a:rPr lang="ru-RU" dirty="0" err="1"/>
              <a:t>Крім</a:t>
            </a:r>
            <a:r>
              <a:rPr lang="ru-RU" dirty="0"/>
              <a:t> </a:t>
            </a:r>
            <a:r>
              <a:rPr lang="ru-RU" dirty="0" err="1"/>
              <a:t>цього</a:t>
            </a:r>
            <a:r>
              <a:rPr lang="ru-RU" dirty="0"/>
              <a:t>, </a:t>
            </a:r>
            <a:r>
              <a:rPr lang="ru-RU" dirty="0" err="1"/>
              <a:t>прискореному</a:t>
            </a:r>
            <a:r>
              <a:rPr lang="ru-RU" dirty="0"/>
              <a:t> росту </a:t>
            </a:r>
            <a:r>
              <a:rPr lang="ru-RU" dirty="0" err="1"/>
              <a:t>сприяє</a:t>
            </a:r>
            <a:r>
              <a:rPr lang="ru-RU" dirty="0"/>
              <a:t> </a:t>
            </a:r>
            <a:r>
              <a:rPr lang="ru-RU" dirty="0" err="1"/>
              <a:t>широке</a:t>
            </a:r>
            <a:r>
              <a:rPr lang="ru-RU" dirty="0"/>
              <a:t> </a:t>
            </a:r>
            <a:r>
              <a:rPr lang="ru-RU" dirty="0" err="1"/>
              <a:t>застосування</a:t>
            </a:r>
            <a:r>
              <a:rPr lang="ru-RU" dirty="0"/>
              <a:t> </a:t>
            </a:r>
            <a:r>
              <a:rPr lang="ru-RU" dirty="0" err="1"/>
              <a:t>вітаміну</a:t>
            </a:r>
            <a:r>
              <a:rPr lang="ru-RU" dirty="0"/>
              <a:t> </a:t>
            </a:r>
            <a:r>
              <a:rPr lang="en-US" dirty="0"/>
              <a:t>D </a:t>
            </a:r>
            <a:r>
              <a:rPr lang="ru-RU" dirty="0"/>
              <a:t>для </a:t>
            </a:r>
            <a:r>
              <a:rPr lang="ru-RU" dirty="0" err="1"/>
              <a:t>профілактики</a:t>
            </a:r>
            <a:r>
              <a:rPr lang="ru-RU" dirty="0"/>
              <a:t> </a:t>
            </a:r>
            <a:r>
              <a:rPr lang="ru-RU" dirty="0" err="1"/>
              <a:t>рахіту</a:t>
            </a:r>
            <a:r>
              <a:rPr lang="ru-RU" dirty="0"/>
              <a:t> у </a:t>
            </a:r>
            <a:r>
              <a:rPr lang="ru-RU" dirty="0" err="1"/>
              <a:t>дітей</a:t>
            </a:r>
            <a:r>
              <a:rPr lang="ru-RU" dirty="0" smtClean="0"/>
              <a:t>.</a:t>
            </a:r>
          </a:p>
          <a:p>
            <a:pPr marL="0" indent="0" algn="just">
              <a:buNone/>
            </a:pPr>
            <a:r>
              <a:rPr lang="ru-RU" dirty="0" err="1"/>
              <a:t>Радіохвильова</a:t>
            </a:r>
            <a:r>
              <a:rPr lang="ru-RU" dirty="0"/>
              <a:t> </a:t>
            </a:r>
            <a:r>
              <a:rPr lang="ru-RU" dirty="0" err="1"/>
              <a:t>гіпотеза</a:t>
            </a:r>
            <a:r>
              <a:rPr lang="ru-RU" dirty="0"/>
              <a:t> </a:t>
            </a:r>
            <a:r>
              <a:rPr lang="ru-RU" dirty="0" err="1"/>
              <a:t>запропонована</a:t>
            </a:r>
            <a:r>
              <a:rPr lang="ru-RU" dirty="0"/>
              <a:t> </a:t>
            </a:r>
            <a:r>
              <a:rPr lang="uk-UA" dirty="0" err="1" smtClean="0"/>
              <a:t>Т.Трейбером</a:t>
            </a:r>
            <a:r>
              <a:rPr lang="en-US" dirty="0" smtClean="0"/>
              <a:t> </a:t>
            </a:r>
            <a:r>
              <a:rPr lang="ru-RU" dirty="0"/>
              <a:t>у 1941 р. і </a:t>
            </a:r>
            <a:r>
              <a:rPr lang="ru-RU" dirty="0" err="1"/>
              <a:t>пояснює</a:t>
            </a:r>
            <a:r>
              <a:rPr lang="ru-RU" dirty="0"/>
              <a:t> </a:t>
            </a:r>
            <a:r>
              <a:rPr lang="ru-RU" dirty="0" err="1"/>
              <a:t>акселерацію</a:t>
            </a:r>
            <a:r>
              <a:rPr lang="ru-RU" dirty="0"/>
              <a:t> </a:t>
            </a:r>
            <a:r>
              <a:rPr lang="ru-RU" dirty="0" err="1"/>
              <a:t>значним</a:t>
            </a:r>
            <a:r>
              <a:rPr lang="ru-RU" dirty="0"/>
              <a:t> </a:t>
            </a:r>
            <a:r>
              <a:rPr lang="ru-RU" dirty="0" err="1"/>
              <a:t>поширенням</a:t>
            </a:r>
            <a:r>
              <a:rPr lang="ru-RU" dirty="0"/>
              <a:t> </a:t>
            </a:r>
            <a:r>
              <a:rPr lang="ru-RU" dirty="0" err="1"/>
              <a:t>будівництва</a:t>
            </a:r>
            <a:r>
              <a:rPr lang="ru-RU" dirty="0"/>
              <a:t> </a:t>
            </a:r>
            <a:r>
              <a:rPr lang="ru-RU" dirty="0" err="1"/>
              <a:t>радіостанцій</a:t>
            </a:r>
            <a:r>
              <a:rPr lang="ru-RU" dirty="0"/>
              <a:t> на початку 20-х </a:t>
            </a:r>
            <a:r>
              <a:rPr lang="ru-RU" dirty="0" err="1"/>
              <a:t>років</a:t>
            </a:r>
            <a:r>
              <a:rPr lang="ru-RU" dirty="0"/>
              <a:t>. На думку автора </a:t>
            </a:r>
            <a:r>
              <a:rPr lang="ru-RU" dirty="0" err="1"/>
              <a:t>гіпотези</a:t>
            </a:r>
            <a:r>
              <a:rPr lang="ru-RU" dirty="0"/>
              <a:t>, </a:t>
            </a:r>
            <a:r>
              <a:rPr lang="ru-RU" dirty="0" err="1"/>
              <a:t>радіохвилі</a:t>
            </a:r>
            <a:r>
              <a:rPr lang="ru-RU" dirty="0"/>
              <a:t>, </a:t>
            </a:r>
            <a:r>
              <a:rPr lang="ru-RU" dirty="0" err="1"/>
              <a:t>які</a:t>
            </a:r>
            <a:r>
              <a:rPr lang="ru-RU" dirty="0"/>
              <a:t> </a:t>
            </a:r>
            <a:r>
              <a:rPr lang="ru-RU" dirty="0" err="1"/>
              <a:t>постійно</a:t>
            </a:r>
            <a:r>
              <a:rPr lang="ru-RU" dirty="0"/>
              <a:t> </a:t>
            </a:r>
            <a:r>
              <a:rPr lang="ru-RU" dirty="0" err="1"/>
              <a:t>пронизують</a:t>
            </a:r>
            <a:r>
              <a:rPr lang="ru-RU" dirty="0"/>
              <a:t> наше </a:t>
            </a:r>
            <a:r>
              <a:rPr lang="ru-RU" dirty="0" err="1"/>
              <a:t>тіло</a:t>
            </a:r>
            <a:r>
              <a:rPr lang="ru-RU" dirty="0"/>
              <a:t>, </a:t>
            </a:r>
            <a:r>
              <a:rPr lang="ru-RU" dirty="0" err="1"/>
              <a:t>суттєво</a:t>
            </a:r>
            <a:r>
              <a:rPr lang="ru-RU" dirty="0"/>
              <a:t> </a:t>
            </a:r>
            <a:r>
              <a:rPr lang="ru-RU" dirty="0" err="1"/>
              <a:t>активують</a:t>
            </a:r>
            <a:r>
              <a:rPr lang="ru-RU" dirty="0"/>
              <a:t> гормон росту, </a:t>
            </a:r>
            <a:r>
              <a:rPr lang="ru-RU" dirty="0" err="1"/>
              <a:t>що</a:t>
            </a:r>
            <a:r>
              <a:rPr lang="ru-RU" dirty="0"/>
              <a:t> </a:t>
            </a:r>
            <a:r>
              <a:rPr lang="ru-RU" dirty="0" err="1"/>
              <a:t>більш</a:t>
            </a:r>
            <a:r>
              <a:rPr lang="ru-RU" dirty="0"/>
              <a:t> активно і </a:t>
            </a:r>
            <a:r>
              <a:rPr lang="ru-RU" dirty="0" err="1"/>
              <a:t>значно</a:t>
            </a:r>
            <a:r>
              <a:rPr lang="ru-RU" dirty="0"/>
              <a:t> </a:t>
            </a:r>
            <a:r>
              <a:rPr lang="ru-RU" dirty="0" err="1"/>
              <a:t>раніше</a:t>
            </a:r>
            <a:r>
              <a:rPr lang="ru-RU" dirty="0"/>
              <a:t> </a:t>
            </a:r>
            <a:r>
              <a:rPr lang="ru-RU" dirty="0" err="1"/>
              <a:t>проявляє</a:t>
            </a:r>
            <a:r>
              <a:rPr lang="ru-RU" dirty="0"/>
              <a:t> </a:t>
            </a:r>
            <a:r>
              <a:rPr lang="ru-RU" dirty="0" err="1"/>
              <a:t>свій</a:t>
            </a:r>
            <a:r>
              <a:rPr lang="ru-RU" dirty="0"/>
              <a:t> </a:t>
            </a:r>
            <a:r>
              <a:rPr lang="ru-RU" dirty="0" err="1"/>
              <a:t>вплив</a:t>
            </a:r>
            <a:r>
              <a:rPr lang="ru-RU" dirty="0"/>
              <a:t> на дитячий </a:t>
            </a:r>
            <a:r>
              <a:rPr lang="ru-RU" dirty="0" err="1"/>
              <a:t>організм</a:t>
            </a:r>
            <a:r>
              <a:rPr lang="ru-RU" dirty="0"/>
              <a:t>.</a:t>
            </a:r>
          </a:p>
          <a:p>
            <a:pPr marL="0" indent="0" algn="just">
              <a:buNone/>
            </a:pPr>
            <a:r>
              <a:rPr lang="ru-RU" dirty="0" err="1" smtClean="0"/>
              <a:t>Останнім</a:t>
            </a:r>
            <a:r>
              <a:rPr lang="ru-RU" dirty="0" smtClean="0"/>
              <a:t> </a:t>
            </a:r>
            <a:r>
              <a:rPr lang="ru-RU" dirty="0"/>
              <a:t>часом </a:t>
            </a:r>
            <a:r>
              <a:rPr lang="ru-RU" dirty="0" err="1"/>
              <a:t>увагу</a:t>
            </a:r>
            <a:r>
              <a:rPr lang="ru-RU" dirty="0"/>
              <a:t> </a:t>
            </a:r>
            <a:r>
              <a:rPr lang="ru-RU" dirty="0" err="1"/>
              <a:t>привертає</a:t>
            </a:r>
            <a:r>
              <a:rPr lang="ru-RU" dirty="0"/>
              <a:t> </a:t>
            </a:r>
            <a:r>
              <a:rPr lang="ru-RU" dirty="0" err="1"/>
              <a:t>гіпотеза</a:t>
            </a:r>
            <a:r>
              <a:rPr lang="ru-RU" dirty="0"/>
              <a:t> </a:t>
            </a:r>
            <a:r>
              <a:rPr lang="ru-RU" dirty="0" err="1"/>
              <a:t>підвищеної</a:t>
            </a:r>
            <a:r>
              <a:rPr lang="ru-RU" dirty="0"/>
              <a:t> </a:t>
            </a:r>
            <a:r>
              <a:rPr lang="ru-RU" dirty="0" err="1"/>
              <a:t>концентрації</a:t>
            </a:r>
            <a:r>
              <a:rPr lang="ru-RU" dirty="0"/>
              <a:t> </a:t>
            </a:r>
            <a:r>
              <a:rPr lang="ru-RU" dirty="0" err="1"/>
              <a:t>вуглекислого</a:t>
            </a:r>
            <a:r>
              <a:rPr lang="ru-RU" dirty="0"/>
              <a:t> газу в </a:t>
            </a:r>
            <a:r>
              <a:rPr lang="ru-RU" dirty="0" err="1"/>
              <a:t>атмосфері</a:t>
            </a:r>
            <a:r>
              <a:rPr lang="ru-RU" dirty="0"/>
              <a:t>. За </a:t>
            </a:r>
            <a:r>
              <a:rPr lang="ru-RU" dirty="0" err="1"/>
              <a:t>думкою</a:t>
            </a:r>
            <a:r>
              <a:rPr lang="ru-RU" dirty="0"/>
              <a:t> </a:t>
            </a:r>
            <a:r>
              <a:rPr lang="ru-RU" dirty="0" err="1"/>
              <a:t>деяких</a:t>
            </a:r>
            <a:r>
              <a:rPr lang="ru-RU" dirty="0"/>
              <a:t> </a:t>
            </a:r>
            <a:r>
              <a:rPr lang="ru-RU" dirty="0" err="1"/>
              <a:t>дослідників</a:t>
            </a:r>
            <a:r>
              <a:rPr lang="ru-RU" dirty="0"/>
              <a:t>, </a:t>
            </a:r>
            <a:r>
              <a:rPr lang="ru-RU" dirty="0" err="1"/>
              <a:t>збільшення</a:t>
            </a:r>
            <a:r>
              <a:rPr lang="ru-RU" dirty="0"/>
              <a:t> в </a:t>
            </a:r>
            <a:r>
              <a:rPr lang="ru-RU" dirty="0" err="1"/>
              <a:t>останнє</a:t>
            </a:r>
            <a:r>
              <a:rPr lang="ru-RU" dirty="0"/>
              <a:t> </a:t>
            </a:r>
            <a:r>
              <a:rPr lang="ru-RU" dirty="0" err="1"/>
              <a:t>десятиріччя</a:t>
            </a:r>
            <a:r>
              <a:rPr lang="ru-RU" dirty="0"/>
              <a:t> в </a:t>
            </a:r>
            <a:r>
              <a:rPr lang="ru-RU" dirty="0" err="1"/>
              <a:t>атмосфері</a:t>
            </a:r>
            <a:r>
              <a:rPr lang="ru-RU" dirty="0"/>
              <a:t> </a:t>
            </a:r>
            <a:r>
              <a:rPr lang="ru-RU" dirty="0" err="1"/>
              <a:t>Землі</a:t>
            </a:r>
            <a:r>
              <a:rPr lang="ru-RU" dirty="0"/>
              <a:t>, особливо в </a:t>
            </a:r>
            <a:r>
              <a:rPr lang="ru-RU" dirty="0" err="1"/>
              <a:t>містах</a:t>
            </a:r>
            <a:r>
              <a:rPr lang="ru-RU" dirty="0"/>
              <a:t>, </a:t>
            </a:r>
            <a:r>
              <a:rPr lang="ru-RU" dirty="0" err="1"/>
              <a:t>кількості</a:t>
            </a:r>
            <a:r>
              <a:rPr lang="ru-RU" dirty="0"/>
              <a:t> </a:t>
            </a:r>
            <a:r>
              <a:rPr lang="ru-RU" dirty="0" err="1"/>
              <a:t>вуглекислого</a:t>
            </a:r>
            <a:r>
              <a:rPr lang="ru-RU" dirty="0"/>
              <a:t> газу </a:t>
            </a:r>
            <a:r>
              <a:rPr lang="ru-RU" dirty="0" err="1"/>
              <a:t>сприяє</a:t>
            </a:r>
            <a:r>
              <a:rPr lang="ru-RU" dirty="0"/>
              <a:t> </a:t>
            </a:r>
            <a:r>
              <a:rPr lang="ru-RU" dirty="0" err="1"/>
              <a:t>витягуванню</a:t>
            </a:r>
            <a:r>
              <a:rPr lang="ru-RU" dirty="0"/>
              <a:t> </a:t>
            </a:r>
            <a:r>
              <a:rPr lang="ru-RU" dirty="0" err="1"/>
              <a:t>тіла</a:t>
            </a:r>
            <a:r>
              <a:rPr lang="ru-RU" dirty="0"/>
              <a:t> в </a:t>
            </a:r>
            <a:r>
              <a:rPr lang="ru-RU" dirty="0" err="1"/>
              <a:t>довжину</a:t>
            </a:r>
            <a:r>
              <a:rPr lang="ru-RU" dirty="0"/>
              <a:t>, в першу </a:t>
            </a:r>
            <a:r>
              <a:rPr lang="ru-RU" dirty="0" err="1"/>
              <a:t>чергу</a:t>
            </a:r>
            <a:r>
              <a:rPr lang="ru-RU" dirty="0"/>
              <a:t> </a:t>
            </a:r>
            <a:r>
              <a:rPr lang="ru-RU" dirty="0" err="1"/>
              <a:t>швидкому</a:t>
            </a:r>
            <a:r>
              <a:rPr lang="ru-RU" dirty="0"/>
              <a:t> </a:t>
            </a:r>
            <a:r>
              <a:rPr lang="ru-RU" dirty="0" err="1"/>
              <a:t>збільшенню</a:t>
            </a:r>
            <a:r>
              <a:rPr lang="ru-RU" dirty="0"/>
              <a:t> </a:t>
            </a:r>
            <a:r>
              <a:rPr lang="ru-RU" dirty="0" err="1"/>
              <a:t>грудної</a:t>
            </a:r>
            <a:r>
              <a:rPr lang="ru-RU" dirty="0"/>
              <a:t> </a:t>
            </a:r>
            <a:r>
              <a:rPr lang="ru-RU" dirty="0" err="1"/>
              <a:t>клітки</a:t>
            </a:r>
            <a:r>
              <a:rPr lang="ru-RU" dirty="0"/>
              <a:t>, </a:t>
            </a:r>
            <a:r>
              <a:rPr lang="ru-RU" dirty="0" err="1"/>
              <a:t>внаслідок</a:t>
            </a:r>
            <a:r>
              <a:rPr lang="ru-RU" dirty="0"/>
              <a:t> </a:t>
            </a:r>
            <a:r>
              <a:rPr lang="ru-RU" dirty="0" err="1"/>
              <a:t>чого</a:t>
            </a:r>
            <a:r>
              <a:rPr lang="ru-RU" dirty="0"/>
              <a:t> </a:t>
            </a:r>
            <a:r>
              <a:rPr lang="ru-RU" dirty="0" err="1"/>
              <a:t>починається</a:t>
            </a:r>
            <a:r>
              <a:rPr lang="ru-RU" dirty="0"/>
              <a:t> </a:t>
            </a:r>
            <a:r>
              <a:rPr lang="ru-RU" dirty="0" err="1"/>
              <a:t>інтенсивний</a:t>
            </a:r>
            <a:r>
              <a:rPr lang="ru-RU" dirty="0"/>
              <a:t> </a:t>
            </a:r>
            <a:r>
              <a:rPr lang="ru-RU" dirty="0" err="1"/>
              <a:t>ріст</a:t>
            </a:r>
            <a:r>
              <a:rPr lang="ru-RU" dirty="0"/>
              <a:t> </a:t>
            </a:r>
            <a:r>
              <a:rPr lang="ru-RU" dirty="0" err="1"/>
              <a:t>всього</a:t>
            </a:r>
            <a:r>
              <a:rPr lang="ru-RU" dirty="0"/>
              <a:t> </a:t>
            </a:r>
            <a:r>
              <a:rPr lang="ru-RU" dirty="0" err="1"/>
              <a:t>організму</a:t>
            </a:r>
            <a:r>
              <a:rPr lang="ru-RU" dirty="0"/>
              <a:t>.</a:t>
            </a:r>
          </a:p>
        </p:txBody>
      </p:sp>
    </p:spTree>
    <p:extLst>
      <p:ext uri="{BB962C8B-B14F-4D97-AF65-F5344CB8AC3E}">
        <p14:creationId xmlns:p14="http://schemas.microsoft.com/office/powerpoint/2010/main" val="72273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14410" y="734096"/>
            <a:ext cx="8890201" cy="5177126"/>
          </a:xfrm>
        </p:spPr>
        <p:txBody>
          <a:bodyPr/>
          <a:lstStyle/>
          <a:p>
            <a:pPr marL="0" indent="0" algn="just">
              <a:buNone/>
            </a:pPr>
            <a:r>
              <a:rPr lang="ru-RU" dirty="0" err="1"/>
              <a:t>Аліментарна</a:t>
            </a:r>
            <a:r>
              <a:rPr lang="ru-RU" dirty="0"/>
              <a:t> </a:t>
            </a:r>
            <a:r>
              <a:rPr lang="ru-RU" dirty="0" err="1"/>
              <a:t>гіпотеза</a:t>
            </a:r>
            <a:r>
              <a:rPr lang="ru-RU" dirty="0"/>
              <a:t>, </a:t>
            </a:r>
            <a:r>
              <a:rPr lang="ru-RU" dirty="0" err="1"/>
              <a:t>запропонована</a:t>
            </a:r>
            <a:r>
              <a:rPr lang="ru-RU" dirty="0"/>
              <a:t> </a:t>
            </a:r>
            <a:r>
              <a:rPr lang="uk-UA" dirty="0" err="1" smtClean="0"/>
              <a:t>Е.Лєнцом</a:t>
            </a:r>
            <a:r>
              <a:rPr lang="en-US" dirty="0" smtClean="0"/>
              <a:t> </a:t>
            </a:r>
            <a:r>
              <a:rPr lang="uk-UA" dirty="0" smtClean="0"/>
              <a:t>у </a:t>
            </a:r>
            <a:r>
              <a:rPr lang="en-US" dirty="0" smtClean="0"/>
              <a:t>1959 </a:t>
            </a:r>
            <a:r>
              <a:rPr lang="en-US" dirty="0"/>
              <a:t>p., </a:t>
            </a:r>
            <a:r>
              <a:rPr lang="ru-RU" dirty="0"/>
              <a:t>причинами </a:t>
            </a:r>
            <a:r>
              <a:rPr lang="ru-RU" dirty="0" err="1"/>
              <a:t>акселерації</a:t>
            </a:r>
            <a:r>
              <a:rPr lang="ru-RU" dirty="0"/>
              <a:t> </a:t>
            </a:r>
            <a:r>
              <a:rPr lang="ru-RU" dirty="0" err="1"/>
              <a:t>вважає</a:t>
            </a:r>
            <a:r>
              <a:rPr lang="ru-RU" dirty="0"/>
              <a:t> </a:t>
            </a:r>
            <a:r>
              <a:rPr lang="ru-RU" dirty="0" err="1"/>
              <a:t>зміни</a:t>
            </a:r>
            <a:r>
              <a:rPr lang="ru-RU" dirty="0"/>
              <a:t> в </a:t>
            </a:r>
            <a:r>
              <a:rPr lang="ru-RU" dirty="0" err="1"/>
              <a:t>характері</a:t>
            </a:r>
            <a:r>
              <a:rPr lang="ru-RU" dirty="0"/>
              <a:t> </a:t>
            </a:r>
            <a:r>
              <a:rPr lang="ru-RU" dirty="0" err="1"/>
              <a:t>харчування</a:t>
            </a:r>
            <a:r>
              <a:rPr lang="ru-RU" dirty="0"/>
              <a:t>. Як </a:t>
            </a:r>
            <a:r>
              <a:rPr lang="ru-RU" dirty="0" smtClean="0"/>
              <a:t>приклад, Е.</a:t>
            </a:r>
            <a:r>
              <a:rPr lang="uk-UA" dirty="0" err="1" smtClean="0"/>
              <a:t>Лєнц</a:t>
            </a:r>
            <a:r>
              <a:rPr lang="en-US" dirty="0" smtClean="0"/>
              <a:t> </a:t>
            </a:r>
            <a:r>
              <a:rPr lang="ru-RU" dirty="0"/>
              <a:t>наводить </a:t>
            </a:r>
            <a:r>
              <a:rPr lang="ru-RU" dirty="0" err="1"/>
              <a:t>дані</a:t>
            </a:r>
            <a:r>
              <a:rPr lang="ru-RU" dirty="0"/>
              <a:t>, </a:t>
            </a:r>
            <a:r>
              <a:rPr lang="ru-RU" dirty="0" err="1"/>
              <a:t>що</a:t>
            </a:r>
            <a:r>
              <a:rPr lang="ru-RU" dirty="0"/>
              <a:t> за </a:t>
            </a:r>
            <a:r>
              <a:rPr lang="ru-RU" dirty="0" err="1"/>
              <a:t>останні</a:t>
            </a:r>
            <a:r>
              <a:rPr lang="ru-RU" dirty="0"/>
              <a:t> 100 </a:t>
            </a:r>
            <a:r>
              <a:rPr lang="ru-RU" dirty="0" err="1"/>
              <a:t>років</a:t>
            </a:r>
            <a:r>
              <a:rPr lang="ru-RU" dirty="0"/>
              <a:t> </a:t>
            </a:r>
            <a:r>
              <a:rPr lang="ru-RU" dirty="0" err="1"/>
              <a:t>вживання</a:t>
            </a:r>
            <a:r>
              <a:rPr lang="ru-RU" dirty="0"/>
              <a:t> </a:t>
            </a:r>
            <a:r>
              <a:rPr lang="ru-RU" dirty="0" err="1"/>
              <a:t>м’яса</a:t>
            </a:r>
            <a:r>
              <a:rPr lang="ru-RU" dirty="0"/>
              <a:t> в </a:t>
            </a:r>
            <a:r>
              <a:rPr lang="ru-RU" dirty="0" err="1"/>
              <a:t>раціоні</a:t>
            </a:r>
            <a:r>
              <a:rPr lang="ru-RU" dirty="0"/>
              <a:t> </a:t>
            </a:r>
            <a:r>
              <a:rPr lang="ru-RU" dirty="0" err="1"/>
              <a:t>харчування</a:t>
            </a:r>
            <a:r>
              <a:rPr lang="ru-RU" dirty="0"/>
              <a:t> </a:t>
            </a:r>
            <a:r>
              <a:rPr lang="ru-RU" dirty="0" err="1"/>
              <a:t>збільшилось</a:t>
            </a:r>
            <a:r>
              <a:rPr lang="ru-RU" dirty="0"/>
              <a:t> </a:t>
            </a:r>
            <a:r>
              <a:rPr lang="ru-RU" dirty="0" err="1"/>
              <a:t>майже</a:t>
            </a:r>
            <a:r>
              <a:rPr lang="ru-RU" dirty="0"/>
              <a:t> в 4 рази, а вершкового масла в 1,5 рази. </a:t>
            </a:r>
            <a:r>
              <a:rPr lang="ru-RU" dirty="0" err="1"/>
              <a:t>Збільшення</a:t>
            </a:r>
            <a:r>
              <a:rPr lang="ru-RU" dirty="0"/>
              <a:t> </a:t>
            </a:r>
            <a:r>
              <a:rPr lang="ru-RU" dirty="0" err="1"/>
              <a:t>вживання</a:t>
            </a:r>
            <a:r>
              <a:rPr lang="ru-RU" dirty="0"/>
              <a:t> </a:t>
            </a:r>
            <a:r>
              <a:rPr lang="ru-RU" dirty="0" err="1"/>
              <a:t>білків</a:t>
            </a:r>
            <a:r>
              <a:rPr lang="ru-RU" dirty="0"/>
              <a:t> (</a:t>
            </a:r>
            <a:r>
              <a:rPr lang="ru-RU" dirty="0" err="1"/>
              <a:t>м’яса</a:t>
            </a:r>
            <a:r>
              <a:rPr lang="ru-RU" dirty="0"/>
              <a:t>) і </a:t>
            </a:r>
            <a:r>
              <a:rPr lang="ru-RU" dirty="0" err="1"/>
              <a:t>жирів</a:t>
            </a:r>
            <a:r>
              <a:rPr lang="ru-RU" dirty="0"/>
              <a:t> </a:t>
            </a:r>
            <a:r>
              <a:rPr lang="ru-RU" dirty="0" err="1"/>
              <a:t>протягом</a:t>
            </a:r>
            <a:r>
              <a:rPr lang="ru-RU" dirty="0"/>
              <a:t> </a:t>
            </a:r>
            <a:r>
              <a:rPr lang="ru-RU" dirty="0" err="1"/>
              <a:t>останніх</a:t>
            </a:r>
            <a:r>
              <a:rPr lang="ru-RU" dirty="0"/>
              <a:t> </a:t>
            </a:r>
            <a:r>
              <a:rPr lang="ru-RU" dirty="0" err="1"/>
              <a:t>десятиріч</a:t>
            </a:r>
            <a:r>
              <a:rPr lang="ru-RU" dirty="0"/>
              <a:t> </a:t>
            </a:r>
            <a:r>
              <a:rPr lang="ru-RU" dirty="0" err="1"/>
              <a:t>призводить</a:t>
            </a:r>
            <a:r>
              <a:rPr lang="ru-RU" dirty="0"/>
              <a:t> до </a:t>
            </a:r>
            <a:r>
              <a:rPr lang="ru-RU" dirty="0" err="1"/>
              <a:t>підсилення</a:t>
            </a:r>
            <a:r>
              <a:rPr lang="ru-RU" dirty="0"/>
              <a:t> росту шляхом </a:t>
            </a:r>
            <a:r>
              <a:rPr lang="ru-RU" dirty="0" err="1"/>
              <a:t>впливу</a:t>
            </a:r>
            <a:r>
              <a:rPr lang="ru-RU" dirty="0"/>
              <a:t> на </a:t>
            </a:r>
            <a:r>
              <a:rPr lang="ru-RU" dirty="0" err="1"/>
              <a:t>ендокринну</a:t>
            </a:r>
            <a:r>
              <a:rPr lang="ru-RU" dirty="0"/>
              <a:t> систему.</a:t>
            </a:r>
          </a:p>
        </p:txBody>
      </p:sp>
    </p:spTree>
    <p:extLst>
      <p:ext uri="{BB962C8B-B14F-4D97-AF65-F5344CB8AC3E}">
        <p14:creationId xmlns:p14="http://schemas.microsoft.com/office/powerpoint/2010/main" val="3637635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1989" y="811369"/>
            <a:ext cx="8809149" cy="5355312"/>
          </a:xfrm>
          <a:prstGeom prst="rect">
            <a:avLst/>
          </a:prstGeom>
        </p:spPr>
        <p:txBody>
          <a:bodyPr wrap="square">
            <a:spAutoFit/>
          </a:bodyPr>
          <a:lstStyle/>
          <a:p>
            <a:pPr algn="ctr"/>
            <a:r>
              <a:rPr lang="ru-RU" b="1" dirty="0" smtClean="0"/>
              <a:t>НАВЧАЛЬНА </a:t>
            </a:r>
            <a:r>
              <a:rPr lang="ru-RU" b="1" dirty="0"/>
              <a:t>ІНСТРУКЦІЯ</a:t>
            </a:r>
          </a:p>
          <a:p>
            <a:pPr algn="ctr"/>
            <a:r>
              <a:rPr lang="ru-RU" b="1" dirty="0"/>
              <a:t>за методикою комплексної оцінки стану здоров'я дітей і підлітків</a:t>
            </a:r>
            <a:endParaRPr lang="ru-RU" dirty="0"/>
          </a:p>
          <a:p>
            <a:pPr algn="ctr"/>
            <a:endParaRPr lang="ru-RU" dirty="0"/>
          </a:p>
          <a:p>
            <a:pPr algn="just"/>
            <a:r>
              <a:rPr lang="ru-RU" dirty="0"/>
              <a:t>Вивчення стану здоров'я є одним з найважливіших розділів роботи лікаря, який обслуговує дітей і підлітків. Важливість цієї роботи полягає, перш за все в тому, що саме в дитячому віці формується фізичне та психічне здоров'я людини, його стійкість до впливу несприятливих факторів навколишнього середовища і соціальних умов </a:t>
            </a:r>
            <a:r>
              <a:rPr lang="ru-RU" dirty="0" err="1"/>
              <a:t>життя</a:t>
            </a:r>
            <a:r>
              <a:rPr lang="ru-RU" dirty="0" smtClean="0"/>
              <a:t>.</a:t>
            </a:r>
          </a:p>
          <a:p>
            <a:pPr algn="just"/>
            <a:r>
              <a:rPr lang="uk-UA" dirty="0"/>
              <a:t>У повсякденній діяльності санітарних лікарів, </a:t>
            </a:r>
            <a:r>
              <a:rPr lang="uk-UA" dirty="0" smtClean="0"/>
              <a:t>лікарів-педіатрів</a:t>
            </a:r>
            <a:r>
              <a:rPr lang="uk-UA" dirty="0"/>
              <a:t>, сімейних лікарів і лікарів загальноосвітніх навчальних закладів використовуються наступні критерії комплексної оцінки стану здоров'я дітей і підлітків: </a:t>
            </a:r>
          </a:p>
          <a:p>
            <a:pPr algn="just"/>
            <a:r>
              <a:rPr lang="uk-UA" dirty="0"/>
              <a:t>• Наявність або відсутність в момент обстеження хронічних захворювань.</a:t>
            </a:r>
          </a:p>
          <a:p>
            <a:pPr algn="just"/>
            <a:r>
              <a:rPr lang="uk-UA" dirty="0"/>
              <a:t>• Рівень функціонального стану основних систем організму.</a:t>
            </a:r>
          </a:p>
          <a:p>
            <a:pPr algn="just"/>
            <a:r>
              <a:rPr lang="uk-UA" dirty="0"/>
              <a:t>•Ступінь опірності організму до несприятливого впливу факторів навколишнього середовища.</a:t>
            </a:r>
          </a:p>
          <a:p>
            <a:pPr algn="just"/>
            <a:r>
              <a:rPr lang="uk-UA" dirty="0"/>
              <a:t>• Рівень нервово-психічного і фізичного розвитку і ступінь його гармонійності.</a:t>
            </a:r>
          </a:p>
          <a:p>
            <a:pPr algn="just"/>
            <a:endParaRPr lang="ru-RU" dirty="0"/>
          </a:p>
          <a:p>
            <a:pPr algn="just"/>
            <a:endParaRPr lang="ru-RU" dirty="0">
              <a:effectLst/>
            </a:endParaRPr>
          </a:p>
        </p:txBody>
      </p:sp>
    </p:spTree>
    <p:extLst>
      <p:ext uri="{BB962C8B-B14F-4D97-AF65-F5344CB8AC3E}">
        <p14:creationId xmlns:p14="http://schemas.microsoft.com/office/powerpoint/2010/main" val="10859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98501" y="914399"/>
            <a:ext cx="9028091" cy="5795493"/>
          </a:xfrm>
        </p:spPr>
        <p:txBody>
          <a:bodyPr>
            <a:noAutofit/>
          </a:bodyPr>
          <a:lstStyle/>
          <a:p>
            <a:pPr marL="0" indent="0">
              <a:buNone/>
            </a:pPr>
            <a:r>
              <a:rPr lang="uk-UA" dirty="0" err="1">
                <a:solidFill>
                  <a:schemeClr val="tx1"/>
                </a:solidFill>
              </a:rPr>
              <a:t>З</a:t>
            </a:r>
            <a:r>
              <a:rPr lang="uk-UA" dirty="0" err="1" smtClean="0">
                <a:solidFill>
                  <a:schemeClr val="tx1"/>
                </a:solidFill>
              </a:rPr>
              <a:t>ага</a:t>
            </a:r>
            <a:r>
              <a:rPr lang="ru-RU" dirty="0">
                <a:solidFill>
                  <a:schemeClr val="tx1"/>
                </a:solidFill>
              </a:rPr>
              <a:t>л</a:t>
            </a:r>
            <a:r>
              <a:rPr lang="uk-UA" dirty="0" err="1" smtClean="0">
                <a:solidFill>
                  <a:schemeClr val="tx1"/>
                </a:solidFill>
              </a:rPr>
              <a:t>ьними</a:t>
            </a:r>
            <a:r>
              <a:rPr lang="uk-UA" dirty="0" smtClean="0">
                <a:solidFill>
                  <a:schemeClr val="tx1"/>
                </a:solidFill>
              </a:rPr>
              <a:t> групами </a:t>
            </a:r>
            <a:r>
              <a:rPr lang="uk-UA" dirty="0" err="1" smtClean="0">
                <a:solidFill>
                  <a:schemeClr val="tx1"/>
                </a:solidFill>
              </a:rPr>
              <a:t>статисничних</a:t>
            </a:r>
            <a:r>
              <a:rPr lang="uk-UA" dirty="0" smtClean="0">
                <a:solidFill>
                  <a:schemeClr val="tx1"/>
                </a:solidFill>
              </a:rPr>
              <a:t> показників, які використовуються для характеристики суспільного </a:t>
            </a:r>
            <a:r>
              <a:rPr lang="uk-UA" dirty="0" err="1" smtClean="0">
                <a:solidFill>
                  <a:schemeClr val="tx1"/>
                </a:solidFill>
              </a:rPr>
              <a:t>здоров</a:t>
            </a:r>
            <a:r>
              <a:rPr lang="en-US" dirty="0" smtClean="0">
                <a:solidFill>
                  <a:schemeClr val="tx1"/>
                </a:solidFill>
              </a:rPr>
              <a:t>`</a:t>
            </a:r>
            <a:r>
              <a:rPr lang="uk-UA" dirty="0" smtClean="0">
                <a:solidFill>
                  <a:schemeClr val="tx1"/>
                </a:solidFill>
              </a:rPr>
              <a:t>я дітей та підлітків, є </a:t>
            </a:r>
            <a:r>
              <a:rPr lang="uk-UA" dirty="0" err="1" smtClean="0">
                <a:solidFill>
                  <a:schemeClr val="tx1"/>
                </a:solidFill>
              </a:rPr>
              <a:t>слідуючі</a:t>
            </a:r>
            <a:r>
              <a:rPr lang="uk-UA" dirty="0" smtClean="0">
                <a:solidFill>
                  <a:schemeClr val="tx1"/>
                </a:solidFill>
              </a:rPr>
              <a:t>:</a:t>
            </a:r>
          </a:p>
          <a:p>
            <a:pPr marL="0" indent="0">
              <a:buNone/>
            </a:pPr>
            <a:r>
              <a:rPr lang="ru-RU" dirty="0">
                <a:solidFill>
                  <a:schemeClr val="tx1"/>
                </a:solidFill>
              </a:rPr>
              <a:t>1) </a:t>
            </a:r>
            <a:r>
              <a:rPr lang="ru-RU" dirty="0" smtClean="0">
                <a:solidFill>
                  <a:schemeClr val="tx1"/>
                </a:solidFill>
              </a:rPr>
              <a:t>медико-</a:t>
            </a:r>
            <a:r>
              <a:rPr lang="ru-RU" dirty="0" err="1" smtClean="0">
                <a:solidFill>
                  <a:schemeClr val="tx1"/>
                </a:solidFill>
              </a:rPr>
              <a:t>демографічні</a:t>
            </a:r>
            <a:r>
              <a:rPr lang="ru-RU" dirty="0" smtClean="0">
                <a:solidFill>
                  <a:schemeClr val="tx1"/>
                </a:solidFill>
              </a:rPr>
              <a:t> </a:t>
            </a:r>
            <a:r>
              <a:rPr lang="ru-RU" dirty="0" err="1" smtClean="0">
                <a:solidFill>
                  <a:schemeClr val="tx1"/>
                </a:solidFill>
              </a:rPr>
              <a:t>критерії</a:t>
            </a:r>
            <a:r>
              <a:rPr lang="ru-RU" dirty="0" smtClean="0">
                <a:solidFill>
                  <a:schemeClr val="tx1"/>
                </a:solidFill>
              </a:rPr>
              <a:t>;</a:t>
            </a:r>
            <a:endParaRPr lang="ru-RU" dirty="0">
              <a:solidFill>
                <a:schemeClr val="tx1"/>
              </a:solidFill>
            </a:endParaRPr>
          </a:p>
          <a:p>
            <a:pPr marL="0" indent="0">
              <a:buNone/>
            </a:pPr>
            <a:r>
              <a:rPr lang="ru-RU" dirty="0">
                <a:solidFill>
                  <a:schemeClr val="tx1"/>
                </a:solidFill>
              </a:rPr>
              <a:t>2) </a:t>
            </a:r>
            <a:r>
              <a:rPr lang="ru-RU" dirty="0" err="1" smtClean="0">
                <a:solidFill>
                  <a:schemeClr val="tx1"/>
                </a:solidFill>
              </a:rPr>
              <a:t>фізичний</a:t>
            </a:r>
            <a:r>
              <a:rPr lang="ru-RU" dirty="0" smtClean="0">
                <a:solidFill>
                  <a:schemeClr val="tx1"/>
                </a:solidFill>
              </a:rPr>
              <a:t> </a:t>
            </a:r>
            <a:r>
              <a:rPr lang="ru-RU" dirty="0" err="1" smtClean="0">
                <a:solidFill>
                  <a:schemeClr val="tx1"/>
                </a:solidFill>
              </a:rPr>
              <a:t>розвиток</a:t>
            </a:r>
            <a:r>
              <a:rPr lang="ru-RU" dirty="0" smtClean="0">
                <a:solidFill>
                  <a:schemeClr val="tx1"/>
                </a:solidFill>
              </a:rPr>
              <a:t>;</a:t>
            </a:r>
            <a:endParaRPr lang="ru-RU" dirty="0">
              <a:solidFill>
                <a:schemeClr val="tx1"/>
              </a:solidFill>
            </a:endParaRPr>
          </a:p>
          <a:p>
            <a:pPr marL="0" indent="0">
              <a:buNone/>
            </a:pPr>
            <a:r>
              <a:rPr lang="ru-RU" dirty="0">
                <a:solidFill>
                  <a:schemeClr val="tx1"/>
                </a:solidFill>
              </a:rPr>
              <a:t>3) </a:t>
            </a:r>
            <a:r>
              <a:rPr lang="ru-RU" dirty="0" err="1" smtClean="0">
                <a:solidFill>
                  <a:schemeClr val="tx1"/>
                </a:solidFill>
              </a:rPr>
              <a:t>розподіл</a:t>
            </a:r>
            <a:r>
              <a:rPr lang="ru-RU" dirty="0" smtClean="0">
                <a:solidFill>
                  <a:schemeClr val="tx1"/>
                </a:solidFill>
              </a:rPr>
              <a:t> </a:t>
            </a:r>
            <a:r>
              <a:rPr lang="ru-RU" dirty="0" err="1" smtClean="0">
                <a:solidFill>
                  <a:schemeClr val="tx1"/>
                </a:solidFill>
              </a:rPr>
              <a:t>дітей</a:t>
            </a:r>
            <a:r>
              <a:rPr lang="ru-RU" dirty="0" smtClean="0">
                <a:solidFill>
                  <a:schemeClr val="tx1"/>
                </a:solidFill>
              </a:rPr>
              <a:t> за </a:t>
            </a:r>
            <a:r>
              <a:rPr lang="ru-RU" dirty="0" err="1" smtClean="0">
                <a:solidFill>
                  <a:schemeClr val="tx1"/>
                </a:solidFill>
              </a:rPr>
              <a:t>групами</a:t>
            </a:r>
            <a:r>
              <a:rPr lang="ru-RU" dirty="0" smtClean="0">
                <a:solidFill>
                  <a:schemeClr val="tx1"/>
                </a:solidFill>
              </a:rPr>
              <a:t> здоров</a:t>
            </a:r>
            <a:r>
              <a:rPr lang="en-US" dirty="0" smtClean="0">
                <a:solidFill>
                  <a:schemeClr val="tx1"/>
                </a:solidFill>
              </a:rPr>
              <a:t>`</a:t>
            </a:r>
            <a:r>
              <a:rPr lang="ru-RU" dirty="0" smtClean="0">
                <a:solidFill>
                  <a:schemeClr val="tx1"/>
                </a:solidFill>
              </a:rPr>
              <a:t>я</a:t>
            </a:r>
            <a:r>
              <a:rPr lang="ru-RU" dirty="0">
                <a:solidFill>
                  <a:schemeClr val="tx1"/>
                </a:solidFill>
              </a:rPr>
              <a:t>;</a:t>
            </a:r>
          </a:p>
          <a:p>
            <a:pPr marL="0" indent="0">
              <a:buNone/>
            </a:pPr>
            <a:r>
              <a:rPr lang="ru-RU" dirty="0">
                <a:solidFill>
                  <a:schemeClr val="tx1"/>
                </a:solidFill>
              </a:rPr>
              <a:t>4) </a:t>
            </a:r>
            <a:r>
              <a:rPr lang="ru-RU" dirty="0" err="1" smtClean="0">
                <a:solidFill>
                  <a:schemeClr val="tx1"/>
                </a:solidFill>
              </a:rPr>
              <a:t>захворюваність</a:t>
            </a:r>
            <a:r>
              <a:rPr lang="ru-RU" dirty="0">
                <a:solidFill>
                  <a:schemeClr val="tx1"/>
                </a:solidFill>
              </a:rPr>
              <a:t>;</a:t>
            </a:r>
          </a:p>
          <a:p>
            <a:pPr marL="0" indent="0">
              <a:buNone/>
            </a:pPr>
            <a:r>
              <a:rPr lang="ru-RU" dirty="0">
                <a:solidFill>
                  <a:schemeClr val="tx1"/>
                </a:solidFill>
              </a:rPr>
              <a:t>5) </a:t>
            </a:r>
            <a:r>
              <a:rPr lang="ru-RU" dirty="0" err="1" smtClean="0">
                <a:solidFill>
                  <a:schemeClr val="tx1"/>
                </a:solidFill>
              </a:rPr>
              <a:t>дані</a:t>
            </a:r>
            <a:r>
              <a:rPr lang="ru-RU" dirty="0" smtClean="0">
                <a:solidFill>
                  <a:schemeClr val="tx1"/>
                </a:solidFill>
              </a:rPr>
              <a:t> про </a:t>
            </a:r>
            <a:r>
              <a:rPr lang="ru-RU" dirty="0" err="1" smtClean="0">
                <a:solidFill>
                  <a:schemeClr val="tx1"/>
                </a:solidFill>
              </a:rPr>
              <a:t>інвалідність</a:t>
            </a:r>
            <a:r>
              <a:rPr lang="ru-RU" dirty="0" smtClean="0">
                <a:solidFill>
                  <a:schemeClr val="tx1"/>
                </a:solidFill>
              </a:rPr>
              <a:t>.</a:t>
            </a:r>
            <a:endParaRPr lang="ru-RU" dirty="0">
              <a:solidFill>
                <a:schemeClr val="tx1"/>
              </a:solidFill>
            </a:endParaRPr>
          </a:p>
          <a:p>
            <a:pPr marL="0" indent="0">
              <a:buNone/>
            </a:pPr>
            <a:r>
              <a:rPr lang="ru-RU" dirty="0" err="1" smtClean="0">
                <a:solidFill>
                  <a:schemeClr val="tx1"/>
                </a:solidFill>
              </a:rPr>
              <a:t>Фізичний</a:t>
            </a:r>
            <a:r>
              <a:rPr lang="ru-RU" dirty="0" smtClean="0">
                <a:solidFill>
                  <a:schemeClr val="tx1"/>
                </a:solidFill>
              </a:rPr>
              <a:t> </a:t>
            </a:r>
            <a:r>
              <a:rPr lang="ru-RU" dirty="0" err="1" smtClean="0">
                <a:solidFill>
                  <a:schemeClr val="tx1"/>
                </a:solidFill>
              </a:rPr>
              <a:t>розвиток</a:t>
            </a:r>
            <a:r>
              <a:rPr lang="ru-RU" dirty="0" smtClean="0">
                <a:solidFill>
                  <a:schemeClr val="tx1"/>
                </a:solidFill>
              </a:rPr>
              <a:t> є </a:t>
            </a:r>
            <a:r>
              <a:rPr lang="ru-RU" dirty="0" err="1" smtClean="0">
                <a:solidFill>
                  <a:schemeClr val="tx1"/>
                </a:solidFill>
              </a:rPr>
              <a:t>інтегральним</a:t>
            </a:r>
            <a:r>
              <a:rPr lang="ru-RU" dirty="0" smtClean="0">
                <a:solidFill>
                  <a:schemeClr val="tx1"/>
                </a:solidFill>
              </a:rPr>
              <a:t> </a:t>
            </a:r>
            <a:r>
              <a:rPr lang="ru-RU" dirty="0" err="1" smtClean="0">
                <a:solidFill>
                  <a:schemeClr val="tx1"/>
                </a:solidFill>
              </a:rPr>
              <a:t>показником</a:t>
            </a:r>
            <a:r>
              <a:rPr lang="ru-RU" dirty="0" smtClean="0">
                <a:solidFill>
                  <a:schemeClr val="tx1"/>
                </a:solidFill>
              </a:rPr>
              <a:t> (</a:t>
            </a:r>
            <a:r>
              <a:rPr lang="ru-RU" dirty="0" err="1" smtClean="0">
                <a:solidFill>
                  <a:schemeClr val="tx1"/>
                </a:solidFill>
              </a:rPr>
              <a:t>індексом</a:t>
            </a:r>
            <a:r>
              <a:rPr lang="ru-RU" dirty="0">
                <a:solidFill>
                  <a:schemeClr val="tx1"/>
                </a:solidFill>
              </a:rPr>
              <a:t>) </a:t>
            </a:r>
            <a:r>
              <a:rPr lang="ru-RU" dirty="0" smtClean="0">
                <a:solidFill>
                  <a:schemeClr val="tx1"/>
                </a:solidFill>
              </a:rPr>
              <a:t>санитарно-</a:t>
            </a:r>
            <a:r>
              <a:rPr lang="ru-RU" dirty="0" err="1" smtClean="0">
                <a:solidFill>
                  <a:schemeClr val="tx1"/>
                </a:solidFill>
              </a:rPr>
              <a:t>гігієничного</a:t>
            </a:r>
            <a:r>
              <a:rPr lang="ru-RU" dirty="0" smtClean="0">
                <a:solidFill>
                  <a:schemeClr val="tx1"/>
                </a:solidFill>
              </a:rPr>
              <a:t> </a:t>
            </a:r>
            <a:r>
              <a:rPr lang="ru-RU" dirty="0" err="1" smtClean="0">
                <a:solidFill>
                  <a:schemeClr val="tx1"/>
                </a:solidFill>
              </a:rPr>
              <a:t>благополуччя</a:t>
            </a:r>
            <a:r>
              <a:rPr lang="ru-RU" dirty="0" smtClean="0">
                <a:solidFill>
                  <a:schemeClr val="tx1"/>
                </a:solidFill>
              </a:rPr>
              <a:t> </a:t>
            </a:r>
            <a:r>
              <a:rPr lang="ru-RU" dirty="0" err="1" smtClean="0">
                <a:solidFill>
                  <a:schemeClr val="tx1"/>
                </a:solidFill>
              </a:rPr>
              <a:t>дитячого</a:t>
            </a:r>
            <a:r>
              <a:rPr lang="ru-RU" dirty="0" smtClean="0">
                <a:solidFill>
                  <a:schemeClr val="tx1"/>
                </a:solidFill>
              </a:rPr>
              <a:t> </a:t>
            </a:r>
            <a:r>
              <a:rPr lang="ru-RU" dirty="0" err="1" smtClean="0">
                <a:solidFill>
                  <a:schemeClr val="tx1"/>
                </a:solidFill>
              </a:rPr>
              <a:t>населення</a:t>
            </a:r>
            <a:r>
              <a:rPr lang="ru-RU" dirty="0" smtClean="0">
                <a:solidFill>
                  <a:schemeClr val="tx1"/>
                </a:solidFill>
              </a:rPr>
              <a:t>.</a:t>
            </a:r>
          </a:p>
          <a:p>
            <a:pPr marL="0" indent="0">
              <a:buNone/>
            </a:pPr>
            <a:r>
              <a:rPr lang="ru-RU" dirty="0" err="1" smtClean="0">
                <a:solidFill>
                  <a:schemeClr val="tx1"/>
                </a:solidFill>
              </a:rPr>
              <a:t>Фізичний</a:t>
            </a:r>
            <a:r>
              <a:rPr lang="ru-RU" dirty="0" smtClean="0">
                <a:solidFill>
                  <a:schemeClr val="tx1"/>
                </a:solidFill>
              </a:rPr>
              <a:t> </a:t>
            </a:r>
            <a:r>
              <a:rPr lang="ru-RU" dirty="0" err="1" smtClean="0">
                <a:solidFill>
                  <a:schemeClr val="tx1"/>
                </a:solidFill>
              </a:rPr>
              <a:t>розвиток</a:t>
            </a:r>
            <a:r>
              <a:rPr lang="ru-RU" dirty="0" smtClean="0">
                <a:solidFill>
                  <a:schemeClr val="tx1"/>
                </a:solidFill>
              </a:rPr>
              <a:t> </a:t>
            </a:r>
            <a:r>
              <a:rPr lang="ru-RU" dirty="0" err="1" smtClean="0">
                <a:solidFill>
                  <a:schemeClr val="tx1"/>
                </a:solidFill>
              </a:rPr>
              <a:t>дітей</a:t>
            </a:r>
            <a:r>
              <a:rPr lang="ru-RU" dirty="0" smtClean="0">
                <a:solidFill>
                  <a:schemeClr val="tx1"/>
                </a:solidFill>
              </a:rPr>
              <a:t> та </a:t>
            </a:r>
            <a:r>
              <a:rPr lang="ru-RU" dirty="0" err="1" smtClean="0">
                <a:solidFill>
                  <a:schemeClr val="tx1"/>
                </a:solidFill>
              </a:rPr>
              <a:t>підлітків</a:t>
            </a:r>
            <a:r>
              <a:rPr lang="ru-RU" dirty="0" smtClean="0">
                <a:solidFill>
                  <a:schemeClr val="tx1"/>
                </a:solidFill>
              </a:rPr>
              <a:t> </a:t>
            </a:r>
            <a:r>
              <a:rPr lang="ru-RU" dirty="0">
                <a:solidFill>
                  <a:schemeClr val="tx1"/>
                </a:solidFill>
              </a:rPr>
              <a:t>– </a:t>
            </a:r>
            <a:r>
              <a:rPr lang="ru-RU" dirty="0" err="1" smtClean="0">
                <a:solidFill>
                  <a:schemeClr val="tx1"/>
                </a:solidFill>
              </a:rPr>
              <a:t>це</a:t>
            </a:r>
            <a:r>
              <a:rPr lang="ru-RU" dirty="0" smtClean="0">
                <a:solidFill>
                  <a:schemeClr val="tx1"/>
                </a:solidFill>
              </a:rPr>
              <a:t> </a:t>
            </a:r>
            <a:r>
              <a:rPr lang="ru-RU" dirty="0" err="1" smtClean="0">
                <a:solidFill>
                  <a:schemeClr val="tx1"/>
                </a:solidFill>
              </a:rPr>
              <a:t>сукупність</a:t>
            </a:r>
            <a:r>
              <a:rPr lang="ru-RU" dirty="0" smtClean="0">
                <a:solidFill>
                  <a:schemeClr val="tx1"/>
                </a:solidFill>
              </a:rPr>
              <a:t> </a:t>
            </a:r>
            <a:r>
              <a:rPr lang="ru-RU" dirty="0" err="1" smtClean="0">
                <a:solidFill>
                  <a:schemeClr val="tx1"/>
                </a:solidFill>
              </a:rPr>
              <a:t>морфологічних</a:t>
            </a:r>
            <a:r>
              <a:rPr lang="ru-RU" dirty="0">
                <a:solidFill>
                  <a:schemeClr val="tx1"/>
                </a:solidFill>
              </a:rPr>
              <a:t>, </a:t>
            </a:r>
            <a:r>
              <a:rPr lang="ru-RU" dirty="0" err="1" smtClean="0">
                <a:solidFill>
                  <a:schemeClr val="tx1"/>
                </a:solidFill>
              </a:rPr>
              <a:t>анатомічних</a:t>
            </a:r>
            <a:r>
              <a:rPr lang="ru-RU" dirty="0">
                <a:solidFill>
                  <a:schemeClr val="tx1"/>
                </a:solidFill>
              </a:rPr>
              <a:t>, </a:t>
            </a:r>
            <a:r>
              <a:rPr lang="ru-RU" dirty="0" err="1" smtClean="0">
                <a:solidFill>
                  <a:schemeClr val="tx1"/>
                </a:solidFill>
              </a:rPr>
              <a:t>фізіологічних</a:t>
            </a:r>
            <a:r>
              <a:rPr lang="ru-RU" dirty="0">
                <a:solidFill>
                  <a:schemeClr val="tx1"/>
                </a:solidFill>
              </a:rPr>
              <a:t>, </a:t>
            </a:r>
            <a:r>
              <a:rPr lang="ru-RU" dirty="0" err="1" smtClean="0">
                <a:solidFill>
                  <a:schemeClr val="tx1"/>
                </a:solidFill>
              </a:rPr>
              <a:t>гістологічних</a:t>
            </a:r>
            <a:r>
              <a:rPr lang="ru-RU" dirty="0" smtClean="0">
                <a:solidFill>
                  <a:schemeClr val="tx1"/>
                </a:solidFill>
              </a:rPr>
              <a:t> </a:t>
            </a:r>
            <a:r>
              <a:rPr lang="ru-RU" dirty="0" err="1" smtClean="0">
                <a:solidFill>
                  <a:schemeClr val="tx1"/>
                </a:solidFill>
              </a:rPr>
              <a:t>ознак</a:t>
            </a:r>
            <a:r>
              <a:rPr lang="ru-RU" dirty="0" smtClean="0">
                <a:solidFill>
                  <a:schemeClr val="tx1"/>
                </a:solidFill>
              </a:rPr>
              <a:t>, </a:t>
            </a:r>
            <a:r>
              <a:rPr lang="ru-RU" dirty="0" err="1" smtClean="0">
                <a:solidFill>
                  <a:schemeClr val="tx1"/>
                </a:solidFill>
              </a:rPr>
              <a:t>що</a:t>
            </a:r>
            <a:r>
              <a:rPr lang="ru-RU" dirty="0" smtClean="0">
                <a:solidFill>
                  <a:schemeClr val="tx1"/>
                </a:solidFill>
              </a:rPr>
              <a:t> </a:t>
            </a:r>
            <a:r>
              <a:rPr lang="ru-RU" dirty="0" err="1" smtClean="0">
                <a:solidFill>
                  <a:schemeClr val="tx1"/>
                </a:solidFill>
              </a:rPr>
              <a:t>обумовлюють</a:t>
            </a:r>
            <a:r>
              <a:rPr lang="ru-RU" dirty="0" smtClean="0">
                <a:solidFill>
                  <a:schemeClr val="tx1"/>
                </a:solidFill>
              </a:rPr>
              <a:t> </a:t>
            </a:r>
            <a:r>
              <a:rPr lang="ru-RU" dirty="0" err="1" smtClean="0">
                <a:solidFill>
                  <a:schemeClr val="tx1"/>
                </a:solidFill>
              </a:rPr>
              <a:t>процеси</a:t>
            </a:r>
            <a:r>
              <a:rPr lang="ru-RU" dirty="0" smtClean="0">
                <a:solidFill>
                  <a:schemeClr val="tx1"/>
                </a:solidFill>
              </a:rPr>
              <a:t> </a:t>
            </a:r>
            <a:r>
              <a:rPr lang="ru-RU" dirty="0" err="1" smtClean="0">
                <a:solidFill>
                  <a:schemeClr val="tx1"/>
                </a:solidFill>
              </a:rPr>
              <a:t>зростання</a:t>
            </a:r>
            <a:r>
              <a:rPr lang="ru-RU" dirty="0" smtClean="0">
                <a:solidFill>
                  <a:schemeClr val="tx1"/>
                </a:solidFill>
              </a:rPr>
              <a:t> та </a:t>
            </a:r>
            <a:r>
              <a:rPr lang="ru-RU" dirty="0" err="1" smtClean="0">
                <a:solidFill>
                  <a:schemeClr val="tx1"/>
                </a:solidFill>
              </a:rPr>
              <a:t>розвитку</a:t>
            </a:r>
            <a:r>
              <a:rPr lang="ru-RU" dirty="0" smtClean="0">
                <a:solidFill>
                  <a:schemeClr val="tx1"/>
                </a:solidFill>
              </a:rPr>
              <a:t>. </a:t>
            </a:r>
            <a:r>
              <a:rPr lang="ru-RU" dirty="0" err="1" smtClean="0">
                <a:solidFill>
                  <a:schemeClr val="tx1"/>
                </a:solidFill>
              </a:rPr>
              <a:t>Фізичний</a:t>
            </a:r>
            <a:r>
              <a:rPr lang="ru-RU" dirty="0" smtClean="0">
                <a:solidFill>
                  <a:schemeClr val="tx1"/>
                </a:solidFill>
              </a:rPr>
              <a:t> </a:t>
            </a:r>
            <a:r>
              <a:rPr lang="ru-RU" dirty="0" err="1" smtClean="0">
                <a:solidFill>
                  <a:schemeClr val="tx1"/>
                </a:solidFill>
              </a:rPr>
              <a:t>розвиток</a:t>
            </a:r>
            <a:r>
              <a:rPr lang="ru-RU" dirty="0" smtClean="0">
                <a:solidFill>
                  <a:schemeClr val="tx1"/>
                </a:solidFill>
              </a:rPr>
              <a:t> є </a:t>
            </a:r>
            <a:r>
              <a:rPr lang="ru-RU" dirty="0">
                <a:solidFill>
                  <a:schemeClr val="tx1"/>
                </a:solidFill>
              </a:rPr>
              <a:t>одним </a:t>
            </a:r>
            <a:r>
              <a:rPr lang="ru-RU" dirty="0" smtClean="0">
                <a:solidFill>
                  <a:schemeClr val="tx1"/>
                </a:solidFill>
              </a:rPr>
              <a:t>з </a:t>
            </a:r>
            <a:r>
              <a:rPr lang="ru-RU" dirty="0" err="1" smtClean="0">
                <a:solidFill>
                  <a:schemeClr val="tx1"/>
                </a:solidFill>
              </a:rPr>
              <a:t>провідних</a:t>
            </a:r>
            <a:r>
              <a:rPr lang="ru-RU" dirty="0" smtClean="0">
                <a:solidFill>
                  <a:schemeClr val="tx1"/>
                </a:solidFill>
              </a:rPr>
              <a:t> </a:t>
            </a:r>
            <a:r>
              <a:rPr lang="ru-RU" dirty="0" err="1" smtClean="0">
                <a:solidFill>
                  <a:schemeClr val="tx1"/>
                </a:solidFill>
              </a:rPr>
              <a:t>показників</a:t>
            </a:r>
            <a:r>
              <a:rPr lang="ru-RU" dirty="0" smtClean="0">
                <a:solidFill>
                  <a:schemeClr val="tx1"/>
                </a:solidFill>
              </a:rPr>
              <a:t> стану здоров</a:t>
            </a:r>
            <a:r>
              <a:rPr lang="en-US" dirty="0" smtClean="0">
                <a:solidFill>
                  <a:schemeClr val="tx1"/>
                </a:solidFill>
              </a:rPr>
              <a:t>`</a:t>
            </a:r>
            <a:r>
              <a:rPr lang="ru-RU" dirty="0" smtClean="0">
                <a:solidFill>
                  <a:schemeClr val="tx1"/>
                </a:solidFill>
              </a:rPr>
              <a:t>я </a:t>
            </a:r>
            <a:r>
              <a:rPr lang="ru-RU" dirty="0" err="1" smtClean="0">
                <a:solidFill>
                  <a:schemeClr val="tx1"/>
                </a:solidFill>
              </a:rPr>
              <a:t>дитячого</a:t>
            </a:r>
            <a:r>
              <a:rPr lang="ru-RU" dirty="0" smtClean="0">
                <a:solidFill>
                  <a:schemeClr val="tx1"/>
                </a:solidFill>
              </a:rPr>
              <a:t> </a:t>
            </a:r>
            <a:r>
              <a:rPr lang="ru-RU" dirty="0" err="1" smtClean="0">
                <a:solidFill>
                  <a:schemeClr val="tx1"/>
                </a:solidFill>
              </a:rPr>
              <a:t>населення</a:t>
            </a:r>
            <a:r>
              <a:rPr lang="ru-RU" dirty="0" smtClean="0">
                <a:solidFill>
                  <a:schemeClr val="tx1"/>
                </a:solidFill>
              </a:rPr>
              <a:t>.</a:t>
            </a:r>
            <a:endParaRPr lang="ru-RU" dirty="0" smtClean="0">
              <a:solidFill>
                <a:schemeClr val="tx1"/>
              </a:solidFill>
            </a:endParaRPr>
          </a:p>
          <a:p>
            <a:endParaRPr lang="ru-RU" dirty="0">
              <a:solidFill>
                <a:schemeClr val="tx1"/>
              </a:solidFill>
            </a:endParaRPr>
          </a:p>
          <a:p>
            <a:endParaRPr lang="ru-RU" dirty="0" smtClean="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2391149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04562" y="875763"/>
            <a:ext cx="8800049" cy="5035459"/>
          </a:xfrm>
        </p:spPr>
        <p:txBody>
          <a:bodyPr/>
          <a:lstStyle/>
          <a:p>
            <a:r>
              <a:rPr lang="ru-RU" dirty="0"/>
              <a:t> </a:t>
            </a:r>
            <a:r>
              <a:rPr lang="ru-RU" dirty="0" err="1"/>
              <a:t>Розрізняють</a:t>
            </a:r>
            <a:r>
              <a:rPr lang="ru-RU" dirty="0"/>
              <a:t> 3 </a:t>
            </a:r>
            <a:r>
              <a:rPr lang="ru-RU" dirty="0" err="1"/>
              <a:t>групи</a:t>
            </a:r>
            <a:r>
              <a:rPr lang="ru-RU" dirty="0"/>
              <a:t> </a:t>
            </a:r>
            <a:r>
              <a:rPr lang="ru-RU" dirty="0" err="1"/>
              <a:t>загальних</a:t>
            </a:r>
            <a:r>
              <a:rPr lang="ru-RU" dirty="0"/>
              <a:t> </a:t>
            </a:r>
            <a:r>
              <a:rPr lang="ru-RU" dirty="0" err="1"/>
              <a:t>факторів</a:t>
            </a:r>
            <a:r>
              <a:rPr lang="ru-RU" dirty="0"/>
              <a:t>, </a:t>
            </a:r>
            <a:r>
              <a:rPr lang="ru-RU" dirty="0" err="1"/>
              <a:t>вичначаючих</a:t>
            </a:r>
            <a:r>
              <a:rPr lang="ru-RU" dirty="0"/>
              <a:t> </a:t>
            </a:r>
            <a:r>
              <a:rPr lang="ru-RU" dirty="0" err="1"/>
              <a:t>направленість</a:t>
            </a:r>
            <a:r>
              <a:rPr lang="ru-RU" dirty="0"/>
              <a:t> та </a:t>
            </a:r>
            <a:r>
              <a:rPr lang="ru-RU" dirty="0" err="1"/>
              <a:t>ступінь</a:t>
            </a:r>
            <a:r>
              <a:rPr lang="ru-RU" dirty="0"/>
              <a:t> </a:t>
            </a:r>
            <a:r>
              <a:rPr lang="ru-RU" dirty="0" err="1"/>
              <a:t>фізичного</a:t>
            </a:r>
            <a:r>
              <a:rPr lang="ru-RU" dirty="0"/>
              <a:t> </a:t>
            </a:r>
            <a:r>
              <a:rPr lang="ru-RU" dirty="0" err="1"/>
              <a:t>розвитку</a:t>
            </a:r>
            <a:r>
              <a:rPr lang="ru-RU" dirty="0"/>
              <a:t>:</a:t>
            </a:r>
          </a:p>
          <a:p>
            <a:r>
              <a:rPr lang="ru-RU" dirty="0"/>
              <a:t>1) </a:t>
            </a:r>
            <a:r>
              <a:rPr lang="ru-RU" dirty="0" err="1"/>
              <a:t>эндогенні</a:t>
            </a:r>
            <a:r>
              <a:rPr lang="ru-RU" dirty="0"/>
              <a:t> </a:t>
            </a:r>
            <a:r>
              <a:rPr lang="ru-RU" dirty="0" err="1"/>
              <a:t>фактори</a:t>
            </a:r>
            <a:r>
              <a:rPr lang="ru-RU" dirty="0"/>
              <a:t> (</a:t>
            </a:r>
            <a:r>
              <a:rPr lang="ru-RU" dirty="0" err="1"/>
              <a:t>спадковість</a:t>
            </a:r>
            <a:r>
              <a:rPr lang="ru-RU" dirty="0"/>
              <a:t>, </a:t>
            </a:r>
            <a:r>
              <a:rPr lang="ru-RU" dirty="0" err="1"/>
              <a:t>внутрішньоутробні</a:t>
            </a:r>
            <a:r>
              <a:rPr lang="ru-RU" dirty="0"/>
              <a:t> </a:t>
            </a:r>
            <a:r>
              <a:rPr lang="ru-RU" dirty="0" err="1"/>
              <a:t>впливи</a:t>
            </a:r>
            <a:r>
              <a:rPr lang="ru-RU" dirty="0"/>
              <a:t>, </a:t>
            </a:r>
            <a:r>
              <a:rPr lang="ru-RU" dirty="0" err="1"/>
              <a:t>недоношеність</a:t>
            </a:r>
            <a:r>
              <a:rPr lang="ru-RU" dirty="0"/>
              <a:t>, </a:t>
            </a:r>
            <a:r>
              <a:rPr lang="ru-RU" dirty="0" err="1"/>
              <a:t>вроджені</a:t>
            </a:r>
            <a:r>
              <a:rPr lang="ru-RU" dirty="0"/>
              <a:t> пороки та </a:t>
            </a:r>
            <a:r>
              <a:rPr lang="ru-RU" dirty="0" err="1"/>
              <a:t>ін</a:t>
            </a:r>
            <a:r>
              <a:rPr lang="ru-RU" dirty="0"/>
              <a:t>.);</a:t>
            </a:r>
          </a:p>
          <a:p>
            <a:r>
              <a:rPr lang="ru-RU" dirty="0"/>
              <a:t>2) </a:t>
            </a:r>
            <a:r>
              <a:rPr lang="ru-RU" dirty="0" err="1"/>
              <a:t>природньо-кліматичні</a:t>
            </a:r>
            <a:r>
              <a:rPr lang="ru-RU" dirty="0"/>
              <a:t> факторы </a:t>
            </a:r>
            <a:r>
              <a:rPr lang="ru-RU" dirty="0" err="1"/>
              <a:t>навколишнього</a:t>
            </a:r>
            <a:r>
              <a:rPr lang="ru-RU" dirty="0"/>
              <a:t> </a:t>
            </a:r>
            <a:r>
              <a:rPr lang="ru-RU" dirty="0" err="1"/>
              <a:t>середовища</a:t>
            </a:r>
            <a:r>
              <a:rPr lang="ru-RU" dirty="0"/>
              <a:t> (</a:t>
            </a:r>
            <a:r>
              <a:rPr lang="ru-RU" dirty="0" err="1"/>
              <a:t>клімат</a:t>
            </a:r>
            <a:r>
              <a:rPr lang="ru-RU" dirty="0"/>
              <a:t>, </a:t>
            </a:r>
            <a:r>
              <a:rPr lang="ru-RU" dirty="0" err="1"/>
              <a:t>рельєф</a:t>
            </a:r>
            <a:r>
              <a:rPr lang="ru-RU" dirty="0"/>
              <a:t> </a:t>
            </a:r>
            <a:r>
              <a:rPr lang="ru-RU" dirty="0" err="1"/>
              <a:t>місцевості</a:t>
            </a:r>
            <a:r>
              <a:rPr lang="ru-RU" dirty="0"/>
              <a:t>, а </a:t>
            </a:r>
            <a:r>
              <a:rPr lang="ru-RU" dirty="0" err="1"/>
              <a:t>також</a:t>
            </a:r>
            <a:r>
              <a:rPr lang="ru-RU" dirty="0"/>
              <a:t> </a:t>
            </a:r>
            <a:r>
              <a:rPr lang="ru-RU" dirty="0" err="1"/>
              <a:t>атмосферні</a:t>
            </a:r>
            <a:r>
              <a:rPr lang="ru-RU" dirty="0"/>
              <a:t> </a:t>
            </a:r>
            <a:r>
              <a:rPr lang="ru-RU" dirty="0" err="1"/>
              <a:t>забруднення</a:t>
            </a:r>
            <a:r>
              <a:rPr lang="ru-RU" dirty="0"/>
              <a:t> та </a:t>
            </a:r>
            <a:r>
              <a:rPr lang="ru-RU" dirty="0" err="1"/>
              <a:t>ін</a:t>
            </a:r>
            <a:r>
              <a:rPr lang="ru-RU" dirty="0"/>
              <a:t>.);</a:t>
            </a:r>
          </a:p>
          <a:p>
            <a:r>
              <a:rPr lang="ru-RU" dirty="0"/>
              <a:t>3) </a:t>
            </a:r>
            <a:r>
              <a:rPr lang="ru-RU" dirty="0" err="1"/>
              <a:t>соціально-економічні</a:t>
            </a:r>
            <a:r>
              <a:rPr lang="ru-RU" dirty="0"/>
              <a:t> і социально-</a:t>
            </a:r>
            <a:r>
              <a:rPr lang="ru-RU" dirty="0" err="1"/>
              <a:t>гігієнічні</a:t>
            </a:r>
            <a:r>
              <a:rPr lang="ru-RU" dirty="0"/>
              <a:t> </a:t>
            </a:r>
            <a:r>
              <a:rPr lang="ru-RU" dirty="0" err="1"/>
              <a:t>фактори</a:t>
            </a:r>
            <a:r>
              <a:rPr lang="ru-RU" dirty="0"/>
              <a:t>.</a:t>
            </a:r>
          </a:p>
        </p:txBody>
      </p:sp>
    </p:spTree>
    <p:extLst>
      <p:ext uri="{BB962C8B-B14F-4D97-AF65-F5344CB8AC3E}">
        <p14:creationId xmlns:p14="http://schemas.microsoft.com/office/powerpoint/2010/main" val="3288447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4259" y="627196"/>
            <a:ext cx="9667741" cy="3970318"/>
          </a:xfrm>
          <a:prstGeom prst="rect">
            <a:avLst/>
          </a:prstGeom>
        </p:spPr>
        <p:txBody>
          <a:bodyPr wrap="square">
            <a:spAutoFit/>
          </a:bodyPr>
          <a:lstStyle/>
          <a:p>
            <a:pPr algn="just"/>
            <a:r>
              <a:rPr lang="ru-RU" dirty="0"/>
              <a:t>Відповідно до критеріїв розроблена схема розподілу дітей і підлітків за </a:t>
            </a:r>
            <a:r>
              <a:rPr lang="ru-RU" dirty="0" err="1"/>
              <a:t>групами</a:t>
            </a:r>
            <a:r>
              <a:rPr lang="ru-RU" dirty="0"/>
              <a:t> </a:t>
            </a:r>
            <a:r>
              <a:rPr lang="ru-RU" dirty="0" err="1" smtClean="0"/>
              <a:t>здоров'я</a:t>
            </a:r>
            <a:r>
              <a:rPr lang="ru-RU" dirty="0" smtClean="0"/>
              <a:t> </a:t>
            </a:r>
            <a:r>
              <a:rPr lang="ru-RU" dirty="0" err="1" smtClean="0"/>
              <a:t>виділяють</a:t>
            </a:r>
            <a:r>
              <a:rPr lang="ru-RU" dirty="0" smtClean="0"/>
              <a:t> </a:t>
            </a:r>
            <a:r>
              <a:rPr lang="ru-RU" i="1" dirty="0" smtClean="0"/>
              <a:t>5 </a:t>
            </a:r>
            <a:r>
              <a:rPr lang="ru-RU" i="1" dirty="0"/>
              <a:t>груп здоров'я</a:t>
            </a:r>
            <a:r>
              <a:rPr lang="ru-RU" dirty="0"/>
              <a:t>:</a:t>
            </a:r>
          </a:p>
          <a:p>
            <a:pPr algn="just"/>
            <a:r>
              <a:rPr lang="ru-RU" b="1" i="1" dirty="0"/>
              <a:t>Перша група здоров'я.</a:t>
            </a:r>
            <a:r>
              <a:rPr lang="ru-RU" b="1" dirty="0"/>
              <a:t> </a:t>
            </a:r>
            <a:r>
              <a:rPr lang="ru-RU" dirty="0"/>
              <a:t>Здорові діти та підлітки з гармонійним розвитком і рівнем розвитку функціональних систем організму, який відповідає віку.</a:t>
            </a:r>
          </a:p>
          <a:p>
            <a:pPr algn="just"/>
            <a:r>
              <a:rPr lang="ru-RU" b="1" dirty="0"/>
              <a:t>Друга група здоров'я. </a:t>
            </a:r>
            <a:r>
              <a:rPr lang="ru-RU" dirty="0"/>
              <a:t>Здорові діти та підлітки, які мають функціональні і деякі морфологічні відхилення, а також знижену опірність до гострих і хронічних захворювань, ці діти часто і тривало хворіють.</a:t>
            </a:r>
          </a:p>
          <a:p>
            <a:pPr algn="just"/>
            <a:r>
              <a:rPr lang="ru-RU" b="1" i="1" dirty="0"/>
              <a:t>Третя група здоров'я</a:t>
            </a:r>
            <a:r>
              <a:rPr lang="ru-RU" b="1" dirty="0"/>
              <a:t>. </a:t>
            </a:r>
            <a:r>
              <a:rPr lang="ru-RU" dirty="0"/>
              <a:t>Діти і підлітки, які страждають хронічними захворюваннями в стадії компенсації, але зі збереженням функціональних можливостей організму. </a:t>
            </a:r>
          </a:p>
          <a:p>
            <a:pPr algn="just"/>
            <a:r>
              <a:rPr lang="ru-RU" b="1" i="1" dirty="0"/>
              <a:t>Четверта група здоров'я</a:t>
            </a:r>
            <a:r>
              <a:rPr lang="ru-RU" b="1" dirty="0"/>
              <a:t>. </a:t>
            </a:r>
            <a:r>
              <a:rPr lang="ru-RU" dirty="0"/>
              <a:t>Діти і підлітки, які страждають хронічними захворюваннями в стані </a:t>
            </a:r>
            <a:r>
              <a:rPr lang="ru-RU" dirty="0" err="1"/>
              <a:t>субкомпенсации</a:t>
            </a:r>
            <a:r>
              <a:rPr lang="ru-RU" dirty="0"/>
              <a:t>, У яких знижені функціональні можливості організму. </a:t>
            </a:r>
          </a:p>
          <a:p>
            <a:pPr algn="just"/>
            <a:r>
              <a:rPr lang="ru-RU" b="1" i="1" dirty="0"/>
              <a:t>П'ята група здоров'я</a:t>
            </a:r>
            <a:r>
              <a:rPr lang="ru-RU" b="1" dirty="0"/>
              <a:t>. </a:t>
            </a:r>
            <a:r>
              <a:rPr lang="ru-RU" dirty="0"/>
              <a:t>Діти і підлітки, які страждають хронічними захворюваннями в стані декомпенсації і мають значно знижені функціональні можливості </a:t>
            </a:r>
            <a:r>
              <a:rPr lang="ru-RU" dirty="0" err="1"/>
              <a:t>організму</a:t>
            </a:r>
            <a:r>
              <a:rPr lang="ru-RU" dirty="0" smtClean="0"/>
              <a:t>. </a:t>
            </a:r>
            <a:endParaRPr lang="ru-RU" dirty="0">
              <a:effectLst/>
            </a:endParaRPr>
          </a:p>
        </p:txBody>
      </p:sp>
    </p:spTree>
    <p:extLst>
      <p:ext uri="{BB962C8B-B14F-4D97-AF65-F5344CB8AC3E}">
        <p14:creationId xmlns:p14="http://schemas.microsoft.com/office/powerpoint/2010/main" val="65390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19737" y="1629037"/>
            <a:ext cx="9144000" cy="3477875"/>
          </a:xfrm>
          <a:prstGeom prst="rect">
            <a:avLst/>
          </a:prstGeom>
        </p:spPr>
        <p:txBody>
          <a:bodyPr wrap="square">
            <a:spAutoFit/>
          </a:bodyPr>
          <a:lstStyle/>
          <a:p>
            <a:pPr algn="ctr"/>
            <a:r>
              <a:rPr lang="ru-RU" sz="2000" b="1" dirty="0"/>
              <a:t>1. Навчальна мета</a:t>
            </a:r>
            <a:endParaRPr lang="ru-RU" sz="2000" dirty="0"/>
          </a:p>
          <a:p>
            <a:pPr algn="ctr"/>
            <a:r>
              <a:rPr lang="ru-RU" sz="2000" dirty="0"/>
              <a:t/>
            </a:r>
            <a:br>
              <a:rPr lang="ru-RU" sz="2000" dirty="0"/>
            </a:br>
            <a:endParaRPr lang="ru-RU" sz="2000" dirty="0"/>
          </a:p>
          <a:p>
            <a:pPr marL="742950" lvl="1" indent="-285750" algn="just">
              <a:buFont typeface="+mj-lt"/>
              <a:buAutoNum type="arabicPeriod"/>
            </a:pPr>
            <a:r>
              <a:rPr lang="ru-RU" sz="2000" dirty="0"/>
              <a:t>Закріпити теоретичні знання про фактори та умови навколишнього середовища, які впливають на процеси формування здоров'я дітей. Засвоїти закономірності росту, розвитку дитячого та підліткового організму, основні критерії та показники стану здоров'я дітей і підлітків.</a:t>
            </a:r>
          </a:p>
          <a:p>
            <a:pPr marL="742950" lvl="1" indent="-285750" algn="just">
              <a:buFont typeface="+mj-lt"/>
              <a:buAutoNum type="arabicPeriod"/>
            </a:pPr>
            <a:r>
              <a:rPr lang="ru-RU" sz="2000" dirty="0"/>
              <a:t>Вивчити методики комплексної оцінки стану здоров'я і фізичного розвитку дітей та підлітків.</a:t>
            </a:r>
            <a:endParaRPr lang="ru-RU" sz="2000" dirty="0">
              <a:effectLst/>
            </a:endParaRPr>
          </a:p>
        </p:txBody>
      </p:sp>
    </p:spTree>
    <p:extLst>
      <p:ext uri="{BB962C8B-B14F-4D97-AF65-F5344CB8AC3E}">
        <p14:creationId xmlns:p14="http://schemas.microsoft.com/office/powerpoint/2010/main" val="2311284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56866" y="0"/>
            <a:ext cx="5882015" cy="5305942"/>
          </a:xfrm>
          <a:prstGeom prst="rect">
            <a:avLst/>
          </a:prstGeom>
        </p:spPr>
      </p:pic>
      <p:sp>
        <p:nvSpPr>
          <p:cNvPr id="3" name="Прямоугольник 2"/>
          <p:cNvSpPr/>
          <p:nvPr/>
        </p:nvSpPr>
        <p:spPr>
          <a:xfrm rot="16200000">
            <a:off x="2541253" y="2468305"/>
            <a:ext cx="2436886" cy="369332"/>
          </a:xfrm>
          <a:prstGeom prst="rect">
            <a:avLst/>
          </a:prstGeom>
        </p:spPr>
        <p:txBody>
          <a:bodyPr wrap="none">
            <a:spAutoFit/>
          </a:bodyPr>
          <a:lstStyle/>
          <a:p>
            <a:pPr algn="just"/>
            <a:r>
              <a:rPr lang="ru-RU" i="1" dirty="0"/>
              <a:t>число захворювань</a:t>
            </a:r>
            <a:endParaRPr lang="ru-RU" dirty="0">
              <a:effectLst/>
            </a:endParaRPr>
          </a:p>
        </p:txBody>
      </p:sp>
      <p:sp>
        <p:nvSpPr>
          <p:cNvPr id="4" name="Прямоугольник 3"/>
          <p:cNvSpPr/>
          <p:nvPr/>
        </p:nvSpPr>
        <p:spPr>
          <a:xfrm>
            <a:off x="9838881" y="4936610"/>
            <a:ext cx="713657" cy="369332"/>
          </a:xfrm>
          <a:prstGeom prst="rect">
            <a:avLst/>
          </a:prstGeom>
        </p:spPr>
        <p:txBody>
          <a:bodyPr wrap="none">
            <a:spAutoFit/>
          </a:bodyPr>
          <a:lstStyle/>
          <a:p>
            <a:pPr algn="ctr"/>
            <a:r>
              <a:rPr lang="ru-RU" dirty="0"/>
              <a:t>роки</a:t>
            </a:r>
            <a:endParaRPr lang="ru-RU" dirty="0">
              <a:effectLst/>
            </a:endParaRPr>
          </a:p>
        </p:txBody>
      </p:sp>
      <p:sp>
        <p:nvSpPr>
          <p:cNvPr id="5" name="Прямоугольник 4"/>
          <p:cNvSpPr/>
          <p:nvPr/>
        </p:nvSpPr>
        <p:spPr>
          <a:xfrm>
            <a:off x="3956866" y="5657671"/>
            <a:ext cx="6096000" cy="1200329"/>
          </a:xfrm>
          <a:prstGeom prst="rect">
            <a:avLst/>
          </a:prstGeom>
        </p:spPr>
        <p:txBody>
          <a:bodyPr>
            <a:spAutoFit/>
          </a:bodyPr>
          <a:lstStyle/>
          <a:p>
            <a:r>
              <a:rPr lang="ru-RU" dirty="0"/>
              <a:t>Мал. 38.1. Вікові тенденції змін показників захворюваності дітей і підлітків</a:t>
            </a:r>
            <a:r>
              <a:rPr lang="ru-RU" i="1" dirty="0"/>
              <a:t>(За числом захворювань на 1000 населення певного віку)</a:t>
            </a:r>
            <a:endParaRPr lang="ru-RU" dirty="0">
              <a:effectLst/>
            </a:endParaRPr>
          </a:p>
        </p:txBody>
      </p:sp>
    </p:spTree>
    <p:extLst>
      <p:ext uri="{BB962C8B-B14F-4D97-AF65-F5344CB8AC3E}">
        <p14:creationId xmlns:p14="http://schemas.microsoft.com/office/powerpoint/2010/main" val="425598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91068" y="0"/>
            <a:ext cx="9001245" cy="1200329"/>
          </a:xfrm>
          <a:prstGeom prst="rect">
            <a:avLst/>
          </a:prstGeom>
        </p:spPr>
        <p:txBody>
          <a:bodyPr wrap="square">
            <a:spAutoFit/>
          </a:bodyPr>
          <a:lstStyle/>
          <a:p>
            <a:pPr algn="just"/>
            <a:r>
              <a:rPr lang="ru-RU" dirty="0"/>
              <a:t>Важливим елементом здійснення комплексної оцінки стану здоров'я дітей і підлітків є врахування вікових тенденцій щодо змін показників захворюваності (рис. 38.1) і її структурних особливостей (табл. 1).</a:t>
            </a:r>
            <a:endParaRPr lang="ru-RU" dirty="0">
              <a:effectLst/>
            </a:endParaRPr>
          </a:p>
        </p:txBody>
      </p:sp>
      <p:sp>
        <p:nvSpPr>
          <p:cNvPr id="3" name="Прямоугольник 2"/>
          <p:cNvSpPr/>
          <p:nvPr/>
        </p:nvSpPr>
        <p:spPr>
          <a:xfrm>
            <a:off x="4159169" y="1200329"/>
            <a:ext cx="6096000" cy="923330"/>
          </a:xfrm>
          <a:prstGeom prst="rect">
            <a:avLst/>
          </a:prstGeom>
        </p:spPr>
        <p:txBody>
          <a:bodyPr>
            <a:spAutoFit/>
          </a:bodyPr>
          <a:lstStyle/>
          <a:p>
            <a:pPr algn="r"/>
            <a:r>
              <a:rPr lang="ru-RU" b="1" dirty="0"/>
              <a:t>Таблиця 1 </a:t>
            </a:r>
          </a:p>
          <a:p>
            <a:pPr algn="ctr"/>
            <a:r>
              <a:rPr lang="ru-RU" b="1" dirty="0"/>
              <a:t>Закономірності рангового розподілу захворювань в різних вікових групах</a:t>
            </a:r>
            <a:endParaRPr lang="ru-RU" b="1" i="0" dirty="0">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823395082"/>
              </p:ext>
            </p:extLst>
          </p:nvPr>
        </p:nvGraphicFramePr>
        <p:xfrm>
          <a:off x="3291068" y="2400658"/>
          <a:ext cx="8900930" cy="4078785"/>
        </p:xfrm>
        <a:graphic>
          <a:graphicData uri="http://schemas.openxmlformats.org/drawingml/2006/table">
            <a:tbl>
              <a:tblPr/>
              <a:tblGrid>
                <a:gridCol w="1780186">
                  <a:extLst>
                    <a:ext uri="{9D8B030D-6E8A-4147-A177-3AD203B41FA5}">
                      <a16:colId xmlns:a16="http://schemas.microsoft.com/office/drawing/2014/main" xmlns="" val="1943576045"/>
                    </a:ext>
                  </a:extLst>
                </a:gridCol>
                <a:gridCol w="1780186">
                  <a:extLst>
                    <a:ext uri="{9D8B030D-6E8A-4147-A177-3AD203B41FA5}">
                      <a16:colId xmlns:a16="http://schemas.microsoft.com/office/drawing/2014/main" xmlns="" val="1317555839"/>
                    </a:ext>
                  </a:extLst>
                </a:gridCol>
                <a:gridCol w="1780186">
                  <a:extLst>
                    <a:ext uri="{9D8B030D-6E8A-4147-A177-3AD203B41FA5}">
                      <a16:colId xmlns:a16="http://schemas.microsoft.com/office/drawing/2014/main" xmlns="" val="2871296501"/>
                    </a:ext>
                  </a:extLst>
                </a:gridCol>
                <a:gridCol w="1780186">
                  <a:extLst>
                    <a:ext uri="{9D8B030D-6E8A-4147-A177-3AD203B41FA5}">
                      <a16:colId xmlns:a16="http://schemas.microsoft.com/office/drawing/2014/main" xmlns="" val="3870807315"/>
                    </a:ext>
                  </a:extLst>
                </a:gridCol>
                <a:gridCol w="1780186">
                  <a:extLst>
                    <a:ext uri="{9D8B030D-6E8A-4147-A177-3AD203B41FA5}">
                      <a16:colId xmlns:a16="http://schemas.microsoft.com/office/drawing/2014/main" xmlns="" val="2547427203"/>
                    </a:ext>
                  </a:extLst>
                </a:gridCol>
              </a:tblGrid>
              <a:tr h="196421">
                <a:tc rowSpan="2">
                  <a:txBody>
                    <a:bodyPr/>
                    <a:lstStyle/>
                    <a:p>
                      <a:pPr algn="ctr" rtl="0"/>
                      <a:r>
                        <a:rPr lang="ru-RU" sz="1400" b="1">
                          <a:effectLst/>
                        </a:rPr>
                        <a:t>рангове місце</a:t>
                      </a:r>
                      <a:endParaRPr lang="ru-RU" sz="1400">
                        <a:effectLst/>
                      </a:endParaRPr>
                    </a:p>
                  </a:txBody>
                  <a:tcPr marL="32125" marR="32125" marT="32125" marB="32125">
                    <a:lnL>
                      <a:noFill/>
                    </a:lnL>
                    <a:lnR>
                      <a:noFill/>
                    </a:lnR>
                    <a:lnT>
                      <a:noFill/>
                    </a:lnT>
                    <a:lnB>
                      <a:noFill/>
                    </a:lnB>
                  </a:tcPr>
                </a:tc>
                <a:tc gridSpan="4">
                  <a:txBody>
                    <a:bodyPr/>
                    <a:lstStyle/>
                    <a:p>
                      <a:pPr algn="ctr" rtl="0"/>
                      <a:r>
                        <a:rPr lang="ru-RU" sz="1400" b="1">
                          <a:effectLst/>
                        </a:rPr>
                        <a:t>Вікова група, років</a:t>
                      </a:r>
                      <a:endParaRPr lang="ru-RU" sz="1400">
                        <a:effectLst/>
                      </a:endParaRPr>
                    </a:p>
                  </a:txBody>
                  <a:tcPr marL="32125" marR="32125" marT="32125" marB="32125">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26026682"/>
                  </a:ext>
                </a:extLst>
              </a:tr>
              <a:tr h="196421">
                <a:tc vMerge="1">
                  <a:txBody>
                    <a:bodyPr/>
                    <a:lstStyle/>
                    <a:p>
                      <a:endParaRPr lang="ru-RU"/>
                    </a:p>
                  </a:txBody>
                  <a:tcPr/>
                </a:tc>
                <a:tc>
                  <a:txBody>
                    <a:bodyPr/>
                    <a:lstStyle/>
                    <a:p>
                      <a:pPr algn="ctr" rtl="0"/>
                      <a:r>
                        <a:rPr lang="ru-RU" sz="1400" b="1">
                          <a:effectLst/>
                        </a:rPr>
                        <a:t>0-4</a:t>
                      </a:r>
                      <a:endParaRPr lang="ru-RU" sz="1400">
                        <a:effectLst/>
                      </a:endParaRPr>
                    </a:p>
                  </a:txBody>
                  <a:tcPr marL="32125" marR="32125" marT="32125" marB="32125">
                    <a:lnL>
                      <a:noFill/>
                    </a:lnL>
                    <a:lnR>
                      <a:noFill/>
                    </a:lnR>
                    <a:lnT>
                      <a:noFill/>
                    </a:lnT>
                    <a:lnB>
                      <a:noFill/>
                    </a:lnB>
                  </a:tcPr>
                </a:tc>
                <a:tc>
                  <a:txBody>
                    <a:bodyPr/>
                    <a:lstStyle/>
                    <a:p>
                      <a:pPr algn="ctr" rtl="0"/>
                      <a:r>
                        <a:rPr lang="ru-RU" sz="1400" b="1">
                          <a:effectLst/>
                        </a:rPr>
                        <a:t>5-6</a:t>
                      </a:r>
                      <a:endParaRPr lang="ru-RU" sz="1400">
                        <a:effectLst/>
                      </a:endParaRPr>
                    </a:p>
                  </a:txBody>
                  <a:tcPr marL="32125" marR="32125" marT="32125" marB="32125">
                    <a:lnL>
                      <a:noFill/>
                    </a:lnL>
                    <a:lnR>
                      <a:noFill/>
                    </a:lnR>
                    <a:lnT>
                      <a:noFill/>
                    </a:lnT>
                    <a:lnB>
                      <a:noFill/>
                    </a:lnB>
                  </a:tcPr>
                </a:tc>
                <a:tc>
                  <a:txBody>
                    <a:bodyPr/>
                    <a:lstStyle/>
                    <a:p>
                      <a:pPr algn="ctr" rtl="0"/>
                      <a:r>
                        <a:rPr lang="ru-RU" sz="1400" b="1">
                          <a:effectLst/>
                        </a:rPr>
                        <a:t>7-14</a:t>
                      </a:r>
                      <a:endParaRPr lang="ru-RU" sz="1400">
                        <a:effectLst/>
                      </a:endParaRPr>
                    </a:p>
                  </a:txBody>
                  <a:tcPr marL="32125" marR="32125" marT="32125" marB="32125">
                    <a:lnL>
                      <a:noFill/>
                    </a:lnL>
                    <a:lnR>
                      <a:noFill/>
                    </a:lnR>
                    <a:lnT>
                      <a:noFill/>
                    </a:lnT>
                    <a:lnB>
                      <a:noFill/>
                    </a:lnB>
                  </a:tcPr>
                </a:tc>
                <a:tc>
                  <a:txBody>
                    <a:bodyPr/>
                    <a:lstStyle/>
                    <a:p>
                      <a:pPr algn="ctr" rtl="0"/>
                      <a:r>
                        <a:rPr lang="ru-RU" sz="1400" b="1">
                          <a:effectLst/>
                        </a:rPr>
                        <a:t>15-17</a:t>
                      </a:r>
                      <a:endParaRPr lang="ru-RU" sz="1400">
                        <a:effectLst/>
                      </a:endParaRPr>
                    </a:p>
                  </a:txBody>
                  <a:tcPr marL="32125" marR="32125" marT="32125" marB="32125">
                    <a:lnL>
                      <a:noFill/>
                    </a:lnL>
                    <a:lnR>
                      <a:noFill/>
                    </a:lnR>
                    <a:lnT>
                      <a:noFill/>
                    </a:lnT>
                    <a:lnB>
                      <a:noFill/>
                    </a:lnB>
                  </a:tcPr>
                </a:tc>
                <a:extLst>
                  <a:ext uri="{0D108BD9-81ED-4DB2-BD59-A6C34878D82A}">
                    <a16:rowId xmlns:a16="http://schemas.microsoft.com/office/drawing/2014/main" xmlns="" val="2621891975"/>
                  </a:ext>
                </a:extLst>
              </a:tr>
              <a:tr h="460763">
                <a:tc>
                  <a:txBody>
                    <a:bodyPr/>
                    <a:lstStyle/>
                    <a:p>
                      <a:pPr algn="ctr" rtl="0"/>
                      <a:r>
                        <a:rPr lang="en-US" sz="1400">
                          <a:effectLst/>
                        </a:rPr>
                        <a:t>I</a:t>
                      </a:r>
                    </a:p>
                  </a:txBody>
                  <a:tcPr marL="32125" marR="32125" marT="32125" marB="32125">
                    <a:lnL>
                      <a:noFill/>
                    </a:lnL>
                    <a:lnR>
                      <a:noFill/>
                    </a:lnR>
                    <a:lnT>
                      <a:noFill/>
                    </a:lnT>
                    <a:lnB>
                      <a:noFill/>
                    </a:lnB>
                  </a:tcPr>
                </a:tc>
                <a:tc>
                  <a:txBody>
                    <a:bodyPr/>
                    <a:lstStyle/>
                    <a:p>
                      <a:pPr algn="ctr" rtl="0"/>
                      <a:r>
                        <a:rPr lang="ru-RU" sz="1400">
                          <a:effectLst/>
                        </a:rPr>
                        <a:t>Хвороби органів дихання</a:t>
                      </a:r>
                    </a:p>
                  </a:txBody>
                  <a:tcPr marL="32125" marR="32125" marT="32125" marB="32125">
                    <a:lnL>
                      <a:noFill/>
                    </a:lnL>
                    <a:lnR>
                      <a:noFill/>
                    </a:lnR>
                    <a:lnT>
                      <a:noFill/>
                    </a:lnT>
                    <a:lnB>
                      <a:noFill/>
                    </a:lnB>
                  </a:tcPr>
                </a:tc>
                <a:tc>
                  <a:txBody>
                    <a:bodyPr/>
                    <a:lstStyle/>
                    <a:p>
                      <a:pPr algn="ctr" rtl="0"/>
                      <a:r>
                        <a:rPr lang="ru-RU" sz="1400">
                          <a:effectLst/>
                        </a:rPr>
                        <a:t>Хвороби органів дихання</a:t>
                      </a:r>
                    </a:p>
                  </a:txBody>
                  <a:tcPr marL="32125" marR="32125" marT="32125" marB="32125">
                    <a:lnL>
                      <a:noFill/>
                    </a:lnL>
                    <a:lnR>
                      <a:noFill/>
                    </a:lnR>
                    <a:lnT>
                      <a:noFill/>
                    </a:lnT>
                    <a:lnB>
                      <a:noFill/>
                    </a:lnB>
                  </a:tcPr>
                </a:tc>
                <a:tc>
                  <a:txBody>
                    <a:bodyPr/>
                    <a:lstStyle/>
                    <a:p>
                      <a:pPr algn="ctr" rtl="0"/>
                      <a:r>
                        <a:rPr lang="ru-RU" sz="1400">
                          <a:effectLst/>
                        </a:rPr>
                        <a:t>Хвороби органів дихання</a:t>
                      </a:r>
                    </a:p>
                  </a:txBody>
                  <a:tcPr marL="32125" marR="32125" marT="32125" marB="32125">
                    <a:lnL>
                      <a:noFill/>
                    </a:lnL>
                    <a:lnR>
                      <a:noFill/>
                    </a:lnR>
                    <a:lnT>
                      <a:noFill/>
                    </a:lnT>
                    <a:lnB>
                      <a:noFill/>
                    </a:lnB>
                  </a:tcPr>
                </a:tc>
                <a:tc>
                  <a:txBody>
                    <a:bodyPr/>
                    <a:lstStyle/>
                    <a:p>
                      <a:pPr algn="ctr" rtl="0"/>
                      <a:r>
                        <a:rPr lang="ru-RU" sz="1400">
                          <a:effectLst/>
                        </a:rPr>
                        <a:t>Хвороби органів дихання</a:t>
                      </a:r>
                    </a:p>
                  </a:txBody>
                  <a:tcPr marL="32125" marR="32125" marT="32125" marB="32125">
                    <a:lnL>
                      <a:noFill/>
                    </a:lnL>
                    <a:lnR>
                      <a:noFill/>
                    </a:lnR>
                    <a:lnT>
                      <a:noFill/>
                    </a:lnT>
                    <a:lnB>
                      <a:noFill/>
                    </a:lnB>
                  </a:tcPr>
                </a:tc>
                <a:extLst>
                  <a:ext uri="{0D108BD9-81ED-4DB2-BD59-A6C34878D82A}">
                    <a16:rowId xmlns:a16="http://schemas.microsoft.com/office/drawing/2014/main" xmlns="" val="3408033908"/>
                  </a:ext>
                </a:extLst>
              </a:tr>
              <a:tr h="857277">
                <a:tc>
                  <a:txBody>
                    <a:bodyPr/>
                    <a:lstStyle/>
                    <a:p>
                      <a:pPr algn="ctr" rtl="0"/>
                      <a:r>
                        <a:rPr lang="en-US" sz="1400">
                          <a:effectLst/>
                        </a:rPr>
                        <a:t>II</a:t>
                      </a:r>
                    </a:p>
                  </a:txBody>
                  <a:tcPr marL="32125" marR="32125" marT="32125" marB="32125">
                    <a:lnL>
                      <a:noFill/>
                    </a:lnL>
                    <a:lnR>
                      <a:noFill/>
                    </a:lnR>
                    <a:lnT>
                      <a:noFill/>
                    </a:lnT>
                    <a:lnB>
                      <a:noFill/>
                    </a:lnB>
                  </a:tcPr>
                </a:tc>
                <a:tc>
                  <a:txBody>
                    <a:bodyPr/>
                    <a:lstStyle/>
                    <a:p>
                      <a:pPr algn="ctr" rtl="0"/>
                      <a:r>
                        <a:rPr lang="ru-RU" sz="1400">
                          <a:effectLst/>
                        </a:rPr>
                        <a:t>Хвороби нервової системи та органів чуття</a:t>
                      </a:r>
                    </a:p>
                  </a:txBody>
                  <a:tcPr marL="32125" marR="32125" marT="32125" marB="32125">
                    <a:lnL>
                      <a:noFill/>
                    </a:lnL>
                    <a:lnR>
                      <a:noFill/>
                    </a:lnR>
                    <a:lnT>
                      <a:noFill/>
                    </a:lnT>
                    <a:lnB>
                      <a:noFill/>
                    </a:lnB>
                  </a:tcPr>
                </a:tc>
                <a:tc>
                  <a:txBody>
                    <a:bodyPr/>
                    <a:lstStyle/>
                    <a:p>
                      <a:pPr algn="ctr" rtl="0"/>
                      <a:r>
                        <a:rPr lang="ru-RU" sz="1400">
                          <a:effectLst/>
                        </a:rPr>
                        <a:t>Хвороби нервової системи та органів чуття</a:t>
                      </a:r>
                    </a:p>
                  </a:txBody>
                  <a:tcPr marL="32125" marR="32125" marT="32125" marB="32125">
                    <a:lnL>
                      <a:noFill/>
                    </a:lnL>
                    <a:lnR>
                      <a:noFill/>
                    </a:lnR>
                    <a:lnT>
                      <a:noFill/>
                    </a:lnT>
                    <a:lnB>
                      <a:noFill/>
                    </a:lnB>
                  </a:tcPr>
                </a:tc>
                <a:tc>
                  <a:txBody>
                    <a:bodyPr/>
                    <a:lstStyle/>
                    <a:p>
                      <a:pPr algn="ctr" rtl="0"/>
                      <a:r>
                        <a:rPr lang="ru-RU" sz="1400">
                          <a:effectLst/>
                        </a:rPr>
                        <a:t>Хвороби нервової системи та органів чуття</a:t>
                      </a:r>
                    </a:p>
                  </a:txBody>
                  <a:tcPr marL="32125" marR="32125" marT="32125" marB="32125">
                    <a:lnL>
                      <a:noFill/>
                    </a:lnL>
                    <a:lnR>
                      <a:noFill/>
                    </a:lnR>
                    <a:lnT>
                      <a:noFill/>
                    </a:lnT>
                    <a:lnB>
                      <a:noFill/>
                    </a:lnB>
                  </a:tcPr>
                </a:tc>
                <a:tc>
                  <a:txBody>
                    <a:bodyPr/>
                    <a:lstStyle/>
                    <a:p>
                      <a:pPr algn="ctr" rtl="0"/>
                      <a:r>
                        <a:rPr lang="ru-RU" sz="1400">
                          <a:effectLst/>
                        </a:rPr>
                        <a:t>Хвороби нервової системи та органів чуття</a:t>
                      </a:r>
                    </a:p>
                  </a:txBody>
                  <a:tcPr marL="32125" marR="32125" marT="32125" marB="32125">
                    <a:lnL>
                      <a:noFill/>
                    </a:lnL>
                    <a:lnR>
                      <a:noFill/>
                    </a:lnR>
                    <a:lnT>
                      <a:noFill/>
                    </a:lnT>
                    <a:lnB>
                      <a:noFill/>
                    </a:lnB>
                  </a:tcPr>
                </a:tc>
                <a:extLst>
                  <a:ext uri="{0D108BD9-81ED-4DB2-BD59-A6C34878D82A}">
                    <a16:rowId xmlns:a16="http://schemas.microsoft.com/office/drawing/2014/main" xmlns="" val="3269618925"/>
                  </a:ext>
                </a:extLst>
              </a:tr>
              <a:tr h="725106">
                <a:tc>
                  <a:txBody>
                    <a:bodyPr/>
                    <a:lstStyle/>
                    <a:p>
                      <a:pPr algn="ctr" rtl="0"/>
                      <a:r>
                        <a:rPr lang="en-US" sz="1400">
                          <a:effectLst/>
                        </a:rPr>
                        <a:t>III</a:t>
                      </a:r>
                    </a:p>
                  </a:txBody>
                  <a:tcPr marL="32125" marR="32125" marT="32125" marB="32125">
                    <a:lnL>
                      <a:noFill/>
                    </a:lnL>
                    <a:lnR>
                      <a:noFill/>
                    </a:lnR>
                    <a:lnT>
                      <a:noFill/>
                    </a:lnT>
                    <a:lnB>
                      <a:noFill/>
                    </a:lnB>
                  </a:tcPr>
                </a:tc>
                <a:tc>
                  <a:txBody>
                    <a:bodyPr/>
                    <a:lstStyle/>
                    <a:p>
                      <a:pPr algn="ctr" rtl="0"/>
                      <a:r>
                        <a:rPr lang="ru-RU" sz="1400">
                          <a:effectLst/>
                        </a:rPr>
                        <a:t>Хвороби органів травлення </a:t>
                      </a:r>
                    </a:p>
                  </a:txBody>
                  <a:tcPr marL="32125" marR="32125" marT="32125" marB="32125">
                    <a:lnL>
                      <a:noFill/>
                    </a:lnL>
                    <a:lnR>
                      <a:noFill/>
                    </a:lnR>
                    <a:lnT>
                      <a:noFill/>
                    </a:lnT>
                    <a:lnB>
                      <a:noFill/>
                    </a:lnB>
                  </a:tcPr>
                </a:tc>
                <a:tc>
                  <a:txBody>
                    <a:bodyPr/>
                    <a:lstStyle/>
                    <a:p>
                      <a:pPr algn="ctr" rtl="0"/>
                      <a:r>
                        <a:rPr lang="ru-RU" sz="1400">
                          <a:effectLst/>
                        </a:rPr>
                        <a:t>Хвороби шкіри та підшкірної клітковини</a:t>
                      </a:r>
                    </a:p>
                  </a:txBody>
                  <a:tcPr marL="32125" marR="32125" marT="32125" marB="32125">
                    <a:lnL>
                      <a:noFill/>
                    </a:lnL>
                    <a:lnR>
                      <a:noFill/>
                    </a:lnR>
                    <a:lnT>
                      <a:noFill/>
                    </a:lnT>
                    <a:lnB>
                      <a:noFill/>
                    </a:lnB>
                  </a:tcPr>
                </a:tc>
                <a:tc>
                  <a:txBody>
                    <a:bodyPr/>
                    <a:lstStyle/>
                    <a:p>
                      <a:pPr algn="ctr" rtl="0"/>
                      <a:r>
                        <a:rPr lang="ru-RU" sz="1400">
                          <a:effectLst/>
                        </a:rPr>
                        <a:t>Хвороби органів травлення </a:t>
                      </a:r>
                    </a:p>
                  </a:txBody>
                  <a:tcPr marL="32125" marR="32125" marT="32125" marB="32125">
                    <a:lnL>
                      <a:noFill/>
                    </a:lnL>
                    <a:lnR>
                      <a:noFill/>
                    </a:lnR>
                    <a:lnT>
                      <a:noFill/>
                    </a:lnT>
                    <a:lnB>
                      <a:noFill/>
                    </a:lnB>
                  </a:tcPr>
                </a:tc>
                <a:tc>
                  <a:txBody>
                    <a:bodyPr/>
                    <a:lstStyle/>
                    <a:p>
                      <a:pPr algn="ctr" rtl="0"/>
                      <a:r>
                        <a:rPr lang="ru-RU" sz="1400">
                          <a:effectLst/>
                        </a:rPr>
                        <a:t>Хвороби органів травлення </a:t>
                      </a:r>
                    </a:p>
                  </a:txBody>
                  <a:tcPr marL="32125" marR="32125" marT="32125" marB="32125">
                    <a:lnL>
                      <a:noFill/>
                    </a:lnL>
                    <a:lnR>
                      <a:noFill/>
                    </a:lnR>
                    <a:lnT>
                      <a:noFill/>
                    </a:lnT>
                    <a:lnB>
                      <a:noFill/>
                    </a:lnB>
                  </a:tcPr>
                </a:tc>
                <a:extLst>
                  <a:ext uri="{0D108BD9-81ED-4DB2-BD59-A6C34878D82A}">
                    <a16:rowId xmlns:a16="http://schemas.microsoft.com/office/drawing/2014/main" xmlns="" val="1467629313"/>
                  </a:ext>
                </a:extLst>
              </a:tr>
              <a:tr h="725106">
                <a:tc>
                  <a:txBody>
                    <a:bodyPr/>
                    <a:lstStyle/>
                    <a:p>
                      <a:pPr algn="ctr" rtl="0"/>
                      <a:r>
                        <a:rPr lang="en-US" sz="1400">
                          <a:effectLst/>
                        </a:rPr>
                        <a:t>IV</a:t>
                      </a:r>
                    </a:p>
                  </a:txBody>
                  <a:tcPr marL="32125" marR="32125" marT="32125" marB="32125">
                    <a:lnL>
                      <a:noFill/>
                    </a:lnL>
                    <a:lnR>
                      <a:noFill/>
                    </a:lnR>
                    <a:lnT>
                      <a:noFill/>
                    </a:lnT>
                    <a:lnB>
                      <a:noFill/>
                    </a:lnB>
                  </a:tcPr>
                </a:tc>
                <a:tc>
                  <a:txBody>
                    <a:bodyPr/>
                    <a:lstStyle/>
                    <a:p>
                      <a:pPr algn="ctr" rtl="0"/>
                      <a:r>
                        <a:rPr lang="ru-RU" sz="1400">
                          <a:effectLst/>
                        </a:rPr>
                        <a:t>Хвороби ендокринної системи</a:t>
                      </a:r>
                    </a:p>
                  </a:txBody>
                  <a:tcPr marL="32125" marR="32125" marT="32125" marB="32125">
                    <a:lnL>
                      <a:noFill/>
                    </a:lnL>
                    <a:lnR>
                      <a:noFill/>
                    </a:lnR>
                    <a:lnT>
                      <a:noFill/>
                    </a:lnT>
                    <a:lnB>
                      <a:noFill/>
                    </a:lnB>
                  </a:tcPr>
                </a:tc>
                <a:tc>
                  <a:txBody>
                    <a:bodyPr/>
                    <a:lstStyle/>
                    <a:p>
                      <a:pPr algn="ctr" rtl="0"/>
                      <a:r>
                        <a:rPr lang="ru-RU" sz="1400">
                          <a:effectLst/>
                        </a:rPr>
                        <a:t>Хвороби крові та кровотворних органів</a:t>
                      </a:r>
                    </a:p>
                  </a:txBody>
                  <a:tcPr marL="32125" marR="32125" marT="32125" marB="32125">
                    <a:lnL>
                      <a:noFill/>
                    </a:lnL>
                    <a:lnR>
                      <a:noFill/>
                    </a:lnR>
                    <a:lnT>
                      <a:noFill/>
                    </a:lnT>
                    <a:lnB>
                      <a:noFill/>
                    </a:lnB>
                  </a:tcPr>
                </a:tc>
                <a:tc>
                  <a:txBody>
                    <a:bodyPr/>
                    <a:lstStyle/>
                    <a:p>
                      <a:pPr algn="ctr" rtl="0"/>
                      <a:r>
                        <a:rPr lang="ru-RU" sz="1400">
                          <a:effectLst/>
                        </a:rPr>
                        <a:t>Хвороби ендокринної системи</a:t>
                      </a:r>
                    </a:p>
                  </a:txBody>
                  <a:tcPr marL="32125" marR="32125" marT="32125" marB="32125">
                    <a:lnL>
                      <a:noFill/>
                    </a:lnL>
                    <a:lnR>
                      <a:noFill/>
                    </a:lnR>
                    <a:lnT>
                      <a:noFill/>
                    </a:lnT>
                    <a:lnB>
                      <a:noFill/>
                    </a:lnB>
                  </a:tcPr>
                </a:tc>
                <a:tc>
                  <a:txBody>
                    <a:bodyPr/>
                    <a:lstStyle/>
                    <a:p>
                      <a:pPr algn="ctr" rtl="0"/>
                      <a:r>
                        <a:rPr lang="ru-RU" sz="1400">
                          <a:effectLst/>
                        </a:rPr>
                        <a:t>Хвороби ендокринної системи</a:t>
                      </a:r>
                    </a:p>
                  </a:txBody>
                  <a:tcPr marL="32125" marR="32125" marT="32125" marB="32125">
                    <a:lnL>
                      <a:noFill/>
                    </a:lnL>
                    <a:lnR>
                      <a:noFill/>
                    </a:lnR>
                    <a:lnT>
                      <a:noFill/>
                    </a:lnT>
                    <a:lnB>
                      <a:noFill/>
                    </a:lnB>
                  </a:tcPr>
                </a:tc>
                <a:extLst>
                  <a:ext uri="{0D108BD9-81ED-4DB2-BD59-A6C34878D82A}">
                    <a16:rowId xmlns:a16="http://schemas.microsoft.com/office/drawing/2014/main" xmlns="" val="4228271345"/>
                  </a:ext>
                </a:extLst>
              </a:tr>
              <a:tr h="725106">
                <a:tc>
                  <a:txBody>
                    <a:bodyPr/>
                    <a:lstStyle/>
                    <a:p>
                      <a:pPr algn="ctr" rtl="0"/>
                      <a:r>
                        <a:rPr lang="en-US" sz="1400">
                          <a:effectLst/>
                        </a:rPr>
                        <a:t>V</a:t>
                      </a:r>
                    </a:p>
                  </a:txBody>
                  <a:tcPr marL="32125" marR="32125" marT="32125" marB="32125">
                    <a:lnL>
                      <a:noFill/>
                    </a:lnL>
                    <a:lnR>
                      <a:noFill/>
                    </a:lnR>
                    <a:lnT>
                      <a:noFill/>
                    </a:lnT>
                    <a:lnB>
                      <a:noFill/>
                    </a:lnB>
                  </a:tcPr>
                </a:tc>
                <a:tc>
                  <a:txBody>
                    <a:bodyPr/>
                    <a:lstStyle/>
                    <a:p>
                      <a:pPr algn="ctr" rtl="0"/>
                      <a:r>
                        <a:rPr lang="ru-RU" sz="1400">
                          <a:effectLst/>
                        </a:rPr>
                        <a:t>Хвороби шкіри та підшкірної клітковини</a:t>
                      </a:r>
                    </a:p>
                  </a:txBody>
                  <a:tcPr marL="32125" marR="32125" marT="32125" marB="32125">
                    <a:lnL>
                      <a:noFill/>
                    </a:lnL>
                    <a:lnR>
                      <a:noFill/>
                    </a:lnR>
                    <a:lnT>
                      <a:noFill/>
                    </a:lnT>
                    <a:lnB>
                      <a:noFill/>
                    </a:lnB>
                  </a:tcPr>
                </a:tc>
                <a:tc>
                  <a:txBody>
                    <a:bodyPr/>
                    <a:lstStyle/>
                    <a:p>
                      <a:pPr algn="ctr" rtl="0"/>
                      <a:r>
                        <a:rPr lang="ru-RU" sz="1400">
                          <a:effectLst/>
                        </a:rPr>
                        <a:t>Інфекційні та паразитарні хвороби</a:t>
                      </a:r>
                    </a:p>
                  </a:txBody>
                  <a:tcPr marL="32125" marR="32125" marT="32125" marB="32125">
                    <a:lnL>
                      <a:noFill/>
                    </a:lnL>
                    <a:lnR>
                      <a:noFill/>
                    </a:lnR>
                    <a:lnT>
                      <a:noFill/>
                    </a:lnT>
                    <a:lnB>
                      <a:noFill/>
                    </a:lnB>
                  </a:tcPr>
                </a:tc>
                <a:tc>
                  <a:txBody>
                    <a:bodyPr/>
                    <a:lstStyle/>
                    <a:p>
                      <a:pPr algn="ctr" rtl="0"/>
                      <a:r>
                        <a:rPr lang="ru-RU" sz="1400">
                          <a:effectLst/>
                        </a:rPr>
                        <a:t>хвороби кістково</a:t>
                      </a:r>
                    </a:p>
                    <a:p>
                      <a:pPr algn="ctr" rtl="0"/>
                      <a:r>
                        <a:rPr lang="ru-RU" sz="1400">
                          <a:effectLst/>
                        </a:rPr>
                        <a:t>м'язової системи</a:t>
                      </a:r>
                    </a:p>
                  </a:txBody>
                  <a:tcPr marL="32125" marR="32125" marT="32125" marB="32125">
                    <a:lnL>
                      <a:noFill/>
                    </a:lnL>
                    <a:lnR>
                      <a:noFill/>
                    </a:lnR>
                    <a:lnT>
                      <a:noFill/>
                    </a:lnT>
                    <a:lnB>
                      <a:noFill/>
                    </a:lnB>
                  </a:tcPr>
                </a:tc>
                <a:tc>
                  <a:txBody>
                    <a:bodyPr/>
                    <a:lstStyle/>
                    <a:p>
                      <a:pPr algn="ctr" rtl="0"/>
                      <a:r>
                        <a:rPr lang="ru-RU" sz="1400" dirty="0">
                          <a:effectLst/>
                        </a:rPr>
                        <a:t>хвороби кістково</a:t>
                      </a:r>
                    </a:p>
                    <a:p>
                      <a:pPr algn="ctr" rtl="0"/>
                      <a:r>
                        <a:rPr lang="ru-RU" sz="1400" dirty="0">
                          <a:effectLst/>
                        </a:rPr>
                        <a:t>м'язової системи</a:t>
                      </a:r>
                    </a:p>
                  </a:txBody>
                  <a:tcPr marL="32125" marR="32125" marT="32125" marB="32125">
                    <a:lnL>
                      <a:noFill/>
                    </a:lnL>
                    <a:lnR>
                      <a:noFill/>
                    </a:lnR>
                    <a:lnT>
                      <a:noFill/>
                    </a:lnT>
                    <a:lnB>
                      <a:noFill/>
                    </a:lnB>
                  </a:tcPr>
                </a:tc>
                <a:extLst>
                  <a:ext uri="{0D108BD9-81ED-4DB2-BD59-A6C34878D82A}">
                    <a16:rowId xmlns:a16="http://schemas.microsoft.com/office/drawing/2014/main" xmlns="" val="1636393503"/>
                  </a:ext>
                </a:extLst>
              </a:tr>
            </a:tbl>
          </a:graphicData>
        </a:graphic>
      </p:graphicFrame>
    </p:spTree>
    <p:extLst>
      <p:ext uri="{BB962C8B-B14F-4D97-AF65-F5344CB8AC3E}">
        <p14:creationId xmlns:p14="http://schemas.microsoft.com/office/powerpoint/2010/main" val="198253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4380" y="1111746"/>
            <a:ext cx="9144000" cy="3693319"/>
          </a:xfrm>
          <a:prstGeom prst="rect">
            <a:avLst/>
          </a:prstGeom>
        </p:spPr>
        <p:txBody>
          <a:bodyPr wrap="square">
            <a:spAutoFit/>
          </a:bodyPr>
          <a:lstStyle/>
          <a:p>
            <a:pPr algn="just"/>
            <a:r>
              <a:rPr lang="ru-RU" dirty="0"/>
              <a:t>Розподіл дітей за групами здоров'я дозволяє виявити осіб, які мають </a:t>
            </a:r>
            <a:r>
              <a:rPr lang="ru-RU" i="1" dirty="0"/>
              <a:t>фактори ризику </a:t>
            </a:r>
            <a:r>
              <a:rPr lang="ru-RU" dirty="0"/>
              <a:t>щодо розвитку патологічних порушень, дітей з початковими формами захворювань, функціональними відхиленнями і розробити, на цій підставі, комплекс заходів з питань охорони та зміцнення їх здоров'я, профілактики виникнення хронічних захворювань. </a:t>
            </a:r>
          </a:p>
          <a:p>
            <a:pPr algn="just"/>
            <a:r>
              <a:rPr lang="ru-RU" dirty="0"/>
              <a:t>В першу чергу, це стосується дітей та підлітків, які відносяться до другої групи здоров'я (</a:t>
            </a:r>
            <a:r>
              <a:rPr lang="ru-RU" dirty="0" err="1"/>
              <a:t>діти</a:t>
            </a:r>
            <a:r>
              <a:rPr lang="ru-RU" dirty="0"/>
              <a:t> </a:t>
            </a:r>
            <a:r>
              <a:rPr lang="ru-RU" dirty="0" smtClean="0"/>
              <a:t>– </a:t>
            </a:r>
            <a:r>
              <a:rPr lang="ru-RU" dirty="0" err="1" smtClean="0"/>
              <a:t>реконвалесценти</a:t>
            </a:r>
            <a:r>
              <a:rPr lang="ru-RU" dirty="0" smtClean="0"/>
              <a:t>), а </a:t>
            </a:r>
            <a:r>
              <a:rPr lang="ru-RU" dirty="0"/>
              <a:t>також діти, які часто і тривало хворіють, із загальною затримкою і дисгармонійний фізичним розвитком як за рахунок надлишкової маси тіла, так і за рахунок її дефіциту без ендокринної патології, з порушеннями постави, плоскостопість, з функціональними зрушеннями з боку </a:t>
            </a:r>
            <a:r>
              <a:rPr lang="ru-RU" dirty="0" err="1"/>
              <a:t>серцево-судинної</a:t>
            </a:r>
            <a:r>
              <a:rPr lang="ru-RU" dirty="0"/>
              <a:t> </a:t>
            </a:r>
            <a:r>
              <a:rPr lang="ru-RU" dirty="0" err="1" smtClean="0"/>
              <a:t>системи</a:t>
            </a:r>
            <a:r>
              <a:rPr lang="ru-RU" dirty="0" smtClean="0"/>
              <a:t>, </a:t>
            </a:r>
            <a:r>
              <a:rPr lang="ru-RU" dirty="0"/>
              <a:t>міопію, карієсом, гіпертрофією піднебінних мигдаликів II ступеня, алергічними реакціями, збільшенням щитовидної залози I і II ступеня, астенічним синдромом і ін.). </a:t>
            </a:r>
            <a:endParaRPr lang="ru-RU" dirty="0">
              <a:effectLst/>
            </a:endParaRPr>
          </a:p>
        </p:txBody>
      </p:sp>
    </p:spTree>
    <p:extLst>
      <p:ext uri="{BB962C8B-B14F-4D97-AF65-F5344CB8AC3E}">
        <p14:creationId xmlns:p14="http://schemas.microsoft.com/office/powerpoint/2010/main" val="337306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950097"/>
            <a:ext cx="9144000" cy="4247317"/>
          </a:xfrm>
          <a:prstGeom prst="rect">
            <a:avLst/>
          </a:prstGeom>
        </p:spPr>
        <p:txBody>
          <a:bodyPr wrap="square">
            <a:spAutoFit/>
          </a:bodyPr>
          <a:lstStyle/>
          <a:p>
            <a:pPr algn="just"/>
            <a:r>
              <a:rPr lang="ru-RU" dirty="0"/>
              <a:t>Про </a:t>
            </a:r>
            <a:r>
              <a:rPr lang="ru-RU" i="1" dirty="0" err="1" smtClean="0"/>
              <a:t>ступені</a:t>
            </a:r>
            <a:r>
              <a:rPr lang="ru-RU" i="1" dirty="0" smtClean="0"/>
              <a:t> </a:t>
            </a:r>
            <a:r>
              <a:rPr lang="ru-RU" i="1" dirty="0"/>
              <a:t>опірності (резистентності) організму</a:t>
            </a:r>
            <a:r>
              <a:rPr lang="ru-RU" dirty="0"/>
              <a:t> судять за кількістю захворювань з тимчасовою втратою працездатності та загострень хронічних хвороб протягом поточного і попереднього року, а також за показниками стану неспецифічної резистентності (змістом Х-хроматину і </a:t>
            </a:r>
            <a:r>
              <a:rPr lang="ru-RU" dirty="0" err="1"/>
              <a:t>гетерохроматина</a:t>
            </a:r>
            <a:r>
              <a:rPr lang="ru-RU" dirty="0"/>
              <a:t> в слизовому епітелії щоки, глікогену в нейтрофілах, активності лужної і кислої фосфатаз в нейтрофілах, </a:t>
            </a:r>
            <a:r>
              <a:rPr lang="ru-RU" dirty="0" err="1"/>
              <a:t>дегідрогенази</a:t>
            </a:r>
            <a:r>
              <a:rPr lang="ru-RU" dirty="0"/>
              <a:t> і </a:t>
            </a:r>
            <a:r>
              <a:rPr lang="ru-RU" dirty="0" err="1"/>
              <a:t>сукцинатдегідрогенази</a:t>
            </a:r>
            <a:r>
              <a:rPr lang="ru-RU" dirty="0"/>
              <a:t> в лімфоцитах, лізоциму і </a:t>
            </a:r>
            <a:r>
              <a:rPr lang="ru-RU" dirty="0" err="1"/>
              <a:t>лактатдегідрогенази</a:t>
            </a:r>
            <a:r>
              <a:rPr lang="ru-RU" dirty="0"/>
              <a:t> в слині, ступеня бактерицидности шкіри та інші).</a:t>
            </a:r>
          </a:p>
          <a:p>
            <a:pPr algn="just"/>
            <a:r>
              <a:rPr lang="ru-RU" i="1" dirty="0"/>
              <a:t>Оцінка функціонального стану організму</a:t>
            </a:r>
            <a:r>
              <a:rPr lang="ru-RU" dirty="0"/>
              <a:t> проводиться з використанням клінічних методів, а також за допомогою спеціальних </a:t>
            </a:r>
            <a:r>
              <a:rPr lang="ru-RU" i="1" dirty="0"/>
              <a:t>функціональних проб</a:t>
            </a:r>
            <a:r>
              <a:rPr lang="ru-RU" dirty="0"/>
              <a:t> (Ортостатична проба, проба Мартіне-</a:t>
            </a:r>
            <a:r>
              <a:rPr lang="ru-RU" dirty="0" err="1"/>
              <a:t>Кушелевского</a:t>
            </a:r>
            <a:r>
              <a:rPr lang="ru-RU" dirty="0"/>
              <a:t>, проба </a:t>
            </a:r>
            <a:r>
              <a:rPr lang="ru-RU" dirty="0" err="1"/>
              <a:t>Летунова</a:t>
            </a:r>
            <a:r>
              <a:rPr lang="ru-RU" dirty="0"/>
              <a:t>, Степ-тест (РWС</a:t>
            </a:r>
            <a:r>
              <a:rPr lang="ru-RU" baseline="-25000" dirty="0"/>
              <a:t>170</a:t>
            </a:r>
            <a:r>
              <a:rPr lang="ru-RU" dirty="0"/>
              <a:t>) та інші).</a:t>
            </a:r>
          </a:p>
          <a:p>
            <a:pPr algn="just"/>
            <a:r>
              <a:rPr lang="ru-RU" dirty="0"/>
              <a:t>серед </a:t>
            </a:r>
            <a:r>
              <a:rPr lang="ru-RU" i="1" dirty="0"/>
              <a:t>чинників, які формують здоров'я</a:t>
            </a:r>
            <a:r>
              <a:rPr lang="ru-RU" dirty="0"/>
              <a:t> і надають найбільш істотний вплив на процеси розвитку організму, що росте, виділяють сприятливі (або оздоровчі) і несприятливі (або фактори ризику). </a:t>
            </a:r>
            <a:endParaRPr lang="ru-RU" dirty="0">
              <a:effectLst/>
            </a:endParaRPr>
          </a:p>
        </p:txBody>
      </p:sp>
    </p:spTree>
    <p:extLst>
      <p:ext uri="{BB962C8B-B14F-4D97-AF65-F5344CB8AC3E}">
        <p14:creationId xmlns:p14="http://schemas.microsoft.com/office/powerpoint/2010/main" val="155684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869075"/>
            <a:ext cx="9144000" cy="4801314"/>
          </a:xfrm>
          <a:prstGeom prst="rect">
            <a:avLst/>
          </a:prstGeom>
        </p:spPr>
        <p:txBody>
          <a:bodyPr wrap="square">
            <a:spAutoFit/>
          </a:bodyPr>
          <a:lstStyle/>
          <a:p>
            <a:pPr algn="just"/>
            <a:r>
              <a:rPr lang="ru-RU" dirty="0"/>
              <a:t>До числа </a:t>
            </a:r>
            <a:r>
              <a:rPr lang="ru-RU" i="1" dirty="0"/>
              <a:t>сприятливих факторів</a:t>
            </a:r>
            <a:r>
              <a:rPr lang="ru-RU" dirty="0"/>
              <a:t> відносять:</a:t>
            </a:r>
          </a:p>
          <a:p>
            <a:pPr algn="just">
              <a:buFont typeface="+mj-lt"/>
              <a:buAutoNum type="arabicPeriod"/>
            </a:pPr>
            <a:r>
              <a:rPr lang="ru-RU" dirty="0"/>
              <a:t>Раціональний режим добової діяльності.</a:t>
            </a:r>
          </a:p>
          <a:p>
            <a:pPr algn="just">
              <a:buFont typeface="+mj-lt"/>
              <a:buAutoNum type="arabicPeriod"/>
            </a:pPr>
            <a:r>
              <a:rPr lang="ru-RU" dirty="0"/>
              <a:t>Адекватне і збалансоване харчування.</a:t>
            </a:r>
          </a:p>
          <a:p>
            <a:pPr algn="just">
              <a:buFont typeface="+mj-lt"/>
              <a:buAutoNum type="arabicPeriod"/>
            </a:pPr>
            <a:r>
              <a:rPr lang="ru-RU" dirty="0"/>
              <a:t>Відповідність навколишнього середовища гігієнічним вимогам.</a:t>
            </a:r>
          </a:p>
          <a:p>
            <a:pPr algn="just">
              <a:buFont typeface="+mj-lt"/>
              <a:buAutoNum type="arabicPeriod"/>
            </a:pPr>
            <a:r>
              <a:rPr lang="ru-RU" dirty="0"/>
              <a:t>Оптимальний руховий режим.</a:t>
            </a:r>
          </a:p>
          <a:p>
            <a:pPr algn="just">
              <a:buFont typeface="+mj-lt"/>
              <a:buAutoNum type="arabicPeriod"/>
            </a:pPr>
            <a:r>
              <a:rPr lang="ru-RU" dirty="0"/>
              <a:t>Загартовування.</a:t>
            </a:r>
          </a:p>
          <a:p>
            <a:pPr algn="just">
              <a:buFont typeface="+mj-lt"/>
              <a:buAutoNum type="arabicPeriod"/>
            </a:pPr>
            <a:r>
              <a:rPr lang="ru-RU" dirty="0"/>
              <a:t>Наявність гігієнічних звичок і здоровий спосіб життя.</a:t>
            </a:r>
          </a:p>
          <a:p>
            <a:pPr algn="just"/>
            <a:r>
              <a:rPr lang="ru-RU" dirty="0"/>
              <a:t/>
            </a:r>
            <a:br>
              <a:rPr lang="ru-RU" dirty="0"/>
            </a:br>
            <a:endParaRPr lang="ru-RU" dirty="0"/>
          </a:p>
          <a:p>
            <a:pPr algn="just"/>
            <a:r>
              <a:rPr lang="ru-RU" dirty="0"/>
              <a:t>До числа </a:t>
            </a:r>
            <a:r>
              <a:rPr lang="ru-RU" i="1" dirty="0"/>
              <a:t>несприятливих чинників</a:t>
            </a:r>
            <a:r>
              <a:rPr lang="ru-RU" dirty="0"/>
              <a:t> відносяться:</a:t>
            </a:r>
          </a:p>
          <a:p>
            <a:pPr algn="just">
              <a:buFont typeface="+mj-lt"/>
              <a:buAutoNum type="arabicPeriod"/>
            </a:pPr>
            <a:r>
              <a:rPr lang="ru-RU" dirty="0"/>
              <a:t>Порушення режиму дня та навчально-виховного процесу.</a:t>
            </a:r>
          </a:p>
          <a:p>
            <a:pPr algn="just">
              <a:buFont typeface="+mj-lt"/>
              <a:buAutoNum type="arabicPeriod"/>
            </a:pPr>
            <a:r>
              <a:rPr lang="ru-RU" dirty="0"/>
              <a:t>Недоліки в організації харчування.</a:t>
            </a:r>
          </a:p>
          <a:p>
            <a:pPr algn="just">
              <a:buFont typeface="+mj-lt"/>
              <a:buAutoNum type="arabicPeriod"/>
            </a:pPr>
            <a:r>
              <a:rPr lang="ru-RU" dirty="0"/>
              <a:t>Порушення гігієнічних вимог до умов ігрової, навчальної і трудової діяльності.</a:t>
            </a:r>
          </a:p>
          <a:p>
            <a:pPr algn="just">
              <a:buFont typeface="+mj-lt"/>
              <a:buAutoNum type="arabicPeriod"/>
            </a:pPr>
            <a:r>
              <a:rPr lang="ru-RU" dirty="0"/>
              <a:t>Недостатня або надмірна рухова активність.</a:t>
            </a:r>
          </a:p>
          <a:p>
            <a:pPr algn="just">
              <a:buFont typeface="+mj-lt"/>
              <a:buAutoNum type="arabicPeriod"/>
            </a:pPr>
            <a:r>
              <a:rPr lang="ru-RU" dirty="0"/>
              <a:t>Несприятливий психологічний клімат в родині і в колективі.</a:t>
            </a:r>
          </a:p>
          <a:p>
            <a:pPr algn="just">
              <a:buFont typeface="+mj-lt"/>
              <a:buAutoNum type="arabicPeriod"/>
            </a:pPr>
            <a:r>
              <a:rPr lang="ru-RU" dirty="0"/>
              <a:t>Відсутність гігієнічних звичок, наявність шкідливих звичок.</a:t>
            </a:r>
            <a:endParaRPr lang="ru-RU" dirty="0">
              <a:effectLst/>
            </a:endParaRPr>
          </a:p>
        </p:txBody>
      </p:sp>
    </p:spTree>
    <p:extLst>
      <p:ext uri="{BB962C8B-B14F-4D97-AF65-F5344CB8AC3E}">
        <p14:creationId xmlns:p14="http://schemas.microsoft.com/office/powerpoint/2010/main" val="649685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64857" y="0"/>
            <a:ext cx="6781800" cy="5600700"/>
          </a:xfrm>
          <a:prstGeom prst="rect">
            <a:avLst/>
          </a:prstGeom>
        </p:spPr>
      </p:pic>
      <p:sp>
        <p:nvSpPr>
          <p:cNvPr id="3" name="Прямоугольник 2"/>
          <p:cNvSpPr/>
          <p:nvPr/>
        </p:nvSpPr>
        <p:spPr>
          <a:xfrm>
            <a:off x="3364857" y="5906909"/>
            <a:ext cx="6096000" cy="646331"/>
          </a:xfrm>
          <a:prstGeom prst="rect">
            <a:avLst/>
          </a:prstGeom>
        </p:spPr>
        <p:txBody>
          <a:bodyPr>
            <a:spAutoFit/>
          </a:bodyPr>
          <a:lstStyle/>
          <a:p>
            <a:r>
              <a:rPr lang="ru-RU" dirty="0"/>
              <a:t>Мал. 38.2. Система управління станом здоров'я дитячих та підліткових колективів</a:t>
            </a:r>
          </a:p>
        </p:txBody>
      </p:sp>
    </p:spTree>
    <p:extLst>
      <p:ext uri="{BB962C8B-B14F-4D97-AF65-F5344CB8AC3E}">
        <p14:creationId xmlns:p14="http://schemas.microsoft.com/office/powerpoint/2010/main" val="3735947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56079" y="656822"/>
            <a:ext cx="8937939" cy="4803820"/>
          </a:xfrm>
          <a:prstGeom prst="rect">
            <a:avLst/>
          </a:prstGeom>
        </p:spPr>
        <p:txBody>
          <a:bodyPr wrap="square">
            <a:spAutoFit/>
          </a:bodyPr>
          <a:lstStyle/>
          <a:p>
            <a:pPr algn="just"/>
            <a:r>
              <a:rPr lang="ru-RU" sz="1600" b="1" dirty="0"/>
              <a:t>Визначення комплексу сприятливих і несприятливих чинників, які впливають на здоров'я учнів, дає підставу розробити, науково обґрунтувати і </a:t>
            </a:r>
            <a:r>
              <a:rPr lang="ru-RU" sz="1600" b="1" dirty="0" err="1" smtClean="0"/>
              <a:t>внедрити</a:t>
            </a:r>
            <a:r>
              <a:rPr lang="ru-RU" sz="1600" b="1" dirty="0" smtClean="0"/>
              <a:t> </a:t>
            </a:r>
            <a:r>
              <a:rPr lang="ru-RU" sz="1600" b="1" dirty="0"/>
              <a:t>систему (концепцію) управління станом здоров'я дітей і підлітків</a:t>
            </a:r>
            <a:r>
              <a:rPr lang="ru-RU" sz="1600" b="1" dirty="0" smtClean="0"/>
              <a:t>.</a:t>
            </a:r>
          </a:p>
          <a:p>
            <a:pPr algn="just"/>
            <a:endParaRPr lang="ru-RU" sz="1600" b="1" dirty="0"/>
          </a:p>
          <a:p>
            <a:pPr algn="just"/>
            <a:r>
              <a:rPr lang="ru-RU" sz="2000" dirty="0"/>
              <a:t>У сучасній </a:t>
            </a:r>
            <a:r>
              <a:rPr lang="ru-RU" sz="2000" i="1" dirty="0"/>
              <a:t>системі управління станом здоров'я дитячих та підліткових колективів</a:t>
            </a:r>
            <a:r>
              <a:rPr lang="ru-RU" sz="2000" dirty="0"/>
              <a:t>, </a:t>
            </a:r>
            <a:r>
              <a:rPr lang="ru-RU" sz="2000" dirty="0" smtClean="0"/>
              <a:t>яка </a:t>
            </a:r>
            <a:r>
              <a:rPr lang="ru-RU" sz="2000" dirty="0"/>
              <a:t>схематично наведена на рис. 38.2, окремо слід відзначити 4 основні блоки: 1 блок - отримання статистичної інформації про стан здоров'я дитячих та підліткових колективів за даними проведення щорічних медичних оглядів; 2 блок - встановлення причинно-наслідкового зв'язку між провідними факторами, які формують здоров'я; 3 блок - здійснення попереджувального і поточного санітарного нагляду в дитячих і підліткових закладах на підставі існуючих гігієнічних норм і правил; 4 блок - розробка комплексу профілактичних заходів і їх реалізація шляхом цілеспрямованого впливу як на організм, так і на навколишнє середовище.</a:t>
            </a:r>
            <a:endParaRPr lang="ru-RU" sz="2000" dirty="0">
              <a:effectLst/>
            </a:endParaRPr>
          </a:p>
        </p:txBody>
      </p:sp>
    </p:spTree>
    <p:extLst>
      <p:ext uri="{BB962C8B-B14F-4D97-AF65-F5344CB8AC3E}">
        <p14:creationId xmlns:p14="http://schemas.microsoft.com/office/powerpoint/2010/main" val="1080740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3" y="624110"/>
            <a:ext cx="8915400" cy="71349"/>
          </a:xfrm>
        </p:spPr>
        <p:txBody>
          <a:bodyPr>
            <a:normAutofit fontScale="90000"/>
          </a:bodyPr>
          <a:lstStyle/>
          <a:p>
            <a:r>
              <a:rPr lang="uk-UA" dirty="0" smtClean="0"/>
              <a:t> </a:t>
            </a:r>
            <a:endParaRPr lang="ru-RU" dirty="0"/>
          </a:p>
        </p:txBody>
      </p:sp>
      <p:sp>
        <p:nvSpPr>
          <p:cNvPr id="3" name="Объект 2"/>
          <p:cNvSpPr>
            <a:spLocks noGrp="1"/>
          </p:cNvSpPr>
          <p:nvPr>
            <p:ph idx="1"/>
          </p:nvPr>
        </p:nvSpPr>
        <p:spPr>
          <a:xfrm>
            <a:off x="2589212" y="624111"/>
            <a:ext cx="8915399" cy="5287112"/>
          </a:xfrm>
        </p:spPr>
        <p:txBody>
          <a:bodyPr/>
          <a:lstStyle/>
          <a:p>
            <a:pPr marL="0" indent="0" algn="just">
              <a:buNone/>
            </a:pPr>
            <a:r>
              <a:rPr lang="ru-RU" dirty="0" err="1" smtClean="0"/>
              <a:t>Захворюваність</a:t>
            </a:r>
            <a:r>
              <a:rPr lang="ru-RU" dirty="0" smtClean="0"/>
              <a:t> </a:t>
            </a:r>
            <a:r>
              <a:rPr lang="ru-RU" dirty="0" err="1" smtClean="0"/>
              <a:t>являється</a:t>
            </a:r>
            <a:r>
              <a:rPr lang="ru-RU" dirty="0" smtClean="0"/>
              <a:t> </a:t>
            </a:r>
            <a:r>
              <a:rPr lang="ru-RU" dirty="0"/>
              <a:t>одним </a:t>
            </a:r>
            <a:r>
              <a:rPr lang="ru-RU" dirty="0" err="1" smtClean="0"/>
              <a:t>із</a:t>
            </a:r>
            <a:r>
              <a:rPr lang="ru-RU" dirty="0" smtClean="0"/>
              <a:t> </a:t>
            </a:r>
            <a:r>
              <a:rPr lang="ru-RU" dirty="0" err="1" smtClean="0"/>
              <a:t>важливих</a:t>
            </a:r>
            <a:r>
              <a:rPr lang="ru-RU" dirty="0" smtClean="0"/>
              <a:t> </a:t>
            </a:r>
            <a:r>
              <a:rPr lang="ru-RU" dirty="0" err="1" smtClean="0"/>
              <a:t>критеріїв</a:t>
            </a:r>
            <a:r>
              <a:rPr lang="ru-RU" dirty="0"/>
              <a:t>, </a:t>
            </a:r>
            <a:r>
              <a:rPr lang="ru-RU" dirty="0" err="1" smtClean="0"/>
              <a:t>який</a:t>
            </a:r>
            <a:r>
              <a:rPr lang="ru-RU" dirty="0" smtClean="0"/>
              <a:t> </a:t>
            </a:r>
            <a:r>
              <a:rPr lang="ru-RU" dirty="0" err="1" smtClean="0"/>
              <a:t>характеризує</a:t>
            </a:r>
            <a:r>
              <a:rPr lang="ru-RU" dirty="0" smtClean="0"/>
              <a:t> здоров</a:t>
            </a:r>
            <a:r>
              <a:rPr lang="en-US" dirty="0" smtClean="0"/>
              <a:t>`</a:t>
            </a:r>
            <a:r>
              <a:rPr lang="ru-RU" dirty="0" smtClean="0"/>
              <a:t>я </a:t>
            </a:r>
            <a:r>
              <a:rPr lang="ru-RU" dirty="0" err="1" smtClean="0"/>
              <a:t>дитячого</a:t>
            </a:r>
            <a:r>
              <a:rPr lang="ru-RU" dirty="0" smtClean="0"/>
              <a:t> </a:t>
            </a:r>
            <a:r>
              <a:rPr lang="ru-RU" dirty="0" err="1" smtClean="0"/>
              <a:t>населення</a:t>
            </a:r>
            <a:r>
              <a:rPr lang="ru-RU" dirty="0"/>
              <a:t>. </a:t>
            </a:r>
            <a:r>
              <a:rPr lang="ru-RU" dirty="0" smtClean="0"/>
              <a:t>В широкому </a:t>
            </a:r>
            <a:r>
              <a:rPr lang="ru-RU" dirty="0" err="1" smtClean="0"/>
              <a:t>розумінні</a:t>
            </a:r>
            <a:r>
              <a:rPr lang="ru-RU" dirty="0" smtClean="0"/>
              <a:t> </a:t>
            </a:r>
            <a:r>
              <a:rPr lang="ru-RU" dirty="0" err="1" smtClean="0"/>
              <a:t>захворюваність</a:t>
            </a:r>
            <a:r>
              <a:rPr lang="ru-RU" dirty="0"/>
              <a:t> </a:t>
            </a:r>
            <a:r>
              <a:rPr lang="ru-RU" dirty="0" smtClean="0"/>
              <a:t>– </a:t>
            </a:r>
            <a:r>
              <a:rPr lang="ru-RU" dirty="0" err="1" smtClean="0"/>
              <a:t>це</a:t>
            </a:r>
            <a:r>
              <a:rPr lang="ru-RU" dirty="0" smtClean="0"/>
              <a:t> </a:t>
            </a:r>
            <a:r>
              <a:rPr lang="ru-RU" dirty="0" err="1" smtClean="0"/>
              <a:t>дані</a:t>
            </a:r>
            <a:r>
              <a:rPr lang="ru-RU" dirty="0" smtClean="0"/>
              <a:t> про </a:t>
            </a:r>
            <a:r>
              <a:rPr lang="ru-RU" dirty="0" err="1" smtClean="0"/>
              <a:t>поширення</a:t>
            </a:r>
            <a:r>
              <a:rPr lang="ru-RU" dirty="0" smtClean="0"/>
              <a:t>, структуру та </a:t>
            </a:r>
            <a:r>
              <a:rPr lang="ru-RU" dirty="0" err="1" smtClean="0"/>
              <a:t>динаміку</a:t>
            </a:r>
            <a:r>
              <a:rPr lang="ru-RU" dirty="0" smtClean="0"/>
              <a:t> </a:t>
            </a:r>
            <a:r>
              <a:rPr lang="ru-RU" dirty="0" err="1" smtClean="0"/>
              <a:t>ріазних</a:t>
            </a:r>
            <a:r>
              <a:rPr lang="ru-RU" dirty="0" smtClean="0"/>
              <a:t> </a:t>
            </a:r>
            <a:r>
              <a:rPr lang="ru-RU" dirty="0" err="1" smtClean="0"/>
              <a:t>захворювань</a:t>
            </a:r>
            <a:r>
              <a:rPr lang="ru-RU" dirty="0"/>
              <a:t>, </a:t>
            </a:r>
            <a:r>
              <a:rPr lang="ru-RU" dirty="0" err="1"/>
              <a:t>зареєстрованих</a:t>
            </a:r>
            <a:r>
              <a:rPr lang="ru-RU" dirty="0"/>
              <a:t> </a:t>
            </a:r>
            <a:r>
              <a:rPr lang="ru-RU" dirty="0" err="1" smtClean="0"/>
              <a:t>серед</a:t>
            </a:r>
            <a:r>
              <a:rPr lang="ru-RU" dirty="0" smtClean="0"/>
              <a:t> </a:t>
            </a:r>
            <a:r>
              <a:rPr lang="ru-RU" dirty="0" err="1" smtClean="0"/>
              <a:t>населення</a:t>
            </a:r>
            <a:r>
              <a:rPr lang="ru-RU" dirty="0" smtClean="0"/>
              <a:t> </a:t>
            </a:r>
            <a:r>
              <a:rPr lang="ru-RU" dirty="0"/>
              <a:t>в </a:t>
            </a:r>
            <a:r>
              <a:rPr lang="ru-RU" dirty="0" err="1" smtClean="0"/>
              <a:t>цілому</a:t>
            </a:r>
            <a:r>
              <a:rPr lang="ru-RU" dirty="0" smtClean="0"/>
              <a:t> </a:t>
            </a:r>
            <a:r>
              <a:rPr lang="ru-RU" dirty="0" err="1" smtClean="0"/>
              <a:t>або</a:t>
            </a:r>
            <a:r>
              <a:rPr lang="ru-RU" dirty="0" smtClean="0"/>
              <a:t> </a:t>
            </a:r>
            <a:r>
              <a:rPr lang="ru-RU" dirty="0" err="1" smtClean="0"/>
              <a:t>його</a:t>
            </a:r>
            <a:r>
              <a:rPr lang="ru-RU" dirty="0" smtClean="0"/>
              <a:t> </a:t>
            </a:r>
            <a:r>
              <a:rPr lang="ru-RU" dirty="0" err="1" smtClean="0"/>
              <a:t>окремих</a:t>
            </a:r>
            <a:r>
              <a:rPr lang="ru-RU" dirty="0" smtClean="0"/>
              <a:t> </a:t>
            </a:r>
            <a:r>
              <a:rPr lang="ru-RU" dirty="0" err="1" smtClean="0"/>
              <a:t>групах</a:t>
            </a:r>
            <a:r>
              <a:rPr lang="ru-RU" dirty="0" smtClean="0"/>
              <a:t> </a:t>
            </a:r>
            <a:r>
              <a:rPr lang="ru-RU" dirty="0"/>
              <a:t>(</a:t>
            </a:r>
            <a:r>
              <a:rPr lang="ru-RU" dirty="0" err="1" smtClean="0"/>
              <a:t>територіальних</a:t>
            </a:r>
            <a:r>
              <a:rPr lang="ru-RU" dirty="0"/>
              <a:t>, </a:t>
            </a:r>
            <a:r>
              <a:rPr lang="ru-RU" dirty="0" err="1" smtClean="0"/>
              <a:t>вікових</a:t>
            </a:r>
            <a:r>
              <a:rPr lang="ru-RU" dirty="0"/>
              <a:t>, половых </a:t>
            </a:r>
            <a:r>
              <a:rPr lang="ru-RU" dirty="0" smtClean="0"/>
              <a:t>та </a:t>
            </a:r>
            <a:r>
              <a:rPr lang="ru-RU" dirty="0" err="1" smtClean="0"/>
              <a:t>ін</a:t>
            </a:r>
            <a:r>
              <a:rPr lang="ru-RU" dirty="0" smtClean="0"/>
              <a:t>.).</a:t>
            </a:r>
            <a:endParaRPr lang="ru-RU" dirty="0"/>
          </a:p>
          <a:p>
            <a:pPr marL="0" indent="0" algn="just">
              <a:buNone/>
            </a:pPr>
            <a:r>
              <a:rPr lang="ru-RU" dirty="0" err="1" smtClean="0"/>
              <a:t>Патологічна</a:t>
            </a:r>
            <a:r>
              <a:rPr lang="ru-RU" dirty="0"/>
              <a:t> </a:t>
            </a:r>
            <a:r>
              <a:rPr lang="ru-RU" dirty="0" err="1"/>
              <a:t>ураженість</a:t>
            </a:r>
            <a:r>
              <a:rPr lang="ru-RU" dirty="0"/>
              <a:t> – </a:t>
            </a:r>
            <a:r>
              <a:rPr lang="ru-RU" dirty="0" err="1"/>
              <a:t>сукупність</a:t>
            </a:r>
            <a:r>
              <a:rPr lang="ru-RU" dirty="0"/>
              <a:t> </a:t>
            </a:r>
            <a:r>
              <a:rPr lang="ru-RU" dirty="0" err="1" smtClean="0"/>
              <a:t>виявлених</a:t>
            </a:r>
            <a:r>
              <a:rPr lang="ru-RU" dirty="0" smtClean="0"/>
              <a:t> </a:t>
            </a:r>
            <a:r>
              <a:rPr lang="ru-RU" dirty="0"/>
              <a:t>при </a:t>
            </a:r>
            <a:r>
              <a:rPr lang="ru-RU" dirty="0" err="1" smtClean="0"/>
              <a:t>медичних</a:t>
            </a:r>
            <a:r>
              <a:rPr lang="ru-RU" dirty="0" smtClean="0"/>
              <a:t> </a:t>
            </a:r>
            <a:r>
              <a:rPr lang="ru-RU" dirty="0" err="1" smtClean="0"/>
              <a:t>оглядах</a:t>
            </a:r>
            <a:r>
              <a:rPr lang="ru-RU" dirty="0" smtClean="0"/>
              <a:t> </a:t>
            </a:r>
            <a:r>
              <a:rPr lang="ru-RU" dirty="0" err="1" smtClean="0"/>
              <a:t>захворювань</a:t>
            </a:r>
            <a:r>
              <a:rPr lang="ru-RU" dirty="0" smtClean="0"/>
              <a:t>, </a:t>
            </a:r>
            <a:r>
              <a:rPr lang="ru-RU" dirty="0"/>
              <a:t>а </a:t>
            </a:r>
            <a:r>
              <a:rPr lang="ru-RU" dirty="0" err="1" smtClean="0"/>
              <a:t>також</a:t>
            </a:r>
            <a:r>
              <a:rPr lang="ru-RU" dirty="0" smtClean="0"/>
              <a:t> </a:t>
            </a:r>
            <a:r>
              <a:rPr lang="ru-RU" dirty="0" err="1" smtClean="0"/>
              <a:t>морфологічних</a:t>
            </a:r>
            <a:r>
              <a:rPr lang="ru-RU" dirty="0" smtClean="0"/>
              <a:t> </a:t>
            </a:r>
            <a:r>
              <a:rPr lang="ru-RU" dirty="0" err="1" smtClean="0"/>
              <a:t>або</a:t>
            </a:r>
            <a:r>
              <a:rPr lang="ru-RU" dirty="0" smtClean="0"/>
              <a:t> </a:t>
            </a:r>
            <a:r>
              <a:rPr lang="ru-RU" dirty="0" err="1" smtClean="0"/>
              <a:t>функціональних</a:t>
            </a:r>
            <a:r>
              <a:rPr lang="ru-RU" dirty="0" smtClean="0"/>
              <a:t> </a:t>
            </a:r>
            <a:r>
              <a:rPr lang="ru-RU" dirty="0" err="1" smtClean="0"/>
              <a:t>відхилень</a:t>
            </a:r>
            <a:r>
              <a:rPr lang="ru-RU" dirty="0" smtClean="0"/>
              <a:t>, </a:t>
            </a:r>
            <a:r>
              <a:rPr lang="ru-RU" dirty="0" err="1" smtClean="0"/>
              <a:t>преморбідных</a:t>
            </a:r>
            <a:r>
              <a:rPr lang="ru-RU" dirty="0" smtClean="0"/>
              <a:t> </a:t>
            </a:r>
            <a:r>
              <a:rPr lang="ru-RU" dirty="0"/>
              <a:t>форм </a:t>
            </a:r>
            <a:r>
              <a:rPr lang="ru-RU" dirty="0" smtClean="0"/>
              <a:t>і </a:t>
            </a:r>
            <a:r>
              <a:rPr lang="ru-RU" dirty="0" err="1" smtClean="0"/>
              <a:t>станів</a:t>
            </a:r>
            <a:r>
              <a:rPr lang="ru-RU" dirty="0" smtClean="0"/>
              <a:t>, </a:t>
            </a:r>
            <a:r>
              <a:rPr lang="ru-RU" dirty="0" err="1" smtClean="0"/>
              <a:t>котрі</a:t>
            </a:r>
            <a:r>
              <a:rPr lang="ru-RU" dirty="0" smtClean="0"/>
              <a:t> </a:t>
            </a:r>
            <a:r>
              <a:rPr lang="ru-RU" dirty="0" err="1" smtClean="0"/>
              <a:t>надалі</a:t>
            </a:r>
            <a:r>
              <a:rPr lang="ru-RU" dirty="0" smtClean="0"/>
              <a:t> </a:t>
            </a:r>
            <a:r>
              <a:rPr lang="ru-RU" dirty="0" err="1" smtClean="0"/>
              <a:t>можут</a:t>
            </a:r>
            <a:r>
              <a:rPr lang="ru-RU" dirty="0" smtClean="0"/>
              <a:t> </a:t>
            </a:r>
            <a:r>
              <a:rPr lang="ru-RU" dirty="0" err="1" smtClean="0"/>
              <a:t>обумовити</a:t>
            </a:r>
            <a:r>
              <a:rPr lang="ru-RU" dirty="0" smtClean="0"/>
              <a:t> хворобу, але до </a:t>
            </a:r>
            <a:r>
              <a:rPr lang="ru-RU" dirty="0"/>
              <a:t>моменту </a:t>
            </a:r>
            <a:r>
              <a:rPr lang="ru-RU" dirty="0" err="1" smtClean="0"/>
              <a:t>обстеження</a:t>
            </a:r>
            <a:r>
              <a:rPr lang="ru-RU" dirty="0" smtClean="0"/>
              <a:t> </a:t>
            </a:r>
            <a:r>
              <a:rPr lang="ru-RU" dirty="0" err="1" smtClean="0"/>
              <a:t>ще</a:t>
            </a:r>
            <a:r>
              <a:rPr lang="ru-RU" dirty="0" smtClean="0"/>
              <a:t> </a:t>
            </a:r>
            <a:r>
              <a:rPr lang="ru-RU" dirty="0"/>
              <a:t>не </a:t>
            </a:r>
            <a:r>
              <a:rPr lang="ru-RU" dirty="0" err="1" smtClean="0"/>
              <a:t>змушують</a:t>
            </a:r>
            <a:r>
              <a:rPr lang="ru-RU" dirty="0" smtClean="0"/>
              <a:t> </a:t>
            </a:r>
            <a:r>
              <a:rPr lang="ru-RU" dirty="0" err="1" smtClean="0"/>
              <a:t>їх</a:t>
            </a:r>
            <a:r>
              <a:rPr lang="ru-RU" dirty="0" smtClean="0"/>
              <a:t> </a:t>
            </a:r>
            <a:r>
              <a:rPr lang="ru-RU" dirty="0" err="1" smtClean="0"/>
              <a:t>носія</a:t>
            </a:r>
            <a:r>
              <a:rPr lang="ru-RU" dirty="0" smtClean="0"/>
              <a:t> </a:t>
            </a:r>
            <a:r>
              <a:rPr lang="ru-RU" dirty="0" err="1" smtClean="0"/>
              <a:t>звертатися</a:t>
            </a:r>
            <a:r>
              <a:rPr lang="ru-RU" dirty="0" smtClean="0"/>
              <a:t> </a:t>
            </a:r>
            <a:r>
              <a:rPr lang="ru-RU" dirty="0"/>
              <a:t>за </a:t>
            </a:r>
            <a:r>
              <a:rPr lang="ru-RU" dirty="0" err="1" smtClean="0"/>
              <a:t>медичною</a:t>
            </a:r>
            <a:r>
              <a:rPr lang="ru-RU" dirty="0" smtClean="0"/>
              <a:t> </a:t>
            </a:r>
            <a:r>
              <a:rPr lang="ru-RU" dirty="0" err="1" smtClean="0"/>
              <a:t>допомогою</a:t>
            </a:r>
            <a:r>
              <a:rPr lang="ru-RU" dirty="0" smtClean="0"/>
              <a:t>.</a:t>
            </a:r>
            <a:endParaRPr lang="ru-RU" dirty="0"/>
          </a:p>
          <a:p>
            <a:pPr marL="0" indent="0" algn="just">
              <a:buNone/>
            </a:pPr>
            <a:r>
              <a:rPr lang="ru-RU" dirty="0"/>
              <a:t>Рост </a:t>
            </a:r>
            <a:r>
              <a:rPr lang="ru-RU" dirty="0" err="1" smtClean="0"/>
              <a:t>розповсюдженості</a:t>
            </a:r>
            <a:r>
              <a:rPr lang="ru-RU" dirty="0" smtClean="0"/>
              <a:t> тяжких </a:t>
            </a:r>
            <a:r>
              <a:rPr lang="ru-RU" dirty="0"/>
              <a:t>форм </a:t>
            </a:r>
            <a:r>
              <a:rPr lang="ru-RU" dirty="0" err="1" smtClean="0"/>
              <a:t>патології</a:t>
            </a:r>
            <a:r>
              <a:rPr lang="ru-RU" dirty="0" smtClean="0"/>
              <a:t> </a:t>
            </a:r>
            <a:r>
              <a:rPr lang="ru-RU" dirty="0" err="1" smtClean="0"/>
              <a:t>багато</a:t>
            </a:r>
            <a:r>
              <a:rPr lang="ru-RU" dirty="0" smtClean="0"/>
              <a:t> в </a:t>
            </a:r>
            <a:r>
              <a:rPr lang="ru-RU" dirty="0" err="1" smtClean="0"/>
              <a:t>чому</a:t>
            </a:r>
            <a:r>
              <a:rPr lang="ru-RU" dirty="0" smtClean="0"/>
              <a:t> </a:t>
            </a:r>
            <a:r>
              <a:rPr lang="ru-RU" dirty="0" err="1" smtClean="0"/>
              <a:t>обумовлює</a:t>
            </a:r>
            <a:r>
              <a:rPr lang="ru-RU" dirty="0" smtClean="0"/>
              <a:t> </a:t>
            </a:r>
            <a:r>
              <a:rPr lang="ru-RU" dirty="0"/>
              <a:t>рост </a:t>
            </a:r>
            <a:r>
              <a:rPr lang="ru-RU" dirty="0" err="1" smtClean="0"/>
              <a:t>частоти</a:t>
            </a:r>
            <a:r>
              <a:rPr lang="ru-RU" dirty="0" smtClean="0"/>
              <a:t> </a:t>
            </a:r>
            <a:r>
              <a:rPr lang="ru-RU" dirty="0" err="1" smtClean="0"/>
              <a:t>дитячої</a:t>
            </a:r>
            <a:r>
              <a:rPr lang="ru-RU" dirty="0" smtClean="0"/>
              <a:t> </a:t>
            </a:r>
            <a:r>
              <a:rPr lang="ru-RU" dirty="0" err="1" smtClean="0"/>
              <a:t>інвалідності</a:t>
            </a:r>
            <a:r>
              <a:rPr lang="ru-RU" dirty="0" smtClean="0"/>
              <a:t>.</a:t>
            </a:r>
            <a:endParaRPr lang="ru-RU" dirty="0"/>
          </a:p>
          <a:p>
            <a:pPr marL="0" indent="0" algn="just">
              <a:buNone/>
            </a:pPr>
            <a:r>
              <a:rPr lang="ru-RU" dirty="0" err="1" smtClean="0"/>
              <a:t>Інвалидність</a:t>
            </a:r>
            <a:r>
              <a:rPr lang="ru-RU" dirty="0" smtClean="0"/>
              <a:t> </a:t>
            </a:r>
            <a:r>
              <a:rPr lang="ru-RU" dirty="0"/>
              <a:t>у </a:t>
            </a:r>
            <a:r>
              <a:rPr lang="ru-RU" dirty="0" err="1" smtClean="0"/>
              <a:t>дітей</a:t>
            </a:r>
            <a:r>
              <a:rPr lang="ru-RU" dirty="0" smtClean="0"/>
              <a:t> – </a:t>
            </a:r>
            <a:r>
              <a:rPr lang="ru-RU" dirty="0" err="1" smtClean="0"/>
              <a:t>це</a:t>
            </a:r>
            <a:r>
              <a:rPr lang="ru-RU" dirty="0" smtClean="0"/>
              <a:t> </a:t>
            </a:r>
            <a:r>
              <a:rPr lang="ru-RU" dirty="0" err="1" smtClean="0"/>
              <a:t>значне</a:t>
            </a:r>
            <a:r>
              <a:rPr lang="ru-RU" dirty="0" smtClean="0"/>
              <a:t> </a:t>
            </a:r>
            <a:r>
              <a:rPr lang="ru-RU" dirty="0" err="1" smtClean="0"/>
              <a:t>обмеження</a:t>
            </a:r>
            <a:r>
              <a:rPr lang="ru-RU" dirty="0" smtClean="0"/>
              <a:t> </a:t>
            </a:r>
            <a:r>
              <a:rPr lang="ru-RU" dirty="0" err="1" smtClean="0"/>
              <a:t>життєдіяльности</a:t>
            </a:r>
            <a:r>
              <a:rPr lang="ru-RU" dirty="0"/>
              <a:t>, </a:t>
            </a:r>
            <a:r>
              <a:rPr lang="ru-RU" dirty="0" err="1" smtClean="0"/>
              <a:t>призводяче</a:t>
            </a:r>
            <a:r>
              <a:rPr lang="ru-RU" dirty="0" smtClean="0"/>
              <a:t> до </a:t>
            </a:r>
            <a:r>
              <a:rPr lang="ru-RU" dirty="0" err="1" smtClean="0"/>
              <a:t>соціальної</a:t>
            </a:r>
            <a:r>
              <a:rPr lang="ru-RU" dirty="0" smtClean="0"/>
              <a:t> </a:t>
            </a:r>
            <a:r>
              <a:rPr lang="ru-RU" dirty="0" err="1" smtClean="0"/>
              <a:t>дезадаптації</a:t>
            </a:r>
            <a:r>
              <a:rPr lang="ru-RU" dirty="0" smtClean="0"/>
              <a:t> </a:t>
            </a:r>
            <a:r>
              <a:rPr lang="ru-RU" dirty="0" err="1" smtClean="0"/>
              <a:t>внаслідок</a:t>
            </a:r>
            <a:r>
              <a:rPr lang="ru-RU" dirty="0" smtClean="0"/>
              <a:t> </a:t>
            </a:r>
            <a:r>
              <a:rPr lang="ru-RU" dirty="0" err="1" smtClean="0"/>
              <a:t>порушення</a:t>
            </a:r>
            <a:r>
              <a:rPr lang="ru-RU" dirty="0" smtClean="0"/>
              <a:t> </a:t>
            </a:r>
            <a:r>
              <a:rPr lang="ru-RU" dirty="0" err="1" smtClean="0"/>
              <a:t>розвитку</a:t>
            </a:r>
            <a:r>
              <a:rPr lang="ru-RU" dirty="0" smtClean="0"/>
              <a:t> та </a:t>
            </a:r>
            <a:r>
              <a:rPr lang="ru-RU" dirty="0" err="1" smtClean="0"/>
              <a:t>зросту</a:t>
            </a:r>
            <a:r>
              <a:rPr lang="ru-RU" dirty="0" smtClean="0"/>
              <a:t> </a:t>
            </a:r>
            <a:r>
              <a:rPr lang="ru-RU" dirty="0" err="1" smtClean="0"/>
              <a:t>дитини</a:t>
            </a:r>
            <a:r>
              <a:rPr lang="ru-RU" dirty="0" smtClean="0"/>
              <a:t>, </a:t>
            </a:r>
            <a:r>
              <a:rPr lang="ru-RU" dirty="0" err="1" smtClean="0"/>
              <a:t>можливостей</a:t>
            </a:r>
            <a:r>
              <a:rPr lang="ru-RU" dirty="0" smtClean="0"/>
              <a:t> до </a:t>
            </a:r>
            <a:r>
              <a:rPr lang="ru-RU" dirty="0" err="1" smtClean="0"/>
              <a:t>самообслуговування</a:t>
            </a:r>
            <a:r>
              <a:rPr lang="ru-RU" dirty="0" smtClean="0"/>
              <a:t>, </a:t>
            </a:r>
            <a:r>
              <a:rPr lang="ru-RU" dirty="0" err="1" smtClean="0"/>
              <a:t>пересуванню</a:t>
            </a:r>
            <a:r>
              <a:rPr lang="ru-RU" dirty="0"/>
              <a:t>, </a:t>
            </a:r>
            <a:r>
              <a:rPr lang="ru-RU" dirty="0" err="1" smtClean="0"/>
              <a:t>орієнтації</a:t>
            </a:r>
            <a:r>
              <a:rPr lang="ru-RU" dirty="0" smtClean="0"/>
              <a:t>, </a:t>
            </a:r>
            <a:r>
              <a:rPr lang="ru-RU" dirty="0"/>
              <a:t>контролю за </a:t>
            </a:r>
            <a:r>
              <a:rPr lang="ru-RU" dirty="0" err="1" smtClean="0"/>
              <a:t>своєю</a:t>
            </a:r>
            <a:r>
              <a:rPr lang="ru-RU" dirty="0" smtClean="0"/>
              <a:t> </a:t>
            </a:r>
            <a:r>
              <a:rPr lang="ru-RU" dirty="0" err="1" smtClean="0"/>
              <a:t>поведінкою</a:t>
            </a:r>
            <a:r>
              <a:rPr lang="ru-RU" dirty="0" smtClean="0"/>
              <a:t>, </a:t>
            </a:r>
            <a:r>
              <a:rPr lang="ru-RU" dirty="0" err="1" smtClean="0"/>
              <a:t>навчанню</a:t>
            </a:r>
            <a:r>
              <a:rPr lang="ru-RU" dirty="0"/>
              <a:t>, </a:t>
            </a:r>
            <a:r>
              <a:rPr lang="ru-RU" dirty="0" err="1" smtClean="0"/>
              <a:t>спілкуванню</a:t>
            </a:r>
            <a:r>
              <a:rPr lang="ru-RU" dirty="0" smtClean="0"/>
              <a:t>, </a:t>
            </a:r>
            <a:r>
              <a:rPr lang="ru-RU" dirty="0" err="1" smtClean="0"/>
              <a:t>трудової</a:t>
            </a:r>
            <a:r>
              <a:rPr lang="ru-RU" dirty="0" smtClean="0"/>
              <a:t> </a:t>
            </a:r>
            <a:r>
              <a:rPr lang="ru-RU" dirty="0" err="1" smtClean="0"/>
              <a:t>діяльності</a:t>
            </a:r>
            <a:r>
              <a:rPr lang="ru-RU" dirty="0" smtClean="0"/>
              <a:t> </a:t>
            </a:r>
            <a:r>
              <a:rPr lang="ru-RU" dirty="0"/>
              <a:t>в </a:t>
            </a:r>
            <a:r>
              <a:rPr lang="ru-RU" dirty="0" err="1" smtClean="0"/>
              <a:t>майбутньому</a:t>
            </a:r>
            <a:r>
              <a:rPr lang="ru-RU" dirty="0" smtClean="0"/>
              <a:t>.</a:t>
            </a:r>
            <a:endParaRPr lang="ru-RU" dirty="0"/>
          </a:p>
          <a:p>
            <a:pPr algn="just"/>
            <a:endParaRPr lang="ru-RU" dirty="0"/>
          </a:p>
        </p:txBody>
      </p:sp>
    </p:spTree>
    <p:extLst>
      <p:ext uri="{BB962C8B-B14F-4D97-AF65-F5344CB8AC3E}">
        <p14:creationId xmlns:p14="http://schemas.microsoft.com/office/powerpoint/2010/main" val="1742424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27291" y="862885"/>
            <a:ext cx="8877320" cy="5280338"/>
          </a:xfrm>
        </p:spPr>
        <p:txBody>
          <a:bodyPr/>
          <a:lstStyle/>
          <a:p>
            <a:pPr marL="0" indent="0">
              <a:buNone/>
            </a:pPr>
            <a:r>
              <a:rPr lang="ru-RU" dirty="0" err="1" smtClean="0"/>
              <a:t>Дитяче</a:t>
            </a:r>
            <a:r>
              <a:rPr lang="ru-RU" dirty="0" smtClean="0"/>
              <a:t> </a:t>
            </a:r>
            <a:r>
              <a:rPr lang="ru-RU" dirty="0" err="1" smtClean="0"/>
              <a:t>населення</a:t>
            </a:r>
            <a:r>
              <a:rPr lang="ru-RU" dirty="0" smtClean="0"/>
              <a:t> </a:t>
            </a:r>
            <a:r>
              <a:rPr lang="ru-RU" dirty="0" err="1" smtClean="0"/>
              <a:t>піддається</a:t>
            </a:r>
            <a:r>
              <a:rPr lang="ru-RU" dirty="0" smtClean="0"/>
              <a:t> </a:t>
            </a:r>
            <a:r>
              <a:rPr lang="ru-RU" dirty="0" err="1" smtClean="0"/>
              <a:t>впливу</a:t>
            </a:r>
            <a:r>
              <a:rPr lang="ru-RU" dirty="0" smtClean="0"/>
              <a:t> </a:t>
            </a:r>
            <a:r>
              <a:rPr lang="ru-RU" dirty="0" err="1" smtClean="0"/>
              <a:t>різноманітних</a:t>
            </a:r>
            <a:r>
              <a:rPr lang="ru-RU" dirty="0" smtClean="0"/>
              <a:t> </a:t>
            </a:r>
            <a:r>
              <a:rPr lang="ru-RU" dirty="0" err="1" smtClean="0"/>
              <a:t>факторів</a:t>
            </a:r>
            <a:r>
              <a:rPr lang="ru-RU" dirty="0" smtClean="0"/>
              <a:t> </a:t>
            </a:r>
            <a:r>
              <a:rPr lang="ru-RU" dirty="0" err="1" smtClean="0"/>
              <a:t>навколишнього</a:t>
            </a:r>
            <a:r>
              <a:rPr lang="ru-RU" dirty="0" smtClean="0"/>
              <a:t> </a:t>
            </a:r>
            <a:r>
              <a:rPr lang="ru-RU" dirty="0" err="1" smtClean="0"/>
              <a:t>середовища</a:t>
            </a:r>
            <a:r>
              <a:rPr lang="ru-RU" dirty="0" smtClean="0"/>
              <a:t>. </a:t>
            </a:r>
            <a:r>
              <a:rPr lang="ru-RU" dirty="0" err="1" smtClean="0"/>
              <a:t>Визначальну</a:t>
            </a:r>
            <a:r>
              <a:rPr lang="ru-RU" dirty="0" smtClean="0"/>
              <a:t> </a:t>
            </a:r>
            <a:r>
              <a:rPr lang="ru-RU" dirty="0"/>
              <a:t>роль </a:t>
            </a:r>
            <a:r>
              <a:rPr lang="ru-RU" dirty="0" smtClean="0"/>
              <a:t>у </a:t>
            </a:r>
            <a:r>
              <a:rPr lang="ru-RU" dirty="0" err="1" smtClean="0"/>
              <a:t>виникненні</a:t>
            </a:r>
            <a:r>
              <a:rPr lang="ru-RU" dirty="0" smtClean="0"/>
              <a:t> </a:t>
            </a:r>
            <a:r>
              <a:rPr lang="ru-RU" dirty="0" err="1" smtClean="0"/>
              <a:t>відхилень</a:t>
            </a:r>
            <a:r>
              <a:rPr lang="ru-RU" dirty="0" smtClean="0"/>
              <a:t> у </a:t>
            </a:r>
            <a:r>
              <a:rPr lang="ru-RU" dirty="0" err="1" smtClean="0"/>
              <a:t>стані</a:t>
            </a:r>
            <a:r>
              <a:rPr lang="ru-RU" dirty="0" smtClean="0"/>
              <a:t> здоров</a:t>
            </a:r>
            <a:r>
              <a:rPr lang="en-US" dirty="0" smtClean="0"/>
              <a:t>`</a:t>
            </a:r>
            <a:r>
              <a:rPr lang="ru-RU" dirty="0" smtClean="0"/>
              <a:t>я </a:t>
            </a:r>
            <a:r>
              <a:rPr lang="ru-RU" dirty="0" err="1" smtClean="0"/>
              <a:t>дітей</a:t>
            </a:r>
            <a:r>
              <a:rPr lang="ru-RU" dirty="0" smtClean="0"/>
              <a:t> та </a:t>
            </a:r>
            <a:r>
              <a:rPr lang="ru-RU" dirty="0" err="1" smtClean="0"/>
              <a:t>підлітків</a:t>
            </a:r>
            <a:r>
              <a:rPr lang="ru-RU" dirty="0" smtClean="0"/>
              <a:t> </a:t>
            </a:r>
            <a:r>
              <a:rPr lang="ru-RU" dirty="0" err="1" smtClean="0"/>
              <a:t>відіграють</a:t>
            </a:r>
            <a:r>
              <a:rPr lang="ru-RU" dirty="0" smtClean="0"/>
              <a:t> </a:t>
            </a:r>
            <a:r>
              <a:rPr lang="ru-RU" dirty="0"/>
              <a:t>3 </a:t>
            </a:r>
            <a:r>
              <a:rPr lang="ru-RU" dirty="0" err="1" smtClean="0"/>
              <a:t>группи</a:t>
            </a:r>
            <a:r>
              <a:rPr lang="ru-RU" dirty="0" smtClean="0"/>
              <a:t> </a:t>
            </a:r>
            <a:r>
              <a:rPr lang="ru-RU" dirty="0" err="1" smtClean="0"/>
              <a:t>факторів</a:t>
            </a:r>
            <a:r>
              <a:rPr lang="ru-RU" dirty="0"/>
              <a:t>:</a:t>
            </a:r>
          </a:p>
          <a:p>
            <a:pPr marL="0" indent="0">
              <a:buNone/>
            </a:pPr>
            <a:r>
              <a:rPr lang="ru-RU" dirty="0"/>
              <a:t>1) </a:t>
            </a:r>
            <a:r>
              <a:rPr lang="ru-RU" dirty="0" err="1" smtClean="0"/>
              <a:t>фактори</a:t>
            </a:r>
            <a:r>
              <a:rPr lang="ru-RU" dirty="0" smtClean="0"/>
              <a:t>, </a:t>
            </a:r>
            <a:r>
              <a:rPr lang="ru-RU" dirty="0" err="1" smtClean="0"/>
              <a:t>які</a:t>
            </a:r>
            <a:r>
              <a:rPr lang="ru-RU" dirty="0" smtClean="0"/>
              <a:t> </a:t>
            </a:r>
            <a:r>
              <a:rPr lang="ru-RU" dirty="0" err="1" smtClean="0"/>
              <a:t>характеризують</a:t>
            </a:r>
            <a:r>
              <a:rPr lang="ru-RU" dirty="0" smtClean="0"/>
              <a:t> </a:t>
            </a:r>
            <a:r>
              <a:rPr lang="ru-RU" dirty="0"/>
              <a:t>генотип </a:t>
            </a:r>
            <a:r>
              <a:rPr lang="ru-RU" dirty="0" err="1" smtClean="0"/>
              <a:t>дитячої</a:t>
            </a:r>
            <a:r>
              <a:rPr lang="ru-RU" dirty="0" smtClean="0"/>
              <a:t> </a:t>
            </a:r>
            <a:r>
              <a:rPr lang="ru-RU" dirty="0" err="1" smtClean="0"/>
              <a:t>частини</a:t>
            </a:r>
            <a:r>
              <a:rPr lang="ru-RU" dirty="0" smtClean="0"/>
              <a:t> </a:t>
            </a:r>
            <a:r>
              <a:rPr lang="ru-RU" dirty="0" err="1" smtClean="0"/>
              <a:t>населення</a:t>
            </a:r>
            <a:r>
              <a:rPr lang="ru-RU" dirty="0" smtClean="0"/>
              <a:t> </a:t>
            </a:r>
            <a:r>
              <a:rPr lang="ru-RU" dirty="0"/>
              <a:t>(«</a:t>
            </a:r>
            <a:r>
              <a:rPr lang="ru-RU" dirty="0" err="1" smtClean="0"/>
              <a:t>генетичний</a:t>
            </a:r>
            <a:r>
              <a:rPr lang="ru-RU" dirty="0" smtClean="0"/>
              <a:t> </a:t>
            </a:r>
            <a:r>
              <a:rPr lang="ru-RU" dirty="0"/>
              <a:t>груз»);</a:t>
            </a:r>
          </a:p>
          <a:p>
            <a:pPr marL="0" indent="0">
              <a:buNone/>
            </a:pPr>
            <a:r>
              <a:rPr lang="ru-RU" dirty="0"/>
              <a:t>2) </a:t>
            </a:r>
            <a:r>
              <a:rPr lang="ru-RU" dirty="0" err="1" smtClean="0"/>
              <a:t>спосіб</a:t>
            </a:r>
            <a:r>
              <a:rPr lang="ru-RU" dirty="0" smtClean="0"/>
              <a:t> </a:t>
            </a:r>
            <a:r>
              <a:rPr lang="ru-RU" dirty="0" err="1" smtClean="0"/>
              <a:t>життя</a:t>
            </a:r>
            <a:r>
              <a:rPr lang="ru-RU" dirty="0" smtClean="0"/>
              <a:t>;</a:t>
            </a:r>
            <a:endParaRPr lang="ru-RU" dirty="0"/>
          </a:p>
          <a:p>
            <a:pPr marL="0" indent="0">
              <a:buNone/>
            </a:pPr>
            <a:r>
              <a:rPr lang="ru-RU" dirty="0"/>
              <a:t>3) </a:t>
            </a:r>
            <a:r>
              <a:rPr lang="ru-RU" dirty="0" smtClean="0"/>
              <a:t>стан </a:t>
            </a:r>
            <a:r>
              <a:rPr lang="ru-RU" dirty="0" err="1" smtClean="0"/>
              <a:t>навколишнього</a:t>
            </a:r>
            <a:r>
              <a:rPr lang="ru-RU" dirty="0" smtClean="0"/>
              <a:t> </a:t>
            </a:r>
            <a:r>
              <a:rPr lang="ru-RU" dirty="0" err="1" smtClean="0"/>
              <a:t>середовища</a:t>
            </a:r>
            <a:r>
              <a:rPr lang="ru-RU" dirty="0" smtClean="0"/>
              <a:t>.</a:t>
            </a:r>
            <a:endParaRPr lang="ru-RU" dirty="0"/>
          </a:p>
          <a:p>
            <a:pPr marL="0" indent="0">
              <a:buNone/>
            </a:pPr>
            <a:r>
              <a:rPr lang="ru-RU" dirty="0" err="1" smtClean="0"/>
              <a:t>Соціальні</a:t>
            </a:r>
            <a:r>
              <a:rPr lang="ru-RU" dirty="0" smtClean="0"/>
              <a:t> </a:t>
            </a:r>
            <a:r>
              <a:rPr lang="ru-RU" dirty="0"/>
              <a:t>и </a:t>
            </a:r>
            <a:r>
              <a:rPr lang="ru-RU" dirty="0" err="1" smtClean="0"/>
              <a:t>средові</a:t>
            </a:r>
            <a:r>
              <a:rPr lang="ru-RU" dirty="0" smtClean="0"/>
              <a:t> </a:t>
            </a:r>
            <a:r>
              <a:rPr lang="ru-RU" dirty="0"/>
              <a:t>факторы </a:t>
            </a:r>
            <a:r>
              <a:rPr lang="ru-RU" dirty="0" err="1" smtClean="0"/>
              <a:t>діють</a:t>
            </a:r>
            <a:r>
              <a:rPr lang="ru-RU" dirty="0" smtClean="0"/>
              <a:t> </a:t>
            </a:r>
            <a:r>
              <a:rPr lang="ru-RU" dirty="0"/>
              <a:t>не </a:t>
            </a:r>
            <a:r>
              <a:rPr lang="ru-RU" dirty="0" err="1" smtClean="0"/>
              <a:t>изольовано</a:t>
            </a:r>
            <a:r>
              <a:rPr lang="ru-RU" dirty="0"/>
              <a:t>, а в </a:t>
            </a:r>
            <a:r>
              <a:rPr lang="ru-RU" dirty="0" err="1" smtClean="0"/>
              <a:t>складній</a:t>
            </a:r>
            <a:r>
              <a:rPr lang="ru-RU" dirty="0" smtClean="0"/>
              <a:t> </a:t>
            </a:r>
            <a:r>
              <a:rPr lang="ru-RU" dirty="0" err="1" smtClean="0"/>
              <a:t>взаємодії</a:t>
            </a:r>
            <a:r>
              <a:rPr lang="ru-RU" dirty="0" smtClean="0"/>
              <a:t> з </a:t>
            </a:r>
            <a:r>
              <a:rPr lang="ru-RU" dirty="0" err="1" smtClean="0"/>
              <a:t>біологічними</a:t>
            </a:r>
            <a:r>
              <a:rPr lang="ru-RU" dirty="0"/>
              <a:t>, в </a:t>
            </a:r>
            <a:r>
              <a:rPr lang="ru-RU" dirty="0" smtClean="0"/>
              <a:t>тому </a:t>
            </a:r>
            <a:r>
              <a:rPr lang="ru-RU" dirty="0" err="1" smtClean="0"/>
              <a:t>числі</a:t>
            </a:r>
            <a:r>
              <a:rPr lang="ru-RU" dirty="0" smtClean="0"/>
              <a:t> </a:t>
            </a:r>
            <a:r>
              <a:rPr lang="ru-RU" dirty="0" err="1" smtClean="0"/>
              <a:t>спадковими</a:t>
            </a:r>
            <a:r>
              <a:rPr lang="ru-RU" dirty="0" smtClean="0"/>
              <a:t>, </a:t>
            </a:r>
            <a:r>
              <a:rPr lang="ru-RU" dirty="0"/>
              <a:t>факторами.</a:t>
            </a:r>
          </a:p>
          <a:p>
            <a:pPr marL="0" indent="0">
              <a:buNone/>
            </a:pPr>
            <a:r>
              <a:rPr lang="ru-RU" dirty="0" smtClean="0"/>
              <a:t>За </a:t>
            </a:r>
            <a:r>
              <a:rPr lang="ru-RU" dirty="0" err="1" smtClean="0"/>
              <a:t>даними</a:t>
            </a:r>
            <a:r>
              <a:rPr lang="ru-RU" dirty="0" smtClean="0"/>
              <a:t> ВООЗ у </a:t>
            </a:r>
            <a:r>
              <a:rPr lang="ru-RU" dirty="0" err="1" smtClean="0"/>
              <a:t>формуванні</a:t>
            </a:r>
            <a:r>
              <a:rPr lang="ru-RU" dirty="0" smtClean="0"/>
              <a:t> стану здоров</a:t>
            </a:r>
            <a:r>
              <a:rPr lang="en-US" dirty="0" smtClean="0"/>
              <a:t>`</a:t>
            </a:r>
            <a:r>
              <a:rPr lang="ru-RU" dirty="0" smtClean="0"/>
              <a:t>я </a:t>
            </a:r>
            <a:r>
              <a:rPr lang="ru-RU" dirty="0"/>
              <a:t>вклад </a:t>
            </a:r>
            <a:r>
              <a:rPr lang="ru-RU" dirty="0" err="1" smtClean="0"/>
              <a:t>соціальних</a:t>
            </a:r>
            <a:r>
              <a:rPr lang="ru-RU" dirty="0" smtClean="0"/>
              <a:t> </a:t>
            </a:r>
            <a:r>
              <a:rPr lang="ru-RU" dirty="0" err="1" smtClean="0"/>
              <a:t>факторів</a:t>
            </a:r>
            <a:r>
              <a:rPr lang="ru-RU" dirty="0" smtClean="0"/>
              <a:t> та способу </a:t>
            </a:r>
            <a:r>
              <a:rPr lang="ru-RU" dirty="0" err="1" smtClean="0"/>
              <a:t>життя</a:t>
            </a:r>
            <a:r>
              <a:rPr lang="ru-RU" dirty="0" smtClean="0"/>
              <a:t> </a:t>
            </a:r>
            <a:r>
              <a:rPr lang="ru-RU" dirty="0" err="1" smtClean="0"/>
              <a:t>складає</a:t>
            </a:r>
            <a:r>
              <a:rPr lang="ru-RU" dirty="0" smtClean="0"/>
              <a:t> </a:t>
            </a:r>
            <a:r>
              <a:rPr lang="ru-RU" dirty="0" err="1" smtClean="0"/>
              <a:t>близько</a:t>
            </a:r>
            <a:r>
              <a:rPr lang="ru-RU" dirty="0" smtClean="0"/>
              <a:t> </a:t>
            </a:r>
            <a:r>
              <a:rPr lang="ru-RU" dirty="0"/>
              <a:t>40 %, </a:t>
            </a:r>
            <a:r>
              <a:rPr lang="ru-RU" dirty="0" err="1" smtClean="0"/>
              <a:t>факторів</a:t>
            </a:r>
            <a:r>
              <a:rPr lang="ru-RU" dirty="0" smtClean="0"/>
              <a:t> </a:t>
            </a:r>
            <a:r>
              <a:rPr lang="ru-RU" dirty="0" err="1" smtClean="0"/>
              <a:t>забруднення</a:t>
            </a:r>
            <a:r>
              <a:rPr lang="ru-RU" dirty="0" smtClean="0"/>
              <a:t> </a:t>
            </a:r>
            <a:r>
              <a:rPr lang="ru-RU" dirty="0" err="1" smtClean="0"/>
              <a:t>навколишнього</a:t>
            </a:r>
            <a:r>
              <a:rPr lang="ru-RU" dirty="0" smtClean="0"/>
              <a:t> </a:t>
            </a:r>
            <a:r>
              <a:rPr lang="ru-RU" dirty="0" err="1" smtClean="0"/>
              <a:t>середовища</a:t>
            </a:r>
            <a:r>
              <a:rPr lang="ru-RU" dirty="0" smtClean="0"/>
              <a:t> </a:t>
            </a:r>
            <a:r>
              <a:rPr lang="ru-RU" dirty="0"/>
              <a:t>– 30 % (в </a:t>
            </a:r>
            <a:r>
              <a:rPr lang="ru-RU" dirty="0" smtClean="0"/>
              <a:t>тому </a:t>
            </a:r>
            <a:r>
              <a:rPr lang="ru-RU" dirty="0" err="1" smtClean="0"/>
              <a:t>числі</a:t>
            </a:r>
            <a:r>
              <a:rPr lang="ru-RU" dirty="0" smtClean="0"/>
              <a:t> </a:t>
            </a:r>
            <a:r>
              <a:rPr lang="ru-RU" dirty="0" err="1" smtClean="0"/>
              <a:t>власне</a:t>
            </a:r>
            <a:r>
              <a:rPr lang="ru-RU" dirty="0" smtClean="0"/>
              <a:t> </a:t>
            </a:r>
            <a:r>
              <a:rPr lang="ru-RU" dirty="0" err="1" smtClean="0"/>
              <a:t>природньо-кліматичні</a:t>
            </a:r>
            <a:r>
              <a:rPr lang="ru-RU" dirty="0" smtClean="0"/>
              <a:t> </a:t>
            </a:r>
            <a:r>
              <a:rPr lang="ru-RU" dirty="0" err="1" smtClean="0"/>
              <a:t>умови</a:t>
            </a:r>
            <a:r>
              <a:rPr lang="ru-RU" dirty="0" smtClean="0"/>
              <a:t> </a:t>
            </a:r>
            <a:r>
              <a:rPr lang="ru-RU" dirty="0"/>
              <a:t>– 10 %), </a:t>
            </a:r>
            <a:r>
              <a:rPr lang="ru-RU" dirty="0" err="1" smtClean="0"/>
              <a:t>біологічні</a:t>
            </a:r>
            <a:r>
              <a:rPr lang="ru-RU" dirty="0" smtClean="0"/>
              <a:t> </a:t>
            </a:r>
            <a:r>
              <a:rPr lang="ru-RU" dirty="0" err="1" smtClean="0"/>
              <a:t>фактори</a:t>
            </a:r>
            <a:r>
              <a:rPr lang="ru-RU" dirty="0" smtClean="0"/>
              <a:t> </a:t>
            </a:r>
            <a:r>
              <a:rPr lang="ru-RU" dirty="0"/>
              <a:t>– 20 %, медицинского </a:t>
            </a:r>
            <a:r>
              <a:rPr lang="ru-RU" dirty="0" err="1" smtClean="0"/>
              <a:t>обслуговування</a:t>
            </a:r>
            <a:r>
              <a:rPr lang="ru-RU" dirty="0" smtClean="0"/>
              <a:t> </a:t>
            </a:r>
            <a:r>
              <a:rPr lang="ru-RU" dirty="0"/>
              <a:t>– 10 %.</a:t>
            </a:r>
          </a:p>
        </p:txBody>
      </p:sp>
    </p:spTree>
    <p:extLst>
      <p:ext uri="{BB962C8B-B14F-4D97-AF65-F5344CB8AC3E}">
        <p14:creationId xmlns:p14="http://schemas.microsoft.com/office/powerpoint/2010/main" val="3913273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68958" y="978794"/>
            <a:ext cx="8735653" cy="5357612"/>
          </a:xfrm>
        </p:spPr>
        <p:txBody>
          <a:bodyPr/>
          <a:lstStyle/>
          <a:p>
            <a:pPr marL="0" indent="0">
              <a:buNone/>
            </a:pPr>
            <a:r>
              <a:rPr lang="ru-RU" dirty="0" smtClean="0"/>
              <a:t>На стан здоров</a:t>
            </a:r>
            <a:r>
              <a:rPr lang="en-US" dirty="0" smtClean="0"/>
              <a:t>`</a:t>
            </a:r>
            <a:r>
              <a:rPr lang="ru-RU" dirty="0" smtClean="0"/>
              <a:t>я </a:t>
            </a:r>
            <a:r>
              <a:rPr lang="ru-RU" dirty="0" err="1" smtClean="0"/>
              <a:t>дітей</a:t>
            </a:r>
            <a:r>
              <a:rPr lang="ru-RU" dirty="0" smtClean="0"/>
              <a:t> </a:t>
            </a:r>
            <a:r>
              <a:rPr lang="ru-RU" dirty="0" err="1" smtClean="0"/>
              <a:t>впливають</a:t>
            </a:r>
            <a:endParaRPr lang="ru-RU" dirty="0"/>
          </a:p>
          <a:p>
            <a:pPr marL="0" indent="0">
              <a:buNone/>
            </a:pPr>
            <a:r>
              <a:rPr lang="ru-RU" dirty="0"/>
              <a:t>1) </a:t>
            </a:r>
            <a:r>
              <a:rPr lang="ru-RU" dirty="0" smtClean="0"/>
              <a:t>медико-</a:t>
            </a:r>
            <a:r>
              <a:rPr lang="ru-RU" dirty="0" err="1" smtClean="0"/>
              <a:t>біологічні</a:t>
            </a:r>
            <a:r>
              <a:rPr lang="ru-RU" dirty="0" smtClean="0"/>
              <a:t> </a:t>
            </a:r>
            <a:r>
              <a:rPr lang="ru-RU" dirty="0"/>
              <a:t>факторы </a:t>
            </a:r>
            <a:r>
              <a:rPr lang="ru-RU" dirty="0" err="1" smtClean="0"/>
              <a:t>ризику</a:t>
            </a:r>
            <a:r>
              <a:rPr lang="ru-RU" dirty="0" smtClean="0"/>
              <a:t> </a:t>
            </a:r>
            <a:r>
              <a:rPr lang="ru-RU" dirty="0" err="1" smtClean="0"/>
              <a:t>періоду</a:t>
            </a:r>
            <a:r>
              <a:rPr lang="ru-RU" dirty="0" smtClean="0"/>
              <a:t> </a:t>
            </a:r>
            <a:r>
              <a:rPr lang="ru-RU" dirty="0" err="1" smtClean="0"/>
              <a:t>вагітності</a:t>
            </a:r>
            <a:r>
              <a:rPr lang="ru-RU" dirty="0" smtClean="0"/>
              <a:t> та </a:t>
            </a:r>
            <a:r>
              <a:rPr lang="ru-RU" dirty="0" err="1" smtClean="0"/>
              <a:t>пологів</a:t>
            </a:r>
            <a:r>
              <a:rPr lang="ru-RU" dirty="0" smtClean="0"/>
              <a:t> </a:t>
            </a:r>
            <a:r>
              <a:rPr lang="ru-RU" dirty="0"/>
              <a:t>матери;</a:t>
            </a:r>
          </a:p>
          <a:p>
            <a:pPr marL="0" indent="0">
              <a:buNone/>
            </a:pPr>
            <a:r>
              <a:rPr lang="ru-RU" dirty="0"/>
              <a:t>2) факторы </a:t>
            </a:r>
            <a:r>
              <a:rPr lang="ru-RU" dirty="0" err="1" smtClean="0"/>
              <a:t>ризику</a:t>
            </a:r>
            <a:r>
              <a:rPr lang="ru-RU" dirty="0" smtClean="0"/>
              <a:t> </a:t>
            </a:r>
            <a:r>
              <a:rPr lang="ru-RU" dirty="0" err="1" smtClean="0"/>
              <a:t>раннього</a:t>
            </a:r>
            <a:r>
              <a:rPr lang="ru-RU" dirty="0" smtClean="0"/>
              <a:t> </a:t>
            </a:r>
            <a:r>
              <a:rPr lang="ru-RU" dirty="0" err="1" smtClean="0"/>
              <a:t>дитинства</a:t>
            </a:r>
            <a:r>
              <a:rPr lang="ru-RU" dirty="0"/>
              <a:t>;</a:t>
            </a:r>
          </a:p>
          <a:p>
            <a:pPr marL="0" indent="0">
              <a:buNone/>
            </a:pPr>
            <a:r>
              <a:rPr lang="ru-RU" dirty="0" smtClean="0"/>
              <a:t>3</a:t>
            </a:r>
            <a:r>
              <a:rPr lang="ru-RU" dirty="0"/>
              <a:t>) факторы </a:t>
            </a:r>
            <a:r>
              <a:rPr lang="ru-RU" dirty="0" err="1" smtClean="0"/>
              <a:t>рзику</a:t>
            </a:r>
            <a:r>
              <a:rPr lang="ru-RU" dirty="0" smtClean="0"/>
              <a:t>, </a:t>
            </a:r>
            <a:r>
              <a:rPr lang="ru-RU" dirty="0" err="1" smtClean="0"/>
              <a:t>обумовлені</a:t>
            </a:r>
            <a:r>
              <a:rPr lang="ru-RU" dirty="0" smtClean="0"/>
              <a:t> </a:t>
            </a:r>
            <a:r>
              <a:rPr lang="ru-RU" dirty="0" err="1" smtClean="0"/>
              <a:t>умовами</a:t>
            </a:r>
            <a:r>
              <a:rPr lang="ru-RU" dirty="0" smtClean="0"/>
              <a:t> </a:t>
            </a:r>
            <a:r>
              <a:rPr lang="ru-RU" dirty="0"/>
              <a:t>и </a:t>
            </a:r>
            <a:r>
              <a:rPr lang="ru-RU" dirty="0" smtClean="0"/>
              <a:t>способом </a:t>
            </a:r>
            <a:r>
              <a:rPr lang="ru-RU" dirty="0" err="1" smtClean="0"/>
              <a:t>життя</a:t>
            </a:r>
            <a:r>
              <a:rPr lang="ru-RU" dirty="0" smtClean="0"/>
              <a:t> </a:t>
            </a:r>
            <a:r>
              <a:rPr lang="ru-RU" dirty="0" err="1" smtClean="0"/>
              <a:t>дитини</a:t>
            </a:r>
            <a:r>
              <a:rPr lang="ru-RU" dirty="0" smtClean="0"/>
              <a:t>.</a:t>
            </a:r>
            <a:endParaRPr lang="ru-RU" dirty="0"/>
          </a:p>
          <a:p>
            <a:pPr marL="0" indent="0">
              <a:buNone/>
            </a:pPr>
            <a:r>
              <a:rPr lang="ru-RU" dirty="0" err="1" smtClean="0"/>
              <a:t>Серед</a:t>
            </a:r>
            <a:r>
              <a:rPr lang="ru-RU" dirty="0" smtClean="0"/>
              <a:t> </a:t>
            </a:r>
            <a:r>
              <a:rPr lang="ru-RU" dirty="0" err="1" smtClean="0"/>
              <a:t>біологічних</a:t>
            </a:r>
            <a:r>
              <a:rPr lang="ru-RU" dirty="0" smtClean="0"/>
              <a:t> </a:t>
            </a:r>
            <a:r>
              <a:rPr lang="ru-RU" dirty="0" err="1" smtClean="0"/>
              <a:t>факторів</a:t>
            </a:r>
            <a:r>
              <a:rPr lang="ru-RU" dirty="0" smtClean="0"/>
              <a:t> у </a:t>
            </a:r>
            <a:r>
              <a:rPr lang="ru-RU" dirty="0" err="1" smtClean="0"/>
              <a:t>всіх</a:t>
            </a:r>
            <a:r>
              <a:rPr lang="ru-RU" dirty="0" smtClean="0"/>
              <a:t> </a:t>
            </a:r>
            <a:r>
              <a:rPr lang="ru-RU" dirty="0" err="1" smtClean="0"/>
              <a:t>вікових</a:t>
            </a:r>
            <a:r>
              <a:rPr lang="ru-RU" dirty="0" smtClean="0"/>
              <a:t> </a:t>
            </a:r>
            <a:r>
              <a:rPr lang="ru-RU" dirty="0" err="1" smtClean="0"/>
              <a:t>групах</a:t>
            </a:r>
            <a:r>
              <a:rPr lang="ru-RU" dirty="0" smtClean="0"/>
              <a:t> </a:t>
            </a:r>
            <a:r>
              <a:rPr lang="ru-RU" dirty="0" err="1" smtClean="0"/>
              <a:t>дітей</a:t>
            </a:r>
            <a:r>
              <a:rPr lang="ru-RU" dirty="0" smtClean="0"/>
              <a:t> </a:t>
            </a:r>
            <a:r>
              <a:rPr lang="ru-RU" dirty="0" err="1" smtClean="0"/>
              <a:t>основними</a:t>
            </a:r>
            <a:r>
              <a:rPr lang="ru-RU" dirty="0" smtClean="0"/>
              <a:t> </a:t>
            </a:r>
            <a:r>
              <a:rPr lang="ru-RU" dirty="0"/>
              <a:t>факторами, </a:t>
            </a:r>
            <a:r>
              <a:rPr lang="ru-RU" dirty="0" err="1" smtClean="0"/>
              <a:t>які</a:t>
            </a:r>
            <a:r>
              <a:rPr lang="ru-RU" dirty="0" smtClean="0"/>
              <a:t> </a:t>
            </a:r>
            <a:r>
              <a:rPr lang="ru-RU" dirty="0" err="1" smtClean="0"/>
              <a:t>надають</a:t>
            </a:r>
            <a:r>
              <a:rPr lang="ru-RU" dirty="0" smtClean="0"/>
              <a:t> </a:t>
            </a:r>
            <a:r>
              <a:rPr lang="ru-RU" dirty="0" err="1" smtClean="0"/>
              <a:t>найбільший</a:t>
            </a:r>
            <a:r>
              <a:rPr lang="ru-RU" dirty="0" smtClean="0"/>
              <a:t> </a:t>
            </a:r>
            <a:r>
              <a:rPr lang="ru-RU" dirty="0" err="1" smtClean="0"/>
              <a:t>вплив</a:t>
            </a:r>
            <a:r>
              <a:rPr lang="ru-RU" dirty="0" smtClean="0"/>
              <a:t> </a:t>
            </a:r>
            <a:r>
              <a:rPr lang="ru-RU" dirty="0"/>
              <a:t>на </a:t>
            </a:r>
            <a:r>
              <a:rPr lang="ru-RU" dirty="0" err="1" smtClean="0"/>
              <a:t>захворюваність</a:t>
            </a:r>
            <a:r>
              <a:rPr lang="ru-RU" dirty="0"/>
              <a:t>, </a:t>
            </a:r>
            <a:r>
              <a:rPr lang="ru-RU" dirty="0" err="1" smtClean="0"/>
              <a:t>являються</a:t>
            </a:r>
            <a:r>
              <a:rPr lang="ru-RU" dirty="0" smtClean="0"/>
              <a:t> </a:t>
            </a:r>
            <a:r>
              <a:rPr lang="ru-RU" dirty="0" err="1" smtClean="0"/>
              <a:t>захворювання</a:t>
            </a:r>
            <a:r>
              <a:rPr lang="ru-RU" dirty="0" smtClean="0"/>
              <a:t> </a:t>
            </a:r>
            <a:r>
              <a:rPr lang="ru-RU" dirty="0" err="1" smtClean="0"/>
              <a:t>матері</a:t>
            </a:r>
            <a:r>
              <a:rPr lang="ru-RU" dirty="0" smtClean="0"/>
              <a:t> </a:t>
            </a:r>
            <a:r>
              <a:rPr lang="ru-RU" dirty="0" err="1" smtClean="0"/>
              <a:t>під</a:t>
            </a:r>
            <a:r>
              <a:rPr lang="ru-RU" dirty="0" smtClean="0"/>
              <a:t> час </a:t>
            </a:r>
            <a:r>
              <a:rPr lang="ru-RU" dirty="0" err="1" smtClean="0"/>
              <a:t>вагітности</a:t>
            </a:r>
            <a:r>
              <a:rPr lang="ru-RU" dirty="0" smtClean="0"/>
              <a:t> і </a:t>
            </a:r>
            <a:r>
              <a:rPr lang="ru-RU" dirty="0" err="1" smtClean="0"/>
              <a:t>ускладнень</a:t>
            </a:r>
            <a:r>
              <a:rPr lang="ru-RU" dirty="0" smtClean="0"/>
              <a:t> </a:t>
            </a:r>
            <a:r>
              <a:rPr lang="ru-RU" dirty="0" err="1" smtClean="0"/>
              <a:t>під</a:t>
            </a:r>
            <a:r>
              <a:rPr lang="ru-RU" dirty="0" smtClean="0"/>
              <a:t> час </a:t>
            </a:r>
            <a:r>
              <a:rPr lang="ru-RU" dirty="0" err="1" smtClean="0"/>
              <a:t>вагітности</a:t>
            </a:r>
            <a:r>
              <a:rPr lang="ru-RU" dirty="0"/>
              <a:t>. </a:t>
            </a:r>
            <a:r>
              <a:rPr lang="ru-RU" dirty="0" err="1" smtClean="0"/>
              <a:t>Із</a:t>
            </a:r>
            <a:r>
              <a:rPr lang="ru-RU" dirty="0" smtClean="0"/>
              <a:t> </a:t>
            </a:r>
            <a:r>
              <a:rPr lang="ru-RU" dirty="0" err="1" smtClean="0"/>
              <a:t>факторів</a:t>
            </a:r>
            <a:r>
              <a:rPr lang="ru-RU" dirty="0" smtClean="0"/>
              <a:t> </a:t>
            </a:r>
            <a:r>
              <a:rPr lang="ru-RU" dirty="0" err="1" smtClean="0"/>
              <a:t>раннього</a:t>
            </a:r>
            <a:r>
              <a:rPr lang="ru-RU" dirty="0" smtClean="0"/>
              <a:t> </a:t>
            </a:r>
            <a:r>
              <a:rPr lang="ru-RU" dirty="0" err="1" smtClean="0"/>
              <a:t>дитинства</a:t>
            </a:r>
            <a:r>
              <a:rPr lang="ru-RU" dirty="0" smtClean="0"/>
              <a:t> </a:t>
            </a:r>
            <a:r>
              <a:rPr lang="ru-RU" dirty="0" err="1" smtClean="0"/>
              <a:t>особливу</a:t>
            </a:r>
            <a:r>
              <a:rPr lang="ru-RU" dirty="0" smtClean="0"/>
              <a:t> </a:t>
            </a:r>
            <a:r>
              <a:rPr lang="ru-RU" dirty="0" err="1" smtClean="0"/>
              <a:t>значимість</a:t>
            </a:r>
            <a:r>
              <a:rPr lang="ru-RU" dirty="0" smtClean="0"/>
              <a:t> </a:t>
            </a:r>
            <a:r>
              <a:rPr lang="ru-RU" dirty="0" err="1" smtClean="0"/>
              <a:t>має</a:t>
            </a:r>
            <a:r>
              <a:rPr lang="ru-RU" dirty="0" smtClean="0"/>
              <a:t> </a:t>
            </a:r>
            <a:r>
              <a:rPr lang="ru-RU" dirty="0" err="1" smtClean="0"/>
              <a:t>грудне</a:t>
            </a:r>
            <a:r>
              <a:rPr lang="ru-RU" dirty="0" smtClean="0"/>
              <a:t> </a:t>
            </a:r>
            <a:r>
              <a:rPr lang="ru-RU" dirty="0" err="1" smtClean="0"/>
              <a:t>годування</a:t>
            </a:r>
            <a:r>
              <a:rPr lang="ru-RU" dirty="0" smtClean="0"/>
              <a:t> і </a:t>
            </a:r>
            <a:r>
              <a:rPr lang="ru-RU" dirty="0" err="1" smtClean="0"/>
              <a:t>гігієнічно</a:t>
            </a:r>
            <a:r>
              <a:rPr lang="ru-RU" dirty="0" smtClean="0"/>
              <a:t> </a:t>
            </a:r>
            <a:r>
              <a:rPr lang="ru-RU" dirty="0" err="1" smtClean="0"/>
              <a:t>правильний</a:t>
            </a:r>
            <a:r>
              <a:rPr lang="ru-RU" dirty="0" smtClean="0"/>
              <a:t> догляд </a:t>
            </a:r>
            <a:r>
              <a:rPr lang="ru-RU" dirty="0"/>
              <a:t>за </a:t>
            </a:r>
            <a:r>
              <a:rPr lang="ru-RU" dirty="0" err="1" smtClean="0"/>
              <a:t>дитиною</a:t>
            </a:r>
            <a:r>
              <a:rPr lang="ru-RU" dirty="0" smtClean="0"/>
              <a:t>.</a:t>
            </a:r>
            <a:endParaRPr lang="ru-RU" dirty="0"/>
          </a:p>
          <a:p>
            <a:endParaRPr lang="ru-RU" dirty="0"/>
          </a:p>
        </p:txBody>
      </p:sp>
    </p:spTree>
    <p:extLst>
      <p:ext uri="{BB962C8B-B14F-4D97-AF65-F5344CB8AC3E}">
        <p14:creationId xmlns:p14="http://schemas.microsoft.com/office/powerpoint/2010/main" val="354266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62141" y="360608"/>
            <a:ext cx="9229859" cy="4683223"/>
          </a:xfrm>
          <a:prstGeom prst="rect">
            <a:avLst/>
          </a:prstGeom>
        </p:spPr>
        <p:txBody>
          <a:bodyPr wrap="square">
            <a:spAutoFit/>
          </a:bodyPr>
          <a:lstStyle/>
          <a:p>
            <a:pPr algn="ctr"/>
            <a:r>
              <a:rPr lang="ru-RU" sz="2000" b="1" dirty="0"/>
              <a:t>2. Вихідні знання та навички</a:t>
            </a:r>
            <a:endParaRPr lang="ru-RU" sz="2000" dirty="0"/>
          </a:p>
          <a:p>
            <a:pPr algn="ctr"/>
            <a:r>
              <a:rPr lang="ru-RU" sz="2000" dirty="0"/>
              <a:t/>
            </a:r>
            <a:br>
              <a:rPr lang="ru-RU" sz="2000" dirty="0"/>
            </a:br>
            <a:endParaRPr lang="ru-RU" sz="2000" dirty="0"/>
          </a:p>
          <a:p>
            <a:pPr algn="just"/>
            <a:r>
              <a:rPr lang="ru-RU" sz="2000" dirty="0"/>
              <a:t>2.1. знати:</a:t>
            </a:r>
          </a:p>
          <a:p>
            <a:pPr algn="just"/>
            <a:r>
              <a:rPr lang="ru-RU" sz="2000" dirty="0"/>
              <a:t>2.1.1. Пріоритетні фактори навколишнього середовища і соціальні умови життя, які впливають на здоров'я дітей і підлітків.</a:t>
            </a:r>
          </a:p>
          <a:p>
            <a:pPr algn="just"/>
            <a:r>
              <a:rPr lang="ru-RU" sz="2000" dirty="0"/>
              <a:t>2.1.2. Основні закономірності росту, розвитку, особливості морфофункціонального стану дитячого та підліткового організму.</a:t>
            </a:r>
          </a:p>
          <a:p>
            <a:pPr algn="just"/>
            <a:r>
              <a:rPr lang="ru-RU" sz="2000" dirty="0"/>
              <a:t>2.1.3. Методи оцінки стану здоров'я, фізичного розвитку дітей та підлітків, критерії їх розподілу на групи здоров'я.</a:t>
            </a:r>
          </a:p>
          <a:p>
            <a:pPr algn="just"/>
            <a:r>
              <a:rPr lang="ru-RU" sz="2000" dirty="0"/>
              <a:t>2.2. вміти:</a:t>
            </a:r>
          </a:p>
          <a:p>
            <a:pPr algn="just"/>
            <a:r>
              <a:rPr lang="ru-RU" sz="2000" dirty="0"/>
              <a:t>2.2.1. Проводити визначення груп </a:t>
            </a:r>
            <a:r>
              <a:rPr lang="ru-RU" sz="2000" dirty="0" err="1"/>
              <a:t>здоров'я</a:t>
            </a:r>
            <a:r>
              <a:rPr lang="ru-RU" sz="2000" dirty="0" smtClean="0"/>
              <a:t>, </a:t>
            </a:r>
            <a:r>
              <a:rPr lang="ru-RU" sz="2000" dirty="0" err="1" smtClean="0"/>
              <a:t>соматометричних</a:t>
            </a:r>
            <a:r>
              <a:rPr lang="ru-RU" sz="2000" dirty="0"/>
              <a:t>, </a:t>
            </a:r>
            <a:r>
              <a:rPr lang="ru-RU" sz="2000" dirty="0" err="1" smtClean="0"/>
              <a:t>соматоскопічних</a:t>
            </a:r>
            <a:r>
              <a:rPr lang="ru-RU" sz="2000" dirty="0" smtClean="0"/>
              <a:t> </a:t>
            </a:r>
            <a:r>
              <a:rPr lang="ru-RU" sz="2000" dirty="0"/>
              <a:t>і </a:t>
            </a:r>
            <a:r>
              <a:rPr lang="ru-RU" sz="2000" dirty="0" err="1" smtClean="0"/>
              <a:t>фізіометричних</a:t>
            </a:r>
            <a:r>
              <a:rPr lang="ru-RU" sz="2000" dirty="0" smtClean="0"/>
              <a:t> </a:t>
            </a:r>
            <a:r>
              <a:rPr lang="ru-RU" sz="2000" dirty="0"/>
              <a:t>показників фізичного розвитку дітей та підлітків.</a:t>
            </a:r>
          </a:p>
          <a:p>
            <a:pPr algn="just"/>
            <a:r>
              <a:rPr lang="ru-RU" sz="2000" dirty="0"/>
              <a:t>2.2.2. Здійснювати оцінку фізичного розвитку дітей та підлітків.</a:t>
            </a:r>
            <a:endParaRPr lang="ru-RU" sz="2000" dirty="0">
              <a:effectLst/>
            </a:endParaRPr>
          </a:p>
        </p:txBody>
      </p:sp>
    </p:spTree>
    <p:extLst>
      <p:ext uri="{BB962C8B-B14F-4D97-AF65-F5344CB8AC3E}">
        <p14:creationId xmlns:p14="http://schemas.microsoft.com/office/powerpoint/2010/main" val="1277840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01532" y="1030310"/>
            <a:ext cx="9148837" cy="4247317"/>
          </a:xfrm>
          <a:prstGeom prst="rect">
            <a:avLst/>
          </a:prstGeom>
        </p:spPr>
        <p:txBody>
          <a:bodyPr wrap="square">
            <a:spAutoFit/>
          </a:bodyPr>
          <a:lstStyle/>
          <a:p>
            <a:pPr algn="ctr"/>
            <a:r>
              <a:rPr lang="ru-RU" b="1" dirty="0"/>
              <a:t>НАВЧАЛЬНА ІНСТРУКЦІЯ</a:t>
            </a:r>
          </a:p>
          <a:p>
            <a:pPr algn="ctr"/>
            <a:r>
              <a:rPr lang="ru-RU" b="1" dirty="0"/>
              <a:t>за методикою оцінки фізичного розвитку дітей та підлітків</a:t>
            </a:r>
            <a:endParaRPr lang="ru-RU" dirty="0"/>
          </a:p>
          <a:p>
            <a:pPr algn="ctr"/>
            <a:r>
              <a:rPr lang="ru-RU" dirty="0"/>
              <a:t/>
            </a:r>
            <a:br>
              <a:rPr lang="ru-RU" dirty="0"/>
            </a:br>
            <a:endParaRPr lang="ru-RU" dirty="0"/>
          </a:p>
          <a:p>
            <a:pPr algn="just"/>
            <a:r>
              <a:rPr lang="ru-RU" b="1" i="1" dirty="0">
                <a:solidFill>
                  <a:srgbClr val="FF0000"/>
                </a:solidFill>
              </a:rPr>
              <a:t>Фізичний розвиток дітей і підлітків</a:t>
            </a:r>
            <a:r>
              <a:rPr lang="ru-RU" b="1" dirty="0">
                <a:solidFill>
                  <a:srgbClr val="FF0000"/>
                </a:solidFill>
              </a:rPr>
              <a:t> </a:t>
            </a:r>
            <a:r>
              <a:rPr lang="ru-RU" dirty="0"/>
              <a:t>оцінюють на підставі </a:t>
            </a:r>
            <a:r>
              <a:rPr lang="ru-RU" dirty="0" err="1"/>
              <a:t>визначення</a:t>
            </a:r>
            <a:r>
              <a:rPr lang="ru-RU" dirty="0"/>
              <a:t> </a:t>
            </a:r>
            <a:r>
              <a:rPr lang="ru-RU" dirty="0" err="1" smtClean="0"/>
              <a:t>соматоскопічних</a:t>
            </a:r>
            <a:r>
              <a:rPr lang="ru-RU" dirty="0" smtClean="0"/>
              <a:t> </a:t>
            </a:r>
            <a:r>
              <a:rPr lang="ru-RU" dirty="0"/>
              <a:t>(</a:t>
            </a:r>
            <a:r>
              <a:rPr lang="ru-RU" dirty="0" err="1" smtClean="0"/>
              <a:t>антропоскопічних</a:t>
            </a:r>
            <a:r>
              <a:rPr lang="ru-RU" dirty="0"/>
              <a:t>), </a:t>
            </a:r>
            <a:r>
              <a:rPr lang="ru-RU" dirty="0" err="1" smtClean="0"/>
              <a:t>соматометричних</a:t>
            </a:r>
            <a:r>
              <a:rPr lang="ru-RU" dirty="0" smtClean="0"/>
              <a:t> (</a:t>
            </a:r>
            <a:r>
              <a:rPr lang="ru-RU" dirty="0" err="1" smtClean="0"/>
              <a:t>антропометричних</a:t>
            </a:r>
            <a:r>
              <a:rPr lang="ru-RU" dirty="0"/>
              <a:t>) та </a:t>
            </a:r>
            <a:r>
              <a:rPr lang="ru-RU" dirty="0" err="1" smtClean="0"/>
              <a:t>фізіометрічних</a:t>
            </a:r>
            <a:r>
              <a:rPr lang="ru-RU" dirty="0" smtClean="0"/>
              <a:t> </a:t>
            </a:r>
            <a:r>
              <a:rPr lang="ru-RU" dirty="0"/>
              <a:t>показників і подальшої оцінки за допомогою методу </a:t>
            </a:r>
            <a:r>
              <a:rPr lang="ru-RU" dirty="0" err="1"/>
              <a:t>сигмальних</a:t>
            </a:r>
            <a:r>
              <a:rPr lang="ru-RU" dirty="0"/>
              <a:t> відхилень, за шкалами регресії, з використанням комплексного та </a:t>
            </a:r>
            <a:r>
              <a:rPr lang="ru-RU" dirty="0" err="1"/>
              <a:t>центильного</a:t>
            </a:r>
            <a:r>
              <a:rPr lang="ru-RU" dirty="0"/>
              <a:t> методів.</a:t>
            </a:r>
          </a:p>
          <a:p>
            <a:pPr algn="just"/>
            <a:r>
              <a:rPr lang="ru-RU" dirty="0"/>
              <a:t>До </a:t>
            </a:r>
            <a:r>
              <a:rPr lang="ru-RU" b="1" i="1" dirty="0" err="1" smtClean="0">
                <a:solidFill>
                  <a:srgbClr val="FF0000"/>
                </a:solidFill>
              </a:rPr>
              <a:t>соматоскопічних</a:t>
            </a:r>
            <a:r>
              <a:rPr lang="ru-RU" b="1" i="1" dirty="0" smtClean="0">
                <a:solidFill>
                  <a:srgbClr val="FF0000"/>
                </a:solidFill>
              </a:rPr>
              <a:t> </a:t>
            </a:r>
            <a:r>
              <a:rPr lang="ru-RU" b="1" i="1" dirty="0" err="1" smtClean="0">
                <a:solidFill>
                  <a:srgbClr val="FF0000"/>
                </a:solidFill>
              </a:rPr>
              <a:t>показників</a:t>
            </a:r>
            <a:r>
              <a:rPr lang="ru-RU" b="1" dirty="0" smtClean="0">
                <a:solidFill>
                  <a:srgbClr val="FF0000"/>
                </a:solidFill>
              </a:rPr>
              <a:t> </a:t>
            </a:r>
            <a:r>
              <a:rPr lang="ru-RU" dirty="0"/>
              <a:t>відносять стан шкірних покривів і слизових оболонок, ступінь жировідкладення, характеристики опорно-рухового апарату (скелет, форма грудної клітки, хребта, ніг і стоп), а також ознаки статевого дозрівання (</a:t>
            </a:r>
            <a:r>
              <a:rPr lang="ru-RU" dirty="0" err="1"/>
              <a:t>оволосіння</a:t>
            </a:r>
            <a:r>
              <a:rPr lang="ru-RU" dirty="0"/>
              <a:t> під пахвами і на лобку, розвиток молочних залоз у дівчат, </a:t>
            </a:r>
            <a:r>
              <a:rPr lang="ru-RU" dirty="0" err="1"/>
              <a:t>оволосіння</a:t>
            </a:r>
            <a:r>
              <a:rPr lang="ru-RU" dirty="0"/>
              <a:t> на обличчі, розвиток щитовидного хряща гортані, мутація голосу у юнаків) (рис. 38.3, 38.4 і 38.5).</a:t>
            </a:r>
            <a:endParaRPr lang="ru-RU" dirty="0">
              <a:effectLst/>
            </a:endParaRPr>
          </a:p>
        </p:txBody>
      </p:sp>
    </p:spTree>
    <p:extLst>
      <p:ext uri="{BB962C8B-B14F-4D97-AF65-F5344CB8AC3E}">
        <p14:creationId xmlns:p14="http://schemas.microsoft.com/office/powerpoint/2010/main" val="2207681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559681" y="0"/>
            <a:ext cx="5393289" cy="4977113"/>
          </a:xfrm>
          <a:prstGeom prst="rect">
            <a:avLst/>
          </a:prstGeom>
        </p:spPr>
      </p:pic>
      <p:sp>
        <p:nvSpPr>
          <p:cNvPr id="5" name="Прямоугольник 4"/>
          <p:cNvSpPr/>
          <p:nvPr/>
        </p:nvSpPr>
        <p:spPr>
          <a:xfrm>
            <a:off x="3559681" y="4977113"/>
            <a:ext cx="5393289" cy="1200329"/>
          </a:xfrm>
          <a:prstGeom prst="rect">
            <a:avLst/>
          </a:prstGeom>
        </p:spPr>
        <p:txBody>
          <a:bodyPr wrap="square">
            <a:spAutoFit/>
          </a:bodyPr>
          <a:lstStyle/>
          <a:p>
            <a:r>
              <a:rPr lang="ru-RU" dirty="0"/>
              <a:t>Мал. 38.3. Основні види постави</a:t>
            </a:r>
            <a:r>
              <a:rPr lang="ru-RU" i="1" dirty="0"/>
              <a:t>(А - </a:t>
            </a:r>
            <a:r>
              <a:rPr lang="ru-RU" i="1" dirty="0" err="1"/>
              <a:t>лордіческая</a:t>
            </a:r>
            <a:r>
              <a:rPr lang="ru-RU" i="1" dirty="0"/>
              <a:t>; б -</a:t>
            </a:r>
            <a:r>
              <a:rPr lang="ru-RU" i="1" dirty="0" err="1"/>
              <a:t>кифотическая</a:t>
            </a:r>
            <a:r>
              <a:rPr lang="ru-RU" i="1" dirty="0"/>
              <a:t>; </a:t>
            </a:r>
            <a:endParaRPr lang="ru-RU" dirty="0"/>
          </a:p>
          <a:p>
            <a:r>
              <a:rPr lang="ru-RU" i="1" dirty="0"/>
              <a:t>в - правильна; г - сутуловатая; д - випрямлена</a:t>
            </a:r>
            <a:r>
              <a:rPr lang="ru-RU" dirty="0"/>
              <a:t>)</a:t>
            </a:r>
            <a:endParaRPr lang="ru-RU" dirty="0">
              <a:effectLst/>
            </a:endParaRPr>
          </a:p>
        </p:txBody>
      </p:sp>
    </p:spTree>
    <p:extLst>
      <p:ext uri="{BB962C8B-B14F-4D97-AF65-F5344CB8AC3E}">
        <p14:creationId xmlns:p14="http://schemas.microsoft.com/office/powerpoint/2010/main" val="1304664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44079" y="0"/>
            <a:ext cx="1493197" cy="5105273"/>
          </a:xfrm>
          <a:prstGeom prst="rect">
            <a:avLst/>
          </a:prstGeom>
        </p:spPr>
      </p:pic>
      <p:pic>
        <p:nvPicPr>
          <p:cNvPr id="4" name="Рисунок 3"/>
          <p:cNvPicPr>
            <a:picLocks noChangeAspect="1"/>
          </p:cNvPicPr>
          <p:nvPr/>
        </p:nvPicPr>
        <p:blipFill>
          <a:blip r:embed="rId3"/>
          <a:stretch>
            <a:fillRect/>
          </a:stretch>
        </p:blipFill>
        <p:spPr>
          <a:xfrm>
            <a:off x="5792391" y="219919"/>
            <a:ext cx="6236158" cy="2716892"/>
          </a:xfrm>
          <a:prstGeom prst="rect">
            <a:avLst/>
          </a:prstGeom>
        </p:spPr>
      </p:pic>
      <p:sp>
        <p:nvSpPr>
          <p:cNvPr id="6" name="Прямоугольник 5"/>
          <p:cNvSpPr/>
          <p:nvPr/>
        </p:nvSpPr>
        <p:spPr>
          <a:xfrm>
            <a:off x="4537275" y="4722470"/>
            <a:ext cx="7654726" cy="2308324"/>
          </a:xfrm>
          <a:prstGeom prst="rect">
            <a:avLst/>
          </a:prstGeom>
        </p:spPr>
        <p:txBody>
          <a:bodyPr wrap="square">
            <a:spAutoFit/>
          </a:bodyPr>
          <a:lstStyle/>
          <a:p>
            <a:r>
              <a:rPr lang="ru-RU" dirty="0"/>
              <a:t>Мал. 38.4. Методика вимірювання глибини фізіологічних вигинів хребта (1) і основні види сколіозів (2)</a:t>
            </a:r>
          </a:p>
          <a:p>
            <a:r>
              <a:rPr lang="ru-RU" i="1" dirty="0"/>
              <a:t>(1-4 - довжина хребта; 2 - шийний вигин; 3 - поперековий вигин; </a:t>
            </a:r>
            <a:endParaRPr lang="ru-RU" dirty="0"/>
          </a:p>
          <a:p>
            <a:r>
              <a:rPr lang="ru-RU" i="1" dirty="0"/>
              <a:t>а - грудної правобічний; б - загальний лівобічний; в - S-подібний)</a:t>
            </a:r>
            <a:endParaRPr lang="ru-RU" dirty="0"/>
          </a:p>
          <a:p>
            <a:r>
              <a:rPr lang="ru-RU" dirty="0"/>
              <a:t/>
            </a:r>
            <a:br>
              <a:rPr lang="ru-RU" dirty="0"/>
            </a:br>
            <a:endParaRPr lang="ru-RU" dirty="0">
              <a:effectLst/>
            </a:endParaRPr>
          </a:p>
        </p:txBody>
      </p:sp>
      <p:sp>
        <p:nvSpPr>
          <p:cNvPr id="7" name="Прямоугольник 6"/>
          <p:cNvSpPr/>
          <p:nvPr/>
        </p:nvSpPr>
        <p:spPr>
          <a:xfrm>
            <a:off x="3452318" y="5105273"/>
            <a:ext cx="676717" cy="369332"/>
          </a:xfrm>
          <a:prstGeom prst="rect">
            <a:avLst/>
          </a:prstGeom>
        </p:spPr>
        <p:txBody>
          <a:bodyPr wrap="square">
            <a:spAutoFit/>
          </a:bodyPr>
          <a:lstStyle/>
          <a:p>
            <a:pPr algn="just"/>
            <a:r>
              <a:rPr lang="ru-RU" b="1" dirty="0"/>
              <a:t>(1) </a:t>
            </a:r>
            <a:endParaRPr lang="ru-RU" dirty="0">
              <a:effectLst/>
            </a:endParaRPr>
          </a:p>
        </p:txBody>
      </p:sp>
      <p:sp>
        <p:nvSpPr>
          <p:cNvPr id="8" name="Прямоугольник 7"/>
          <p:cNvSpPr/>
          <p:nvPr/>
        </p:nvSpPr>
        <p:spPr>
          <a:xfrm>
            <a:off x="8665050" y="3176200"/>
            <a:ext cx="490840" cy="369332"/>
          </a:xfrm>
          <a:prstGeom prst="rect">
            <a:avLst/>
          </a:prstGeom>
        </p:spPr>
        <p:txBody>
          <a:bodyPr wrap="none">
            <a:spAutoFit/>
          </a:bodyPr>
          <a:lstStyle/>
          <a:p>
            <a:pPr algn="just"/>
            <a:r>
              <a:rPr lang="ru-RU" b="1" dirty="0"/>
              <a:t>(2)</a:t>
            </a:r>
            <a:endParaRPr lang="ru-RU" dirty="0">
              <a:effectLst/>
            </a:endParaRPr>
          </a:p>
        </p:txBody>
      </p:sp>
    </p:spTree>
    <p:extLst>
      <p:ext uri="{BB962C8B-B14F-4D97-AF65-F5344CB8AC3E}">
        <p14:creationId xmlns:p14="http://schemas.microsoft.com/office/powerpoint/2010/main" val="800522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736269" y="0"/>
            <a:ext cx="7310556" cy="3825461"/>
          </a:xfrm>
          <a:prstGeom prst="rect">
            <a:avLst/>
          </a:prstGeom>
        </p:spPr>
      </p:pic>
      <p:sp>
        <p:nvSpPr>
          <p:cNvPr id="4" name="Прямоугольник 3"/>
          <p:cNvSpPr/>
          <p:nvPr/>
        </p:nvSpPr>
        <p:spPr>
          <a:xfrm>
            <a:off x="2736269" y="4085772"/>
            <a:ext cx="5551825" cy="923330"/>
          </a:xfrm>
          <a:prstGeom prst="rect">
            <a:avLst/>
          </a:prstGeom>
        </p:spPr>
        <p:txBody>
          <a:bodyPr wrap="square">
            <a:spAutoFit/>
          </a:bodyPr>
          <a:lstStyle/>
          <a:p>
            <a:r>
              <a:rPr lang="ru-RU" dirty="0"/>
              <a:t>Мал. 38.5. Форми нижніх кінцівок</a:t>
            </a:r>
          </a:p>
          <a:p>
            <a:r>
              <a:rPr lang="ru-RU" i="1" dirty="0"/>
              <a:t>(А - нормальна; б - X-подібна; в - О-подібна)</a:t>
            </a:r>
            <a:endParaRPr lang="ru-RU" dirty="0">
              <a:effectLst/>
            </a:endParaRPr>
          </a:p>
        </p:txBody>
      </p:sp>
      <p:sp>
        <p:nvSpPr>
          <p:cNvPr id="6" name="Прямоугольник 5"/>
          <p:cNvSpPr/>
          <p:nvPr/>
        </p:nvSpPr>
        <p:spPr>
          <a:xfrm>
            <a:off x="2736269" y="5531937"/>
            <a:ext cx="9455731" cy="1200329"/>
          </a:xfrm>
          <a:prstGeom prst="rect">
            <a:avLst/>
          </a:prstGeom>
        </p:spPr>
        <p:txBody>
          <a:bodyPr wrap="square">
            <a:spAutoFit/>
          </a:bodyPr>
          <a:lstStyle/>
          <a:p>
            <a:pPr algn="just"/>
            <a:r>
              <a:rPr lang="ru-RU" dirty="0"/>
              <a:t>основними</a:t>
            </a:r>
            <a:r>
              <a:rPr lang="ru-RU" i="1" dirty="0"/>
              <a:t> </a:t>
            </a:r>
            <a:r>
              <a:rPr lang="ru-RU" i="1" dirty="0" err="1"/>
              <a:t>соматометріческіх</a:t>
            </a:r>
            <a:r>
              <a:rPr lang="ru-RU" dirty="0"/>
              <a:t> </a:t>
            </a:r>
            <a:r>
              <a:rPr lang="ru-RU" i="1" dirty="0"/>
              <a:t>показниками </a:t>
            </a:r>
            <a:r>
              <a:rPr lang="ru-RU" dirty="0"/>
              <a:t>вважають довжину і масу тіла, окружність грудної клітини та інші кола (голови, плеча, стегна і т.п.), які визначають на підставі використання спеціальних </a:t>
            </a:r>
            <a:r>
              <a:rPr lang="ru-RU" dirty="0" err="1"/>
              <a:t>антпропометріческіх</a:t>
            </a:r>
            <a:r>
              <a:rPr lang="ru-RU" dirty="0"/>
              <a:t> точок (рис. 38.6).</a:t>
            </a:r>
            <a:endParaRPr lang="ru-RU" dirty="0">
              <a:effectLst/>
            </a:endParaRPr>
          </a:p>
        </p:txBody>
      </p:sp>
    </p:spTree>
    <p:extLst>
      <p:ext uri="{BB962C8B-B14F-4D97-AF65-F5344CB8AC3E}">
        <p14:creationId xmlns:p14="http://schemas.microsoft.com/office/powerpoint/2010/main" val="1652792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662798" y="0"/>
            <a:ext cx="4692908" cy="6076709"/>
          </a:xfrm>
          <a:prstGeom prst="rect">
            <a:avLst/>
          </a:prstGeom>
        </p:spPr>
      </p:pic>
      <p:sp>
        <p:nvSpPr>
          <p:cNvPr id="6" name="Прямоугольник 5"/>
          <p:cNvSpPr/>
          <p:nvPr/>
        </p:nvSpPr>
        <p:spPr>
          <a:xfrm>
            <a:off x="7355706" y="0"/>
            <a:ext cx="4836294" cy="4801314"/>
          </a:xfrm>
          <a:prstGeom prst="rect">
            <a:avLst/>
          </a:prstGeom>
        </p:spPr>
        <p:txBody>
          <a:bodyPr wrap="square">
            <a:spAutoFit/>
          </a:bodyPr>
          <a:lstStyle/>
          <a:p>
            <a:r>
              <a:rPr lang="ru-RU" dirty="0"/>
              <a:t>Мал. 38.6. Спеціальні антропометричні точки</a:t>
            </a:r>
          </a:p>
          <a:p>
            <a:r>
              <a:rPr lang="ru-RU" i="1" dirty="0"/>
              <a:t>а - вид збоку: </a:t>
            </a:r>
            <a:r>
              <a:rPr lang="ru-RU" i="1" dirty="0" smtClean="0"/>
              <a:t>1</a:t>
            </a:r>
            <a:r>
              <a:rPr lang="ru-RU" i="1" dirty="0"/>
              <a:t> -</a:t>
            </a:r>
            <a:r>
              <a:rPr lang="ru-RU" i="1" dirty="0" smtClean="0"/>
              <a:t> </a:t>
            </a:r>
            <a:r>
              <a:rPr lang="ru-RU" i="1" dirty="0"/>
              <a:t>верхівкова; 2 -</a:t>
            </a:r>
            <a:r>
              <a:rPr lang="ru-RU" i="1" dirty="0" smtClean="0"/>
              <a:t> </a:t>
            </a:r>
            <a:r>
              <a:rPr lang="ru-RU" i="1" dirty="0"/>
              <a:t>надпереносье (</a:t>
            </a:r>
            <a:r>
              <a:rPr lang="ru-RU" i="1" dirty="0" err="1"/>
              <a:t>глабелли</a:t>
            </a:r>
            <a:r>
              <a:rPr lang="ru-RU" i="1" dirty="0"/>
              <a:t>); 3 -</a:t>
            </a:r>
            <a:r>
              <a:rPr lang="ru-RU" i="1" dirty="0" smtClean="0"/>
              <a:t> </a:t>
            </a:r>
            <a:r>
              <a:rPr lang="ru-RU" i="1" dirty="0"/>
              <a:t>потилична;</a:t>
            </a:r>
            <a:endParaRPr lang="ru-RU" dirty="0"/>
          </a:p>
          <a:p>
            <a:r>
              <a:rPr lang="ru-RU" i="1" dirty="0"/>
              <a:t>4 -</a:t>
            </a:r>
            <a:r>
              <a:rPr lang="ru-RU" i="1" dirty="0" smtClean="0"/>
              <a:t> </a:t>
            </a:r>
            <a:r>
              <a:rPr lang="ru-RU" i="1" dirty="0" err="1"/>
              <a:t>верхнегрудінная</a:t>
            </a:r>
            <a:r>
              <a:rPr lang="ru-RU" i="1" dirty="0"/>
              <a:t>; 5 -</a:t>
            </a:r>
            <a:r>
              <a:rPr lang="ru-RU" i="1" dirty="0" smtClean="0"/>
              <a:t> </a:t>
            </a:r>
            <a:r>
              <a:rPr lang="ru-RU" i="1" dirty="0"/>
              <a:t>шіловідная; 6 -</a:t>
            </a:r>
            <a:r>
              <a:rPr lang="ru-RU" i="1" dirty="0" smtClean="0"/>
              <a:t> </a:t>
            </a:r>
            <a:r>
              <a:rPr lang="ru-RU" i="1" dirty="0"/>
              <a:t>кінцева; 7 -</a:t>
            </a:r>
            <a:r>
              <a:rPr lang="ru-RU" i="1" dirty="0" smtClean="0"/>
              <a:t> </a:t>
            </a:r>
            <a:r>
              <a:rPr lang="ru-RU" i="1" dirty="0" err="1"/>
              <a:t>пятночная</a:t>
            </a:r>
            <a:r>
              <a:rPr lang="ru-RU" i="1" dirty="0"/>
              <a:t>;</a:t>
            </a:r>
            <a:endParaRPr lang="ru-RU" dirty="0"/>
          </a:p>
          <a:p>
            <a:r>
              <a:rPr lang="ru-RU" i="1" dirty="0"/>
              <a:t>б - вид спереду: </a:t>
            </a:r>
            <a:r>
              <a:rPr lang="ru-RU" i="1" dirty="0" smtClean="0"/>
              <a:t>1</a:t>
            </a:r>
            <a:r>
              <a:rPr lang="ru-RU" i="1" dirty="0"/>
              <a:t> -</a:t>
            </a:r>
            <a:r>
              <a:rPr lang="ru-RU" i="1" dirty="0" smtClean="0"/>
              <a:t> </a:t>
            </a:r>
            <a:r>
              <a:rPr lang="ru-RU" i="1" dirty="0"/>
              <a:t>верхівкова; </a:t>
            </a:r>
            <a:r>
              <a:rPr lang="ru-RU" i="1" dirty="0" smtClean="0"/>
              <a:t>2</a:t>
            </a:r>
            <a:r>
              <a:rPr lang="ru-RU" i="1" dirty="0"/>
              <a:t> -</a:t>
            </a:r>
            <a:r>
              <a:rPr lang="ru-RU" i="1" dirty="0" smtClean="0"/>
              <a:t> </a:t>
            </a:r>
            <a:r>
              <a:rPr lang="ru-RU" i="1" dirty="0"/>
              <a:t>тім'яна; </a:t>
            </a:r>
            <a:r>
              <a:rPr lang="ru-RU" i="1" dirty="0" smtClean="0"/>
              <a:t>3</a:t>
            </a:r>
            <a:r>
              <a:rPr lang="ru-RU" i="1" dirty="0"/>
              <a:t> -</a:t>
            </a:r>
            <a:r>
              <a:rPr lang="ru-RU" i="1" dirty="0" smtClean="0"/>
              <a:t> </a:t>
            </a:r>
            <a:r>
              <a:rPr lang="ru-RU" i="1" dirty="0"/>
              <a:t>надпереносье (</a:t>
            </a:r>
            <a:r>
              <a:rPr lang="ru-RU" i="1" dirty="0" err="1"/>
              <a:t>глабелли</a:t>
            </a:r>
            <a:r>
              <a:rPr lang="ru-RU" i="1" dirty="0"/>
              <a:t>); </a:t>
            </a:r>
            <a:endParaRPr lang="ru-RU" dirty="0"/>
          </a:p>
          <a:p>
            <a:r>
              <a:rPr lang="ru-RU" i="1" dirty="0" smtClean="0"/>
              <a:t>4</a:t>
            </a:r>
            <a:r>
              <a:rPr lang="ru-RU" i="1" dirty="0"/>
              <a:t> -</a:t>
            </a:r>
            <a:r>
              <a:rPr lang="ru-RU" i="1" dirty="0" smtClean="0"/>
              <a:t> </a:t>
            </a:r>
            <a:r>
              <a:rPr lang="ru-RU" i="1" dirty="0"/>
              <a:t>подбородочная; 5 -</a:t>
            </a:r>
            <a:r>
              <a:rPr lang="ru-RU" i="1" dirty="0" smtClean="0"/>
              <a:t> </a:t>
            </a:r>
            <a:r>
              <a:rPr lang="ru-RU" i="1" dirty="0" err="1"/>
              <a:t>верхнегрудінная</a:t>
            </a:r>
            <a:r>
              <a:rPr lang="ru-RU" i="1" dirty="0"/>
              <a:t>; 6 -</a:t>
            </a:r>
            <a:r>
              <a:rPr lang="ru-RU" i="1" dirty="0" smtClean="0"/>
              <a:t> </a:t>
            </a:r>
            <a:r>
              <a:rPr lang="ru-RU" i="1" dirty="0" err="1"/>
              <a:t>средегрудінная</a:t>
            </a:r>
            <a:r>
              <a:rPr lang="ru-RU" i="1" dirty="0"/>
              <a:t>; </a:t>
            </a:r>
            <a:endParaRPr lang="ru-RU" dirty="0"/>
          </a:p>
          <a:p>
            <a:r>
              <a:rPr lang="ru-RU" i="1" dirty="0"/>
              <a:t>7 -</a:t>
            </a:r>
            <a:r>
              <a:rPr lang="ru-RU" i="1" dirty="0" smtClean="0"/>
              <a:t> </a:t>
            </a:r>
            <a:r>
              <a:rPr lang="ru-RU" i="1" dirty="0"/>
              <a:t>плечова; 8 -</a:t>
            </a:r>
            <a:r>
              <a:rPr lang="ru-RU" i="1" dirty="0" smtClean="0"/>
              <a:t> </a:t>
            </a:r>
            <a:r>
              <a:rPr lang="ru-RU" i="1" dirty="0"/>
              <a:t>променева; 9 -</a:t>
            </a:r>
            <a:r>
              <a:rPr lang="ru-RU" i="1" dirty="0" smtClean="0"/>
              <a:t> </a:t>
            </a:r>
            <a:r>
              <a:rPr lang="ru-RU" i="1" dirty="0"/>
              <a:t>шіловідная; 10 -</a:t>
            </a:r>
            <a:r>
              <a:rPr lang="ru-RU" i="1" dirty="0" smtClean="0"/>
              <a:t> </a:t>
            </a:r>
            <a:r>
              <a:rPr lang="ru-RU" i="1" dirty="0"/>
              <a:t>пальцевая; </a:t>
            </a:r>
            <a:endParaRPr lang="ru-RU" dirty="0"/>
          </a:p>
          <a:p>
            <a:r>
              <a:rPr lang="ru-RU" i="1" dirty="0" smtClean="0"/>
              <a:t>11</a:t>
            </a:r>
            <a:r>
              <a:rPr lang="ru-RU" i="1" dirty="0"/>
              <a:t> -</a:t>
            </a:r>
            <a:r>
              <a:rPr lang="ru-RU" i="1" dirty="0" smtClean="0"/>
              <a:t> </a:t>
            </a:r>
            <a:r>
              <a:rPr lang="ru-RU" i="1" dirty="0" err="1"/>
              <a:t>верхнеголенная</a:t>
            </a:r>
            <a:r>
              <a:rPr lang="ru-RU" i="1" dirty="0"/>
              <a:t>; 12 -</a:t>
            </a:r>
            <a:r>
              <a:rPr lang="ru-RU" i="1" dirty="0" smtClean="0"/>
              <a:t> </a:t>
            </a:r>
            <a:r>
              <a:rPr lang="ru-RU" i="1" dirty="0" err="1"/>
              <a:t>ніжнеберцовая</a:t>
            </a:r>
            <a:r>
              <a:rPr lang="ru-RU" i="1" dirty="0"/>
              <a:t>; 13 -</a:t>
            </a:r>
            <a:r>
              <a:rPr lang="ru-RU" i="1" dirty="0" smtClean="0"/>
              <a:t> </a:t>
            </a:r>
            <a:r>
              <a:rPr lang="ru-RU" i="1" dirty="0" err="1"/>
              <a:t>вертельной</a:t>
            </a:r>
            <a:r>
              <a:rPr lang="ru-RU" i="1" dirty="0"/>
              <a:t>;</a:t>
            </a:r>
            <a:endParaRPr lang="ru-RU" dirty="0"/>
          </a:p>
          <a:p>
            <a:r>
              <a:rPr lang="ru-RU" i="1" dirty="0"/>
              <a:t>14 - лобкова.</a:t>
            </a:r>
            <a:endParaRPr lang="ru-RU" dirty="0">
              <a:effectLst/>
            </a:endParaRPr>
          </a:p>
        </p:txBody>
      </p:sp>
    </p:spTree>
    <p:extLst>
      <p:ext uri="{BB962C8B-B14F-4D97-AF65-F5344CB8AC3E}">
        <p14:creationId xmlns:p14="http://schemas.microsoft.com/office/powerpoint/2010/main" val="311798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227890"/>
            <a:ext cx="9144000" cy="4247317"/>
          </a:xfrm>
          <a:prstGeom prst="rect">
            <a:avLst/>
          </a:prstGeom>
        </p:spPr>
        <p:txBody>
          <a:bodyPr wrap="square">
            <a:spAutoFit/>
          </a:bodyPr>
          <a:lstStyle/>
          <a:p>
            <a:pPr algn="just"/>
            <a:r>
              <a:rPr lang="ru-RU" dirty="0"/>
              <a:t>До </a:t>
            </a:r>
            <a:r>
              <a:rPr lang="ru-RU" b="1" i="1" dirty="0" err="1" smtClean="0">
                <a:solidFill>
                  <a:srgbClr val="FF0000"/>
                </a:solidFill>
              </a:rPr>
              <a:t>фізіометрічних</a:t>
            </a:r>
            <a:r>
              <a:rPr lang="ru-RU" b="1" i="1" dirty="0" smtClean="0">
                <a:solidFill>
                  <a:srgbClr val="FF0000"/>
                </a:solidFill>
              </a:rPr>
              <a:t> </a:t>
            </a:r>
            <a:r>
              <a:rPr lang="ru-RU" b="1" i="1" dirty="0">
                <a:solidFill>
                  <a:srgbClr val="FF0000"/>
                </a:solidFill>
              </a:rPr>
              <a:t>показників </a:t>
            </a:r>
            <a:r>
              <a:rPr lang="ru-RU" i="1" dirty="0"/>
              <a:t>відносяться</a:t>
            </a:r>
            <a:r>
              <a:rPr lang="ru-RU" dirty="0"/>
              <a:t> м'язова сила кистей, життєва ємкість легень, станова сила та інші.</a:t>
            </a:r>
          </a:p>
          <a:p>
            <a:pPr algn="just"/>
            <a:r>
              <a:rPr lang="ru-RU" dirty="0"/>
              <a:t>Для визначення довжини тіла</a:t>
            </a:r>
            <a:r>
              <a:rPr lang="ru-RU" i="1" dirty="0"/>
              <a:t> </a:t>
            </a:r>
            <a:r>
              <a:rPr lang="ru-RU" dirty="0"/>
              <a:t>в положенні стоячи і сидячи</a:t>
            </a:r>
            <a:r>
              <a:rPr lang="ru-RU" i="1" dirty="0"/>
              <a:t> </a:t>
            </a:r>
            <a:r>
              <a:rPr lang="ru-RU" dirty="0"/>
              <a:t>використовують дерев'яний зростомір, який представляє собою стояк довжиною 2 м, закріплений на підставці розміром 70 x 45 см, з відкидною лавкою на висоті 40 см, призначений для вимірювання росту сидячи. На стояку нанесено дві колонки сантиметрових ділень. Відлік по першій з них починається від підставки, відлік по другій - від відкидний лавки. На стояку закріплена пересувна муфта з горизонтальною планшеткою, яку під час дослідження опускають до тім'яної кістки обстежуваного.</a:t>
            </a:r>
          </a:p>
          <a:p>
            <a:pPr algn="just"/>
            <a:r>
              <a:rPr lang="ru-RU" dirty="0"/>
              <a:t>У разі вимірювання </a:t>
            </a:r>
            <a:r>
              <a:rPr lang="ru-RU" i="1" dirty="0"/>
              <a:t>довжини тіла стоячи</a:t>
            </a:r>
            <a:r>
              <a:rPr lang="ru-RU" dirty="0"/>
              <a:t> обстежуваний повинен стати спиною до планки, утримуючи п'яти разом, носки нарізно торкаючись її трьома крапками </a:t>
            </a:r>
            <a:r>
              <a:rPr lang="ru-RU" dirty="0">
                <a:latin typeface="Symbol, serif"/>
              </a:rPr>
              <a:t></a:t>
            </a:r>
            <a:r>
              <a:rPr lang="ru-RU" dirty="0"/>
              <a:t>п'ятами, сідницями і межлопаточной областю. Голова обстежуваного повинна бути в такому положенні, щоб лінія, яка з'єднує нижній край очної ямки і верхній край вуха, була паралельною підлозі.</a:t>
            </a:r>
            <a:endParaRPr lang="ru-RU" dirty="0">
              <a:effectLst/>
            </a:endParaRPr>
          </a:p>
        </p:txBody>
      </p:sp>
    </p:spTree>
    <p:extLst>
      <p:ext uri="{BB962C8B-B14F-4D97-AF65-F5344CB8AC3E}">
        <p14:creationId xmlns:p14="http://schemas.microsoft.com/office/powerpoint/2010/main" val="2282335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215522"/>
            <a:ext cx="9144000" cy="4247317"/>
          </a:xfrm>
          <a:prstGeom prst="rect">
            <a:avLst/>
          </a:prstGeom>
        </p:spPr>
        <p:txBody>
          <a:bodyPr wrap="square">
            <a:spAutoFit/>
          </a:bodyPr>
          <a:lstStyle/>
          <a:p>
            <a:pPr algn="just"/>
            <a:r>
              <a:rPr lang="ru-RU" dirty="0"/>
              <a:t>Для виміру </a:t>
            </a:r>
            <a:r>
              <a:rPr lang="ru-RU" i="1" dirty="0"/>
              <a:t>маси тіла</a:t>
            </a:r>
            <a:r>
              <a:rPr lang="ru-RU" dirty="0"/>
              <a:t> слід використовувати медичні ваги. </a:t>
            </a:r>
          </a:p>
          <a:p>
            <a:pPr algn="just"/>
            <a:r>
              <a:rPr lang="ru-RU" i="1" dirty="0"/>
              <a:t>Окружність грудної клітини</a:t>
            </a:r>
            <a:r>
              <a:rPr lang="ru-RU" dirty="0"/>
              <a:t> вимірюють сантиметровою стрічкою в стані спокою, максимального вдиху і максимального видиху (стрічка попереду повинна проходити по нижньому краю соскового кільця у хлопчиків і вздовж четвертого ребра у дівчаток, ззаду </a:t>
            </a:r>
            <a:r>
              <a:rPr lang="ru-RU" dirty="0">
                <a:latin typeface="Symbol, serif"/>
              </a:rPr>
              <a:t></a:t>
            </a:r>
            <a:r>
              <a:rPr lang="ru-RU" dirty="0"/>
              <a:t> між нижнім краєм лопаток при опущених руках).</a:t>
            </a:r>
          </a:p>
          <a:p>
            <a:pPr algn="just"/>
            <a:r>
              <a:rPr lang="ru-RU" dirty="0"/>
              <a:t>Для визначення </a:t>
            </a:r>
            <a:r>
              <a:rPr lang="ru-RU" i="1" dirty="0"/>
              <a:t>життєвої ємності легень</a:t>
            </a:r>
            <a:r>
              <a:rPr lang="ru-RU" dirty="0"/>
              <a:t> використовують водяний або пневматичний спірометр, для визначення </a:t>
            </a:r>
            <a:r>
              <a:rPr lang="ru-RU" i="1" dirty="0"/>
              <a:t>м'язової сили рук</a:t>
            </a:r>
            <a:r>
              <a:rPr lang="ru-RU" dirty="0"/>
              <a:t> - ручний динамометр, для визначення </a:t>
            </a:r>
            <a:r>
              <a:rPr lang="ru-RU" i="1" dirty="0"/>
              <a:t>становий сили</a:t>
            </a:r>
            <a:r>
              <a:rPr lang="ru-RU" dirty="0"/>
              <a:t> </a:t>
            </a:r>
            <a:r>
              <a:rPr lang="ru-RU" dirty="0">
                <a:latin typeface="Symbol, serif"/>
              </a:rPr>
              <a:t></a:t>
            </a:r>
            <a:r>
              <a:rPr lang="ru-RU" dirty="0"/>
              <a:t>становий динамометр. При цьому реєструють максимальний результат.</a:t>
            </a:r>
          </a:p>
          <a:p>
            <a:pPr algn="just"/>
            <a:r>
              <a:rPr lang="ru-RU" dirty="0"/>
              <a:t>Оцінку фізичного розвитку проводять на підставі зіставлення індивідуальних даних з </a:t>
            </a:r>
            <a:r>
              <a:rPr lang="ru-RU" i="1" dirty="0"/>
              <a:t>регіональними стандартами фізичного розвитку</a:t>
            </a:r>
            <a:r>
              <a:rPr lang="ru-RU" dirty="0"/>
              <a:t>, Тобто із середніми нормативними значеннями для кожної окремої віково-статевої групи, які відображають рівень фізичного розвитку дітей та підлітків.</a:t>
            </a:r>
            <a:endParaRPr lang="ru-RU" dirty="0">
              <a:effectLst/>
            </a:endParaRPr>
          </a:p>
        </p:txBody>
      </p:sp>
    </p:spTree>
    <p:extLst>
      <p:ext uri="{BB962C8B-B14F-4D97-AF65-F5344CB8AC3E}">
        <p14:creationId xmlns:p14="http://schemas.microsoft.com/office/powerpoint/2010/main" val="4278838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5327" y="0"/>
            <a:ext cx="9506673" cy="5355312"/>
          </a:xfrm>
          <a:prstGeom prst="rect">
            <a:avLst/>
          </a:prstGeom>
        </p:spPr>
        <p:txBody>
          <a:bodyPr wrap="square">
            <a:spAutoFit/>
          </a:bodyPr>
          <a:lstStyle/>
          <a:p>
            <a:pPr algn="ctr"/>
            <a:r>
              <a:rPr lang="ru-RU" b="1" dirty="0"/>
              <a:t>Методика оцінки фізичного розвитку</a:t>
            </a:r>
            <a:endParaRPr lang="ru-RU" dirty="0"/>
          </a:p>
          <a:p>
            <a:pPr algn="ctr"/>
            <a:r>
              <a:rPr lang="ru-RU" b="1" dirty="0"/>
              <a:t>методом </a:t>
            </a:r>
            <a:r>
              <a:rPr lang="ru-RU" b="1" dirty="0" err="1"/>
              <a:t>сигмальних</a:t>
            </a:r>
            <a:r>
              <a:rPr lang="ru-RU" b="1" dirty="0"/>
              <a:t> відхилень</a:t>
            </a:r>
            <a:endParaRPr lang="ru-RU" dirty="0"/>
          </a:p>
          <a:p>
            <a:pPr algn="just"/>
            <a:r>
              <a:rPr lang="ru-RU" i="1" dirty="0"/>
              <a:t>метод </a:t>
            </a:r>
            <a:r>
              <a:rPr lang="ru-RU" i="1" dirty="0" err="1"/>
              <a:t>сигмальних</a:t>
            </a:r>
            <a:r>
              <a:rPr lang="ru-RU" i="1" dirty="0"/>
              <a:t> відхилень з графічним зображенням профілю фізичного розвитку</a:t>
            </a:r>
            <a:r>
              <a:rPr lang="ru-RU" dirty="0"/>
              <a:t> передбачає порівняння кожного індивідуального показника із середньозваженою арифметичною величиною для цієї ознаки при певному віці, який дозволяє визначити її фактичне відхилення від нормативних значень.</a:t>
            </a:r>
          </a:p>
          <a:p>
            <a:pPr algn="just"/>
            <a:r>
              <a:rPr lang="ru-RU" dirty="0"/>
              <a:t>Далі шляхом ділення фактичного відхилення на величину середнього квадратичного відхилення знаходять </a:t>
            </a:r>
            <a:r>
              <a:rPr lang="ru-RU" i="1" dirty="0" err="1"/>
              <a:t>сігмалоное</a:t>
            </a:r>
            <a:r>
              <a:rPr lang="ru-RU" i="1" dirty="0"/>
              <a:t> відхилення (</a:t>
            </a:r>
            <a:r>
              <a:rPr lang="ru-RU" i="1" dirty="0">
                <a:latin typeface="Symbol, serif"/>
              </a:rPr>
              <a:t></a:t>
            </a:r>
            <a:r>
              <a:rPr lang="ru-RU" i="1" dirty="0"/>
              <a:t>)</a:t>
            </a:r>
            <a:r>
              <a:rPr lang="ru-RU" dirty="0"/>
              <a:t>, Що і надає інформацію про те, на яку величину сигм в більшу або меншу сторону відрізняються дані досліджуваного дитини від середніх показників, властивий певному </a:t>
            </a:r>
            <a:r>
              <a:rPr lang="ru-RU" dirty="0" err="1"/>
              <a:t>віково</a:t>
            </a:r>
            <a:r>
              <a:rPr lang="ru-RU" dirty="0" err="1">
                <a:latin typeface="Symbol, serif"/>
              </a:rPr>
              <a:t></a:t>
            </a:r>
            <a:r>
              <a:rPr lang="ru-RU" dirty="0" err="1"/>
              <a:t>статевою</a:t>
            </a:r>
            <a:r>
              <a:rPr lang="ru-RU" dirty="0"/>
              <a:t> періоду.</a:t>
            </a:r>
          </a:p>
          <a:p>
            <a:pPr algn="just"/>
            <a:r>
              <a:rPr lang="ru-RU" dirty="0" smtClean="0"/>
              <a:t>Відхилення в межах від </a:t>
            </a:r>
            <a:r>
              <a:rPr lang="ru-RU" i="1" dirty="0" smtClean="0"/>
              <a:t>-1</a:t>
            </a:r>
            <a:r>
              <a:rPr lang="el-GR" dirty="0"/>
              <a:t> σ</a:t>
            </a:r>
            <a:r>
              <a:rPr lang="ru-RU" dirty="0" smtClean="0"/>
              <a:t> до </a:t>
            </a:r>
            <a:r>
              <a:rPr lang="ru-RU" i="1" dirty="0" smtClean="0"/>
              <a:t>+1</a:t>
            </a:r>
            <a:r>
              <a:rPr lang="el-GR" dirty="0"/>
              <a:t> σ</a:t>
            </a:r>
            <a:r>
              <a:rPr lang="ru-RU" i="1" dirty="0" smtClean="0"/>
              <a:t> </a:t>
            </a:r>
            <a:r>
              <a:rPr lang="ru-RU" dirty="0" smtClean="0"/>
              <a:t>вважають</a:t>
            </a:r>
            <a:r>
              <a:rPr lang="ru-RU" i="1" dirty="0" smtClean="0"/>
              <a:t> середнім</a:t>
            </a:r>
            <a:r>
              <a:rPr lang="ru-RU" dirty="0" smtClean="0"/>
              <a:t> розвитком досліджуваної ознаки, від </a:t>
            </a:r>
            <a:r>
              <a:rPr lang="ru-RU" i="1" dirty="0" smtClean="0"/>
              <a:t>-1,1</a:t>
            </a:r>
            <a:r>
              <a:rPr lang="el-GR" dirty="0"/>
              <a:t> σ</a:t>
            </a:r>
            <a:r>
              <a:rPr lang="ru-RU" dirty="0" smtClean="0"/>
              <a:t> до </a:t>
            </a:r>
            <a:r>
              <a:rPr lang="ru-RU" i="1" dirty="0" smtClean="0"/>
              <a:t>-2</a:t>
            </a:r>
            <a:r>
              <a:rPr lang="el-GR" dirty="0"/>
              <a:t> σ</a:t>
            </a:r>
            <a:r>
              <a:rPr lang="ru-RU" dirty="0" smtClean="0"/>
              <a:t> - розвитком </a:t>
            </a:r>
            <a:r>
              <a:rPr lang="ru-RU" i="1" dirty="0" smtClean="0"/>
              <a:t>нижче середнього</a:t>
            </a:r>
            <a:r>
              <a:rPr lang="ru-RU" dirty="0" smtClean="0"/>
              <a:t>, від </a:t>
            </a:r>
            <a:r>
              <a:rPr lang="ru-RU" i="1" dirty="0" smtClean="0"/>
              <a:t>-2,1</a:t>
            </a:r>
            <a:r>
              <a:rPr lang="el-GR" dirty="0"/>
              <a:t> σ</a:t>
            </a:r>
            <a:r>
              <a:rPr lang="ru-RU" dirty="0" smtClean="0"/>
              <a:t> і нижче - </a:t>
            </a:r>
            <a:r>
              <a:rPr lang="ru-RU" i="1" dirty="0" smtClean="0"/>
              <a:t>низьким</a:t>
            </a:r>
            <a:r>
              <a:rPr lang="ru-RU" dirty="0" smtClean="0"/>
              <a:t>, від </a:t>
            </a:r>
            <a:r>
              <a:rPr lang="ru-RU" i="1" dirty="0" smtClean="0"/>
              <a:t>+1,1</a:t>
            </a:r>
            <a:r>
              <a:rPr lang="el-GR" dirty="0"/>
              <a:t> σ</a:t>
            </a:r>
            <a:r>
              <a:rPr lang="ru-RU" dirty="0" smtClean="0"/>
              <a:t> до </a:t>
            </a:r>
            <a:r>
              <a:rPr lang="ru-RU" i="1" dirty="0" smtClean="0"/>
              <a:t>+2</a:t>
            </a:r>
            <a:r>
              <a:rPr lang="el-GR" dirty="0"/>
              <a:t> σ</a:t>
            </a:r>
            <a:r>
              <a:rPr lang="ru-RU" dirty="0" smtClean="0"/>
              <a:t> -</a:t>
            </a:r>
            <a:r>
              <a:rPr lang="ru-RU" i="1" dirty="0" smtClean="0"/>
              <a:t> вище середнього</a:t>
            </a:r>
            <a:r>
              <a:rPr lang="ru-RU" dirty="0" smtClean="0"/>
              <a:t>, від </a:t>
            </a:r>
            <a:r>
              <a:rPr lang="ru-RU" i="1" dirty="0" smtClean="0"/>
              <a:t>+2,1</a:t>
            </a:r>
            <a:r>
              <a:rPr lang="el-GR" dirty="0"/>
              <a:t> σ</a:t>
            </a:r>
            <a:r>
              <a:rPr lang="ru-RU" dirty="0" smtClean="0"/>
              <a:t> і вище - </a:t>
            </a:r>
            <a:r>
              <a:rPr lang="ru-RU" i="1" dirty="0" smtClean="0"/>
              <a:t>високим</a:t>
            </a:r>
            <a:r>
              <a:rPr lang="ru-RU" dirty="0" smtClean="0"/>
              <a:t>.</a:t>
            </a:r>
          </a:p>
          <a:p>
            <a:pPr algn="just"/>
            <a:r>
              <a:rPr lang="ru-RU" dirty="0" smtClean="0"/>
              <a:t>для </a:t>
            </a:r>
            <a:r>
              <a:rPr lang="ru-RU" dirty="0"/>
              <a:t>побудови </a:t>
            </a:r>
            <a:r>
              <a:rPr lang="ru-RU" i="1" dirty="0"/>
              <a:t>профілю фізичного розвитку</a:t>
            </a:r>
            <a:r>
              <a:rPr lang="ru-RU" dirty="0"/>
              <a:t> на однаковій відстані одна від одної проводять горизонтальні лінії, кількість яких визначається числом ознак, що підлягають оцінці, і на кожній з них відкладають значення отриманих відхилень, які з'єднують прямими </a:t>
            </a:r>
            <a:r>
              <a:rPr lang="ru-RU" dirty="0" smtClean="0"/>
              <a:t>лініями</a:t>
            </a:r>
            <a:endParaRPr lang="ru-RU" dirty="0">
              <a:effectLst/>
            </a:endParaRPr>
          </a:p>
        </p:txBody>
      </p:sp>
    </p:spTree>
    <p:extLst>
      <p:ext uri="{BB962C8B-B14F-4D97-AF65-F5344CB8AC3E}">
        <p14:creationId xmlns:p14="http://schemas.microsoft.com/office/powerpoint/2010/main" val="1829346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47737" y="352939"/>
            <a:ext cx="9244263" cy="4801314"/>
          </a:xfrm>
          <a:prstGeom prst="rect">
            <a:avLst/>
          </a:prstGeom>
        </p:spPr>
        <p:txBody>
          <a:bodyPr wrap="square">
            <a:spAutoFit/>
          </a:bodyPr>
          <a:lstStyle/>
          <a:p>
            <a:pPr algn="just"/>
            <a:r>
              <a:rPr lang="ru-RU" dirty="0"/>
              <a:t>метод </a:t>
            </a:r>
            <a:r>
              <a:rPr lang="ru-RU" dirty="0" err="1" smtClean="0"/>
              <a:t>сигмальних</a:t>
            </a:r>
            <a:r>
              <a:rPr lang="ru-RU" dirty="0" smtClean="0"/>
              <a:t> </a:t>
            </a:r>
            <a:r>
              <a:rPr lang="ru-RU" dirty="0" err="1" smtClean="0"/>
              <a:t>відхилень</a:t>
            </a:r>
            <a:r>
              <a:rPr lang="ru-RU" dirty="0" smtClean="0"/>
              <a:t> </a:t>
            </a:r>
            <a:r>
              <a:rPr lang="ru-RU" dirty="0"/>
              <a:t>дозволяє визначити ступінь розвитку кожного окремого ознаки фізичного розвитку і його пропорційність, відомості про яку надає саме профіль. Якщо величини відхилень укладаються в одну сигму - розвиток вважається гармонійним, якщо не вкладаються - дисгармонійний.</a:t>
            </a:r>
          </a:p>
          <a:p>
            <a:pPr algn="just"/>
            <a:r>
              <a:rPr lang="ru-RU" dirty="0"/>
              <a:t>Висновок про фізичний розвиток дитини при використанні методу </a:t>
            </a:r>
            <a:r>
              <a:rPr lang="ru-RU" dirty="0" err="1"/>
              <a:t>сигмальних</a:t>
            </a:r>
            <a:r>
              <a:rPr lang="ru-RU" dirty="0"/>
              <a:t> відхилень може мати такий вигляд: </a:t>
            </a:r>
            <a:r>
              <a:rPr lang="ru-RU" i="1" dirty="0"/>
              <a:t>"Фізичний розвиток Петренко І., 11 років, по довжині тіла середнє (вище середнього, високий, нижче середнього, низький), за масою тіла середнє (вище середнього, високий, нижче середнього, низький), окружності грудної клітини середнє (вище середнього, високе, нижче середнього, низький), гармонійне (дисгармонійний) </a:t>
            </a:r>
            <a:r>
              <a:rPr lang="ru-RU" i="1" dirty="0" smtClean="0"/>
              <a:t>".</a:t>
            </a:r>
            <a:endParaRPr lang="ru-RU" dirty="0"/>
          </a:p>
          <a:p>
            <a:pPr algn="just"/>
            <a:r>
              <a:rPr lang="ru-RU" dirty="0"/>
              <a:t>Наприклад, необхідно дати оцінку фізичного розвитку хлопчика Іваненко П. у віці 10 років, довжина тіла якого складає 129 см, маса тіла - 37 кг, окружність грудної клітини - 61 см. </a:t>
            </a:r>
          </a:p>
          <a:p>
            <a:pPr algn="just"/>
            <a:r>
              <a:rPr lang="ru-RU" dirty="0"/>
              <a:t>В цьому випадку під час виконання самостійної роботи в протокольний зошит заносяться дані про школяра (прізвище, вік, стать, стан здоров'я), потім за зразком (табл. 2) в графу "Школяр" заносять дані щодо довжини і маси тіла і обводу грудної клітки досліджуваного учня. </a:t>
            </a:r>
            <a:endParaRPr lang="ru-RU" dirty="0">
              <a:effectLst/>
            </a:endParaRPr>
          </a:p>
        </p:txBody>
      </p:sp>
    </p:spTree>
    <p:extLst>
      <p:ext uri="{BB962C8B-B14F-4D97-AF65-F5344CB8AC3E}">
        <p14:creationId xmlns:p14="http://schemas.microsoft.com/office/powerpoint/2010/main" val="1474431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3634151"/>
              </p:ext>
            </p:extLst>
          </p:nvPr>
        </p:nvGraphicFramePr>
        <p:xfrm>
          <a:off x="2926596" y="969529"/>
          <a:ext cx="7934264" cy="4205618"/>
        </p:xfrm>
        <a:graphic>
          <a:graphicData uri="http://schemas.openxmlformats.org/drawingml/2006/table">
            <a:tbl>
              <a:tblPr/>
              <a:tblGrid>
                <a:gridCol w="1578957">
                  <a:extLst>
                    <a:ext uri="{9D8B030D-6E8A-4147-A177-3AD203B41FA5}">
                      <a16:colId xmlns:a16="http://schemas.microsoft.com/office/drawing/2014/main" xmlns="" val="3618971892"/>
                    </a:ext>
                  </a:extLst>
                </a:gridCol>
                <a:gridCol w="1157903">
                  <a:extLst>
                    <a:ext uri="{9D8B030D-6E8A-4147-A177-3AD203B41FA5}">
                      <a16:colId xmlns:a16="http://schemas.microsoft.com/office/drawing/2014/main" xmlns="" val="1429412591"/>
                    </a:ext>
                  </a:extLst>
                </a:gridCol>
                <a:gridCol w="789479">
                  <a:extLst>
                    <a:ext uri="{9D8B030D-6E8A-4147-A177-3AD203B41FA5}">
                      <a16:colId xmlns:a16="http://schemas.microsoft.com/office/drawing/2014/main" xmlns="" val="1624790092"/>
                    </a:ext>
                  </a:extLst>
                </a:gridCol>
                <a:gridCol w="407898">
                  <a:extLst>
                    <a:ext uri="{9D8B030D-6E8A-4147-A177-3AD203B41FA5}">
                      <a16:colId xmlns:a16="http://schemas.microsoft.com/office/drawing/2014/main" xmlns="" val="3874490473"/>
                    </a:ext>
                  </a:extLst>
                </a:gridCol>
                <a:gridCol w="1381588">
                  <a:extLst>
                    <a:ext uri="{9D8B030D-6E8A-4147-A177-3AD203B41FA5}">
                      <a16:colId xmlns:a16="http://schemas.microsoft.com/office/drawing/2014/main" xmlns="" val="1027739898"/>
                    </a:ext>
                  </a:extLst>
                </a:gridCol>
                <a:gridCol w="1500010">
                  <a:extLst>
                    <a:ext uri="{9D8B030D-6E8A-4147-A177-3AD203B41FA5}">
                      <a16:colId xmlns:a16="http://schemas.microsoft.com/office/drawing/2014/main" xmlns="" val="641129558"/>
                    </a:ext>
                  </a:extLst>
                </a:gridCol>
                <a:gridCol w="1118429">
                  <a:extLst>
                    <a:ext uri="{9D8B030D-6E8A-4147-A177-3AD203B41FA5}">
                      <a16:colId xmlns:a16="http://schemas.microsoft.com/office/drawing/2014/main" xmlns="" val="514693582"/>
                    </a:ext>
                  </a:extLst>
                </a:gridCol>
              </a:tblGrid>
              <a:tr h="447390">
                <a:tc rowSpan="2">
                  <a:txBody>
                    <a:bodyPr/>
                    <a:lstStyle/>
                    <a:p>
                      <a:pPr algn="ctr" rtl="0"/>
                      <a:r>
                        <a:rPr lang="ru-RU" sz="1600" b="1">
                          <a:effectLst/>
                        </a:rPr>
                        <a:t>показники фізичного</a:t>
                      </a:r>
                      <a:endParaRPr lang="ru-RU" sz="1600">
                        <a:effectLst/>
                      </a:endParaRPr>
                    </a:p>
                    <a:p>
                      <a:pPr algn="ctr" rtl="0"/>
                      <a:r>
                        <a:rPr lang="ru-RU" sz="1600" b="1">
                          <a:effectLst/>
                        </a:rPr>
                        <a:t>розвитку</a:t>
                      </a:r>
                      <a:endParaRPr lang="ru-RU" sz="1600">
                        <a:effectLst/>
                      </a:endParaRPr>
                    </a:p>
                  </a:txBody>
                  <a:tcPr marL="33091" marR="33091" marT="33091" marB="33091" anchor="ctr">
                    <a:lnL>
                      <a:noFill/>
                    </a:lnL>
                    <a:lnR>
                      <a:noFill/>
                    </a:lnR>
                    <a:lnT>
                      <a:noFill/>
                    </a:lnT>
                    <a:lnB>
                      <a:noFill/>
                    </a:lnB>
                  </a:tcPr>
                </a:tc>
                <a:tc rowSpan="2">
                  <a:txBody>
                    <a:bodyPr/>
                    <a:lstStyle/>
                    <a:p>
                      <a:pPr algn="ctr" rtl="0"/>
                      <a:r>
                        <a:rPr lang="uk-UA" sz="1600" b="1">
                          <a:effectLst/>
                        </a:rPr>
                        <a:t>школяр</a:t>
                      </a:r>
                      <a:endParaRPr lang="uk-UA" sz="1600">
                        <a:effectLst/>
                      </a:endParaRPr>
                    </a:p>
                  </a:txBody>
                  <a:tcPr marL="33091" marR="33091" marT="33091" marB="33091" anchor="ctr">
                    <a:lnL>
                      <a:noFill/>
                    </a:lnL>
                    <a:lnR>
                      <a:noFill/>
                    </a:lnR>
                    <a:lnT>
                      <a:noFill/>
                    </a:lnT>
                    <a:lnB>
                      <a:noFill/>
                    </a:lnB>
                  </a:tcPr>
                </a:tc>
                <a:tc gridSpan="2">
                  <a:txBody>
                    <a:bodyPr/>
                    <a:lstStyle/>
                    <a:p>
                      <a:pPr algn="ctr" rtl="0"/>
                      <a:r>
                        <a:rPr lang="uk-UA" sz="1600" b="1">
                          <a:effectLst/>
                        </a:rPr>
                        <a:t>стандарт</a:t>
                      </a:r>
                      <a:endParaRPr lang="uk-UA" sz="1600">
                        <a:effectLst/>
                      </a:endParaRPr>
                    </a:p>
                  </a:txBody>
                  <a:tcPr marL="33091" marR="33091" marT="33091" marB="33091" anchor="ctr">
                    <a:lnL>
                      <a:noFill/>
                    </a:lnL>
                    <a:lnR>
                      <a:noFill/>
                    </a:lnR>
                    <a:lnT>
                      <a:noFill/>
                    </a:lnT>
                    <a:lnB>
                      <a:noFill/>
                    </a:lnB>
                  </a:tcPr>
                </a:tc>
                <a:tc hMerge="1">
                  <a:txBody>
                    <a:bodyPr/>
                    <a:lstStyle/>
                    <a:p>
                      <a:endParaRPr lang="ru-RU"/>
                    </a:p>
                  </a:txBody>
                  <a:tcPr/>
                </a:tc>
                <a:tc rowSpan="2">
                  <a:txBody>
                    <a:bodyPr/>
                    <a:lstStyle/>
                    <a:p>
                      <a:pPr algn="ctr" rtl="0"/>
                      <a:r>
                        <a:rPr lang="ru-RU" sz="1600" b="1">
                          <a:effectLst/>
                        </a:rPr>
                        <a:t>Різниця між факти-чеський і стан-дротяні величинами</a:t>
                      </a:r>
                      <a:endParaRPr lang="ru-RU" sz="1600">
                        <a:effectLst/>
                      </a:endParaRPr>
                    </a:p>
                  </a:txBody>
                  <a:tcPr marL="33091" marR="33091" marT="33091" marB="33091" anchor="ctr">
                    <a:lnL>
                      <a:noFill/>
                    </a:lnL>
                    <a:lnR>
                      <a:noFill/>
                    </a:lnR>
                    <a:lnT>
                      <a:noFill/>
                    </a:lnT>
                    <a:lnB>
                      <a:noFill/>
                    </a:lnB>
                  </a:tcPr>
                </a:tc>
                <a:tc rowSpan="2">
                  <a:txBody>
                    <a:bodyPr/>
                    <a:lstStyle/>
                    <a:p>
                      <a:pPr algn="ctr" rtl="0"/>
                      <a:r>
                        <a:rPr lang="ru-RU" sz="1600" b="1">
                          <a:effectLst/>
                        </a:rPr>
                        <a:t>Величина сигмального відхилення</a:t>
                      </a:r>
                      <a:endParaRPr lang="ru-RU" sz="1600">
                        <a:effectLst/>
                      </a:endParaRPr>
                    </a:p>
                  </a:txBody>
                  <a:tcPr marL="33091" marR="33091" marT="33091" marB="33091" anchor="ctr">
                    <a:lnL>
                      <a:noFill/>
                    </a:lnL>
                    <a:lnR>
                      <a:noFill/>
                    </a:lnR>
                    <a:lnT>
                      <a:noFill/>
                    </a:lnT>
                    <a:lnB>
                      <a:noFill/>
                    </a:lnB>
                  </a:tcPr>
                </a:tc>
                <a:tc rowSpan="2">
                  <a:txBody>
                    <a:bodyPr/>
                    <a:lstStyle/>
                    <a:p>
                      <a:pPr algn="ctr" rtl="0"/>
                      <a:r>
                        <a:rPr lang="ru-RU" sz="1600" b="1">
                          <a:effectLst/>
                        </a:rPr>
                        <a:t>оцінка</a:t>
                      </a:r>
                      <a:endParaRPr lang="ru-RU" sz="1600">
                        <a:effectLst/>
                      </a:endParaRPr>
                    </a:p>
                  </a:txBody>
                  <a:tcPr marL="33091" marR="33091" marT="33091" marB="33091" anchor="ctr">
                    <a:lnL>
                      <a:noFill/>
                    </a:lnL>
                    <a:lnR>
                      <a:noFill/>
                    </a:lnR>
                    <a:lnT>
                      <a:noFill/>
                    </a:lnT>
                    <a:lnB>
                      <a:noFill/>
                    </a:lnB>
                  </a:tcPr>
                </a:tc>
                <a:extLst>
                  <a:ext uri="{0D108BD9-81ED-4DB2-BD59-A6C34878D82A}">
                    <a16:rowId xmlns:a16="http://schemas.microsoft.com/office/drawing/2014/main" xmlns="" val="1580441630"/>
                  </a:ext>
                </a:extLst>
              </a:tr>
              <a:tr h="1143623">
                <a:tc vMerge="1">
                  <a:txBody>
                    <a:bodyPr/>
                    <a:lstStyle/>
                    <a:p>
                      <a:endParaRPr lang="ru-RU"/>
                    </a:p>
                  </a:txBody>
                  <a:tcPr/>
                </a:tc>
                <a:tc vMerge="1">
                  <a:txBody>
                    <a:bodyPr/>
                    <a:lstStyle/>
                    <a:p>
                      <a:endParaRPr lang="ru-RU"/>
                    </a:p>
                  </a:txBody>
                  <a:tcPr/>
                </a:tc>
                <a:tc>
                  <a:txBody>
                    <a:bodyPr/>
                    <a:lstStyle/>
                    <a:p>
                      <a:pPr algn="ctr" rtl="0"/>
                      <a:r>
                        <a:rPr lang="ru-RU" sz="1600" b="1" i="1" dirty="0">
                          <a:effectLst/>
                        </a:rPr>
                        <a:t>М</a:t>
                      </a:r>
                      <a:endParaRPr lang="ru-RU" sz="1600" dirty="0">
                        <a:effectLst/>
                      </a:endParaRPr>
                    </a:p>
                  </a:txBody>
                  <a:tcPr marL="33091" marR="33091" marT="33091" marB="33091" anchor="ctr">
                    <a:lnL>
                      <a:noFill/>
                    </a:lnL>
                    <a:lnR>
                      <a:noFill/>
                    </a:lnR>
                    <a:lnT>
                      <a:noFill/>
                    </a:lnT>
                    <a:lnB>
                      <a:noFill/>
                    </a:lnB>
                  </a:tcPr>
                </a:tc>
                <a:tc>
                  <a:txBody>
                    <a:bodyPr/>
                    <a:lstStyle/>
                    <a:p>
                      <a:pPr algn="ctr" rtl="0"/>
                      <a:r>
                        <a:rPr lang="el-GR" sz="1600" dirty="0" smtClean="0"/>
                        <a:t>σ</a:t>
                      </a:r>
                      <a:endParaRPr lang="ru-RU" sz="1600" dirty="0">
                        <a:effectLst/>
                      </a:endParaRPr>
                    </a:p>
                  </a:txBody>
                  <a:tcPr marL="33091" marR="33091" marT="33091" marB="33091" anchor="ctr">
                    <a:lnL>
                      <a:noFill/>
                    </a:lnL>
                    <a:lnR>
                      <a:noFill/>
                    </a:lnR>
                    <a:lnT>
                      <a:noFill/>
                    </a:lnT>
                    <a:lnB>
                      <a:noFill/>
                    </a:lnB>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584152874"/>
                  </a:ext>
                </a:extLst>
              </a:tr>
              <a:tr h="637993">
                <a:tc>
                  <a:txBody>
                    <a:bodyPr/>
                    <a:lstStyle/>
                    <a:p>
                      <a:pPr rtl="0"/>
                      <a:r>
                        <a:rPr lang="ru-RU" sz="1600">
                          <a:effectLst/>
                        </a:rPr>
                        <a:t>Довжина тіла, см</a:t>
                      </a:r>
                    </a:p>
                  </a:txBody>
                  <a:tcPr marL="33091" marR="33091" marT="33091" marB="33091" anchor="ctr">
                    <a:lnL>
                      <a:noFill/>
                    </a:lnL>
                    <a:lnR>
                      <a:noFill/>
                    </a:lnR>
                    <a:lnT>
                      <a:noFill/>
                    </a:lnT>
                    <a:lnB>
                      <a:noFill/>
                    </a:lnB>
                  </a:tcPr>
                </a:tc>
                <a:tc>
                  <a:txBody>
                    <a:bodyPr/>
                    <a:lstStyle/>
                    <a:p>
                      <a:pPr algn="ctr" rtl="0"/>
                      <a:r>
                        <a:rPr lang="ru-RU" sz="1600">
                          <a:effectLst/>
                        </a:rPr>
                        <a:t>129</a:t>
                      </a:r>
                    </a:p>
                  </a:txBody>
                  <a:tcPr marL="33091" marR="33091" marT="33091" marB="33091" anchor="ctr">
                    <a:lnL>
                      <a:noFill/>
                    </a:lnL>
                    <a:lnR>
                      <a:noFill/>
                    </a:lnR>
                    <a:lnT>
                      <a:noFill/>
                    </a:lnT>
                    <a:lnB>
                      <a:noFill/>
                    </a:lnB>
                  </a:tcPr>
                </a:tc>
                <a:tc>
                  <a:txBody>
                    <a:bodyPr/>
                    <a:lstStyle/>
                    <a:p>
                      <a:pPr algn="ctr" rtl="0"/>
                      <a:r>
                        <a:rPr lang="ru-RU" sz="1600">
                          <a:effectLst/>
                        </a:rPr>
                        <a:t>137,3</a:t>
                      </a:r>
                    </a:p>
                  </a:txBody>
                  <a:tcPr marL="33091" marR="33091" marT="33091" marB="33091" anchor="ctr">
                    <a:lnL>
                      <a:noFill/>
                    </a:lnL>
                    <a:lnR>
                      <a:noFill/>
                    </a:lnR>
                    <a:lnT>
                      <a:noFill/>
                    </a:lnT>
                    <a:lnB>
                      <a:noFill/>
                    </a:lnB>
                  </a:tcPr>
                </a:tc>
                <a:tc>
                  <a:txBody>
                    <a:bodyPr/>
                    <a:lstStyle/>
                    <a:p>
                      <a:pPr algn="ctr" rtl="0"/>
                      <a:r>
                        <a:rPr lang="ru-RU" sz="1600">
                          <a:effectLst/>
                        </a:rPr>
                        <a:t>5,6</a:t>
                      </a:r>
                    </a:p>
                  </a:txBody>
                  <a:tcPr marL="33091" marR="33091" marT="33091" marB="33091" anchor="ctr">
                    <a:lnL>
                      <a:noFill/>
                    </a:lnL>
                    <a:lnR>
                      <a:noFill/>
                    </a:lnR>
                    <a:lnT>
                      <a:noFill/>
                    </a:lnT>
                    <a:lnB>
                      <a:noFill/>
                    </a:lnB>
                  </a:tcPr>
                </a:tc>
                <a:tc>
                  <a:txBody>
                    <a:bodyPr/>
                    <a:lstStyle/>
                    <a:p>
                      <a:pPr algn="ctr" rtl="0"/>
                      <a:r>
                        <a:rPr lang="ru-RU" sz="1600">
                          <a:effectLst/>
                        </a:rPr>
                        <a:t>- 8,3</a:t>
                      </a:r>
                    </a:p>
                  </a:txBody>
                  <a:tcPr marL="33091" marR="33091" marT="33091" marB="33091" anchor="ctr">
                    <a:lnL>
                      <a:noFill/>
                    </a:lnL>
                    <a:lnR>
                      <a:noFill/>
                    </a:lnR>
                    <a:lnT>
                      <a:noFill/>
                    </a:lnT>
                    <a:lnB>
                      <a:noFill/>
                    </a:lnB>
                  </a:tcPr>
                </a:tc>
                <a:tc>
                  <a:txBody>
                    <a:bodyPr/>
                    <a:lstStyle/>
                    <a:p>
                      <a:pPr algn="ctr" rtl="0"/>
                      <a:r>
                        <a:rPr lang="ru-RU" sz="1600">
                          <a:effectLst/>
                        </a:rPr>
                        <a:t>- 1,48</a:t>
                      </a:r>
                      <a:r>
                        <a:rPr lang="ru-RU" sz="1600" b="1" i="1">
                          <a:effectLst/>
                          <a:latin typeface="Symbol, serif"/>
                        </a:rPr>
                        <a:t></a:t>
                      </a:r>
                      <a:endParaRPr lang="ru-RU" sz="1600">
                        <a:effectLst/>
                      </a:endParaRPr>
                    </a:p>
                  </a:txBody>
                  <a:tcPr marL="33091" marR="33091" marT="33091" marB="33091" anchor="ctr">
                    <a:lnL>
                      <a:noFill/>
                    </a:lnL>
                    <a:lnR>
                      <a:noFill/>
                    </a:lnR>
                    <a:lnT>
                      <a:noFill/>
                    </a:lnT>
                    <a:lnB>
                      <a:noFill/>
                    </a:lnB>
                  </a:tcPr>
                </a:tc>
                <a:tc>
                  <a:txBody>
                    <a:bodyPr/>
                    <a:lstStyle/>
                    <a:p>
                      <a:pPr algn="ctr" rtl="0"/>
                      <a:r>
                        <a:rPr lang="ru-RU" sz="1600">
                          <a:effectLst/>
                        </a:rPr>
                        <a:t>Нижче середнього</a:t>
                      </a:r>
                    </a:p>
                  </a:txBody>
                  <a:tcPr marL="33091" marR="33091" marT="33091" marB="33091">
                    <a:lnL>
                      <a:noFill/>
                    </a:lnL>
                    <a:lnR>
                      <a:noFill/>
                    </a:lnR>
                    <a:lnT>
                      <a:noFill/>
                    </a:lnT>
                    <a:lnB>
                      <a:noFill/>
                    </a:lnB>
                  </a:tcPr>
                </a:tc>
                <a:extLst>
                  <a:ext uri="{0D108BD9-81ED-4DB2-BD59-A6C34878D82A}">
                    <a16:rowId xmlns:a16="http://schemas.microsoft.com/office/drawing/2014/main" xmlns="" val="1364976102"/>
                  </a:ext>
                </a:extLst>
              </a:tr>
              <a:tr h="637993">
                <a:tc>
                  <a:txBody>
                    <a:bodyPr/>
                    <a:lstStyle/>
                    <a:p>
                      <a:pPr rtl="0"/>
                      <a:r>
                        <a:rPr lang="ru-RU" sz="1600">
                          <a:effectLst/>
                        </a:rPr>
                        <a:t>Маса тіла, кг</a:t>
                      </a:r>
                    </a:p>
                  </a:txBody>
                  <a:tcPr marL="33091" marR="33091" marT="33091" marB="33091" anchor="ctr">
                    <a:lnL>
                      <a:noFill/>
                    </a:lnL>
                    <a:lnR>
                      <a:noFill/>
                    </a:lnR>
                    <a:lnT>
                      <a:noFill/>
                    </a:lnT>
                    <a:lnB>
                      <a:noFill/>
                    </a:lnB>
                  </a:tcPr>
                </a:tc>
                <a:tc>
                  <a:txBody>
                    <a:bodyPr/>
                    <a:lstStyle/>
                    <a:p>
                      <a:pPr algn="ctr" rtl="0"/>
                      <a:r>
                        <a:rPr lang="ru-RU" sz="1600">
                          <a:effectLst/>
                        </a:rPr>
                        <a:t>24</a:t>
                      </a:r>
                    </a:p>
                  </a:txBody>
                  <a:tcPr marL="33091" marR="33091" marT="33091" marB="33091" anchor="ctr">
                    <a:lnL>
                      <a:noFill/>
                    </a:lnL>
                    <a:lnR>
                      <a:noFill/>
                    </a:lnR>
                    <a:lnT>
                      <a:noFill/>
                    </a:lnT>
                    <a:lnB>
                      <a:noFill/>
                    </a:lnB>
                  </a:tcPr>
                </a:tc>
                <a:tc>
                  <a:txBody>
                    <a:bodyPr/>
                    <a:lstStyle/>
                    <a:p>
                      <a:pPr algn="ctr" rtl="0"/>
                      <a:r>
                        <a:rPr lang="ru-RU" sz="1600">
                          <a:effectLst/>
                        </a:rPr>
                        <a:t>33,4</a:t>
                      </a:r>
                    </a:p>
                  </a:txBody>
                  <a:tcPr marL="33091" marR="33091" marT="33091" marB="33091" anchor="ctr">
                    <a:lnL>
                      <a:noFill/>
                    </a:lnL>
                    <a:lnR>
                      <a:noFill/>
                    </a:lnR>
                    <a:lnT>
                      <a:noFill/>
                    </a:lnT>
                    <a:lnB>
                      <a:noFill/>
                    </a:lnB>
                  </a:tcPr>
                </a:tc>
                <a:tc>
                  <a:txBody>
                    <a:bodyPr/>
                    <a:lstStyle/>
                    <a:p>
                      <a:pPr algn="ctr" rtl="0"/>
                      <a:r>
                        <a:rPr lang="ru-RU" sz="1600">
                          <a:effectLst/>
                        </a:rPr>
                        <a:t>6,0</a:t>
                      </a:r>
                    </a:p>
                  </a:txBody>
                  <a:tcPr marL="33091" marR="33091" marT="33091" marB="33091" anchor="ctr">
                    <a:lnL>
                      <a:noFill/>
                    </a:lnL>
                    <a:lnR>
                      <a:noFill/>
                    </a:lnR>
                    <a:lnT>
                      <a:noFill/>
                    </a:lnT>
                    <a:lnB>
                      <a:noFill/>
                    </a:lnB>
                  </a:tcPr>
                </a:tc>
                <a:tc>
                  <a:txBody>
                    <a:bodyPr/>
                    <a:lstStyle/>
                    <a:p>
                      <a:pPr algn="ctr" rtl="0"/>
                      <a:r>
                        <a:rPr lang="ru-RU" sz="1600">
                          <a:effectLst/>
                        </a:rPr>
                        <a:t>- 9,4</a:t>
                      </a:r>
                    </a:p>
                  </a:txBody>
                  <a:tcPr marL="33091" marR="33091" marT="33091" marB="33091" anchor="ctr">
                    <a:lnL>
                      <a:noFill/>
                    </a:lnL>
                    <a:lnR>
                      <a:noFill/>
                    </a:lnR>
                    <a:lnT>
                      <a:noFill/>
                    </a:lnT>
                    <a:lnB>
                      <a:noFill/>
                    </a:lnB>
                  </a:tcPr>
                </a:tc>
                <a:tc>
                  <a:txBody>
                    <a:bodyPr/>
                    <a:lstStyle/>
                    <a:p>
                      <a:pPr algn="ctr" rtl="0"/>
                      <a:r>
                        <a:rPr lang="ru-RU" sz="1600">
                          <a:effectLst/>
                        </a:rPr>
                        <a:t>- 1,56</a:t>
                      </a:r>
                      <a:r>
                        <a:rPr lang="ru-RU" sz="1600" b="1" i="1">
                          <a:effectLst/>
                          <a:latin typeface="Symbol, serif"/>
                        </a:rPr>
                        <a:t></a:t>
                      </a:r>
                      <a:endParaRPr lang="ru-RU" sz="1600">
                        <a:effectLst/>
                      </a:endParaRPr>
                    </a:p>
                  </a:txBody>
                  <a:tcPr marL="33091" marR="33091" marT="33091" marB="33091" anchor="ctr">
                    <a:lnL>
                      <a:noFill/>
                    </a:lnL>
                    <a:lnR>
                      <a:noFill/>
                    </a:lnR>
                    <a:lnT>
                      <a:noFill/>
                    </a:lnT>
                    <a:lnB>
                      <a:noFill/>
                    </a:lnB>
                  </a:tcPr>
                </a:tc>
                <a:tc>
                  <a:txBody>
                    <a:bodyPr/>
                    <a:lstStyle/>
                    <a:p>
                      <a:pPr algn="ctr" rtl="0"/>
                      <a:r>
                        <a:rPr lang="ru-RU" sz="1600">
                          <a:effectLst/>
                        </a:rPr>
                        <a:t>Нижче середнього</a:t>
                      </a:r>
                    </a:p>
                  </a:txBody>
                  <a:tcPr marL="33091" marR="33091" marT="33091" marB="33091">
                    <a:lnL>
                      <a:noFill/>
                    </a:lnL>
                    <a:lnR>
                      <a:noFill/>
                    </a:lnR>
                    <a:lnT>
                      <a:noFill/>
                    </a:lnT>
                    <a:lnB>
                      <a:noFill/>
                    </a:lnB>
                  </a:tcPr>
                </a:tc>
                <a:extLst>
                  <a:ext uri="{0D108BD9-81ED-4DB2-BD59-A6C34878D82A}">
                    <a16:rowId xmlns:a16="http://schemas.microsoft.com/office/drawing/2014/main" xmlns="" val="3953237423"/>
                  </a:ext>
                </a:extLst>
              </a:tr>
              <a:tr h="1019201">
                <a:tc>
                  <a:txBody>
                    <a:bodyPr/>
                    <a:lstStyle/>
                    <a:p>
                      <a:pPr rtl="0"/>
                      <a:r>
                        <a:rPr lang="ru-RU" sz="1600">
                          <a:effectLst/>
                        </a:rPr>
                        <a:t>Окружність грудної клітки, см</a:t>
                      </a:r>
                    </a:p>
                  </a:txBody>
                  <a:tcPr marL="33091" marR="33091" marT="33091" marB="33091">
                    <a:lnL>
                      <a:noFill/>
                    </a:lnL>
                    <a:lnR>
                      <a:noFill/>
                    </a:lnR>
                    <a:lnT>
                      <a:noFill/>
                    </a:lnT>
                    <a:lnB>
                      <a:noFill/>
                    </a:lnB>
                  </a:tcPr>
                </a:tc>
                <a:tc>
                  <a:txBody>
                    <a:bodyPr/>
                    <a:lstStyle/>
                    <a:p>
                      <a:pPr algn="ctr" rtl="0"/>
                      <a:r>
                        <a:rPr lang="ru-RU" sz="1600">
                          <a:effectLst/>
                        </a:rPr>
                        <a:t>61</a:t>
                      </a:r>
                    </a:p>
                  </a:txBody>
                  <a:tcPr marL="33091" marR="33091" marT="33091" marB="33091" anchor="ctr">
                    <a:lnL>
                      <a:noFill/>
                    </a:lnL>
                    <a:lnR>
                      <a:noFill/>
                    </a:lnR>
                    <a:lnT>
                      <a:noFill/>
                    </a:lnT>
                    <a:lnB>
                      <a:noFill/>
                    </a:lnB>
                  </a:tcPr>
                </a:tc>
                <a:tc>
                  <a:txBody>
                    <a:bodyPr/>
                    <a:lstStyle/>
                    <a:p>
                      <a:pPr algn="ctr" rtl="0"/>
                      <a:r>
                        <a:rPr lang="ru-RU" sz="1600">
                          <a:effectLst/>
                        </a:rPr>
                        <a:t>67,5</a:t>
                      </a:r>
                    </a:p>
                  </a:txBody>
                  <a:tcPr marL="33091" marR="33091" marT="33091" marB="33091" anchor="ctr">
                    <a:lnL>
                      <a:noFill/>
                    </a:lnL>
                    <a:lnR>
                      <a:noFill/>
                    </a:lnR>
                    <a:lnT>
                      <a:noFill/>
                    </a:lnT>
                    <a:lnB>
                      <a:noFill/>
                    </a:lnB>
                  </a:tcPr>
                </a:tc>
                <a:tc>
                  <a:txBody>
                    <a:bodyPr/>
                    <a:lstStyle/>
                    <a:p>
                      <a:pPr algn="ctr" rtl="0"/>
                      <a:r>
                        <a:rPr lang="ru-RU" sz="1600">
                          <a:effectLst/>
                        </a:rPr>
                        <a:t>4,8</a:t>
                      </a:r>
                    </a:p>
                  </a:txBody>
                  <a:tcPr marL="33091" marR="33091" marT="33091" marB="33091" anchor="ctr">
                    <a:lnL>
                      <a:noFill/>
                    </a:lnL>
                    <a:lnR>
                      <a:noFill/>
                    </a:lnR>
                    <a:lnT>
                      <a:noFill/>
                    </a:lnT>
                    <a:lnB>
                      <a:noFill/>
                    </a:lnB>
                  </a:tcPr>
                </a:tc>
                <a:tc>
                  <a:txBody>
                    <a:bodyPr/>
                    <a:lstStyle/>
                    <a:p>
                      <a:pPr algn="ctr" rtl="0"/>
                      <a:r>
                        <a:rPr lang="ru-RU" sz="1600">
                          <a:effectLst/>
                        </a:rPr>
                        <a:t>- 6,5</a:t>
                      </a:r>
                    </a:p>
                  </a:txBody>
                  <a:tcPr marL="33091" marR="33091" marT="33091" marB="33091" anchor="ctr">
                    <a:lnL>
                      <a:noFill/>
                    </a:lnL>
                    <a:lnR>
                      <a:noFill/>
                    </a:lnR>
                    <a:lnT>
                      <a:noFill/>
                    </a:lnT>
                    <a:lnB>
                      <a:noFill/>
                    </a:lnB>
                  </a:tcPr>
                </a:tc>
                <a:tc>
                  <a:txBody>
                    <a:bodyPr/>
                    <a:lstStyle/>
                    <a:p>
                      <a:pPr algn="ctr" rtl="0"/>
                      <a:r>
                        <a:rPr lang="ru-RU" sz="1600">
                          <a:effectLst/>
                        </a:rPr>
                        <a:t>- 1,35</a:t>
                      </a:r>
                      <a:r>
                        <a:rPr lang="ru-RU" sz="1600" b="1" i="1">
                          <a:effectLst/>
                          <a:latin typeface="Symbol, serif"/>
                        </a:rPr>
                        <a:t></a:t>
                      </a:r>
                      <a:endParaRPr lang="ru-RU" sz="1600">
                        <a:effectLst/>
                      </a:endParaRPr>
                    </a:p>
                  </a:txBody>
                  <a:tcPr marL="33091" marR="33091" marT="33091" marB="33091" anchor="ctr">
                    <a:lnL>
                      <a:noFill/>
                    </a:lnL>
                    <a:lnR>
                      <a:noFill/>
                    </a:lnR>
                    <a:lnT>
                      <a:noFill/>
                    </a:lnT>
                    <a:lnB>
                      <a:noFill/>
                    </a:lnB>
                  </a:tcPr>
                </a:tc>
                <a:tc>
                  <a:txBody>
                    <a:bodyPr/>
                    <a:lstStyle/>
                    <a:p>
                      <a:pPr algn="ctr" rtl="0"/>
                      <a:r>
                        <a:rPr lang="ru-RU" sz="1600" dirty="0">
                          <a:effectLst/>
                        </a:rPr>
                        <a:t>Нижче середнього</a:t>
                      </a:r>
                    </a:p>
                  </a:txBody>
                  <a:tcPr marL="33091" marR="33091" marT="33091" marB="33091">
                    <a:lnL>
                      <a:noFill/>
                    </a:lnL>
                    <a:lnR>
                      <a:noFill/>
                    </a:lnR>
                    <a:lnT>
                      <a:noFill/>
                    </a:lnT>
                    <a:lnB>
                      <a:noFill/>
                    </a:lnB>
                  </a:tcPr>
                </a:tc>
                <a:extLst>
                  <a:ext uri="{0D108BD9-81ED-4DB2-BD59-A6C34878D82A}">
                    <a16:rowId xmlns:a16="http://schemas.microsoft.com/office/drawing/2014/main" xmlns="" val="2087096125"/>
                  </a:ext>
                </a:extLst>
              </a:tr>
            </a:tbl>
          </a:graphicData>
        </a:graphic>
      </p:graphicFrame>
      <p:sp>
        <p:nvSpPr>
          <p:cNvPr id="3" name="Rectangle 1"/>
          <p:cNvSpPr>
            <a:spLocks noChangeArrowheads="1"/>
          </p:cNvSpPr>
          <p:nvPr/>
        </p:nvSpPr>
        <p:spPr bwMode="auto">
          <a:xfrm>
            <a:off x="3547822" y="11575"/>
            <a:ext cx="6691813" cy="191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panose="020B0604020202020204" pitchFamily="34" charset="0"/>
              </a:rPr>
              <a:t>Таблиця 2 </a:t>
            </a:r>
            <a:endParaRPr kumimoji="0" lang="ru-RU" altLang="ru-RU" sz="7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chemeClr val="tx1"/>
                </a:solidFill>
                <a:effectLst/>
                <a:latin typeface="Arial" panose="020B0604020202020204" pitchFamily="34" charset="0"/>
              </a:rPr>
              <a:t>Дані індивідуальної оцінки фізичного розвитку</a:t>
            </a:r>
            <a:endParaRPr kumimoji="0" lang="ru-RU" altLang="ru-RU" sz="700" b="1"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050" b="0" i="0" u="none" strike="noStrike" cap="none" normalizeH="0" baseline="0" dirty="0" smtClean="0">
                <a:ln>
                  <a:noFill/>
                </a:ln>
                <a:solidFill>
                  <a:schemeClr val="tx1"/>
                </a:solidFill>
                <a:effectLst/>
                <a:latin typeface="Arial" panose="020B0604020202020204" pitchFamily="34" charset="0"/>
              </a:rPr>
              <a:t/>
            </a:r>
            <a:br>
              <a:rPr kumimoji="0" lang="ru-RU" altLang="ru-RU" sz="1050" b="0" i="0" u="none" strike="noStrike" cap="none" normalizeH="0" baseline="0" dirty="0" smtClean="0">
                <a:ln>
                  <a:noFill/>
                </a:ln>
                <a:solidFill>
                  <a:schemeClr val="tx1"/>
                </a:solidFill>
                <a:effectLst/>
                <a:latin typeface="Arial" panose="020B0604020202020204" pitchFamily="34" charset="0"/>
              </a:rPr>
            </a:br>
            <a:endParaRPr kumimoji="0" lang="ru-RU" altLang="ru-RU" sz="24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Arial" panose="020B0604020202020204" pitchFamily="34" charset="0"/>
              </a:rPr>
              <a:t/>
            </a:r>
            <a:br>
              <a:rPr kumimoji="0" lang="ru-RU" altLang="ru-RU" sz="2400" b="0" i="0" u="none" strike="noStrike" cap="none" normalizeH="0" baseline="0" dirty="0" smtClean="0">
                <a:ln>
                  <a:noFill/>
                </a:ln>
                <a:solidFill>
                  <a:schemeClr val="tx1"/>
                </a:solidFill>
                <a:effectLst/>
                <a:latin typeface="Arial" panose="020B0604020202020204" pitchFamily="34" charset="0"/>
              </a:rPr>
            </a:br>
            <a:endParaRPr kumimoji="0" lang="ru-RU" altLang="ru-RU"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675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2729" y="117693"/>
            <a:ext cx="9599271" cy="6463308"/>
          </a:xfrm>
          <a:prstGeom prst="rect">
            <a:avLst/>
          </a:prstGeom>
        </p:spPr>
        <p:txBody>
          <a:bodyPr wrap="square">
            <a:spAutoFit/>
          </a:bodyPr>
          <a:lstStyle/>
          <a:p>
            <a:pPr algn="ctr"/>
            <a:r>
              <a:rPr lang="ru-RU" b="1" dirty="0"/>
              <a:t>3. Питання для </a:t>
            </a:r>
            <a:r>
              <a:rPr lang="ru-RU" b="1" dirty="0" smtClean="0"/>
              <a:t>самопідготовки</a:t>
            </a:r>
            <a:r>
              <a:rPr lang="ru-RU" dirty="0"/>
              <a:t/>
            </a:r>
            <a:br>
              <a:rPr lang="ru-RU" dirty="0"/>
            </a:br>
            <a:endParaRPr lang="ru-RU" dirty="0"/>
          </a:p>
          <a:p>
            <a:pPr algn="just"/>
            <a:r>
              <a:rPr lang="ru-RU" dirty="0"/>
              <a:t>3.1. Фактори навколишнього середовища і соціальні умови життя, які впливають на процеси формування здоров'я дітей і підлітків.</a:t>
            </a:r>
          </a:p>
          <a:p>
            <a:pPr algn="just"/>
            <a:r>
              <a:rPr lang="ru-RU" dirty="0"/>
              <a:t>3.2. Загальні закономірності росту і розвитку дитячого та підліткового організму. Критерії оцінки і показники здоров'я дітей і підлітків.</a:t>
            </a:r>
          </a:p>
          <a:p>
            <a:pPr algn="just"/>
            <a:r>
              <a:rPr lang="ru-RU" dirty="0">
                <a:latin typeface="Times New Roman, serif"/>
              </a:rPr>
              <a:t>3.3. Методика комплексної оцінки стану здоров'я дітей і підлітків. Особливості розподілу дітей і підлітків за групами здоров'я.</a:t>
            </a:r>
            <a:endParaRPr lang="ru-RU" dirty="0"/>
          </a:p>
          <a:p>
            <a:pPr algn="just"/>
            <a:r>
              <a:rPr lang="ru-RU" dirty="0"/>
              <a:t>3.4. Фізичний розвиток як важливий критерій оцінки стану здоров'я. Основні показники фізичного розвитку.</a:t>
            </a:r>
          </a:p>
          <a:p>
            <a:pPr algn="just"/>
            <a:r>
              <a:rPr lang="ru-RU" dirty="0"/>
              <a:t>3.5. Правила антропометрії. Вимоги до таблиць регіональних стандартів фізичного розвитку.</a:t>
            </a:r>
          </a:p>
          <a:p>
            <a:pPr algn="just"/>
            <a:r>
              <a:rPr lang="ru-RU" dirty="0"/>
              <a:t>3.6. Поняття про біологічний і календарному віці. Показники рівня біологічного розвитку дітей і підлітків. Сучасні уявлення про епохальну та</a:t>
            </a:r>
            <a:r>
              <a:rPr lang="ru-RU" dirty="0" err="1"/>
              <a:t>внутрівозрастной</a:t>
            </a:r>
            <a:r>
              <a:rPr lang="ru-RU" dirty="0"/>
              <a:t> акселерації і ретардації.</a:t>
            </a:r>
          </a:p>
          <a:p>
            <a:pPr algn="just"/>
            <a:r>
              <a:rPr lang="ru-RU" dirty="0"/>
              <a:t>3.7. Методи оцінки фізичного розвитку дітей та підлітків (метод</a:t>
            </a:r>
            <a:r>
              <a:rPr lang="ru-RU" dirty="0" err="1"/>
              <a:t>сигмальних</a:t>
            </a:r>
            <a:r>
              <a:rPr lang="ru-RU" dirty="0"/>
              <a:t> відхилень, оцінка за шкалами регресії, комплексний і </a:t>
            </a:r>
            <a:r>
              <a:rPr lang="ru-RU" dirty="0" err="1"/>
              <a:t>центильного</a:t>
            </a:r>
            <a:r>
              <a:rPr lang="ru-RU" dirty="0"/>
              <a:t> методи). </a:t>
            </a:r>
          </a:p>
          <a:p>
            <a:pPr algn="just"/>
            <a:r>
              <a:rPr lang="ru-RU" dirty="0"/>
              <a:t>3.8. Методи оцінки стану здоров'я і фізичного розвитку організованих дитячих колективів.</a:t>
            </a:r>
          </a:p>
          <a:p>
            <a:pPr algn="just"/>
            <a:r>
              <a:rPr lang="ru-RU" dirty="0"/>
              <a:t>3.9. Завдання лікаря по організації і проведенню оздоровчих заходів в дитячих колективах (школах, гімназіях, ліцеях, коледжах, інтернатах, ПТУ, дитячих будинках, дошкільних установах, трудових таборах і таборах відпочинку). Система управління станом здоров'я дітей і підлітків.</a:t>
            </a:r>
            <a:endParaRPr lang="ru-RU" dirty="0">
              <a:effectLst/>
            </a:endParaRPr>
          </a:p>
        </p:txBody>
      </p:sp>
    </p:spTree>
    <p:extLst>
      <p:ext uri="{BB962C8B-B14F-4D97-AF65-F5344CB8AC3E}">
        <p14:creationId xmlns:p14="http://schemas.microsoft.com/office/powerpoint/2010/main" val="1304123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0"/>
            <a:ext cx="9144000" cy="3970318"/>
          </a:xfrm>
          <a:prstGeom prst="rect">
            <a:avLst/>
          </a:prstGeom>
        </p:spPr>
        <p:txBody>
          <a:bodyPr wrap="square">
            <a:spAutoFit/>
          </a:bodyPr>
          <a:lstStyle/>
          <a:p>
            <a:pPr algn="just"/>
            <a:r>
              <a:rPr lang="ru-RU" dirty="0"/>
              <a:t>Після цього, використовуючи дані таблиці 3, знаходять стать і вік обстежуваного, потім відповідні стандартні величини окремих показників фізичного розвитку (довжина і маса тіла, окружність грудної клітини), а саме: середньоарифметична зважену величину (</a:t>
            </a:r>
            <a:r>
              <a:rPr lang="ru-RU" i="1" dirty="0"/>
              <a:t>М</a:t>
            </a:r>
            <a:r>
              <a:rPr lang="ru-RU" dirty="0"/>
              <a:t>) І середньоквадратичне відхилення </a:t>
            </a:r>
            <a:r>
              <a:rPr lang="ru-RU" dirty="0" smtClean="0"/>
              <a:t>(</a:t>
            </a:r>
            <a:r>
              <a:rPr lang="el-GR" dirty="0"/>
              <a:t>σ</a:t>
            </a:r>
            <a:r>
              <a:rPr lang="ru-RU" dirty="0" smtClean="0"/>
              <a:t>) </a:t>
            </a:r>
            <a:r>
              <a:rPr lang="ru-RU" dirty="0"/>
              <a:t>і заносять в таблицю 2 (графа "Стандарт"). </a:t>
            </a:r>
          </a:p>
          <a:p>
            <a:pPr algn="just"/>
            <a:r>
              <a:rPr lang="ru-RU" dirty="0"/>
              <a:t>Далі для кожного показника визначають різницю між фактичною і стандартною величинами. Наприклад, якщо зростання 10 річного хлопчика становить 129 см, а стандарт (</a:t>
            </a:r>
            <a:r>
              <a:rPr lang="ru-RU" i="1" dirty="0"/>
              <a:t>М</a:t>
            </a:r>
            <a:r>
              <a:rPr lang="ru-RU" dirty="0"/>
              <a:t>) Дорівнює 134,7 см, різниця становить 129 - 134,7 = -5,7 см. </a:t>
            </a:r>
          </a:p>
          <a:p>
            <a:pPr algn="just"/>
            <a:r>
              <a:rPr lang="ru-RU" dirty="0"/>
              <a:t>Отриману різницю ділять на </a:t>
            </a:r>
            <a:r>
              <a:rPr lang="el-GR" dirty="0"/>
              <a:t>σ</a:t>
            </a:r>
            <a:r>
              <a:rPr lang="ru-RU" dirty="0" smtClean="0"/>
              <a:t> </a:t>
            </a:r>
            <a:r>
              <a:rPr lang="ru-RU" dirty="0"/>
              <a:t>(В нашому випадку вона дорівнює 4,5 см) і отримують величину </a:t>
            </a:r>
            <a:r>
              <a:rPr lang="ru-RU" dirty="0" err="1"/>
              <a:t>сигмального</a:t>
            </a:r>
            <a:r>
              <a:rPr lang="ru-RU" dirty="0"/>
              <a:t> відхилення: -5,7: 4,5 = -</a:t>
            </a:r>
            <a:r>
              <a:rPr lang="ru-RU" dirty="0" smtClean="0"/>
              <a:t>1,26</a:t>
            </a:r>
            <a:r>
              <a:rPr lang="el-GR" dirty="0"/>
              <a:t> σ</a:t>
            </a:r>
            <a:r>
              <a:rPr lang="ru-RU" dirty="0" smtClean="0"/>
              <a:t>. </a:t>
            </a:r>
            <a:r>
              <a:rPr lang="ru-RU" dirty="0"/>
              <a:t>І потім за даними щодо величини і знака </a:t>
            </a:r>
            <a:r>
              <a:rPr lang="ru-RU" dirty="0" err="1"/>
              <a:t>сигмального</a:t>
            </a:r>
            <a:r>
              <a:rPr lang="ru-RU" dirty="0"/>
              <a:t> відхилення обґрунтовують оцінку фізичного розвитку за окремими показником.</a:t>
            </a:r>
            <a:endParaRPr lang="ru-RU" dirty="0">
              <a:effectLst/>
            </a:endParaRPr>
          </a:p>
        </p:txBody>
      </p:sp>
    </p:spTree>
    <p:extLst>
      <p:ext uri="{BB962C8B-B14F-4D97-AF65-F5344CB8AC3E}">
        <p14:creationId xmlns:p14="http://schemas.microsoft.com/office/powerpoint/2010/main" val="943142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59595900"/>
              </p:ext>
            </p:extLst>
          </p:nvPr>
        </p:nvGraphicFramePr>
        <p:xfrm>
          <a:off x="3586544" y="1261680"/>
          <a:ext cx="6095998" cy="5138539"/>
        </p:xfrm>
        <a:graphic>
          <a:graphicData uri="http://schemas.openxmlformats.org/drawingml/2006/table">
            <a:tbl>
              <a:tblPr/>
              <a:tblGrid>
                <a:gridCol w="873978">
                  <a:extLst>
                    <a:ext uri="{9D8B030D-6E8A-4147-A177-3AD203B41FA5}">
                      <a16:colId xmlns:a16="http://schemas.microsoft.com/office/drawing/2014/main" xmlns="" val="3421594402"/>
                    </a:ext>
                  </a:extLst>
                </a:gridCol>
                <a:gridCol w="873978">
                  <a:extLst>
                    <a:ext uri="{9D8B030D-6E8A-4147-A177-3AD203B41FA5}">
                      <a16:colId xmlns:a16="http://schemas.microsoft.com/office/drawing/2014/main" xmlns="" val="3313838374"/>
                    </a:ext>
                  </a:extLst>
                </a:gridCol>
                <a:gridCol w="873978">
                  <a:extLst>
                    <a:ext uri="{9D8B030D-6E8A-4147-A177-3AD203B41FA5}">
                      <a16:colId xmlns:a16="http://schemas.microsoft.com/office/drawing/2014/main" xmlns="" val="274753610"/>
                    </a:ext>
                  </a:extLst>
                </a:gridCol>
                <a:gridCol w="873978">
                  <a:extLst>
                    <a:ext uri="{9D8B030D-6E8A-4147-A177-3AD203B41FA5}">
                      <a16:colId xmlns:a16="http://schemas.microsoft.com/office/drawing/2014/main" xmlns="" val="967795404"/>
                    </a:ext>
                  </a:extLst>
                </a:gridCol>
                <a:gridCol w="873978">
                  <a:extLst>
                    <a:ext uri="{9D8B030D-6E8A-4147-A177-3AD203B41FA5}">
                      <a16:colId xmlns:a16="http://schemas.microsoft.com/office/drawing/2014/main" xmlns="" val="2772455626"/>
                    </a:ext>
                  </a:extLst>
                </a:gridCol>
                <a:gridCol w="873978">
                  <a:extLst>
                    <a:ext uri="{9D8B030D-6E8A-4147-A177-3AD203B41FA5}">
                      <a16:colId xmlns:a16="http://schemas.microsoft.com/office/drawing/2014/main" xmlns="" val="3894361469"/>
                    </a:ext>
                  </a:extLst>
                </a:gridCol>
                <a:gridCol w="852130">
                  <a:extLst>
                    <a:ext uri="{9D8B030D-6E8A-4147-A177-3AD203B41FA5}">
                      <a16:colId xmlns:a16="http://schemas.microsoft.com/office/drawing/2014/main" xmlns="" val="203396190"/>
                    </a:ext>
                  </a:extLst>
                </a:gridCol>
              </a:tblGrid>
              <a:tr h="378873">
                <a:tc rowSpan="2">
                  <a:txBody>
                    <a:bodyPr/>
                    <a:lstStyle/>
                    <a:p>
                      <a:pPr algn="ctr" rtl="0"/>
                      <a:r>
                        <a:rPr lang="ru-RU" sz="1100" b="1">
                          <a:effectLst/>
                        </a:rPr>
                        <a:t>вік</a:t>
                      </a:r>
                      <a:endParaRPr lang="ru-RU" sz="1100">
                        <a:effectLst/>
                      </a:endParaRPr>
                    </a:p>
                  </a:txBody>
                  <a:tcPr marL="19651" marR="19651" marT="19651" marB="19651" anchor="ctr">
                    <a:lnL>
                      <a:noFill/>
                    </a:lnL>
                    <a:lnR>
                      <a:noFill/>
                    </a:lnR>
                    <a:lnT>
                      <a:noFill/>
                    </a:lnT>
                    <a:lnB>
                      <a:noFill/>
                    </a:lnB>
                  </a:tcPr>
                </a:tc>
                <a:tc gridSpan="2">
                  <a:txBody>
                    <a:bodyPr/>
                    <a:lstStyle/>
                    <a:p>
                      <a:pPr algn="ctr" rtl="0"/>
                      <a:r>
                        <a:rPr lang="ru-RU" sz="1100" b="1">
                          <a:effectLst/>
                        </a:rPr>
                        <a:t>Довжина тіла, см</a:t>
                      </a:r>
                      <a:endParaRPr lang="ru-RU" sz="1100">
                        <a:effectLst/>
                      </a:endParaRPr>
                    </a:p>
                  </a:txBody>
                  <a:tcPr marL="19651" marR="19651" marT="19651" marB="19651" anchor="ctr">
                    <a:lnL>
                      <a:noFill/>
                    </a:lnL>
                    <a:lnR>
                      <a:noFill/>
                    </a:lnR>
                    <a:lnT>
                      <a:noFill/>
                    </a:lnT>
                    <a:lnB>
                      <a:noFill/>
                    </a:lnB>
                  </a:tcPr>
                </a:tc>
                <a:tc hMerge="1">
                  <a:txBody>
                    <a:bodyPr/>
                    <a:lstStyle/>
                    <a:p>
                      <a:endParaRPr lang="ru-RU"/>
                    </a:p>
                  </a:txBody>
                  <a:tcPr/>
                </a:tc>
                <a:tc gridSpan="2">
                  <a:txBody>
                    <a:bodyPr/>
                    <a:lstStyle/>
                    <a:p>
                      <a:pPr algn="ctr" rtl="0"/>
                      <a:r>
                        <a:rPr lang="ru-RU" sz="1100" b="1">
                          <a:effectLst/>
                        </a:rPr>
                        <a:t>Маса тіла, кг</a:t>
                      </a:r>
                      <a:endParaRPr lang="ru-RU" sz="1100">
                        <a:effectLst/>
                      </a:endParaRPr>
                    </a:p>
                  </a:txBody>
                  <a:tcPr marL="19651" marR="19651" marT="19651" marB="19651" anchor="ctr">
                    <a:lnL>
                      <a:noFill/>
                    </a:lnL>
                    <a:lnR>
                      <a:noFill/>
                    </a:lnR>
                    <a:lnT>
                      <a:noFill/>
                    </a:lnT>
                    <a:lnB>
                      <a:noFill/>
                    </a:lnB>
                  </a:tcPr>
                </a:tc>
                <a:tc hMerge="1">
                  <a:txBody>
                    <a:bodyPr/>
                    <a:lstStyle/>
                    <a:p>
                      <a:endParaRPr lang="ru-RU"/>
                    </a:p>
                  </a:txBody>
                  <a:tcPr/>
                </a:tc>
                <a:tc gridSpan="2">
                  <a:txBody>
                    <a:bodyPr/>
                    <a:lstStyle/>
                    <a:p>
                      <a:pPr algn="ctr" rtl="0"/>
                      <a:r>
                        <a:rPr lang="ru-RU" sz="1100" b="1" dirty="0">
                          <a:effectLst/>
                        </a:rPr>
                        <a:t>Окружність грудної клітки, см</a:t>
                      </a:r>
                      <a:endParaRPr lang="ru-RU" sz="1100" dirty="0">
                        <a:effectLst/>
                      </a:endParaRPr>
                    </a:p>
                  </a:txBody>
                  <a:tcPr marL="19651" marR="19651" marT="19651" marB="19651" anchor="ctr">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3417860106"/>
                  </a:ext>
                </a:extLst>
              </a:tr>
              <a:tr h="152492">
                <a:tc vMerge="1">
                  <a:txBody>
                    <a:bodyPr/>
                    <a:lstStyle/>
                    <a:p>
                      <a:endParaRPr lang="ru-RU"/>
                    </a:p>
                  </a:txBody>
                  <a:tcPr/>
                </a:tc>
                <a:tc>
                  <a:txBody>
                    <a:bodyPr/>
                    <a:lstStyle/>
                    <a:p>
                      <a:pPr algn="ctr" rtl="0"/>
                      <a:r>
                        <a:rPr lang="ru-RU" sz="1100" b="1" i="1">
                          <a:effectLst/>
                        </a:rPr>
                        <a:t>М</a:t>
                      </a:r>
                      <a:endParaRPr lang="ru-RU" sz="1100">
                        <a:effectLst/>
                      </a:endParaRPr>
                    </a:p>
                  </a:txBody>
                  <a:tcPr marL="19651" marR="19651" marT="19651" marB="19651">
                    <a:lnL>
                      <a:noFill/>
                    </a:lnL>
                    <a:lnR>
                      <a:noFill/>
                    </a:lnR>
                    <a:lnT>
                      <a:noFill/>
                    </a:lnT>
                    <a:lnB>
                      <a:noFill/>
                    </a:lnB>
                  </a:tcPr>
                </a:tc>
                <a:tc>
                  <a:txBody>
                    <a:bodyPr/>
                    <a:lstStyle/>
                    <a:p>
                      <a:pPr algn="ctr" rtl="0"/>
                      <a:r>
                        <a:rPr lang="el-GR" sz="1100" dirty="0" smtClean="0"/>
                        <a:t>σ</a:t>
                      </a:r>
                      <a:endParaRPr lang="ru-RU" sz="1100" dirty="0">
                        <a:effectLst/>
                      </a:endParaRPr>
                    </a:p>
                  </a:txBody>
                  <a:tcPr marL="19651" marR="19651" marT="19651" marB="19651">
                    <a:lnL>
                      <a:noFill/>
                    </a:lnL>
                    <a:lnR>
                      <a:noFill/>
                    </a:lnR>
                    <a:lnT>
                      <a:noFill/>
                    </a:lnT>
                    <a:lnB>
                      <a:noFill/>
                    </a:lnB>
                  </a:tcPr>
                </a:tc>
                <a:tc>
                  <a:txBody>
                    <a:bodyPr/>
                    <a:lstStyle/>
                    <a:p>
                      <a:pPr algn="ctr" rtl="0"/>
                      <a:r>
                        <a:rPr lang="ru-RU" sz="1100" b="1" i="1">
                          <a:effectLst/>
                        </a:rPr>
                        <a:t>М</a:t>
                      </a:r>
                      <a:endParaRPr lang="ru-RU" sz="1100">
                        <a:effectLst/>
                      </a:endParaRPr>
                    </a:p>
                  </a:txBody>
                  <a:tcPr marL="19651" marR="19651" marT="19651" marB="19651">
                    <a:lnL>
                      <a:noFill/>
                    </a:lnL>
                    <a:lnR>
                      <a:noFill/>
                    </a:lnR>
                    <a:lnT>
                      <a:noFill/>
                    </a:lnT>
                    <a:lnB>
                      <a:noFill/>
                    </a:lnB>
                  </a:tcPr>
                </a:tc>
                <a:tc>
                  <a:txBody>
                    <a:bodyPr/>
                    <a:lstStyle/>
                    <a:p>
                      <a:pPr algn="ctr" rtl="0"/>
                      <a:r>
                        <a:rPr lang="el-GR" sz="1100" dirty="0" smtClean="0"/>
                        <a:t>σ</a:t>
                      </a:r>
                      <a:endParaRPr lang="ru-RU" sz="1100" dirty="0">
                        <a:effectLst/>
                      </a:endParaRPr>
                    </a:p>
                  </a:txBody>
                  <a:tcPr marL="19651" marR="19651" marT="19651" marB="19651">
                    <a:lnL>
                      <a:noFill/>
                    </a:lnL>
                    <a:lnR>
                      <a:noFill/>
                    </a:lnR>
                    <a:lnT>
                      <a:noFill/>
                    </a:lnT>
                    <a:lnB>
                      <a:noFill/>
                    </a:lnB>
                  </a:tcPr>
                </a:tc>
                <a:tc>
                  <a:txBody>
                    <a:bodyPr/>
                    <a:lstStyle/>
                    <a:p>
                      <a:pPr algn="ctr" rtl="0"/>
                      <a:r>
                        <a:rPr lang="ru-RU" sz="1100" b="1" i="1">
                          <a:effectLst/>
                        </a:rPr>
                        <a:t>М</a:t>
                      </a:r>
                      <a:endParaRPr lang="ru-RU" sz="1100">
                        <a:effectLst/>
                      </a:endParaRPr>
                    </a:p>
                  </a:txBody>
                  <a:tcPr marL="19651" marR="19651" marT="19651" marB="19651">
                    <a:lnL>
                      <a:noFill/>
                    </a:lnL>
                    <a:lnR>
                      <a:noFill/>
                    </a:lnR>
                    <a:lnT>
                      <a:noFill/>
                    </a:lnT>
                    <a:lnB>
                      <a:noFill/>
                    </a:lnB>
                  </a:tcPr>
                </a:tc>
                <a:tc>
                  <a:txBody>
                    <a:bodyPr/>
                    <a:lstStyle/>
                    <a:p>
                      <a:pPr algn="ctr" rtl="0"/>
                      <a:r>
                        <a:rPr lang="el-GR" sz="1100" dirty="0" smtClean="0"/>
                        <a:t>σ</a:t>
                      </a:r>
                      <a:endParaRPr lang="ru-RU" sz="1100" dirty="0">
                        <a:effectLst/>
                      </a:endParaRPr>
                    </a:p>
                  </a:txBody>
                  <a:tcPr marL="19651" marR="19651" marT="19651" marB="19651">
                    <a:lnL>
                      <a:noFill/>
                    </a:lnL>
                    <a:lnR>
                      <a:noFill/>
                    </a:lnR>
                    <a:lnT>
                      <a:noFill/>
                    </a:lnT>
                    <a:lnB>
                      <a:noFill/>
                    </a:lnB>
                  </a:tcPr>
                </a:tc>
                <a:extLst>
                  <a:ext uri="{0D108BD9-81ED-4DB2-BD59-A6C34878D82A}">
                    <a16:rowId xmlns:a16="http://schemas.microsoft.com/office/drawing/2014/main" xmlns="" val="1295684222"/>
                  </a:ext>
                </a:extLst>
              </a:tr>
              <a:tr h="152492">
                <a:tc gridSpan="7">
                  <a:txBody>
                    <a:bodyPr/>
                    <a:lstStyle/>
                    <a:p>
                      <a:pPr algn="ctr" rtl="0"/>
                      <a:r>
                        <a:rPr lang="ru-RU" sz="1100">
                          <a:effectLst/>
                        </a:rPr>
                        <a:t>хлопчики</a:t>
                      </a:r>
                    </a:p>
                  </a:txBody>
                  <a:tcPr marL="19651" marR="19651" marT="19651" marB="19651">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440603512"/>
                  </a:ext>
                </a:extLst>
              </a:tr>
              <a:tr h="152492">
                <a:tc>
                  <a:txBody>
                    <a:bodyPr/>
                    <a:lstStyle/>
                    <a:p>
                      <a:pPr algn="ctr" rtl="0"/>
                      <a:r>
                        <a:rPr lang="ru-RU" sz="1100">
                          <a:effectLst/>
                        </a:rPr>
                        <a:t>7</a:t>
                      </a:r>
                    </a:p>
                  </a:txBody>
                  <a:tcPr marL="19651" marR="19651" marT="19651" marB="19651">
                    <a:lnL>
                      <a:noFill/>
                    </a:lnL>
                    <a:lnR>
                      <a:noFill/>
                    </a:lnR>
                    <a:lnT>
                      <a:noFill/>
                    </a:lnT>
                    <a:lnB>
                      <a:noFill/>
                    </a:lnB>
                  </a:tcPr>
                </a:tc>
                <a:tc>
                  <a:txBody>
                    <a:bodyPr/>
                    <a:lstStyle/>
                    <a:p>
                      <a:pPr algn="ctr" rtl="0"/>
                      <a:r>
                        <a:rPr lang="ru-RU" sz="1100">
                          <a:effectLst/>
                        </a:rPr>
                        <a:t>121,6</a:t>
                      </a:r>
                    </a:p>
                  </a:txBody>
                  <a:tcPr marL="19651" marR="19651" marT="19651" marB="19651">
                    <a:lnL>
                      <a:noFill/>
                    </a:lnL>
                    <a:lnR>
                      <a:noFill/>
                    </a:lnR>
                    <a:lnT>
                      <a:noFill/>
                    </a:lnT>
                    <a:lnB>
                      <a:noFill/>
                    </a:lnB>
                  </a:tcPr>
                </a:tc>
                <a:tc>
                  <a:txBody>
                    <a:bodyPr/>
                    <a:lstStyle/>
                    <a:p>
                      <a:pPr algn="ctr" rtl="0"/>
                      <a:r>
                        <a:rPr lang="ru-RU" sz="1100">
                          <a:effectLst/>
                        </a:rPr>
                        <a:t>5,8</a:t>
                      </a:r>
                    </a:p>
                  </a:txBody>
                  <a:tcPr marL="19651" marR="19651" marT="19651" marB="19651">
                    <a:lnL>
                      <a:noFill/>
                    </a:lnL>
                    <a:lnR>
                      <a:noFill/>
                    </a:lnR>
                    <a:lnT>
                      <a:noFill/>
                    </a:lnT>
                    <a:lnB>
                      <a:noFill/>
                    </a:lnB>
                  </a:tcPr>
                </a:tc>
                <a:tc>
                  <a:txBody>
                    <a:bodyPr/>
                    <a:lstStyle/>
                    <a:p>
                      <a:pPr algn="ctr" rtl="0"/>
                      <a:r>
                        <a:rPr lang="ru-RU" sz="1100">
                          <a:effectLst/>
                        </a:rPr>
                        <a:t>24,3</a:t>
                      </a:r>
                    </a:p>
                  </a:txBody>
                  <a:tcPr marL="19651" marR="19651" marT="19651" marB="19651">
                    <a:lnL>
                      <a:noFill/>
                    </a:lnL>
                    <a:lnR>
                      <a:noFill/>
                    </a:lnR>
                    <a:lnT>
                      <a:noFill/>
                    </a:lnT>
                    <a:lnB>
                      <a:noFill/>
                    </a:lnB>
                  </a:tcPr>
                </a:tc>
                <a:tc>
                  <a:txBody>
                    <a:bodyPr/>
                    <a:lstStyle/>
                    <a:p>
                      <a:pPr algn="ctr" rtl="0"/>
                      <a:r>
                        <a:rPr lang="ru-RU" sz="1100">
                          <a:effectLst/>
                        </a:rPr>
                        <a:t>3,98</a:t>
                      </a:r>
                    </a:p>
                  </a:txBody>
                  <a:tcPr marL="19651" marR="19651" marT="19651" marB="19651">
                    <a:lnL>
                      <a:noFill/>
                    </a:lnL>
                    <a:lnR>
                      <a:noFill/>
                    </a:lnR>
                    <a:lnT>
                      <a:noFill/>
                    </a:lnT>
                    <a:lnB>
                      <a:noFill/>
                    </a:lnB>
                  </a:tcPr>
                </a:tc>
                <a:tc>
                  <a:txBody>
                    <a:bodyPr/>
                    <a:lstStyle/>
                    <a:p>
                      <a:pPr algn="ctr" rtl="0"/>
                      <a:r>
                        <a:rPr lang="ru-RU" sz="1100">
                          <a:effectLst/>
                        </a:rPr>
                        <a:t>61,0</a:t>
                      </a:r>
                    </a:p>
                  </a:txBody>
                  <a:tcPr marL="19651" marR="19651" marT="19651" marB="19651">
                    <a:lnL>
                      <a:noFill/>
                    </a:lnL>
                    <a:lnR>
                      <a:noFill/>
                    </a:lnR>
                    <a:lnT>
                      <a:noFill/>
                    </a:lnT>
                    <a:lnB>
                      <a:noFill/>
                    </a:lnB>
                  </a:tcPr>
                </a:tc>
                <a:tc>
                  <a:txBody>
                    <a:bodyPr/>
                    <a:lstStyle/>
                    <a:p>
                      <a:pPr algn="ctr" rtl="0"/>
                      <a:r>
                        <a:rPr lang="ru-RU" sz="1100">
                          <a:effectLst/>
                        </a:rPr>
                        <a:t>3,68</a:t>
                      </a:r>
                    </a:p>
                  </a:txBody>
                  <a:tcPr marL="19651" marR="19651" marT="19651" marB="19651">
                    <a:lnL>
                      <a:noFill/>
                    </a:lnL>
                    <a:lnR>
                      <a:noFill/>
                    </a:lnR>
                    <a:lnT>
                      <a:noFill/>
                    </a:lnT>
                    <a:lnB>
                      <a:noFill/>
                    </a:lnB>
                  </a:tcPr>
                </a:tc>
                <a:extLst>
                  <a:ext uri="{0D108BD9-81ED-4DB2-BD59-A6C34878D82A}">
                    <a16:rowId xmlns:a16="http://schemas.microsoft.com/office/drawing/2014/main" xmlns="" val="2062959602"/>
                  </a:ext>
                </a:extLst>
              </a:tr>
              <a:tr h="152492">
                <a:tc>
                  <a:txBody>
                    <a:bodyPr/>
                    <a:lstStyle/>
                    <a:p>
                      <a:pPr algn="ctr" rtl="0"/>
                      <a:r>
                        <a:rPr lang="ru-RU" sz="1100">
                          <a:effectLst/>
                        </a:rPr>
                        <a:t>8</a:t>
                      </a:r>
                    </a:p>
                  </a:txBody>
                  <a:tcPr marL="19651" marR="19651" marT="19651" marB="19651">
                    <a:lnL>
                      <a:noFill/>
                    </a:lnL>
                    <a:lnR>
                      <a:noFill/>
                    </a:lnR>
                    <a:lnT>
                      <a:noFill/>
                    </a:lnT>
                    <a:lnB>
                      <a:noFill/>
                    </a:lnB>
                  </a:tcPr>
                </a:tc>
                <a:tc>
                  <a:txBody>
                    <a:bodyPr/>
                    <a:lstStyle/>
                    <a:p>
                      <a:pPr algn="ctr" rtl="0"/>
                      <a:r>
                        <a:rPr lang="ru-RU" sz="1100">
                          <a:effectLst/>
                        </a:rPr>
                        <a:t>128,1</a:t>
                      </a:r>
                    </a:p>
                  </a:txBody>
                  <a:tcPr marL="19651" marR="19651" marT="19651" marB="19651">
                    <a:lnL>
                      <a:noFill/>
                    </a:lnL>
                    <a:lnR>
                      <a:noFill/>
                    </a:lnR>
                    <a:lnT>
                      <a:noFill/>
                    </a:lnT>
                    <a:lnB>
                      <a:noFill/>
                    </a:lnB>
                  </a:tcPr>
                </a:tc>
                <a:tc>
                  <a:txBody>
                    <a:bodyPr/>
                    <a:lstStyle/>
                    <a:p>
                      <a:pPr algn="ctr" rtl="0"/>
                      <a:r>
                        <a:rPr lang="ru-RU" sz="1100">
                          <a:effectLst/>
                        </a:rPr>
                        <a:t>5,56</a:t>
                      </a:r>
                    </a:p>
                  </a:txBody>
                  <a:tcPr marL="19651" marR="19651" marT="19651" marB="19651">
                    <a:lnL>
                      <a:noFill/>
                    </a:lnL>
                    <a:lnR>
                      <a:noFill/>
                    </a:lnR>
                    <a:lnT>
                      <a:noFill/>
                    </a:lnT>
                    <a:lnB>
                      <a:noFill/>
                    </a:lnB>
                  </a:tcPr>
                </a:tc>
                <a:tc>
                  <a:txBody>
                    <a:bodyPr/>
                    <a:lstStyle/>
                    <a:p>
                      <a:pPr algn="ctr" rtl="0"/>
                      <a:r>
                        <a:rPr lang="ru-RU" sz="1100">
                          <a:effectLst/>
                        </a:rPr>
                        <a:t>27,9</a:t>
                      </a:r>
                    </a:p>
                  </a:txBody>
                  <a:tcPr marL="19651" marR="19651" marT="19651" marB="19651">
                    <a:lnL>
                      <a:noFill/>
                    </a:lnL>
                    <a:lnR>
                      <a:noFill/>
                    </a:lnR>
                    <a:lnT>
                      <a:noFill/>
                    </a:lnT>
                    <a:lnB>
                      <a:noFill/>
                    </a:lnB>
                  </a:tcPr>
                </a:tc>
                <a:tc>
                  <a:txBody>
                    <a:bodyPr/>
                    <a:lstStyle/>
                    <a:p>
                      <a:pPr algn="ctr" rtl="0"/>
                      <a:r>
                        <a:rPr lang="ru-RU" sz="1100">
                          <a:effectLst/>
                        </a:rPr>
                        <a:t>4,94</a:t>
                      </a:r>
                    </a:p>
                  </a:txBody>
                  <a:tcPr marL="19651" marR="19651" marT="19651" marB="19651">
                    <a:lnL>
                      <a:noFill/>
                    </a:lnL>
                    <a:lnR>
                      <a:noFill/>
                    </a:lnR>
                    <a:lnT>
                      <a:noFill/>
                    </a:lnT>
                    <a:lnB>
                      <a:noFill/>
                    </a:lnB>
                  </a:tcPr>
                </a:tc>
                <a:tc>
                  <a:txBody>
                    <a:bodyPr/>
                    <a:lstStyle/>
                    <a:p>
                      <a:pPr algn="ctr" rtl="0"/>
                      <a:r>
                        <a:rPr lang="ru-RU" sz="1100">
                          <a:effectLst/>
                        </a:rPr>
                        <a:t>62,5</a:t>
                      </a:r>
                    </a:p>
                  </a:txBody>
                  <a:tcPr marL="19651" marR="19651" marT="19651" marB="19651">
                    <a:lnL>
                      <a:noFill/>
                    </a:lnL>
                    <a:lnR>
                      <a:noFill/>
                    </a:lnR>
                    <a:lnT>
                      <a:noFill/>
                    </a:lnT>
                    <a:lnB>
                      <a:noFill/>
                    </a:lnB>
                  </a:tcPr>
                </a:tc>
                <a:tc>
                  <a:txBody>
                    <a:bodyPr/>
                    <a:lstStyle/>
                    <a:p>
                      <a:pPr algn="ctr" rtl="0"/>
                      <a:r>
                        <a:rPr lang="ru-RU" sz="1100">
                          <a:effectLst/>
                        </a:rPr>
                        <a:t>4,92</a:t>
                      </a:r>
                    </a:p>
                  </a:txBody>
                  <a:tcPr marL="19651" marR="19651" marT="19651" marB="19651">
                    <a:lnL>
                      <a:noFill/>
                    </a:lnL>
                    <a:lnR>
                      <a:noFill/>
                    </a:lnR>
                    <a:lnT>
                      <a:noFill/>
                    </a:lnT>
                    <a:lnB>
                      <a:noFill/>
                    </a:lnB>
                  </a:tcPr>
                </a:tc>
                <a:extLst>
                  <a:ext uri="{0D108BD9-81ED-4DB2-BD59-A6C34878D82A}">
                    <a16:rowId xmlns:a16="http://schemas.microsoft.com/office/drawing/2014/main" xmlns="" val="2444465145"/>
                  </a:ext>
                </a:extLst>
              </a:tr>
              <a:tr h="152492">
                <a:tc>
                  <a:txBody>
                    <a:bodyPr/>
                    <a:lstStyle/>
                    <a:p>
                      <a:pPr algn="ctr" rtl="0"/>
                      <a:r>
                        <a:rPr lang="ru-RU" sz="1100">
                          <a:effectLst/>
                        </a:rPr>
                        <a:t>9</a:t>
                      </a:r>
                    </a:p>
                  </a:txBody>
                  <a:tcPr marL="19651" marR="19651" marT="19651" marB="19651">
                    <a:lnL>
                      <a:noFill/>
                    </a:lnL>
                    <a:lnR>
                      <a:noFill/>
                    </a:lnR>
                    <a:lnT>
                      <a:noFill/>
                    </a:lnT>
                    <a:lnB>
                      <a:noFill/>
                    </a:lnB>
                  </a:tcPr>
                </a:tc>
                <a:tc>
                  <a:txBody>
                    <a:bodyPr/>
                    <a:lstStyle/>
                    <a:p>
                      <a:pPr algn="ctr" rtl="0"/>
                      <a:r>
                        <a:rPr lang="ru-RU" sz="1100">
                          <a:effectLst/>
                        </a:rPr>
                        <a:t>132,6</a:t>
                      </a:r>
                    </a:p>
                  </a:txBody>
                  <a:tcPr marL="19651" marR="19651" marT="19651" marB="19651">
                    <a:lnL>
                      <a:noFill/>
                    </a:lnL>
                    <a:lnR>
                      <a:noFill/>
                    </a:lnR>
                    <a:lnT>
                      <a:noFill/>
                    </a:lnT>
                    <a:lnB>
                      <a:noFill/>
                    </a:lnB>
                  </a:tcPr>
                </a:tc>
                <a:tc>
                  <a:txBody>
                    <a:bodyPr/>
                    <a:lstStyle/>
                    <a:p>
                      <a:pPr algn="ctr" rtl="0"/>
                      <a:r>
                        <a:rPr lang="ru-RU" sz="1100">
                          <a:effectLst/>
                        </a:rPr>
                        <a:t>5,4</a:t>
                      </a:r>
                    </a:p>
                  </a:txBody>
                  <a:tcPr marL="19651" marR="19651" marT="19651" marB="19651">
                    <a:lnL>
                      <a:noFill/>
                    </a:lnL>
                    <a:lnR>
                      <a:noFill/>
                    </a:lnR>
                    <a:lnT>
                      <a:noFill/>
                    </a:lnT>
                    <a:lnB>
                      <a:noFill/>
                    </a:lnB>
                  </a:tcPr>
                </a:tc>
                <a:tc>
                  <a:txBody>
                    <a:bodyPr/>
                    <a:lstStyle/>
                    <a:p>
                      <a:pPr algn="ctr" rtl="0"/>
                      <a:r>
                        <a:rPr lang="ru-RU" sz="1100">
                          <a:effectLst/>
                        </a:rPr>
                        <a:t>30,2</a:t>
                      </a:r>
                    </a:p>
                  </a:txBody>
                  <a:tcPr marL="19651" marR="19651" marT="19651" marB="19651">
                    <a:lnL>
                      <a:noFill/>
                    </a:lnL>
                    <a:lnR>
                      <a:noFill/>
                    </a:lnR>
                    <a:lnT>
                      <a:noFill/>
                    </a:lnT>
                    <a:lnB>
                      <a:noFill/>
                    </a:lnB>
                  </a:tcPr>
                </a:tc>
                <a:tc>
                  <a:txBody>
                    <a:bodyPr/>
                    <a:lstStyle/>
                    <a:p>
                      <a:pPr algn="ctr" rtl="0"/>
                      <a:r>
                        <a:rPr lang="ru-RU" sz="1100">
                          <a:effectLst/>
                        </a:rPr>
                        <a:t>5,3</a:t>
                      </a:r>
                    </a:p>
                  </a:txBody>
                  <a:tcPr marL="19651" marR="19651" marT="19651" marB="19651">
                    <a:lnL>
                      <a:noFill/>
                    </a:lnL>
                    <a:lnR>
                      <a:noFill/>
                    </a:lnR>
                    <a:lnT>
                      <a:noFill/>
                    </a:lnT>
                    <a:lnB>
                      <a:noFill/>
                    </a:lnB>
                  </a:tcPr>
                </a:tc>
                <a:tc>
                  <a:txBody>
                    <a:bodyPr/>
                    <a:lstStyle/>
                    <a:p>
                      <a:pPr algn="ctr" rtl="0"/>
                      <a:r>
                        <a:rPr lang="ru-RU" sz="1100">
                          <a:effectLst/>
                        </a:rPr>
                        <a:t>65,4</a:t>
                      </a:r>
                    </a:p>
                  </a:txBody>
                  <a:tcPr marL="19651" marR="19651" marT="19651" marB="19651">
                    <a:lnL>
                      <a:noFill/>
                    </a:lnL>
                    <a:lnR>
                      <a:noFill/>
                    </a:lnR>
                    <a:lnT>
                      <a:noFill/>
                    </a:lnT>
                    <a:lnB>
                      <a:noFill/>
                    </a:lnB>
                  </a:tcPr>
                </a:tc>
                <a:tc>
                  <a:txBody>
                    <a:bodyPr/>
                    <a:lstStyle/>
                    <a:p>
                      <a:pPr algn="ctr" rtl="0"/>
                      <a:r>
                        <a:rPr lang="ru-RU" sz="1100">
                          <a:effectLst/>
                        </a:rPr>
                        <a:t>4,74</a:t>
                      </a:r>
                    </a:p>
                  </a:txBody>
                  <a:tcPr marL="19651" marR="19651" marT="19651" marB="19651">
                    <a:lnL>
                      <a:noFill/>
                    </a:lnL>
                    <a:lnR>
                      <a:noFill/>
                    </a:lnR>
                    <a:lnT>
                      <a:noFill/>
                    </a:lnT>
                    <a:lnB>
                      <a:noFill/>
                    </a:lnB>
                  </a:tcPr>
                </a:tc>
                <a:extLst>
                  <a:ext uri="{0D108BD9-81ED-4DB2-BD59-A6C34878D82A}">
                    <a16:rowId xmlns:a16="http://schemas.microsoft.com/office/drawing/2014/main" xmlns="" val="1572968153"/>
                  </a:ext>
                </a:extLst>
              </a:tr>
              <a:tr h="152492">
                <a:tc>
                  <a:txBody>
                    <a:bodyPr/>
                    <a:lstStyle/>
                    <a:p>
                      <a:pPr algn="ctr" rtl="0"/>
                      <a:r>
                        <a:rPr lang="ru-RU" sz="1100">
                          <a:effectLst/>
                        </a:rPr>
                        <a:t>10</a:t>
                      </a:r>
                    </a:p>
                  </a:txBody>
                  <a:tcPr marL="19651" marR="19651" marT="19651" marB="19651">
                    <a:lnL>
                      <a:noFill/>
                    </a:lnL>
                    <a:lnR>
                      <a:noFill/>
                    </a:lnR>
                    <a:lnT>
                      <a:noFill/>
                    </a:lnT>
                    <a:lnB>
                      <a:noFill/>
                    </a:lnB>
                  </a:tcPr>
                </a:tc>
                <a:tc>
                  <a:txBody>
                    <a:bodyPr/>
                    <a:lstStyle/>
                    <a:p>
                      <a:pPr algn="ctr" rtl="0"/>
                      <a:r>
                        <a:rPr lang="ru-RU" sz="1100">
                          <a:effectLst/>
                        </a:rPr>
                        <a:t>137,3</a:t>
                      </a:r>
                    </a:p>
                  </a:txBody>
                  <a:tcPr marL="19651" marR="19651" marT="19651" marB="19651">
                    <a:lnL>
                      <a:noFill/>
                    </a:lnL>
                    <a:lnR>
                      <a:noFill/>
                    </a:lnR>
                    <a:lnT>
                      <a:noFill/>
                    </a:lnT>
                    <a:lnB>
                      <a:noFill/>
                    </a:lnB>
                  </a:tcPr>
                </a:tc>
                <a:tc>
                  <a:txBody>
                    <a:bodyPr/>
                    <a:lstStyle/>
                    <a:p>
                      <a:pPr algn="ctr" rtl="0"/>
                      <a:r>
                        <a:rPr lang="ru-RU" sz="1100" dirty="0">
                          <a:effectLst/>
                        </a:rPr>
                        <a:t>5,6</a:t>
                      </a:r>
                    </a:p>
                  </a:txBody>
                  <a:tcPr marL="19651" marR="19651" marT="19651" marB="19651">
                    <a:lnL>
                      <a:noFill/>
                    </a:lnL>
                    <a:lnR>
                      <a:noFill/>
                    </a:lnR>
                    <a:lnT>
                      <a:noFill/>
                    </a:lnT>
                    <a:lnB>
                      <a:noFill/>
                    </a:lnB>
                  </a:tcPr>
                </a:tc>
                <a:tc>
                  <a:txBody>
                    <a:bodyPr/>
                    <a:lstStyle/>
                    <a:p>
                      <a:pPr algn="ctr" rtl="0"/>
                      <a:r>
                        <a:rPr lang="ru-RU" sz="1100">
                          <a:effectLst/>
                        </a:rPr>
                        <a:t>33,4</a:t>
                      </a:r>
                    </a:p>
                  </a:txBody>
                  <a:tcPr marL="19651" marR="19651" marT="19651" marB="19651">
                    <a:lnL>
                      <a:noFill/>
                    </a:lnL>
                    <a:lnR>
                      <a:noFill/>
                    </a:lnR>
                    <a:lnT>
                      <a:noFill/>
                    </a:lnT>
                    <a:lnB>
                      <a:noFill/>
                    </a:lnB>
                  </a:tcPr>
                </a:tc>
                <a:tc>
                  <a:txBody>
                    <a:bodyPr/>
                    <a:lstStyle/>
                    <a:p>
                      <a:pPr algn="ctr" rtl="0"/>
                      <a:r>
                        <a:rPr lang="ru-RU" sz="1100">
                          <a:effectLst/>
                        </a:rPr>
                        <a:t>6,0</a:t>
                      </a:r>
                    </a:p>
                  </a:txBody>
                  <a:tcPr marL="19651" marR="19651" marT="19651" marB="19651">
                    <a:lnL>
                      <a:noFill/>
                    </a:lnL>
                    <a:lnR>
                      <a:noFill/>
                    </a:lnR>
                    <a:lnT>
                      <a:noFill/>
                    </a:lnT>
                    <a:lnB>
                      <a:noFill/>
                    </a:lnB>
                  </a:tcPr>
                </a:tc>
                <a:tc>
                  <a:txBody>
                    <a:bodyPr/>
                    <a:lstStyle/>
                    <a:p>
                      <a:pPr algn="ctr" rtl="0"/>
                      <a:r>
                        <a:rPr lang="ru-RU" sz="1100">
                          <a:effectLst/>
                        </a:rPr>
                        <a:t>67,5</a:t>
                      </a:r>
                    </a:p>
                  </a:txBody>
                  <a:tcPr marL="19651" marR="19651" marT="19651" marB="19651">
                    <a:lnL>
                      <a:noFill/>
                    </a:lnL>
                    <a:lnR>
                      <a:noFill/>
                    </a:lnR>
                    <a:lnT>
                      <a:noFill/>
                    </a:lnT>
                    <a:lnB>
                      <a:noFill/>
                    </a:lnB>
                  </a:tcPr>
                </a:tc>
                <a:tc>
                  <a:txBody>
                    <a:bodyPr/>
                    <a:lstStyle/>
                    <a:p>
                      <a:pPr algn="ctr" rtl="0"/>
                      <a:r>
                        <a:rPr lang="ru-RU" sz="1100">
                          <a:effectLst/>
                        </a:rPr>
                        <a:t>4,8</a:t>
                      </a:r>
                    </a:p>
                  </a:txBody>
                  <a:tcPr marL="19651" marR="19651" marT="19651" marB="19651">
                    <a:lnL>
                      <a:noFill/>
                    </a:lnL>
                    <a:lnR>
                      <a:noFill/>
                    </a:lnR>
                    <a:lnT>
                      <a:noFill/>
                    </a:lnT>
                    <a:lnB>
                      <a:noFill/>
                    </a:lnB>
                  </a:tcPr>
                </a:tc>
                <a:extLst>
                  <a:ext uri="{0D108BD9-81ED-4DB2-BD59-A6C34878D82A}">
                    <a16:rowId xmlns:a16="http://schemas.microsoft.com/office/drawing/2014/main" xmlns="" val="514717590"/>
                  </a:ext>
                </a:extLst>
              </a:tr>
              <a:tr h="152492">
                <a:tc>
                  <a:txBody>
                    <a:bodyPr/>
                    <a:lstStyle/>
                    <a:p>
                      <a:pPr algn="ctr" rtl="0"/>
                      <a:r>
                        <a:rPr lang="ru-RU" sz="1100">
                          <a:effectLst/>
                        </a:rPr>
                        <a:t>11</a:t>
                      </a:r>
                    </a:p>
                  </a:txBody>
                  <a:tcPr marL="19651" marR="19651" marT="19651" marB="19651">
                    <a:lnL>
                      <a:noFill/>
                    </a:lnL>
                    <a:lnR>
                      <a:noFill/>
                    </a:lnR>
                    <a:lnT>
                      <a:noFill/>
                    </a:lnT>
                    <a:lnB>
                      <a:noFill/>
                    </a:lnB>
                  </a:tcPr>
                </a:tc>
                <a:tc>
                  <a:txBody>
                    <a:bodyPr/>
                    <a:lstStyle/>
                    <a:p>
                      <a:pPr algn="ctr" rtl="0"/>
                      <a:r>
                        <a:rPr lang="ru-RU" sz="1100">
                          <a:effectLst/>
                        </a:rPr>
                        <a:t>142,5</a:t>
                      </a:r>
                    </a:p>
                  </a:txBody>
                  <a:tcPr marL="19651" marR="19651" marT="19651" marB="19651">
                    <a:lnL>
                      <a:noFill/>
                    </a:lnL>
                    <a:lnR>
                      <a:noFill/>
                    </a:lnR>
                    <a:lnT>
                      <a:noFill/>
                    </a:lnT>
                    <a:lnB>
                      <a:noFill/>
                    </a:lnB>
                  </a:tcPr>
                </a:tc>
                <a:tc>
                  <a:txBody>
                    <a:bodyPr/>
                    <a:lstStyle/>
                    <a:p>
                      <a:pPr algn="ctr" rtl="0"/>
                      <a:r>
                        <a:rPr lang="ru-RU" sz="1100">
                          <a:effectLst/>
                        </a:rPr>
                        <a:t>6,26</a:t>
                      </a:r>
                    </a:p>
                  </a:txBody>
                  <a:tcPr marL="19651" marR="19651" marT="19651" marB="19651">
                    <a:lnL>
                      <a:noFill/>
                    </a:lnL>
                    <a:lnR>
                      <a:noFill/>
                    </a:lnR>
                    <a:lnT>
                      <a:noFill/>
                    </a:lnT>
                    <a:lnB>
                      <a:noFill/>
                    </a:lnB>
                  </a:tcPr>
                </a:tc>
                <a:tc>
                  <a:txBody>
                    <a:bodyPr/>
                    <a:lstStyle/>
                    <a:p>
                      <a:pPr algn="ctr" rtl="0"/>
                      <a:r>
                        <a:rPr lang="ru-RU" sz="1100">
                          <a:effectLst/>
                        </a:rPr>
                        <a:t>37,0</a:t>
                      </a:r>
                    </a:p>
                  </a:txBody>
                  <a:tcPr marL="19651" marR="19651" marT="19651" marB="19651">
                    <a:lnL>
                      <a:noFill/>
                    </a:lnL>
                    <a:lnR>
                      <a:noFill/>
                    </a:lnR>
                    <a:lnT>
                      <a:noFill/>
                    </a:lnT>
                    <a:lnB>
                      <a:noFill/>
                    </a:lnB>
                  </a:tcPr>
                </a:tc>
                <a:tc>
                  <a:txBody>
                    <a:bodyPr/>
                    <a:lstStyle/>
                    <a:p>
                      <a:pPr algn="ctr" rtl="0"/>
                      <a:r>
                        <a:rPr lang="ru-RU" sz="1100">
                          <a:effectLst/>
                        </a:rPr>
                        <a:t>6,82</a:t>
                      </a:r>
                    </a:p>
                  </a:txBody>
                  <a:tcPr marL="19651" marR="19651" marT="19651" marB="19651">
                    <a:lnL>
                      <a:noFill/>
                    </a:lnL>
                    <a:lnR>
                      <a:noFill/>
                    </a:lnR>
                    <a:lnT>
                      <a:noFill/>
                    </a:lnT>
                    <a:lnB>
                      <a:noFill/>
                    </a:lnB>
                  </a:tcPr>
                </a:tc>
                <a:tc>
                  <a:txBody>
                    <a:bodyPr/>
                    <a:lstStyle/>
                    <a:p>
                      <a:pPr algn="ctr" rtl="0"/>
                      <a:r>
                        <a:rPr lang="ru-RU" sz="1100">
                          <a:effectLst/>
                        </a:rPr>
                        <a:t>69,9</a:t>
                      </a:r>
                    </a:p>
                  </a:txBody>
                  <a:tcPr marL="19651" marR="19651" marT="19651" marB="19651">
                    <a:lnL>
                      <a:noFill/>
                    </a:lnL>
                    <a:lnR>
                      <a:noFill/>
                    </a:lnR>
                    <a:lnT>
                      <a:noFill/>
                    </a:lnT>
                    <a:lnB>
                      <a:noFill/>
                    </a:lnB>
                  </a:tcPr>
                </a:tc>
                <a:tc>
                  <a:txBody>
                    <a:bodyPr/>
                    <a:lstStyle/>
                    <a:p>
                      <a:pPr algn="ctr" rtl="0"/>
                      <a:r>
                        <a:rPr lang="ru-RU" sz="1100">
                          <a:effectLst/>
                        </a:rPr>
                        <a:t>5,2</a:t>
                      </a:r>
                    </a:p>
                  </a:txBody>
                  <a:tcPr marL="19651" marR="19651" marT="19651" marB="19651">
                    <a:lnL>
                      <a:noFill/>
                    </a:lnL>
                    <a:lnR>
                      <a:noFill/>
                    </a:lnR>
                    <a:lnT>
                      <a:noFill/>
                    </a:lnT>
                    <a:lnB>
                      <a:noFill/>
                    </a:lnB>
                  </a:tcPr>
                </a:tc>
                <a:extLst>
                  <a:ext uri="{0D108BD9-81ED-4DB2-BD59-A6C34878D82A}">
                    <a16:rowId xmlns:a16="http://schemas.microsoft.com/office/drawing/2014/main" xmlns="" val="4039730315"/>
                  </a:ext>
                </a:extLst>
              </a:tr>
              <a:tr h="152492">
                <a:tc>
                  <a:txBody>
                    <a:bodyPr/>
                    <a:lstStyle/>
                    <a:p>
                      <a:pPr algn="ctr" rtl="0"/>
                      <a:r>
                        <a:rPr lang="ru-RU" sz="1100">
                          <a:effectLst/>
                        </a:rPr>
                        <a:t>12</a:t>
                      </a:r>
                    </a:p>
                  </a:txBody>
                  <a:tcPr marL="19651" marR="19651" marT="19651" marB="19651">
                    <a:lnL>
                      <a:noFill/>
                    </a:lnL>
                    <a:lnR>
                      <a:noFill/>
                    </a:lnR>
                    <a:lnT>
                      <a:noFill/>
                    </a:lnT>
                    <a:lnB>
                      <a:noFill/>
                    </a:lnB>
                  </a:tcPr>
                </a:tc>
                <a:tc>
                  <a:txBody>
                    <a:bodyPr/>
                    <a:lstStyle/>
                    <a:p>
                      <a:pPr algn="ctr" rtl="0"/>
                      <a:r>
                        <a:rPr lang="ru-RU" sz="1100">
                          <a:effectLst/>
                        </a:rPr>
                        <a:t>147,0</a:t>
                      </a:r>
                    </a:p>
                  </a:txBody>
                  <a:tcPr marL="19651" marR="19651" marT="19651" marB="19651">
                    <a:lnL>
                      <a:noFill/>
                    </a:lnL>
                    <a:lnR>
                      <a:noFill/>
                    </a:lnR>
                    <a:lnT>
                      <a:noFill/>
                    </a:lnT>
                    <a:lnB>
                      <a:noFill/>
                    </a:lnB>
                  </a:tcPr>
                </a:tc>
                <a:tc>
                  <a:txBody>
                    <a:bodyPr/>
                    <a:lstStyle/>
                    <a:p>
                      <a:pPr algn="ctr" rtl="0"/>
                      <a:r>
                        <a:rPr lang="ru-RU" sz="1100">
                          <a:effectLst/>
                        </a:rPr>
                        <a:t>6,96</a:t>
                      </a:r>
                    </a:p>
                  </a:txBody>
                  <a:tcPr marL="19651" marR="19651" marT="19651" marB="19651">
                    <a:lnL>
                      <a:noFill/>
                    </a:lnL>
                    <a:lnR>
                      <a:noFill/>
                    </a:lnR>
                    <a:lnT>
                      <a:noFill/>
                    </a:lnT>
                    <a:lnB>
                      <a:noFill/>
                    </a:lnB>
                  </a:tcPr>
                </a:tc>
                <a:tc>
                  <a:txBody>
                    <a:bodyPr/>
                    <a:lstStyle/>
                    <a:p>
                      <a:pPr algn="ctr" rtl="0"/>
                      <a:r>
                        <a:rPr lang="ru-RU" sz="1100">
                          <a:effectLst/>
                        </a:rPr>
                        <a:t>39,9</a:t>
                      </a:r>
                    </a:p>
                  </a:txBody>
                  <a:tcPr marL="19651" marR="19651" marT="19651" marB="19651">
                    <a:lnL>
                      <a:noFill/>
                    </a:lnL>
                    <a:lnR>
                      <a:noFill/>
                    </a:lnR>
                    <a:lnT>
                      <a:noFill/>
                    </a:lnT>
                    <a:lnB>
                      <a:noFill/>
                    </a:lnB>
                  </a:tcPr>
                </a:tc>
                <a:tc>
                  <a:txBody>
                    <a:bodyPr/>
                    <a:lstStyle/>
                    <a:p>
                      <a:pPr algn="ctr" rtl="0"/>
                      <a:r>
                        <a:rPr lang="ru-RU" sz="1100">
                          <a:effectLst/>
                        </a:rPr>
                        <a:t>6,7</a:t>
                      </a:r>
                    </a:p>
                  </a:txBody>
                  <a:tcPr marL="19651" marR="19651" marT="19651" marB="19651">
                    <a:lnL>
                      <a:noFill/>
                    </a:lnL>
                    <a:lnR>
                      <a:noFill/>
                    </a:lnR>
                    <a:lnT>
                      <a:noFill/>
                    </a:lnT>
                    <a:lnB>
                      <a:noFill/>
                    </a:lnB>
                  </a:tcPr>
                </a:tc>
                <a:tc>
                  <a:txBody>
                    <a:bodyPr/>
                    <a:lstStyle/>
                    <a:p>
                      <a:pPr algn="ctr" rtl="0"/>
                      <a:r>
                        <a:rPr lang="ru-RU" sz="1100">
                          <a:effectLst/>
                        </a:rPr>
                        <a:t>71,6</a:t>
                      </a:r>
                    </a:p>
                  </a:txBody>
                  <a:tcPr marL="19651" marR="19651" marT="19651" marB="19651">
                    <a:lnL>
                      <a:noFill/>
                    </a:lnL>
                    <a:lnR>
                      <a:noFill/>
                    </a:lnR>
                    <a:lnT>
                      <a:noFill/>
                    </a:lnT>
                    <a:lnB>
                      <a:noFill/>
                    </a:lnB>
                  </a:tcPr>
                </a:tc>
                <a:tc>
                  <a:txBody>
                    <a:bodyPr/>
                    <a:lstStyle/>
                    <a:p>
                      <a:pPr algn="ctr" rtl="0"/>
                      <a:r>
                        <a:rPr lang="ru-RU" sz="1100">
                          <a:effectLst/>
                        </a:rPr>
                        <a:t>4,46</a:t>
                      </a:r>
                    </a:p>
                  </a:txBody>
                  <a:tcPr marL="19651" marR="19651" marT="19651" marB="19651">
                    <a:lnL>
                      <a:noFill/>
                    </a:lnL>
                    <a:lnR>
                      <a:noFill/>
                    </a:lnR>
                    <a:lnT>
                      <a:noFill/>
                    </a:lnT>
                    <a:lnB>
                      <a:noFill/>
                    </a:lnB>
                  </a:tcPr>
                </a:tc>
                <a:extLst>
                  <a:ext uri="{0D108BD9-81ED-4DB2-BD59-A6C34878D82A}">
                    <a16:rowId xmlns:a16="http://schemas.microsoft.com/office/drawing/2014/main" xmlns="" val="2034387230"/>
                  </a:ext>
                </a:extLst>
              </a:tr>
              <a:tr h="152492">
                <a:tc>
                  <a:txBody>
                    <a:bodyPr/>
                    <a:lstStyle/>
                    <a:p>
                      <a:pPr algn="ctr" rtl="0"/>
                      <a:r>
                        <a:rPr lang="ru-RU" sz="1100">
                          <a:effectLst/>
                        </a:rPr>
                        <a:t>13</a:t>
                      </a:r>
                    </a:p>
                  </a:txBody>
                  <a:tcPr marL="19651" marR="19651" marT="19651" marB="19651">
                    <a:lnL>
                      <a:noFill/>
                    </a:lnL>
                    <a:lnR>
                      <a:noFill/>
                    </a:lnR>
                    <a:lnT>
                      <a:noFill/>
                    </a:lnT>
                    <a:lnB>
                      <a:noFill/>
                    </a:lnB>
                  </a:tcPr>
                </a:tc>
                <a:tc>
                  <a:txBody>
                    <a:bodyPr/>
                    <a:lstStyle/>
                    <a:p>
                      <a:pPr algn="ctr" rtl="0"/>
                      <a:r>
                        <a:rPr lang="ru-RU" sz="1100">
                          <a:effectLst/>
                        </a:rPr>
                        <a:t>153,5</a:t>
                      </a:r>
                    </a:p>
                  </a:txBody>
                  <a:tcPr marL="19651" marR="19651" marT="19651" marB="19651">
                    <a:lnL>
                      <a:noFill/>
                    </a:lnL>
                    <a:lnR>
                      <a:noFill/>
                    </a:lnR>
                    <a:lnT>
                      <a:noFill/>
                    </a:lnT>
                    <a:lnB>
                      <a:noFill/>
                    </a:lnB>
                  </a:tcPr>
                </a:tc>
                <a:tc>
                  <a:txBody>
                    <a:bodyPr/>
                    <a:lstStyle/>
                    <a:p>
                      <a:pPr algn="ctr" rtl="0"/>
                      <a:r>
                        <a:rPr lang="ru-RU" sz="1100">
                          <a:effectLst/>
                        </a:rPr>
                        <a:t>8,22</a:t>
                      </a:r>
                    </a:p>
                  </a:txBody>
                  <a:tcPr marL="19651" marR="19651" marT="19651" marB="19651">
                    <a:lnL>
                      <a:noFill/>
                    </a:lnL>
                    <a:lnR>
                      <a:noFill/>
                    </a:lnR>
                    <a:lnT>
                      <a:noFill/>
                    </a:lnT>
                    <a:lnB>
                      <a:noFill/>
                    </a:lnB>
                  </a:tcPr>
                </a:tc>
                <a:tc>
                  <a:txBody>
                    <a:bodyPr/>
                    <a:lstStyle/>
                    <a:p>
                      <a:pPr algn="ctr" rtl="0"/>
                      <a:r>
                        <a:rPr lang="ru-RU" sz="1100">
                          <a:effectLst/>
                        </a:rPr>
                        <a:t>45,1</a:t>
                      </a:r>
                    </a:p>
                  </a:txBody>
                  <a:tcPr marL="19651" marR="19651" marT="19651" marB="19651">
                    <a:lnL>
                      <a:noFill/>
                    </a:lnL>
                    <a:lnR>
                      <a:noFill/>
                    </a:lnR>
                    <a:lnT>
                      <a:noFill/>
                    </a:lnT>
                    <a:lnB>
                      <a:noFill/>
                    </a:lnB>
                  </a:tcPr>
                </a:tc>
                <a:tc>
                  <a:txBody>
                    <a:bodyPr/>
                    <a:lstStyle/>
                    <a:p>
                      <a:pPr algn="ctr" rtl="0"/>
                      <a:r>
                        <a:rPr lang="ru-RU" sz="1100">
                          <a:effectLst/>
                        </a:rPr>
                        <a:t>8,74</a:t>
                      </a:r>
                    </a:p>
                  </a:txBody>
                  <a:tcPr marL="19651" marR="19651" marT="19651" marB="19651">
                    <a:lnL>
                      <a:noFill/>
                    </a:lnL>
                    <a:lnR>
                      <a:noFill/>
                    </a:lnR>
                    <a:lnT>
                      <a:noFill/>
                    </a:lnT>
                    <a:lnB>
                      <a:noFill/>
                    </a:lnB>
                  </a:tcPr>
                </a:tc>
                <a:tc>
                  <a:txBody>
                    <a:bodyPr/>
                    <a:lstStyle/>
                    <a:p>
                      <a:pPr algn="ctr" rtl="0"/>
                      <a:r>
                        <a:rPr lang="ru-RU" sz="1100" dirty="0">
                          <a:effectLst/>
                        </a:rPr>
                        <a:t>75,0</a:t>
                      </a:r>
                    </a:p>
                  </a:txBody>
                  <a:tcPr marL="19651" marR="19651" marT="19651" marB="19651">
                    <a:lnL>
                      <a:noFill/>
                    </a:lnL>
                    <a:lnR>
                      <a:noFill/>
                    </a:lnR>
                    <a:lnT>
                      <a:noFill/>
                    </a:lnT>
                    <a:lnB>
                      <a:noFill/>
                    </a:lnB>
                  </a:tcPr>
                </a:tc>
                <a:tc>
                  <a:txBody>
                    <a:bodyPr/>
                    <a:lstStyle/>
                    <a:p>
                      <a:pPr algn="ctr" rtl="0"/>
                      <a:r>
                        <a:rPr lang="ru-RU" sz="1100">
                          <a:effectLst/>
                        </a:rPr>
                        <a:t>5,48</a:t>
                      </a:r>
                    </a:p>
                  </a:txBody>
                  <a:tcPr marL="19651" marR="19651" marT="19651" marB="19651">
                    <a:lnL>
                      <a:noFill/>
                    </a:lnL>
                    <a:lnR>
                      <a:noFill/>
                    </a:lnR>
                    <a:lnT>
                      <a:noFill/>
                    </a:lnT>
                    <a:lnB>
                      <a:noFill/>
                    </a:lnB>
                  </a:tcPr>
                </a:tc>
                <a:extLst>
                  <a:ext uri="{0D108BD9-81ED-4DB2-BD59-A6C34878D82A}">
                    <a16:rowId xmlns:a16="http://schemas.microsoft.com/office/drawing/2014/main" xmlns="" val="1434339750"/>
                  </a:ext>
                </a:extLst>
              </a:tr>
              <a:tr h="152492">
                <a:tc>
                  <a:txBody>
                    <a:bodyPr/>
                    <a:lstStyle/>
                    <a:p>
                      <a:pPr algn="ctr" rtl="0"/>
                      <a:r>
                        <a:rPr lang="ru-RU" sz="1100">
                          <a:effectLst/>
                        </a:rPr>
                        <a:t>14</a:t>
                      </a:r>
                    </a:p>
                  </a:txBody>
                  <a:tcPr marL="19651" marR="19651" marT="19651" marB="19651">
                    <a:lnL>
                      <a:noFill/>
                    </a:lnL>
                    <a:lnR>
                      <a:noFill/>
                    </a:lnR>
                    <a:lnT>
                      <a:noFill/>
                    </a:lnT>
                    <a:lnB>
                      <a:noFill/>
                    </a:lnB>
                  </a:tcPr>
                </a:tc>
                <a:tc>
                  <a:txBody>
                    <a:bodyPr/>
                    <a:lstStyle/>
                    <a:p>
                      <a:pPr algn="ctr" rtl="0"/>
                      <a:r>
                        <a:rPr lang="ru-RU" sz="1100">
                          <a:effectLst/>
                        </a:rPr>
                        <a:t>161,1</a:t>
                      </a:r>
                    </a:p>
                  </a:txBody>
                  <a:tcPr marL="19651" marR="19651" marT="19651" marB="19651">
                    <a:lnL>
                      <a:noFill/>
                    </a:lnL>
                    <a:lnR>
                      <a:noFill/>
                    </a:lnR>
                    <a:lnT>
                      <a:noFill/>
                    </a:lnT>
                    <a:lnB>
                      <a:noFill/>
                    </a:lnB>
                  </a:tcPr>
                </a:tc>
                <a:tc>
                  <a:txBody>
                    <a:bodyPr/>
                    <a:lstStyle/>
                    <a:p>
                      <a:pPr algn="ctr" rtl="0"/>
                      <a:r>
                        <a:rPr lang="ru-RU" sz="1100">
                          <a:effectLst/>
                        </a:rPr>
                        <a:t>8,74</a:t>
                      </a:r>
                    </a:p>
                  </a:txBody>
                  <a:tcPr marL="19651" marR="19651" marT="19651" marB="19651">
                    <a:lnL>
                      <a:noFill/>
                    </a:lnL>
                    <a:lnR>
                      <a:noFill/>
                    </a:lnR>
                    <a:lnT>
                      <a:noFill/>
                    </a:lnT>
                    <a:lnB>
                      <a:noFill/>
                    </a:lnB>
                  </a:tcPr>
                </a:tc>
                <a:tc>
                  <a:txBody>
                    <a:bodyPr/>
                    <a:lstStyle/>
                    <a:p>
                      <a:pPr algn="ctr" rtl="0"/>
                      <a:r>
                        <a:rPr lang="ru-RU" sz="1100">
                          <a:effectLst/>
                        </a:rPr>
                        <a:t>50,8</a:t>
                      </a:r>
                    </a:p>
                  </a:txBody>
                  <a:tcPr marL="19651" marR="19651" marT="19651" marB="19651">
                    <a:lnL>
                      <a:noFill/>
                    </a:lnL>
                    <a:lnR>
                      <a:noFill/>
                    </a:lnR>
                    <a:lnT>
                      <a:noFill/>
                    </a:lnT>
                    <a:lnB>
                      <a:noFill/>
                    </a:lnB>
                  </a:tcPr>
                </a:tc>
                <a:tc>
                  <a:txBody>
                    <a:bodyPr/>
                    <a:lstStyle/>
                    <a:p>
                      <a:pPr algn="ctr" rtl="0"/>
                      <a:r>
                        <a:rPr lang="ru-RU" sz="1100">
                          <a:effectLst/>
                        </a:rPr>
                        <a:t>8,7</a:t>
                      </a:r>
                    </a:p>
                  </a:txBody>
                  <a:tcPr marL="19651" marR="19651" marT="19651" marB="19651">
                    <a:lnL>
                      <a:noFill/>
                    </a:lnL>
                    <a:lnR>
                      <a:noFill/>
                    </a:lnR>
                    <a:lnT>
                      <a:noFill/>
                    </a:lnT>
                    <a:lnB>
                      <a:noFill/>
                    </a:lnB>
                  </a:tcPr>
                </a:tc>
                <a:tc>
                  <a:txBody>
                    <a:bodyPr/>
                    <a:lstStyle/>
                    <a:p>
                      <a:pPr algn="ctr" rtl="0"/>
                      <a:r>
                        <a:rPr lang="ru-RU" sz="1100">
                          <a:effectLst/>
                        </a:rPr>
                        <a:t>78,7</a:t>
                      </a:r>
                    </a:p>
                  </a:txBody>
                  <a:tcPr marL="19651" marR="19651" marT="19651" marB="19651">
                    <a:lnL>
                      <a:noFill/>
                    </a:lnL>
                    <a:lnR>
                      <a:noFill/>
                    </a:lnR>
                    <a:lnT>
                      <a:noFill/>
                    </a:lnT>
                    <a:lnB>
                      <a:noFill/>
                    </a:lnB>
                  </a:tcPr>
                </a:tc>
                <a:tc>
                  <a:txBody>
                    <a:bodyPr/>
                    <a:lstStyle/>
                    <a:p>
                      <a:pPr algn="ctr" rtl="0"/>
                      <a:r>
                        <a:rPr lang="ru-RU" sz="1100">
                          <a:effectLst/>
                        </a:rPr>
                        <a:t>6,14</a:t>
                      </a:r>
                    </a:p>
                  </a:txBody>
                  <a:tcPr marL="19651" marR="19651" marT="19651" marB="19651">
                    <a:lnL>
                      <a:noFill/>
                    </a:lnL>
                    <a:lnR>
                      <a:noFill/>
                    </a:lnR>
                    <a:lnT>
                      <a:noFill/>
                    </a:lnT>
                    <a:lnB>
                      <a:noFill/>
                    </a:lnB>
                  </a:tcPr>
                </a:tc>
                <a:extLst>
                  <a:ext uri="{0D108BD9-81ED-4DB2-BD59-A6C34878D82A}">
                    <a16:rowId xmlns:a16="http://schemas.microsoft.com/office/drawing/2014/main" xmlns="" val="665165027"/>
                  </a:ext>
                </a:extLst>
              </a:tr>
              <a:tr h="152492">
                <a:tc>
                  <a:txBody>
                    <a:bodyPr/>
                    <a:lstStyle/>
                    <a:p>
                      <a:pPr algn="ctr" rtl="0"/>
                      <a:r>
                        <a:rPr lang="ru-RU" sz="1100">
                          <a:effectLst/>
                        </a:rPr>
                        <a:t>15</a:t>
                      </a:r>
                    </a:p>
                  </a:txBody>
                  <a:tcPr marL="19651" marR="19651" marT="19651" marB="19651">
                    <a:lnL>
                      <a:noFill/>
                    </a:lnL>
                    <a:lnR>
                      <a:noFill/>
                    </a:lnR>
                    <a:lnT>
                      <a:noFill/>
                    </a:lnT>
                    <a:lnB>
                      <a:noFill/>
                    </a:lnB>
                  </a:tcPr>
                </a:tc>
                <a:tc>
                  <a:txBody>
                    <a:bodyPr/>
                    <a:lstStyle/>
                    <a:p>
                      <a:pPr algn="ctr" rtl="0"/>
                      <a:r>
                        <a:rPr lang="ru-RU" sz="1100">
                          <a:effectLst/>
                        </a:rPr>
                        <a:t>166,9</a:t>
                      </a:r>
                    </a:p>
                  </a:txBody>
                  <a:tcPr marL="19651" marR="19651" marT="19651" marB="19651">
                    <a:lnL>
                      <a:noFill/>
                    </a:lnL>
                    <a:lnR>
                      <a:noFill/>
                    </a:lnR>
                    <a:lnT>
                      <a:noFill/>
                    </a:lnT>
                    <a:lnB>
                      <a:noFill/>
                    </a:lnB>
                  </a:tcPr>
                </a:tc>
                <a:tc>
                  <a:txBody>
                    <a:bodyPr/>
                    <a:lstStyle/>
                    <a:p>
                      <a:pPr algn="ctr" rtl="0"/>
                      <a:r>
                        <a:rPr lang="ru-RU" sz="1100">
                          <a:effectLst/>
                        </a:rPr>
                        <a:t>8,16</a:t>
                      </a:r>
                    </a:p>
                  </a:txBody>
                  <a:tcPr marL="19651" marR="19651" marT="19651" marB="19651">
                    <a:lnL>
                      <a:noFill/>
                    </a:lnL>
                    <a:lnR>
                      <a:noFill/>
                    </a:lnR>
                    <a:lnT>
                      <a:noFill/>
                    </a:lnT>
                    <a:lnB>
                      <a:noFill/>
                    </a:lnB>
                  </a:tcPr>
                </a:tc>
                <a:tc>
                  <a:txBody>
                    <a:bodyPr/>
                    <a:lstStyle/>
                    <a:p>
                      <a:pPr algn="ctr" rtl="0"/>
                      <a:r>
                        <a:rPr lang="ru-RU" sz="1100">
                          <a:effectLst/>
                        </a:rPr>
                        <a:t>57,2</a:t>
                      </a:r>
                    </a:p>
                  </a:txBody>
                  <a:tcPr marL="19651" marR="19651" marT="19651" marB="19651">
                    <a:lnL>
                      <a:noFill/>
                    </a:lnL>
                    <a:lnR>
                      <a:noFill/>
                    </a:lnR>
                    <a:lnT>
                      <a:noFill/>
                    </a:lnT>
                    <a:lnB>
                      <a:noFill/>
                    </a:lnB>
                  </a:tcPr>
                </a:tc>
                <a:tc>
                  <a:txBody>
                    <a:bodyPr/>
                    <a:lstStyle/>
                    <a:p>
                      <a:pPr algn="ctr" rtl="0"/>
                      <a:r>
                        <a:rPr lang="ru-RU" sz="1100">
                          <a:effectLst/>
                        </a:rPr>
                        <a:t>10,12</a:t>
                      </a:r>
                    </a:p>
                  </a:txBody>
                  <a:tcPr marL="19651" marR="19651" marT="19651" marB="19651">
                    <a:lnL>
                      <a:noFill/>
                    </a:lnL>
                    <a:lnR>
                      <a:noFill/>
                    </a:lnR>
                    <a:lnT>
                      <a:noFill/>
                    </a:lnT>
                    <a:lnB>
                      <a:noFill/>
                    </a:lnB>
                  </a:tcPr>
                </a:tc>
                <a:tc>
                  <a:txBody>
                    <a:bodyPr/>
                    <a:lstStyle/>
                    <a:p>
                      <a:pPr algn="ctr" rtl="0"/>
                      <a:r>
                        <a:rPr lang="ru-RU" sz="1100">
                          <a:effectLst/>
                        </a:rPr>
                        <a:t>82,0</a:t>
                      </a:r>
                    </a:p>
                  </a:txBody>
                  <a:tcPr marL="19651" marR="19651" marT="19651" marB="19651">
                    <a:lnL>
                      <a:noFill/>
                    </a:lnL>
                    <a:lnR>
                      <a:noFill/>
                    </a:lnR>
                    <a:lnT>
                      <a:noFill/>
                    </a:lnT>
                    <a:lnB>
                      <a:noFill/>
                    </a:lnB>
                  </a:tcPr>
                </a:tc>
                <a:tc>
                  <a:txBody>
                    <a:bodyPr/>
                    <a:lstStyle/>
                    <a:p>
                      <a:pPr algn="ctr" rtl="0"/>
                      <a:r>
                        <a:rPr lang="ru-RU" sz="1100">
                          <a:effectLst/>
                        </a:rPr>
                        <a:t>6,0</a:t>
                      </a:r>
                    </a:p>
                  </a:txBody>
                  <a:tcPr marL="19651" marR="19651" marT="19651" marB="19651">
                    <a:lnL>
                      <a:noFill/>
                    </a:lnL>
                    <a:lnR>
                      <a:noFill/>
                    </a:lnR>
                    <a:lnT>
                      <a:noFill/>
                    </a:lnT>
                    <a:lnB>
                      <a:noFill/>
                    </a:lnB>
                  </a:tcPr>
                </a:tc>
                <a:extLst>
                  <a:ext uri="{0D108BD9-81ED-4DB2-BD59-A6C34878D82A}">
                    <a16:rowId xmlns:a16="http://schemas.microsoft.com/office/drawing/2014/main" xmlns="" val="3883869164"/>
                  </a:ext>
                </a:extLst>
              </a:tr>
              <a:tr h="152492">
                <a:tc>
                  <a:txBody>
                    <a:bodyPr/>
                    <a:lstStyle/>
                    <a:p>
                      <a:pPr algn="ctr" rtl="0"/>
                      <a:r>
                        <a:rPr lang="ru-RU" sz="1100">
                          <a:effectLst/>
                        </a:rPr>
                        <a:t>16</a:t>
                      </a:r>
                    </a:p>
                  </a:txBody>
                  <a:tcPr marL="19651" marR="19651" marT="19651" marB="19651">
                    <a:lnL>
                      <a:noFill/>
                    </a:lnL>
                    <a:lnR>
                      <a:noFill/>
                    </a:lnR>
                    <a:lnT>
                      <a:noFill/>
                    </a:lnT>
                    <a:lnB>
                      <a:noFill/>
                    </a:lnB>
                  </a:tcPr>
                </a:tc>
                <a:tc>
                  <a:txBody>
                    <a:bodyPr/>
                    <a:lstStyle/>
                    <a:p>
                      <a:pPr algn="ctr" rtl="0"/>
                      <a:r>
                        <a:rPr lang="ru-RU" sz="1100">
                          <a:effectLst/>
                        </a:rPr>
                        <a:t>173,1</a:t>
                      </a:r>
                    </a:p>
                  </a:txBody>
                  <a:tcPr marL="19651" marR="19651" marT="19651" marB="19651">
                    <a:lnL>
                      <a:noFill/>
                    </a:lnL>
                    <a:lnR>
                      <a:noFill/>
                    </a:lnR>
                    <a:lnT>
                      <a:noFill/>
                    </a:lnT>
                    <a:lnB>
                      <a:noFill/>
                    </a:lnB>
                  </a:tcPr>
                </a:tc>
                <a:tc>
                  <a:txBody>
                    <a:bodyPr/>
                    <a:lstStyle/>
                    <a:p>
                      <a:pPr algn="ctr" rtl="0"/>
                      <a:r>
                        <a:rPr lang="ru-RU" sz="1100">
                          <a:effectLst/>
                        </a:rPr>
                        <a:t>7,02</a:t>
                      </a:r>
                    </a:p>
                  </a:txBody>
                  <a:tcPr marL="19651" marR="19651" marT="19651" marB="19651">
                    <a:lnL>
                      <a:noFill/>
                    </a:lnL>
                    <a:lnR>
                      <a:noFill/>
                    </a:lnR>
                    <a:lnT>
                      <a:noFill/>
                    </a:lnT>
                    <a:lnB>
                      <a:noFill/>
                    </a:lnB>
                  </a:tcPr>
                </a:tc>
                <a:tc>
                  <a:txBody>
                    <a:bodyPr/>
                    <a:lstStyle/>
                    <a:p>
                      <a:pPr algn="ctr" rtl="0"/>
                      <a:r>
                        <a:rPr lang="ru-RU" sz="1100">
                          <a:effectLst/>
                        </a:rPr>
                        <a:t>62,98</a:t>
                      </a:r>
                    </a:p>
                  </a:txBody>
                  <a:tcPr marL="19651" marR="19651" marT="19651" marB="19651">
                    <a:lnL>
                      <a:noFill/>
                    </a:lnL>
                    <a:lnR>
                      <a:noFill/>
                    </a:lnR>
                    <a:lnT>
                      <a:noFill/>
                    </a:lnT>
                    <a:lnB>
                      <a:noFill/>
                    </a:lnB>
                  </a:tcPr>
                </a:tc>
                <a:tc>
                  <a:txBody>
                    <a:bodyPr/>
                    <a:lstStyle/>
                    <a:p>
                      <a:pPr algn="ctr" rtl="0"/>
                      <a:r>
                        <a:rPr lang="ru-RU" sz="1100">
                          <a:effectLst/>
                        </a:rPr>
                        <a:t>8,24</a:t>
                      </a:r>
                    </a:p>
                  </a:txBody>
                  <a:tcPr marL="19651" marR="19651" marT="19651" marB="19651">
                    <a:lnL>
                      <a:noFill/>
                    </a:lnL>
                    <a:lnR>
                      <a:noFill/>
                    </a:lnR>
                    <a:lnT>
                      <a:noFill/>
                    </a:lnT>
                    <a:lnB>
                      <a:noFill/>
                    </a:lnB>
                  </a:tcPr>
                </a:tc>
                <a:tc>
                  <a:txBody>
                    <a:bodyPr/>
                    <a:lstStyle/>
                    <a:p>
                      <a:pPr algn="ctr" rtl="0"/>
                      <a:r>
                        <a:rPr lang="ru-RU" sz="1100">
                          <a:effectLst/>
                        </a:rPr>
                        <a:t>85,3</a:t>
                      </a:r>
                    </a:p>
                  </a:txBody>
                  <a:tcPr marL="19651" marR="19651" marT="19651" marB="19651">
                    <a:lnL>
                      <a:noFill/>
                    </a:lnL>
                    <a:lnR>
                      <a:noFill/>
                    </a:lnR>
                    <a:lnT>
                      <a:noFill/>
                    </a:lnT>
                    <a:lnB>
                      <a:noFill/>
                    </a:lnB>
                  </a:tcPr>
                </a:tc>
                <a:tc>
                  <a:txBody>
                    <a:bodyPr/>
                    <a:lstStyle/>
                    <a:p>
                      <a:pPr algn="ctr" rtl="0"/>
                      <a:r>
                        <a:rPr lang="ru-RU" sz="1100">
                          <a:effectLst/>
                        </a:rPr>
                        <a:t>4,52</a:t>
                      </a:r>
                    </a:p>
                  </a:txBody>
                  <a:tcPr marL="19651" marR="19651" marT="19651" marB="19651">
                    <a:lnL>
                      <a:noFill/>
                    </a:lnL>
                    <a:lnR>
                      <a:noFill/>
                    </a:lnR>
                    <a:lnT>
                      <a:noFill/>
                    </a:lnT>
                    <a:lnB>
                      <a:noFill/>
                    </a:lnB>
                  </a:tcPr>
                </a:tc>
                <a:extLst>
                  <a:ext uri="{0D108BD9-81ED-4DB2-BD59-A6C34878D82A}">
                    <a16:rowId xmlns:a16="http://schemas.microsoft.com/office/drawing/2014/main" xmlns="" val="1218616252"/>
                  </a:ext>
                </a:extLst>
              </a:tr>
              <a:tr h="152492">
                <a:tc gridSpan="7">
                  <a:txBody>
                    <a:bodyPr/>
                    <a:lstStyle/>
                    <a:p>
                      <a:pPr algn="ctr" rtl="0"/>
                      <a:r>
                        <a:rPr lang="ru-RU" sz="1100">
                          <a:effectLst/>
                        </a:rPr>
                        <a:t>дівчатка</a:t>
                      </a:r>
                    </a:p>
                  </a:txBody>
                  <a:tcPr marL="19651" marR="19651" marT="19651" marB="19651">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893429454"/>
                  </a:ext>
                </a:extLst>
              </a:tr>
              <a:tr h="152492">
                <a:tc>
                  <a:txBody>
                    <a:bodyPr/>
                    <a:lstStyle/>
                    <a:p>
                      <a:pPr algn="ctr" rtl="0"/>
                      <a:r>
                        <a:rPr lang="ru-RU" sz="1100">
                          <a:effectLst/>
                        </a:rPr>
                        <a:t>7</a:t>
                      </a:r>
                    </a:p>
                  </a:txBody>
                  <a:tcPr marL="19651" marR="19651" marT="19651" marB="19651">
                    <a:lnL>
                      <a:noFill/>
                    </a:lnL>
                    <a:lnR>
                      <a:noFill/>
                    </a:lnR>
                    <a:lnT>
                      <a:noFill/>
                    </a:lnT>
                    <a:lnB>
                      <a:noFill/>
                    </a:lnB>
                  </a:tcPr>
                </a:tc>
                <a:tc>
                  <a:txBody>
                    <a:bodyPr/>
                    <a:lstStyle/>
                    <a:p>
                      <a:pPr algn="ctr" rtl="0"/>
                      <a:r>
                        <a:rPr lang="ru-RU" sz="1100">
                          <a:effectLst/>
                        </a:rPr>
                        <a:t>121,5</a:t>
                      </a:r>
                    </a:p>
                  </a:txBody>
                  <a:tcPr marL="19651" marR="19651" marT="19651" marB="19651">
                    <a:lnL>
                      <a:noFill/>
                    </a:lnL>
                    <a:lnR>
                      <a:noFill/>
                    </a:lnR>
                    <a:lnT>
                      <a:noFill/>
                    </a:lnT>
                    <a:lnB>
                      <a:noFill/>
                    </a:lnB>
                  </a:tcPr>
                </a:tc>
                <a:tc>
                  <a:txBody>
                    <a:bodyPr/>
                    <a:lstStyle/>
                    <a:p>
                      <a:pPr algn="ctr" rtl="0"/>
                      <a:r>
                        <a:rPr lang="ru-RU" sz="1100">
                          <a:effectLst/>
                        </a:rPr>
                        <a:t>5,54</a:t>
                      </a:r>
                    </a:p>
                  </a:txBody>
                  <a:tcPr marL="19651" marR="19651" marT="19651" marB="19651">
                    <a:lnL>
                      <a:noFill/>
                    </a:lnL>
                    <a:lnR>
                      <a:noFill/>
                    </a:lnR>
                    <a:lnT>
                      <a:noFill/>
                    </a:lnT>
                    <a:lnB>
                      <a:noFill/>
                    </a:lnB>
                  </a:tcPr>
                </a:tc>
                <a:tc>
                  <a:txBody>
                    <a:bodyPr/>
                    <a:lstStyle/>
                    <a:p>
                      <a:pPr algn="ctr" rtl="0"/>
                      <a:r>
                        <a:rPr lang="ru-RU" sz="1100">
                          <a:effectLst/>
                        </a:rPr>
                        <a:t>23,3</a:t>
                      </a:r>
                    </a:p>
                  </a:txBody>
                  <a:tcPr marL="19651" marR="19651" marT="19651" marB="19651">
                    <a:lnL>
                      <a:noFill/>
                    </a:lnL>
                    <a:lnR>
                      <a:noFill/>
                    </a:lnR>
                    <a:lnT>
                      <a:noFill/>
                    </a:lnT>
                    <a:lnB>
                      <a:noFill/>
                    </a:lnB>
                  </a:tcPr>
                </a:tc>
                <a:tc>
                  <a:txBody>
                    <a:bodyPr/>
                    <a:lstStyle/>
                    <a:p>
                      <a:pPr algn="ctr" rtl="0"/>
                      <a:r>
                        <a:rPr lang="ru-RU" sz="1100">
                          <a:effectLst/>
                        </a:rPr>
                        <a:t>3,65</a:t>
                      </a:r>
                    </a:p>
                  </a:txBody>
                  <a:tcPr marL="19651" marR="19651" marT="19651" marB="19651">
                    <a:lnL>
                      <a:noFill/>
                    </a:lnL>
                    <a:lnR>
                      <a:noFill/>
                    </a:lnR>
                    <a:lnT>
                      <a:noFill/>
                    </a:lnT>
                    <a:lnB>
                      <a:noFill/>
                    </a:lnB>
                  </a:tcPr>
                </a:tc>
                <a:tc>
                  <a:txBody>
                    <a:bodyPr/>
                    <a:lstStyle/>
                    <a:p>
                      <a:pPr algn="ctr" rtl="0"/>
                      <a:r>
                        <a:rPr lang="ru-RU" sz="1100">
                          <a:effectLst/>
                        </a:rPr>
                        <a:t>59,0</a:t>
                      </a:r>
                    </a:p>
                  </a:txBody>
                  <a:tcPr marL="19651" marR="19651" marT="19651" marB="19651">
                    <a:lnL>
                      <a:noFill/>
                    </a:lnL>
                    <a:lnR>
                      <a:noFill/>
                    </a:lnR>
                    <a:lnT>
                      <a:noFill/>
                    </a:lnT>
                    <a:lnB>
                      <a:noFill/>
                    </a:lnB>
                  </a:tcPr>
                </a:tc>
                <a:tc>
                  <a:txBody>
                    <a:bodyPr/>
                    <a:lstStyle/>
                    <a:p>
                      <a:pPr algn="ctr" rtl="0"/>
                      <a:r>
                        <a:rPr lang="ru-RU" sz="1100">
                          <a:effectLst/>
                        </a:rPr>
                        <a:t>2,4</a:t>
                      </a:r>
                    </a:p>
                  </a:txBody>
                  <a:tcPr marL="19651" marR="19651" marT="19651" marB="19651">
                    <a:lnL>
                      <a:noFill/>
                    </a:lnL>
                    <a:lnR>
                      <a:noFill/>
                    </a:lnR>
                    <a:lnT>
                      <a:noFill/>
                    </a:lnT>
                    <a:lnB>
                      <a:noFill/>
                    </a:lnB>
                  </a:tcPr>
                </a:tc>
                <a:extLst>
                  <a:ext uri="{0D108BD9-81ED-4DB2-BD59-A6C34878D82A}">
                    <a16:rowId xmlns:a16="http://schemas.microsoft.com/office/drawing/2014/main" xmlns="" val="594578296"/>
                  </a:ext>
                </a:extLst>
              </a:tr>
              <a:tr h="152492">
                <a:tc>
                  <a:txBody>
                    <a:bodyPr/>
                    <a:lstStyle/>
                    <a:p>
                      <a:pPr algn="ctr" rtl="0"/>
                      <a:r>
                        <a:rPr lang="ru-RU" sz="1100">
                          <a:effectLst/>
                        </a:rPr>
                        <a:t>8</a:t>
                      </a:r>
                    </a:p>
                  </a:txBody>
                  <a:tcPr marL="19651" marR="19651" marT="19651" marB="19651">
                    <a:lnL>
                      <a:noFill/>
                    </a:lnL>
                    <a:lnR>
                      <a:noFill/>
                    </a:lnR>
                    <a:lnT>
                      <a:noFill/>
                    </a:lnT>
                    <a:lnB>
                      <a:noFill/>
                    </a:lnB>
                  </a:tcPr>
                </a:tc>
                <a:tc>
                  <a:txBody>
                    <a:bodyPr/>
                    <a:lstStyle/>
                    <a:p>
                      <a:pPr algn="ctr" rtl="0"/>
                      <a:r>
                        <a:rPr lang="ru-RU" sz="1100">
                          <a:effectLst/>
                        </a:rPr>
                        <a:t>127,0</a:t>
                      </a:r>
                    </a:p>
                  </a:txBody>
                  <a:tcPr marL="19651" marR="19651" marT="19651" marB="19651">
                    <a:lnL>
                      <a:noFill/>
                    </a:lnL>
                    <a:lnR>
                      <a:noFill/>
                    </a:lnR>
                    <a:lnT>
                      <a:noFill/>
                    </a:lnT>
                    <a:lnB>
                      <a:noFill/>
                    </a:lnB>
                  </a:tcPr>
                </a:tc>
                <a:tc>
                  <a:txBody>
                    <a:bodyPr/>
                    <a:lstStyle/>
                    <a:p>
                      <a:pPr algn="ctr" rtl="0"/>
                      <a:r>
                        <a:rPr lang="ru-RU" sz="1100">
                          <a:effectLst/>
                        </a:rPr>
                        <a:t>5,26</a:t>
                      </a:r>
                    </a:p>
                  </a:txBody>
                  <a:tcPr marL="19651" marR="19651" marT="19651" marB="19651">
                    <a:lnL>
                      <a:noFill/>
                    </a:lnL>
                    <a:lnR>
                      <a:noFill/>
                    </a:lnR>
                    <a:lnT>
                      <a:noFill/>
                    </a:lnT>
                    <a:lnB>
                      <a:noFill/>
                    </a:lnB>
                  </a:tcPr>
                </a:tc>
                <a:tc>
                  <a:txBody>
                    <a:bodyPr/>
                    <a:lstStyle/>
                    <a:p>
                      <a:pPr algn="ctr" rtl="0"/>
                      <a:r>
                        <a:rPr lang="ru-RU" sz="1100">
                          <a:effectLst/>
                        </a:rPr>
                        <a:t>26,8</a:t>
                      </a:r>
                    </a:p>
                  </a:txBody>
                  <a:tcPr marL="19651" marR="19651" marT="19651" marB="19651">
                    <a:lnL>
                      <a:noFill/>
                    </a:lnL>
                    <a:lnR>
                      <a:noFill/>
                    </a:lnR>
                    <a:lnT>
                      <a:noFill/>
                    </a:lnT>
                    <a:lnB>
                      <a:noFill/>
                    </a:lnB>
                  </a:tcPr>
                </a:tc>
                <a:tc>
                  <a:txBody>
                    <a:bodyPr/>
                    <a:lstStyle/>
                    <a:p>
                      <a:pPr algn="ctr" rtl="0"/>
                      <a:r>
                        <a:rPr lang="ru-RU" sz="1100">
                          <a:effectLst/>
                        </a:rPr>
                        <a:t>4,74</a:t>
                      </a:r>
                    </a:p>
                  </a:txBody>
                  <a:tcPr marL="19651" marR="19651" marT="19651" marB="19651">
                    <a:lnL>
                      <a:noFill/>
                    </a:lnL>
                    <a:lnR>
                      <a:noFill/>
                    </a:lnR>
                    <a:lnT>
                      <a:noFill/>
                    </a:lnT>
                    <a:lnB>
                      <a:noFill/>
                    </a:lnB>
                  </a:tcPr>
                </a:tc>
                <a:tc>
                  <a:txBody>
                    <a:bodyPr/>
                    <a:lstStyle/>
                    <a:p>
                      <a:pPr algn="ctr" rtl="0"/>
                      <a:r>
                        <a:rPr lang="ru-RU" sz="1100">
                          <a:effectLst/>
                        </a:rPr>
                        <a:t>59,0</a:t>
                      </a:r>
                    </a:p>
                  </a:txBody>
                  <a:tcPr marL="19651" marR="19651" marT="19651" marB="19651">
                    <a:lnL>
                      <a:noFill/>
                    </a:lnL>
                    <a:lnR>
                      <a:noFill/>
                    </a:lnR>
                    <a:lnT>
                      <a:noFill/>
                    </a:lnT>
                    <a:lnB>
                      <a:noFill/>
                    </a:lnB>
                  </a:tcPr>
                </a:tc>
                <a:tc>
                  <a:txBody>
                    <a:bodyPr/>
                    <a:lstStyle/>
                    <a:p>
                      <a:pPr algn="ctr" rtl="0"/>
                      <a:r>
                        <a:rPr lang="ru-RU" sz="1100">
                          <a:effectLst/>
                        </a:rPr>
                        <a:t>3,2</a:t>
                      </a:r>
                    </a:p>
                  </a:txBody>
                  <a:tcPr marL="19651" marR="19651" marT="19651" marB="19651">
                    <a:lnL>
                      <a:noFill/>
                    </a:lnL>
                    <a:lnR>
                      <a:noFill/>
                    </a:lnR>
                    <a:lnT>
                      <a:noFill/>
                    </a:lnT>
                    <a:lnB>
                      <a:noFill/>
                    </a:lnB>
                  </a:tcPr>
                </a:tc>
                <a:extLst>
                  <a:ext uri="{0D108BD9-81ED-4DB2-BD59-A6C34878D82A}">
                    <a16:rowId xmlns:a16="http://schemas.microsoft.com/office/drawing/2014/main" xmlns="" val="2758082056"/>
                  </a:ext>
                </a:extLst>
              </a:tr>
              <a:tr h="152492">
                <a:tc>
                  <a:txBody>
                    <a:bodyPr/>
                    <a:lstStyle/>
                    <a:p>
                      <a:pPr algn="ctr" rtl="0"/>
                      <a:r>
                        <a:rPr lang="ru-RU" sz="1100">
                          <a:effectLst/>
                        </a:rPr>
                        <a:t>9</a:t>
                      </a:r>
                    </a:p>
                  </a:txBody>
                  <a:tcPr marL="19651" marR="19651" marT="19651" marB="19651">
                    <a:lnL>
                      <a:noFill/>
                    </a:lnL>
                    <a:lnR>
                      <a:noFill/>
                    </a:lnR>
                    <a:lnT>
                      <a:noFill/>
                    </a:lnT>
                    <a:lnB>
                      <a:noFill/>
                    </a:lnB>
                  </a:tcPr>
                </a:tc>
                <a:tc>
                  <a:txBody>
                    <a:bodyPr/>
                    <a:lstStyle/>
                    <a:p>
                      <a:pPr algn="ctr" rtl="0"/>
                      <a:r>
                        <a:rPr lang="ru-RU" sz="1100">
                          <a:effectLst/>
                        </a:rPr>
                        <a:t>131,5</a:t>
                      </a:r>
                    </a:p>
                  </a:txBody>
                  <a:tcPr marL="19651" marR="19651" marT="19651" marB="19651">
                    <a:lnL>
                      <a:noFill/>
                    </a:lnL>
                    <a:lnR>
                      <a:noFill/>
                    </a:lnR>
                    <a:lnT>
                      <a:noFill/>
                    </a:lnT>
                    <a:lnB>
                      <a:noFill/>
                    </a:lnB>
                  </a:tcPr>
                </a:tc>
                <a:tc>
                  <a:txBody>
                    <a:bodyPr/>
                    <a:lstStyle/>
                    <a:p>
                      <a:pPr algn="ctr" rtl="0"/>
                      <a:r>
                        <a:rPr lang="ru-RU" sz="1100">
                          <a:effectLst/>
                        </a:rPr>
                        <a:t>5,74</a:t>
                      </a:r>
                    </a:p>
                  </a:txBody>
                  <a:tcPr marL="19651" marR="19651" marT="19651" marB="19651">
                    <a:lnL>
                      <a:noFill/>
                    </a:lnL>
                    <a:lnR>
                      <a:noFill/>
                    </a:lnR>
                    <a:lnT>
                      <a:noFill/>
                    </a:lnT>
                    <a:lnB>
                      <a:noFill/>
                    </a:lnB>
                  </a:tcPr>
                </a:tc>
                <a:tc>
                  <a:txBody>
                    <a:bodyPr/>
                    <a:lstStyle/>
                    <a:p>
                      <a:pPr algn="ctr" rtl="0"/>
                      <a:r>
                        <a:rPr lang="ru-RU" sz="1100">
                          <a:effectLst/>
                        </a:rPr>
                        <a:t>29,0</a:t>
                      </a:r>
                    </a:p>
                  </a:txBody>
                  <a:tcPr marL="19651" marR="19651" marT="19651" marB="19651">
                    <a:lnL>
                      <a:noFill/>
                    </a:lnL>
                    <a:lnR>
                      <a:noFill/>
                    </a:lnR>
                    <a:lnT>
                      <a:noFill/>
                    </a:lnT>
                    <a:lnB>
                      <a:noFill/>
                    </a:lnB>
                  </a:tcPr>
                </a:tc>
                <a:tc>
                  <a:txBody>
                    <a:bodyPr/>
                    <a:lstStyle/>
                    <a:p>
                      <a:pPr algn="ctr" rtl="0"/>
                      <a:r>
                        <a:rPr lang="ru-RU" sz="1100">
                          <a:effectLst/>
                        </a:rPr>
                        <a:t>4,52</a:t>
                      </a:r>
                    </a:p>
                  </a:txBody>
                  <a:tcPr marL="19651" marR="19651" marT="19651" marB="19651">
                    <a:lnL>
                      <a:noFill/>
                    </a:lnL>
                    <a:lnR>
                      <a:noFill/>
                    </a:lnR>
                    <a:lnT>
                      <a:noFill/>
                    </a:lnT>
                    <a:lnB>
                      <a:noFill/>
                    </a:lnB>
                  </a:tcPr>
                </a:tc>
                <a:tc>
                  <a:txBody>
                    <a:bodyPr/>
                    <a:lstStyle/>
                    <a:p>
                      <a:pPr algn="ctr" rtl="0"/>
                      <a:r>
                        <a:rPr lang="ru-RU" sz="1100">
                          <a:effectLst/>
                        </a:rPr>
                        <a:t>61,9</a:t>
                      </a:r>
                    </a:p>
                  </a:txBody>
                  <a:tcPr marL="19651" marR="19651" marT="19651" marB="19651">
                    <a:lnL>
                      <a:noFill/>
                    </a:lnL>
                    <a:lnR>
                      <a:noFill/>
                    </a:lnR>
                    <a:lnT>
                      <a:noFill/>
                    </a:lnT>
                    <a:lnB>
                      <a:noFill/>
                    </a:lnB>
                  </a:tcPr>
                </a:tc>
                <a:tc>
                  <a:txBody>
                    <a:bodyPr/>
                    <a:lstStyle/>
                    <a:p>
                      <a:pPr algn="ctr" rtl="0"/>
                      <a:r>
                        <a:rPr lang="ru-RU" sz="1100">
                          <a:effectLst/>
                        </a:rPr>
                        <a:t>2,7</a:t>
                      </a:r>
                    </a:p>
                  </a:txBody>
                  <a:tcPr marL="19651" marR="19651" marT="19651" marB="19651">
                    <a:lnL>
                      <a:noFill/>
                    </a:lnL>
                    <a:lnR>
                      <a:noFill/>
                    </a:lnR>
                    <a:lnT>
                      <a:noFill/>
                    </a:lnT>
                    <a:lnB>
                      <a:noFill/>
                    </a:lnB>
                  </a:tcPr>
                </a:tc>
                <a:extLst>
                  <a:ext uri="{0D108BD9-81ED-4DB2-BD59-A6C34878D82A}">
                    <a16:rowId xmlns:a16="http://schemas.microsoft.com/office/drawing/2014/main" xmlns="" val="1571447732"/>
                  </a:ext>
                </a:extLst>
              </a:tr>
              <a:tr h="152492">
                <a:tc>
                  <a:txBody>
                    <a:bodyPr/>
                    <a:lstStyle/>
                    <a:p>
                      <a:pPr algn="ctr" rtl="0"/>
                      <a:r>
                        <a:rPr lang="ru-RU" sz="1100">
                          <a:effectLst/>
                        </a:rPr>
                        <a:t>10</a:t>
                      </a:r>
                    </a:p>
                  </a:txBody>
                  <a:tcPr marL="19651" marR="19651" marT="19651" marB="19651">
                    <a:lnL>
                      <a:noFill/>
                    </a:lnL>
                    <a:lnR>
                      <a:noFill/>
                    </a:lnR>
                    <a:lnT>
                      <a:noFill/>
                    </a:lnT>
                    <a:lnB>
                      <a:noFill/>
                    </a:lnB>
                  </a:tcPr>
                </a:tc>
                <a:tc>
                  <a:txBody>
                    <a:bodyPr/>
                    <a:lstStyle/>
                    <a:p>
                      <a:pPr algn="ctr" rtl="0"/>
                      <a:r>
                        <a:rPr lang="ru-RU" sz="1100">
                          <a:effectLst/>
                        </a:rPr>
                        <a:t>137,4</a:t>
                      </a:r>
                    </a:p>
                  </a:txBody>
                  <a:tcPr marL="19651" marR="19651" marT="19651" marB="19651">
                    <a:lnL>
                      <a:noFill/>
                    </a:lnL>
                    <a:lnR>
                      <a:noFill/>
                    </a:lnR>
                    <a:lnT>
                      <a:noFill/>
                    </a:lnT>
                    <a:lnB>
                      <a:noFill/>
                    </a:lnB>
                  </a:tcPr>
                </a:tc>
                <a:tc>
                  <a:txBody>
                    <a:bodyPr/>
                    <a:lstStyle/>
                    <a:p>
                      <a:pPr algn="ctr" rtl="0"/>
                      <a:r>
                        <a:rPr lang="ru-RU" sz="1100">
                          <a:effectLst/>
                        </a:rPr>
                        <a:t>6,15</a:t>
                      </a:r>
                    </a:p>
                  </a:txBody>
                  <a:tcPr marL="19651" marR="19651" marT="19651" marB="19651">
                    <a:lnL>
                      <a:noFill/>
                    </a:lnL>
                    <a:lnR>
                      <a:noFill/>
                    </a:lnR>
                    <a:lnT>
                      <a:noFill/>
                    </a:lnT>
                    <a:lnB>
                      <a:noFill/>
                    </a:lnB>
                  </a:tcPr>
                </a:tc>
                <a:tc>
                  <a:txBody>
                    <a:bodyPr/>
                    <a:lstStyle/>
                    <a:p>
                      <a:pPr algn="ctr" rtl="0"/>
                      <a:r>
                        <a:rPr lang="ru-RU" sz="1100">
                          <a:effectLst/>
                        </a:rPr>
                        <a:t>33,3</a:t>
                      </a:r>
                    </a:p>
                  </a:txBody>
                  <a:tcPr marL="19651" marR="19651" marT="19651" marB="19651">
                    <a:lnL>
                      <a:noFill/>
                    </a:lnL>
                    <a:lnR>
                      <a:noFill/>
                    </a:lnR>
                    <a:lnT>
                      <a:noFill/>
                    </a:lnT>
                    <a:lnB>
                      <a:noFill/>
                    </a:lnB>
                  </a:tcPr>
                </a:tc>
                <a:tc>
                  <a:txBody>
                    <a:bodyPr/>
                    <a:lstStyle/>
                    <a:p>
                      <a:pPr algn="ctr" rtl="0"/>
                      <a:r>
                        <a:rPr lang="ru-RU" sz="1100">
                          <a:effectLst/>
                        </a:rPr>
                        <a:t>7,0</a:t>
                      </a:r>
                    </a:p>
                  </a:txBody>
                  <a:tcPr marL="19651" marR="19651" marT="19651" marB="19651">
                    <a:lnL>
                      <a:noFill/>
                    </a:lnL>
                    <a:lnR>
                      <a:noFill/>
                    </a:lnR>
                    <a:lnT>
                      <a:noFill/>
                    </a:lnT>
                    <a:lnB>
                      <a:noFill/>
                    </a:lnB>
                  </a:tcPr>
                </a:tc>
                <a:tc>
                  <a:txBody>
                    <a:bodyPr/>
                    <a:lstStyle/>
                    <a:p>
                      <a:pPr algn="ctr" rtl="0"/>
                      <a:r>
                        <a:rPr lang="ru-RU" sz="1100">
                          <a:effectLst/>
                        </a:rPr>
                        <a:t>63,4</a:t>
                      </a:r>
                    </a:p>
                  </a:txBody>
                  <a:tcPr marL="19651" marR="19651" marT="19651" marB="19651">
                    <a:lnL>
                      <a:noFill/>
                    </a:lnL>
                    <a:lnR>
                      <a:noFill/>
                    </a:lnR>
                    <a:lnT>
                      <a:noFill/>
                    </a:lnT>
                    <a:lnB>
                      <a:noFill/>
                    </a:lnB>
                  </a:tcPr>
                </a:tc>
                <a:tc>
                  <a:txBody>
                    <a:bodyPr/>
                    <a:lstStyle/>
                    <a:p>
                      <a:pPr algn="ctr" rtl="0"/>
                      <a:r>
                        <a:rPr lang="ru-RU" sz="1100">
                          <a:effectLst/>
                        </a:rPr>
                        <a:t>2,4</a:t>
                      </a:r>
                    </a:p>
                  </a:txBody>
                  <a:tcPr marL="19651" marR="19651" marT="19651" marB="19651">
                    <a:lnL>
                      <a:noFill/>
                    </a:lnL>
                    <a:lnR>
                      <a:noFill/>
                    </a:lnR>
                    <a:lnT>
                      <a:noFill/>
                    </a:lnT>
                    <a:lnB>
                      <a:noFill/>
                    </a:lnB>
                  </a:tcPr>
                </a:tc>
                <a:extLst>
                  <a:ext uri="{0D108BD9-81ED-4DB2-BD59-A6C34878D82A}">
                    <a16:rowId xmlns:a16="http://schemas.microsoft.com/office/drawing/2014/main" xmlns="" val="3865535057"/>
                  </a:ext>
                </a:extLst>
              </a:tr>
              <a:tr h="152492">
                <a:tc>
                  <a:txBody>
                    <a:bodyPr/>
                    <a:lstStyle/>
                    <a:p>
                      <a:pPr algn="ctr" rtl="0"/>
                      <a:r>
                        <a:rPr lang="ru-RU" sz="1100">
                          <a:effectLst/>
                        </a:rPr>
                        <a:t>11</a:t>
                      </a:r>
                    </a:p>
                  </a:txBody>
                  <a:tcPr marL="19651" marR="19651" marT="19651" marB="19651">
                    <a:lnL>
                      <a:noFill/>
                    </a:lnL>
                    <a:lnR>
                      <a:noFill/>
                    </a:lnR>
                    <a:lnT>
                      <a:noFill/>
                    </a:lnT>
                    <a:lnB>
                      <a:noFill/>
                    </a:lnB>
                  </a:tcPr>
                </a:tc>
                <a:tc>
                  <a:txBody>
                    <a:bodyPr/>
                    <a:lstStyle/>
                    <a:p>
                      <a:pPr algn="ctr" rtl="0"/>
                      <a:r>
                        <a:rPr lang="ru-RU" sz="1100">
                          <a:effectLst/>
                        </a:rPr>
                        <a:t>142,8</a:t>
                      </a:r>
                    </a:p>
                  </a:txBody>
                  <a:tcPr marL="19651" marR="19651" marT="19651" marB="19651">
                    <a:lnL>
                      <a:noFill/>
                    </a:lnL>
                    <a:lnR>
                      <a:noFill/>
                    </a:lnR>
                    <a:lnT>
                      <a:noFill/>
                    </a:lnT>
                    <a:lnB>
                      <a:noFill/>
                    </a:lnB>
                  </a:tcPr>
                </a:tc>
                <a:tc>
                  <a:txBody>
                    <a:bodyPr/>
                    <a:lstStyle/>
                    <a:p>
                      <a:pPr algn="ctr" rtl="0"/>
                      <a:r>
                        <a:rPr lang="ru-RU" sz="1100">
                          <a:effectLst/>
                        </a:rPr>
                        <a:t>7,1</a:t>
                      </a:r>
                    </a:p>
                  </a:txBody>
                  <a:tcPr marL="19651" marR="19651" marT="19651" marB="19651">
                    <a:lnL>
                      <a:noFill/>
                    </a:lnL>
                    <a:lnR>
                      <a:noFill/>
                    </a:lnR>
                    <a:lnT>
                      <a:noFill/>
                    </a:lnT>
                    <a:lnB>
                      <a:noFill/>
                    </a:lnB>
                  </a:tcPr>
                </a:tc>
                <a:tc>
                  <a:txBody>
                    <a:bodyPr/>
                    <a:lstStyle/>
                    <a:p>
                      <a:pPr algn="ctr" rtl="0"/>
                      <a:r>
                        <a:rPr lang="ru-RU" sz="1100">
                          <a:effectLst/>
                        </a:rPr>
                        <a:t>37,0</a:t>
                      </a:r>
                    </a:p>
                  </a:txBody>
                  <a:tcPr marL="19651" marR="19651" marT="19651" marB="19651">
                    <a:lnL>
                      <a:noFill/>
                    </a:lnL>
                    <a:lnR>
                      <a:noFill/>
                    </a:lnR>
                    <a:lnT>
                      <a:noFill/>
                    </a:lnT>
                    <a:lnB>
                      <a:noFill/>
                    </a:lnB>
                  </a:tcPr>
                </a:tc>
                <a:tc>
                  <a:txBody>
                    <a:bodyPr/>
                    <a:lstStyle/>
                    <a:p>
                      <a:pPr algn="ctr" rtl="0"/>
                      <a:r>
                        <a:rPr lang="ru-RU" sz="1100">
                          <a:effectLst/>
                        </a:rPr>
                        <a:t>7,30</a:t>
                      </a:r>
                    </a:p>
                  </a:txBody>
                  <a:tcPr marL="19651" marR="19651" marT="19651" marB="19651">
                    <a:lnL>
                      <a:noFill/>
                    </a:lnL>
                    <a:lnR>
                      <a:noFill/>
                    </a:lnR>
                    <a:lnT>
                      <a:noFill/>
                    </a:lnT>
                    <a:lnB>
                      <a:noFill/>
                    </a:lnB>
                  </a:tcPr>
                </a:tc>
                <a:tc>
                  <a:txBody>
                    <a:bodyPr/>
                    <a:lstStyle/>
                    <a:p>
                      <a:pPr algn="ctr" rtl="0"/>
                      <a:r>
                        <a:rPr lang="ru-RU" sz="1100">
                          <a:effectLst/>
                        </a:rPr>
                        <a:t>66,8</a:t>
                      </a:r>
                    </a:p>
                  </a:txBody>
                  <a:tcPr marL="19651" marR="19651" marT="19651" marB="19651">
                    <a:lnL>
                      <a:noFill/>
                    </a:lnL>
                    <a:lnR>
                      <a:noFill/>
                    </a:lnR>
                    <a:lnT>
                      <a:noFill/>
                    </a:lnT>
                    <a:lnB>
                      <a:noFill/>
                    </a:lnB>
                  </a:tcPr>
                </a:tc>
                <a:tc>
                  <a:txBody>
                    <a:bodyPr/>
                    <a:lstStyle/>
                    <a:p>
                      <a:pPr algn="ctr" rtl="0"/>
                      <a:r>
                        <a:rPr lang="ru-RU" sz="1100">
                          <a:effectLst/>
                        </a:rPr>
                        <a:t>4,0</a:t>
                      </a:r>
                    </a:p>
                  </a:txBody>
                  <a:tcPr marL="19651" marR="19651" marT="19651" marB="19651">
                    <a:lnL>
                      <a:noFill/>
                    </a:lnL>
                    <a:lnR>
                      <a:noFill/>
                    </a:lnR>
                    <a:lnT>
                      <a:noFill/>
                    </a:lnT>
                    <a:lnB>
                      <a:noFill/>
                    </a:lnB>
                  </a:tcPr>
                </a:tc>
                <a:extLst>
                  <a:ext uri="{0D108BD9-81ED-4DB2-BD59-A6C34878D82A}">
                    <a16:rowId xmlns:a16="http://schemas.microsoft.com/office/drawing/2014/main" xmlns="" val="3232545216"/>
                  </a:ext>
                </a:extLst>
              </a:tr>
              <a:tr h="152492">
                <a:tc>
                  <a:txBody>
                    <a:bodyPr/>
                    <a:lstStyle/>
                    <a:p>
                      <a:pPr algn="ctr" rtl="0"/>
                      <a:r>
                        <a:rPr lang="ru-RU" sz="1100">
                          <a:effectLst/>
                        </a:rPr>
                        <a:t>12</a:t>
                      </a:r>
                    </a:p>
                  </a:txBody>
                  <a:tcPr marL="19651" marR="19651" marT="19651" marB="19651">
                    <a:lnL>
                      <a:noFill/>
                    </a:lnL>
                    <a:lnR>
                      <a:noFill/>
                    </a:lnR>
                    <a:lnT>
                      <a:noFill/>
                    </a:lnT>
                    <a:lnB>
                      <a:noFill/>
                    </a:lnB>
                  </a:tcPr>
                </a:tc>
                <a:tc>
                  <a:txBody>
                    <a:bodyPr/>
                    <a:lstStyle/>
                    <a:p>
                      <a:pPr algn="ctr" rtl="0"/>
                      <a:r>
                        <a:rPr lang="ru-RU" sz="1100">
                          <a:effectLst/>
                        </a:rPr>
                        <a:t>149,3</a:t>
                      </a:r>
                    </a:p>
                  </a:txBody>
                  <a:tcPr marL="19651" marR="19651" marT="19651" marB="19651">
                    <a:lnL>
                      <a:noFill/>
                    </a:lnL>
                    <a:lnR>
                      <a:noFill/>
                    </a:lnR>
                    <a:lnT>
                      <a:noFill/>
                    </a:lnT>
                    <a:lnB>
                      <a:noFill/>
                    </a:lnB>
                  </a:tcPr>
                </a:tc>
                <a:tc>
                  <a:txBody>
                    <a:bodyPr/>
                    <a:lstStyle/>
                    <a:p>
                      <a:pPr algn="ctr" rtl="0"/>
                      <a:r>
                        <a:rPr lang="ru-RU" sz="1100">
                          <a:effectLst/>
                        </a:rPr>
                        <a:t>6,8</a:t>
                      </a:r>
                    </a:p>
                  </a:txBody>
                  <a:tcPr marL="19651" marR="19651" marT="19651" marB="19651">
                    <a:lnL>
                      <a:noFill/>
                    </a:lnL>
                    <a:lnR>
                      <a:noFill/>
                    </a:lnR>
                    <a:lnT>
                      <a:noFill/>
                    </a:lnT>
                    <a:lnB>
                      <a:noFill/>
                    </a:lnB>
                  </a:tcPr>
                </a:tc>
                <a:tc>
                  <a:txBody>
                    <a:bodyPr/>
                    <a:lstStyle/>
                    <a:p>
                      <a:pPr algn="ctr" rtl="0"/>
                      <a:r>
                        <a:rPr lang="ru-RU" sz="1100">
                          <a:effectLst/>
                        </a:rPr>
                        <a:t>40,4</a:t>
                      </a:r>
                    </a:p>
                  </a:txBody>
                  <a:tcPr marL="19651" marR="19651" marT="19651" marB="19651">
                    <a:lnL>
                      <a:noFill/>
                    </a:lnL>
                    <a:lnR>
                      <a:noFill/>
                    </a:lnR>
                    <a:lnT>
                      <a:noFill/>
                    </a:lnT>
                    <a:lnB>
                      <a:noFill/>
                    </a:lnB>
                  </a:tcPr>
                </a:tc>
                <a:tc>
                  <a:txBody>
                    <a:bodyPr/>
                    <a:lstStyle/>
                    <a:p>
                      <a:pPr algn="ctr" rtl="0"/>
                      <a:r>
                        <a:rPr lang="ru-RU" sz="1100">
                          <a:effectLst/>
                        </a:rPr>
                        <a:t>7,08</a:t>
                      </a:r>
                    </a:p>
                  </a:txBody>
                  <a:tcPr marL="19651" marR="19651" marT="19651" marB="19651">
                    <a:lnL>
                      <a:noFill/>
                    </a:lnL>
                    <a:lnR>
                      <a:noFill/>
                    </a:lnR>
                    <a:lnT>
                      <a:noFill/>
                    </a:lnT>
                    <a:lnB>
                      <a:noFill/>
                    </a:lnB>
                  </a:tcPr>
                </a:tc>
                <a:tc>
                  <a:txBody>
                    <a:bodyPr/>
                    <a:lstStyle/>
                    <a:p>
                      <a:pPr algn="ctr" rtl="0"/>
                      <a:r>
                        <a:rPr lang="ru-RU" sz="1100">
                          <a:effectLst/>
                        </a:rPr>
                        <a:t>70,4</a:t>
                      </a:r>
                    </a:p>
                  </a:txBody>
                  <a:tcPr marL="19651" marR="19651" marT="19651" marB="19651">
                    <a:lnL>
                      <a:noFill/>
                    </a:lnL>
                    <a:lnR>
                      <a:noFill/>
                    </a:lnR>
                    <a:lnT>
                      <a:noFill/>
                    </a:lnT>
                    <a:lnB>
                      <a:noFill/>
                    </a:lnB>
                  </a:tcPr>
                </a:tc>
                <a:tc>
                  <a:txBody>
                    <a:bodyPr/>
                    <a:lstStyle/>
                    <a:p>
                      <a:pPr algn="ctr" rtl="0"/>
                      <a:r>
                        <a:rPr lang="ru-RU" sz="1100">
                          <a:effectLst/>
                        </a:rPr>
                        <a:t>4,8</a:t>
                      </a:r>
                    </a:p>
                  </a:txBody>
                  <a:tcPr marL="19651" marR="19651" marT="19651" marB="19651">
                    <a:lnL>
                      <a:noFill/>
                    </a:lnL>
                    <a:lnR>
                      <a:noFill/>
                    </a:lnR>
                    <a:lnT>
                      <a:noFill/>
                    </a:lnT>
                    <a:lnB>
                      <a:noFill/>
                    </a:lnB>
                  </a:tcPr>
                </a:tc>
                <a:extLst>
                  <a:ext uri="{0D108BD9-81ED-4DB2-BD59-A6C34878D82A}">
                    <a16:rowId xmlns:a16="http://schemas.microsoft.com/office/drawing/2014/main" xmlns="" val="2468320222"/>
                  </a:ext>
                </a:extLst>
              </a:tr>
              <a:tr h="152492">
                <a:tc>
                  <a:txBody>
                    <a:bodyPr/>
                    <a:lstStyle/>
                    <a:p>
                      <a:pPr algn="ctr" rtl="0"/>
                      <a:r>
                        <a:rPr lang="ru-RU" sz="1100">
                          <a:effectLst/>
                        </a:rPr>
                        <a:t>13</a:t>
                      </a:r>
                    </a:p>
                  </a:txBody>
                  <a:tcPr marL="19651" marR="19651" marT="19651" marB="19651">
                    <a:lnL>
                      <a:noFill/>
                    </a:lnL>
                    <a:lnR>
                      <a:noFill/>
                    </a:lnR>
                    <a:lnT>
                      <a:noFill/>
                    </a:lnT>
                    <a:lnB>
                      <a:noFill/>
                    </a:lnB>
                  </a:tcPr>
                </a:tc>
                <a:tc>
                  <a:txBody>
                    <a:bodyPr/>
                    <a:lstStyle/>
                    <a:p>
                      <a:pPr algn="ctr" rtl="0"/>
                      <a:r>
                        <a:rPr lang="ru-RU" sz="1100">
                          <a:effectLst/>
                        </a:rPr>
                        <a:t>156,2</a:t>
                      </a:r>
                    </a:p>
                  </a:txBody>
                  <a:tcPr marL="19651" marR="19651" marT="19651" marB="19651">
                    <a:lnL>
                      <a:noFill/>
                    </a:lnL>
                    <a:lnR>
                      <a:noFill/>
                    </a:lnR>
                    <a:lnT>
                      <a:noFill/>
                    </a:lnT>
                    <a:lnB>
                      <a:noFill/>
                    </a:lnB>
                  </a:tcPr>
                </a:tc>
                <a:tc>
                  <a:txBody>
                    <a:bodyPr/>
                    <a:lstStyle/>
                    <a:p>
                      <a:pPr algn="ctr" rtl="0"/>
                      <a:r>
                        <a:rPr lang="ru-RU" sz="1100">
                          <a:effectLst/>
                        </a:rPr>
                        <a:t>6,2</a:t>
                      </a:r>
                    </a:p>
                  </a:txBody>
                  <a:tcPr marL="19651" marR="19651" marT="19651" marB="19651">
                    <a:lnL>
                      <a:noFill/>
                    </a:lnL>
                    <a:lnR>
                      <a:noFill/>
                    </a:lnR>
                    <a:lnT>
                      <a:noFill/>
                    </a:lnT>
                    <a:lnB>
                      <a:noFill/>
                    </a:lnB>
                  </a:tcPr>
                </a:tc>
                <a:tc>
                  <a:txBody>
                    <a:bodyPr/>
                    <a:lstStyle/>
                    <a:p>
                      <a:pPr algn="ctr" rtl="0"/>
                      <a:r>
                        <a:rPr lang="ru-RU" sz="1100">
                          <a:effectLst/>
                        </a:rPr>
                        <a:t>48,5</a:t>
                      </a:r>
                    </a:p>
                  </a:txBody>
                  <a:tcPr marL="19651" marR="19651" marT="19651" marB="19651">
                    <a:lnL>
                      <a:noFill/>
                    </a:lnL>
                    <a:lnR>
                      <a:noFill/>
                    </a:lnR>
                    <a:lnT>
                      <a:noFill/>
                    </a:lnT>
                    <a:lnB>
                      <a:noFill/>
                    </a:lnB>
                  </a:tcPr>
                </a:tc>
                <a:tc>
                  <a:txBody>
                    <a:bodyPr/>
                    <a:lstStyle/>
                    <a:p>
                      <a:pPr algn="ctr" rtl="0"/>
                      <a:r>
                        <a:rPr lang="ru-RU" sz="1100">
                          <a:effectLst/>
                        </a:rPr>
                        <a:t>7,74</a:t>
                      </a:r>
                    </a:p>
                  </a:txBody>
                  <a:tcPr marL="19651" marR="19651" marT="19651" marB="19651">
                    <a:lnL>
                      <a:noFill/>
                    </a:lnL>
                    <a:lnR>
                      <a:noFill/>
                    </a:lnR>
                    <a:lnT>
                      <a:noFill/>
                    </a:lnT>
                    <a:lnB>
                      <a:noFill/>
                    </a:lnB>
                  </a:tcPr>
                </a:tc>
                <a:tc>
                  <a:txBody>
                    <a:bodyPr/>
                    <a:lstStyle/>
                    <a:p>
                      <a:pPr algn="ctr" rtl="0"/>
                      <a:r>
                        <a:rPr lang="ru-RU" sz="1100">
                          <a:effectLst/>
                        </a:rPr>
                        <a:t>73,2</a:t>
                      </a:r>
                    </a:p>
                  </a:txBody>
                  <a:tcPr marL="19651" marR="19651" marT="19651" marB="19651">
                    <a:lnL>
                      <a:noFill/>
                    </a:lnL>
                    <a:lnR>
                      <a:noFill/>
                    </a:lnR>
                    <a:lnT>
                      <a:noFill/>
                    </a:lnT>
                    <a:lnB>
                      <a:noFill/>
                    </a:lnB>
                  </a:tcPr>
                </a:tc>
                <a:tc>
                  <a:txBody>
                    <a:bodyPr/>
                    <a:lstStyle/>
                    <a:p>
                      <a:pPr algn="ctr" rtl="0"/>
                      <a:r>
                        <a:rPr lang="ru-RU" sz="1100">
                          <a:effectLst/>
                        </a:rPr>
                        <a:t>5,6</a:t>
                      </a:r>
                    </a:p>
                  </a:txBody>
                  <a:tcPr marL="19651" marR="19651" marT="19651" marB="19651">
                    <a:lnL>
                      <a:noFill/>
                    </a:lnL>
                    <a:lnR>
                      <a:noFill/>
                    </a:lnR>
                    <a:lnT>
                      <a:noFill/>
                    </a:lnT>
                    <a:lnB>
                      <a:noFill/>
                    </a:lnB>
                  </a:tcPr>
                </a:tc>
                <a:extLst>
                  <a:ext uri="{0D108BD9-81ED-4DB2-BD59-A6C34878D82A}">
                    <a16:rowId xmlns:a16="http://schemas.microsoft.com/office/drawing/2014/main" xmlns="" val="3684906759"/>
                  </a:ext>
                </a:extLst>
              </a:tr>
              <a:tr h="152492">
                <a:tc>
                  <a:txBody>
                    <a:bodyPr/>
                    <a:lstStyle/>
                    <a:p>
                      <a:pPr algn="ctr" rtl="0"/>
                      <a:r>
                        <a:rPr lang="ru-RU" sz="1100">
                          <a:effectLst/>
                        </a:rPr>
                        <a:t>14</a:t>
                      </a:r>
                    </a:p>
                  </a:txBody>
                  <a:tcPr marL="19651" marR="19651" marT="19651" marB="19651">
                    <a:lnL>
                      <a:noFill/>
                    </a:lnL>
                    <a:lnR>
                      <a:noFill/>
                    </a:lnR>
                    <a:lnT>
                      <a:noFill/>
                    </a:lnT>
                    <a:lnB>
                      <a:noFill/>
                    </a:lnB>
                  </a:tcPr>
                </a:tc>
                <a:tc>
                  <a:txBody>
                    <a:bodyPr/>
                    <a:lstStyle/>
                    <a:p>
                      <a:pPr algn="ctr" rtl="0"/>
                      <a:r>
                        <a:rPr lang="ru-RU" sz="1100">
                          <a:effectLst/>
                        </a:rPr>
                        <a:t>157,2</a:t>
                      </a:r>
                    </a:p>
                  </a:txBody>
                  <a:tcPr marL="19651" marR="19651" marT="19651" marB="19651">
                    <a:lnL>
                      <a:noFill/>
                    </a:lnL>
                    <a:lnR>
                      <a:noFill/>
                    </a:lnR>
                    <a:lnT>
                      <a:noFill/>
                    </a:lnT>
                    <a:lnB>
                      <a:noFill/>
                    </a:lnB>
                  </a:tcPr>
                </a:tc>
                <a:tc>
                  <a:txBody>
                    <a:bodyPr/>
                    <a:lstStyle/>
                    <a:p>
                      <a:pPr algn="ctr" rtl="0"/>
                      <a:r>
                        <a:rPr lang="ru-RU" sz="1100">
                          <a:effectLst/>
                        </a:rPr>
                        <a:t>5,42</a:t>
                      </a:r>
                    </a:p>
                  </a:txBody>
                  <a:tcPr marL="19651" marR="19651" marT="19651" marB="19651">
                    <a:lnL>
                      <a:noFill/>
                    </a:lnL>
                    <a:lnR>
                      <a:noFill/>
                    </a:lnR>
                    <a:lnT>
                      <a:noFill/>
                    </a:lnT>
                    <a:lnB>
                      <a:noFill/>
                    </a:lnB>
                  </a:tcPr>
                </a:tc>
                <a:tc>
                  <a:txBody>
                    <a:bodyPr/>
                    <a:lstStyle/>
                    <a:p>
                      <a:pPr algn="ctr" rtl="0"/>
                      <a:r>
                        <a:rPr lang="ru-RU" sz="1100">
                          <a:effectLst/>
                        </a:rPr>
                        <a:t>51,8</a:t>
                      </a:r>
                    </a:p>
                  </a:txBody>
                  <a:tcPr marL="19651" marR="19651" marT="19651" marB="19651">
                    <a:lnL>
                      <a:noFill/>
                    </a:lnL>
                    <a:lnR>
                      <a:noFill/>
                    </a:lnR>
                    <a:lnT>
                      <a:noFill/>
                    </a:lnT>
                    <a:lnB>
                      <a:noFill/>
                    </a:lnB>
                  </a:tcPr>
                </a:tc>
                <a:tc>
                  <a:txBody>
                    <a:bodyPr/>
                    <a:lstStyle/>
                    <a:p>
                      <a:pPr algn="ctr" rtl="0"/>
                      <a:r>
                        <a:rPr lang="ru-RU" sz="1100">
                          <a:effectLst/>
                        </a:rPr>
                        <a:t>8,78</a:t>
                      </a:r>
                    </a:p>
                  </a:txBody>
                  <a:tcPr marL="19651" marR="19651" marT="19651" marB="19651">
                    <a:lnL>
                      <a:noFill/>
                    </a:lnL>
                    <a:lnR>
                      <a:noFill/>
                    </a:lnR>
                    <a:lnT>
                      <a:noFill/>
                    </a:lnT>
                    <a:lnB>
                      <a:noFill/>
                    </a:lnB>
                  </a:tcPr>
                </a:tc>
                <a:tc>
                  <a:txBody>
                    <a:bodyPr/>
                    <a:lstStyle/>
                    <a:p>
                      <a:pPr algn="ctr" rtl="0"/>
                      <a:r>
                        <a:rPr lang="ru-RU" sz="1100">
                          <a:effectLst/>
                        </a:rPr>
                        <a:t>79,4</a:t>
                      </a:r>
                    </a:p>
                  </a:txBody>
                  <a:tcPr marL="19651" marR="19651" marT="19651" marB="19651">
                    <a:lnL>
                      <a:noFill/>
                    </a:lnL>
                    <a:lnR>
                      <a:noFill/>
                    </a:lnR>
                    <a:lnT>
                      <a:noFill/>
                    </a:lnT>
                    <a:lnB>
                      <a:noFill/>
                    </a:lnB>
                  </a:tcPr>
                </a:tc>
                <a:tc>
                  <a:txBody>
                    <a:bodyPr/>
                    <a:lstStyle/>
                    <a:p>
                      <a:pPr algn="ctr" rtl="0"/>
                      <a:r>
                        <a:rPr lang="ru-RU" sz="1100">
                          <a:effectLst/>
                        </a:rPr>
                        <a:t>5,1</a:t>
                      </a:r>
                    </a:p>
                  </a:txBody>
                  <a:tcPr marL="19651" marR="19651" marT="19651" marB="19651">
                    <a:lnL>
                      <a:noFill/>
                    </a:lnL>
                    <a:lnR>
                      <a:noFill/>
                    </a:lnR>
                    <a:lnT>
                      <a:noFill/>
                    </a:lnT>
                    <a:lnB>
                      <a:noFill/>
                    </a:lnB>
                  </a:tcPr>
                </a:tc>
                <a:extLst>
                  <a:ext uri="{0D108BD9-81ED-4DB2-BD59-A6C34878D82A}">
                    <a16:rowId xmlns:a16="http://schemas.microsoft.com/office/drawing/2014/main" xmlns="" val="1292448046"/>
                  </a:ext>
                </a:extLst>
              </a:tr>
              <a:tr h="152492">
                <a:tc>
                  <a:txBody>
                    <a:bodyPr/>
                    <a:lstStyle/>
                    <a:p>
                      <a:pPr algn="ctr" rtl="0"/>
                      <a:r>
                        <a:rPr lang="ru-RU" sz="1100">
                          <a:effectLst/>
                        </a:rPr>
                        <a:t>15</a:t>
                      </a:r>
                    </a:p>
                  </a:txBody>
                  <a:tcPr marL="19651" marR="19651" marT="19651" marB="19651">
                    <a:lnL>
                      <a:noFill/>
                    </a:lnL>
                    <a:lnR>
                      <a:noFill/>
                    </a:lnR>
                    <a:lnT>
                      <a:noFill/>
                    </a:lnT>
                    <a:lnB>
                      <a:noFill/>
                    </a:lnB>
                  </a:tcPr>
                </a:tc>
                <a:tc>
                  <a:txBody>
                    <a:bodyPr/>
                    <a:lstStyle/>
                    <a:p>
                      <a:pPr algn="ctr" rtl="0"/>
                      <a:r>
                        <a:rPr lang="uk-UA" sz="1100">
                          <a:effectLst/>
                        </a:rPr>
                        <a:t>158,0</a:t>
                      </a:r>
                    </a:p>
                  </a:txBody>
                  <a:tcPr marL="19651" marR="19651" marT="19651" marB="19651">
                    <a:lnL>
                      <a:noFill/>
                    </a:lnL>
                    <a:lnR>
                      <a:noFill/>
                    </a:lnR>
                    <a:lnT>
                      <a:noFill/>
                    </a:lnT>
                    <a:lnB>
                      <a:noFill/>
                    </a:lnB>
                  </a:tcPr>
                </a:tc>
                <a:tc>
                  <a:txBody>
                    <a:bodyPr/>
                    <a:lstStyle/>
                    <a:p>
                      <a:pPr algn="ctr" rtl="0"/>
                      <a:r>
                        <a:rPr lang="ru-RU" sz="1100">
                          <a:effectLst/>
                        </a:rPr>
                        <a:t>5,54</a:t>
                      </a:r>
                    </a:p>
                  </a:txBody>
                  <a:tcPr marL="19651" marR="19651" marT="19651" marB="19651">
                    <a:lnL>
                      <a:noFill/>
                    </a:lnL>
                    <a:lnR>
                      <a:noFill/>
                    </a:lnR>
                    <a:lnT>
                      <a:noFill/>
                    </a:lnT>
                    <a:lnB>
                      <a:noFill/>
                    </a:lnB>
                  </a:tcPr>
                </a:tc>
                <a:tc>
                  <a:txBody>
                    <a:bodyPr/>
                    <a:lstStyle/>
                    <a:p>
                      <a:pPr algn="ctr" rtl="0"/>
                      <a:r>
                        <a:rPr lang="uk-UA" sz="1100">
                          <a:effectLst/>
                        </a:rPr>
                        <a:t>54,6</a:t>
                      </a:r>
                    </a:p>
                  </a:txBody>
                  <a:tcPr marL="19651" marR="19651" marT="19651" marB="19651">
                    <a:lnL>
                      <a:noFill/>
                    </a:lnL>
                    <a:lnR>
                      <a:noFill/>
                    </a:lnR>
                    <a:lnT>
                      <a:noFill/>
                    </a:lnT>
                    <a:lnB>
                      <a:noFill/>
                    </a:lnB>
                  </a:tcPr>
                </a:tc>
                <a:tc>
                  <a:txBody>
                    <a:bodyPr/>
                    <a:lstStyle/>
                    <a:p>
                      <a:pPr algn="ctr" rtl="0"/>
                      <a:r>
                        <a:rPr lang="ru-RU" sz="1100">
                          <a:effectLst/>
                        </a:rPr>
                        <a:t>6,6</a:t>
                      </a:r>
                    </a:p>
                  </a:txBody>
                  <a:tcPr marL="19651" marR="19651" marT="19651" marB="19651">
                    <a:lnL>
                      <a:noFill/>
                    </a:lnL>
                    <a:lnR>
                      <a:noFill/>
                    </a:lnR>
                    <a:lnT>
                      <a:noFill/>
                    </a:lnT>
                    <a:lnB>
                      <a:noFill/>
                    </a:lnB>
                  </a:tcPr>
                </a:tc>
                <a:tc>
                  <a:txBody>
                    <a:bodyPr/>
                    <a:lstStyle/>
                    <a:p>
                      <a:pPr algn="ctr" rtl="0"/>
                      <a:r>
                        <a:rPr lang="ru-RU" sz="1100">
                          <a:effectLst/>
                        </a:rPr>
                        <a:t>82,1</a:t>
                      </a:r>
                    </a:p>
                  </a:txBody>
                  <a:tcPr marL="19651" marR="19651" marT="19651" marB="19651">
                    <a:lnL>
                      <a:noFill/>
                    </a:lnL>
                    <a:lnR>
                      <a:noFill/>
                    </a:lnR>
                    <a:lnT>
                      <a:noFill/>
                    </a:lnT>
                    <a:lnB>
                      <a:noFill/>
                    </a:lnB>
                  </a:tcPr>
                </a:tc>
                <a:tc>
                  <a:txBody>
                    <a:bodyPr/>
                    <a:lstStyle/>
                    <a:p>
                      <a:pPr algn="ctr" rtl="0"/>
                      <a:r>
                        <a:rPr lang="ru-RU" sz="1100">
                          <a:effectLst/>
                        </a:rPr>
                        <a:t>5,1</a:t>
                      </a:r>
                    </a:p>
                  </a:txBody>
                  <a:tcPr marL="19651" marR="19651" marT="19651" marB="19651">
                    <a:lnL>
                      <a:noFill/>
                    </a:lnL>
                    <a:lnR>
                      <a:noFill/>
                    </a:lnR>
                    <a:lnT>
                      <a:noFill/>
                    </a:lnT>
                    <a:lnB>
                      <a:noFill/>
                    </a:lnB>
                  </a:tcPr>
                </a:tc>
                <a:extLst>
                  <a:ext uri="{0D108BD9-81ED-4DB2-BD59-A6C34878D82A}">
                    <a16:rowId xmlns:a16="http://schemas.microsoft.com/office/drawing/2014/main" xmlns="" val="3480885828"/>
                  </a:ext>
                </a:extLst>
              </a:tr>
              <a:tr h="152492">
                <a:tc>
                  <a:txBody>
                    <a:bodyPr/>
                    <a:lstStyle/>
                    <a:p>
                      <a:pPr algn="ctr" rtl="0"/>
                      <a:r>
                        <a:rPr lang="ru-RU" sz="1100">
                          <a:effectLst/>
                        </a:rPr>
                        <a:t>16</a:t>
                      </a:r>
                    </a:p>
                  </a:txBody>
                  <a:tcPr marL="19651" marR="19651" marT="19651" marB="19651">
                    <a:lnL>
                      <a:noFill/>
                    </a:lnL>
                    <a:lnR>
                      <a:noFill/>
                    </a:lnR>
                    <a:lnT>
                      <a:noFill/>
                    </a:lnT>
                    <a:lnB>
                      <a:noFill/>
                    </a:lnB>
                  </a:tcPr>
                </a:tc>
                <a:tc>
                  <a:txBody>
                    <a:bodyPr/>
                    <a:lstStyle/>
                    <a:p>
                      <a:pPr algn="ctr" rtl="0"/>
                      <a:r>
                        <a:rPr lang="ru-RU" sz="1100">
                          <a:effectLst/>
                        </a:rPr>
                        <a:t>159,5</a:t>
                      </a:r>
                    </a:p>
                  </a:txBody>
                  <a:tcPr marL="19651" marR="19651" marT="19651" marB="19651">
                    <a:lnL>
                      <a:noFill/>
                    </a:lnL>
                    <a:lnR>
                      <a:noFill/>
                    </a:lnR>
                    <a:lnT>
                      <a:noFill/>
                    </a:lnT>
                    <a:lnB>
                      <a:noFill/>
                    </a:lnB>
                  </a:tcPr>
                </a:tc>
                <a:tc>
                  <a:txBody>
                    <a:bodyPr/>
                    <a:lstStyle/>
                    <a:p>
                      <a:pPr algn="ctr" rtl="0"/>
                      <a:r>
                        <a:rPr lang="ru-RU" sz="1100">
                          <a:effectLst/>
                        </a:rPr>
                        <a:t>5,2</a:t>
                      </a:r>
                    </a:p>
                  </a:txBody>
                  <a:tcPr marL="19651" marR="19651" marT="19651" marB="19651">
                    <a:lnL>
                      <a:noFill/>
                    </a:lnL>
                    <a:lnR>
                      <a:noFill/>
                    </a:lnR>
                    <a:lnT>
                      <a:noFill/>
                    </a:lnT>
                    <a:lnB>
                      <a:noFill/>
                    </a:lnB>
                  </a:tcPr>
                </a:tc>
                <a:tc>
                  <a:txBody>
                    <a:bodyPr/>
                    <a:lstStyle/>
                    <a:p>
                      <a:pPr algn="ctr" rtl="0"/>
                      <a:r>
                        <a:rPr lang="ru-RU" sz="1100">
                          <a:effectLst/>
                        </a:rPr>
                        <a:t>55,9</a:t>
                      </a:r>
                    </a:p>
                  </a:txBody>
                  <a:tcPr marL="19651" marR="19651" marT="19651" marB="19651">
                    <a:lnL>
                      <a:noFill/>
                    </a:lnL>
                    <a:lnR>
                      <a:noFill/>
                    </a:lnR>
                    <a:lnT>
                      <a:noFill/>
                    </a:lnT>
                    <a:lnB>
                      <a:noFill/>
                    </a:lnB>
                  </a:tcPr>
                </a:tc>
                <a:tc>
                  <a:txBody>
                    <a:bodyPr/>
                    <a:lstStyle/>
                    <a:p>
                      <a:pPr algn="ctr" rtl="0"/>
                      <a:r>
                        <a:rPr lang="uk-UA" sz="1100">
                          <a:effectLst/>
                        </a:rPr>
                        <a:t>7,0</a:t>
                      </a:r>
                    </a:p>
                  </a:txBody>
                  <a:tcPr marL="19651" marR="19651" marT="19651" marB="19651">
                    <a:lnL>
                      <a:noFill/>
                    </a:lnL>
                    <a:lnR>
                      <a:noFill/>
                    </a:lnR>
                    <a:lnT>
                      <a:noFill/>
                    </a:lnT>
                    <a:lnB>
                      <a:noFill/>
                    </a:lnB>
                  </a:tcPr>
                </a:tc>
                <a:tc>
                  <a:txBody>
                    <a:bodyPr/>
                    <a:lstStyle/>
                    <a:p>
                      <a:pPr algn="ctr" rtl="0"/>
                      <a:r>
                        <a:rPr lang="ru-RU" sz="1100">
                          <a:effectLst/>
                        </a:rPr>
                        <a:t>83,4</a:t>
                      </a:r>
                    </a:p>
                  </a:txBody>
                  <a:tcPr marL="19651" marR="19651" marT="19651" marB="19651">
                    <a:lnL>
                      <a:noFill/>
                    </a:lnL>
                    <a:lnR>
                      <a:noFill/>
                    </a:lnR>
                    <a:lnT>
                      <a:noFill/>
                    </a:lnT>
                    <a:lnB>
                      <a:noFill/>
                    </a:lnB>
                  </a:tcPr>
                </a:tc>
                <a:tc>
                  <a:txBody>
                    <a:bodyPr/>
                    <a:lstStyle/>
                    <a:p>
                      <a:pPr algn="ctr" rtl="0"/>
                      <a:r>
                        <a:rPr lang="ru-RU" sz="1100" dirty="0">
                          <a:effectLst/>
                        </a:rPr>
                        <a:t>4,5</a:t>
                      </a:r>
                    </a:p>
                  </a:txBody>
                  <a:tcPr marL="19651" marR="19651" marT="19651" marB="19651">
                    <a:lnL>
                      <a:noFill/>
                    </a:lnL>
                    <a:lnR>
                      <a:noFill/>
                    </a:lnR>
                    <a:lnT>
                      <a:noFill/>
                    </a:lnT>
                    <a:lnB>
                      <a:noFill/>
                    </a:lnB>
                  </a:tcPr>
                </a:tc>
                <a:extLst>
                  <a:ext uri="{0D108BD9-81ED-4DB2-BD59-A6C34878D82A}">
                    <a16:rowId xmlns:a16="http://schemas.microsoft.com/office/drawing/2014/main" xmlns="" val="379467850"/>
                  </a:ext>
                </a:extLst>
              </a:tr>
            </a:tbl>
          </a:graphicData>
        </a:graphic>
      </p:graphicFrame>
      <p:sp>
        <p:nvSpPr>
          <p:cNvPr id="3" name="Rectangle 1"/>
          <p:cNvSpPr>
            <a:spLocks noChangeArrowheads="1"/>
          </p:cNvSpPr>
          <p:nvPr/>
        </p:nvSpPr>
        <p:spPr bwMode="auto">
          <a:xfrm>
            <a:off x="5816600" y="2039035"/>
            <a:ext cx="60946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4" name="Прямоугольник 3"/>
          <p:cNvSpPr/>
          <p:nvPr/>
        </p:nvSpPr>
        <p:spPr>
          <a:xfrm>
            <a:off x="3592010" y="0"/>
            <a:ext cx="6096000" cy="923330"/>
          </a:xfrm>
          <a:prstGeom prst="rect">
            <a:avLst/>
          </a:prstGeom>
        </p:spPr>
        <p:txBody>
          <a:bodyPr>
            <a:spAutoFit/>
          </a:bodyPr>
          <a:lstStyle/>
          <a:p>
            <a:pPr algn="ctr"/>
            <a:r>
              <a:rPr lang="ru-RU" b="1" dirty="0"/>
              <a:t>Регіональні стандартизовані показники фізичного</a:t>
            </a:r>
          </a:p>
          <a:p>
            <a:pPr algn="ctr"/>
            <a:r>
              <a:rPr lang="ru-RU" b="1" dirty="0"/>
              <a:t>розвитку дітей шкільного віку </a:t>
            </a:r>
            <a:endParaRPr lang="ru-RU" b="1" i="0" dirty="0">
              <a:effectLst/>
            </a:endParaRPr>
          </a:p>
        </p:txBody>
      </p:sp>
    </p:spTree>
    <p:extLst>
      <p:ext uri="{BB962C8B-B14F-4D97-AF65-F5344CB8AC3E}">
        <p14:creationId xmlns:p14="http://schemas.microsoft.com/office/powerpoint/2010/main" val="1828614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042695"/>
            <a:ext cx="9144000" cy="4524315"/>
          </a:xfrm>
          <a:prstGeom prst="rect">
            <a:avLst/>
          </a:prstGeom>
        </p:spPr>
        <p:txBody>
          <a:bodyPr wrap="square">
            <a:spAutoFit/>
          </a:bodyPr>
          <a:lstStyle/>
          <a:p>
            <a:pPr algn="just"/>
            <a:r>
              <a:rPr lang="ru-RU" dirty="0"/>
              <a:t>В даному прикладі величина </a:t>
            </a:r>
            <a:r>
              <a:rPr lang="ru-RU" dirty="0" err="1"/>
              <a:t>сигмального</a:t>
            </a:r>
            <a:r>
              <a:rPr lang="ru-RU" dirty="0"/>
              <a:t> відхилення (-1,26</a:t>
            </a:r>
            <a:r>
              <a:rPr lang="ru-RU" i="1" dirty="0">
                <a:latin typeface="Symbol, serif"/>
              </a:rPr>
              <a:t></a:t>
            </a:r>
            <a:r>
              <a:rPr lang="ru-RU" i="1" dirty="0"/>
              <a:t>)</a:t>
            </a:r>
            <a:r>
              <a:rPr lang="ru-RU" dirty="0"/>
              <a:t> свідчить, що фізичний розвиток хлопчика по зростанню - нижче середнього.</a:t>
            </a:r>
          </a:p>
          <a:p>
            <a:pPr algn="just"/>
            <a:r>
              <a:rPr lang="ru-RU" dirty="0"/>
              <a:t>Згідно з наведеною схемою аналізуються дані фізичного розвитку і за іншими показниками. </a:t>
            </a:r>
          </a:p>
          <a:p>
            <a:pPr algn="just"/>
            <a:r>
              <a:rPr lang="ru-RU" dirty="0"/>
              <a:t>На підставі отриманих даних, формулюється висновок, який в наведеному випадку повинен мати такий вигляд: "</a:t>
            </a:r>
            <a:r>
              <a:rPr lang="ru-RU" i="1" dirty="0"/>
              <a:t>Хлопчик Іваненко П., 10 років, по довжині, масі тіла та окружності грудної клітки має фізичний розвиток нижче середнього, пропорційне "</a:t>
            </a:r>
            <a:r>
              <a:rPr lang="ru-RU" dirty="0"/>
              <a:t>. </a:t>
            </a:r>
          </a:p>
          <a:p>
            <a:pPr algn="just"/>
            <a:r>
              <a:rPr lang="ru-RU" dirty="0"/>
              <a:t>Основним недоліком цього методу оцінки фізичного розвитку є те, що величини показників оцінюються окремо без врахування ступеня їх взаємозв'язку. Разом з тим зростання людини повинен відповідати певній величині маси тіла і окружності грудної клітини, таке фізичний розвиток буде гармонійним. недолік методу</a:t>
            </a:r>
            <a:r>
              <a:rPr lang="ru-RU" dirty="0" err="1"/>
              <a:t>сигмальних</a:t>
            </a:r>
            <a:r>
              <a:rPr lang="ru-RU" dirty="0"/>
              <a:t> відхилень усувається при використанні методу оцінки фізичного розвитку за шкалами регресії, а також комплексного і </a:t>
            </a:r>
            <a:r>
              <a:rPr lang="ru-RU" dirty="0" err="1"/>
              <a:t>центильного</a:t>
            </a:r>
            <a:r>
              <a:rPr lang="ru-RU" dirty="0"/>
              <a:t> методів.</a:t>
            </a:r>
            <a:endParaRPr lang="ru-RU" dirty="0">
              <a:effectLst/>
            </a:endParaRPr>
          </a:p>
        </p:txBody>
      </p:sp>
    </p:spTree>
    <p:extLst>
      <p:ext uri="{BB962C8B-B14F-4D97-AF65-F5344CB8AC3E}">
        <p14:creationId xmlns:p14="http://schemas.microsoft.com/office/powerpoint/2010/main" val="3774589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3752" y="1145608"/>
            <a:ext cx="9518248" cy="3970318"/>
          </a:xfrm>
          <a:prstGeom prst="rect">
            <a:avLst/>
          </a:prstGeom>
        </p:spPr>
        <p:txBody>
          <a:bodyPr wrap="square">
            <a:spAutoFit/>
          </a:bodyPr>
          <a:lstStyle/>
          <a:p>
            <a:pPr algn="ctr"/>
            <a:r>
              <a:rPr lang="ru-RU" b="1" dirty="0"/>
              <a:t>Оцінка фізичного розвитку за шкалами </a:t>
            </a:r>
            <a:r>
              <a:rPr lang="ru-RU" b="1" dirty="0" smtClean="0"/>
              <a:t>регресії</a:t>
            </a:r>
          </a:p>
          <a:p>
            <a:pPr algn="ctr"/>
            <a:endParaRPr lang="ru-RU" dirty="0"/>
          </a:p>
          <a:p>
            <a:pPr algn="just"/>
            <a:r>
              <a:rPr lang="ru-RU" dirty="0"/>
              <a:t>Методика </a:t>
            </a:r>
            <a:r>
              <a:rPr lang="ru-RU" i="1" dirty="0"/>
              <a:t>оцінки фізичного розвитку за шкалами регресії використовує </a:t>
            </a:r>
            <a:r>
              <a:rPr lang="ru-RU" dirty="0"/>
              <a:t>оціночні таблиці які враховують кореляційний залежність між довжиною, масою тіла, окружністю грудної клітини. Метод дозволяє дати обґрунтовану оцінку фізичного розвитку взаємопов'язаних ознак.</a:t>
            </a:r>
          </a:p>
          <a:p>
            <a:pPr algn="just"/>
            <a:r>
              <a:rPr lang="ru-RU" dirty="0"/>
              <a:t>Перший етап проведення оцінки фізичного розвитку за оціночними таблицями шкал регресії спрямований на </a:t>
            </a:r>
            <a:r>
              <a:rPr lang="ru-RU" i="1" dirty="0"/>
              <a:t>пошук групи</a:t>
            </a:r>
            <a:r>
              <a:rPr lang="ru-RU" dirty="0"/>
              <a:t>(Розвиток середнє, нижче середнього, вище середнього, низька, висока), до якої слід віднести довжину тіла дитини. Потім знаходять показники маси тіла і окружності грудної клітини, які повинні відповідати фактичному зростанню і порівнюють з ними фактичні показники досліджуваних ознак. Для цього від величини фактичного розвитку ознаки віднімають його стандартне значення і ділять на сигму регресії</a:t>
            </a:r>
            <a:r>
              <a:rPr lang="ru-RU" i="1" dirty="0" smtClean="0"/>
              <a:t>(</a:t>
            </a:r>
            <a:r>
              <a:rPr lang="el-GR" dirty="0"/>
              <a:t>σ</a:t>
            </a:r>
            <a:r>
              <a:rPr lang="ru-RU" i="1" baseline="-25000" dirty="0" smtClean="0"/>
              <a:t>R</a:t>
            </a:r>
            <a:r>
              <a:rPr lang="ru-RU" i="1" dirty="0"/>
              <a:t>) </a:t>
            </a:r>
            <a:r>
              <a:rPr lang="ru-RU" dirty="0"/>
              <a:t>для кожного досліджуваного ознаки. </a:t>
            </a:r>
          </a:p>
        </p:txBody>
      </p:sp>
    </p:spTree>
    <p:extLst>
      <p:ext uri="{BB962C8B-B14F-4D97-AF65-F5344CB8AC3E}">
        <p14:creationId xmlns:p14="http://schemas.microsoft.com/office/powerpoint/2010/main" val="755081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74379" y="558146"/>
            <a:ext cx="8584557" cy="5909310"/>
          </a:xfrm>
          <a:prstGeom prst="rect">
            <a:avLst/>
          </a:prstGeom>
        </p:spPr>
        <p:txBody>
          <a:bodyPr wrap="square">
            <a:spAutoFit/>
          </a:bodyPr>
          <a:lstStyle/>
          <a:p>
            <a:pPr algn="just"/>
            <a:r>
              <a:rPr lang="ru-RU" dirty="0"/>
              <a:t>Фізичний розвиток вважається: </a:t>
            </a:r>
          </a:p>
          <a:p>
            <a:pPr algn="just">
              <a:buFont typeface="Arial" panose="020B0604020202020204" pitchFamily="34" charset="0"/>
              <a:buChar char="•"/>
            </a:pPr>
            <a:r>
              <a:rPr lang="ru-RU" i="1" dirty="0"/>
              <a:t>гармонійним,</a:t>
            </a:r>
            <a:r>
              <a:rPr lang="ru-RU" dirty="0"/>
              <a:t> якщо індивідуальні показники, які визначені, перебувають в межах </a:t>
            </a:r>
            <a:r>
              <a:rPr lang="ru-RU" i="1" dirty="0" smtClean="0"/>
              <a:t>М ± 1</a:t>
            </a:r>
            <a:r>
              <a:rPr lang="el-GR" dirty="0"/>
              <a:t>σ</a:t>
            </a:r>
            <a:r>
              <a:rPr lang="ru-RU" i="1" baseline="-25000" dirty="0" smtClean="0"/>
              <a:t>R</a:t>
            </a:r>
            <a:r>
              <a:rPr lang="ru-RU" dirty="0" smtClean="0"/>
              <a:t> </a:t>
            </a:r>
            <a:r>
              <a:rPr lang="ru-RU" dirty="0"/>
              <a:t>або від </a:t>
            </a:r>
            <a:r>
              <a:rPr lang="ru-RU" i="1" dirty="0" smtClean="0"/>
              <a:t>М ± 1,1</a:t>
            </a:r>
            <a:r>
              <a:rPr lang="el-GR" dirty="0"/>
              <a:t>σ</a:t>
            </a:r>
            <a:r>
              <a:rPr lang="ru-RU" i="1" baseline="-25000" dirty="0" smtClean="0"/>
              <a:t>R</a:t>
            </a:r>
            <a:r>
              <a:rPr lang="ru-RU" i="1" dirty="0" smtClean="0"/>
              <a:t> </a:t>
            </a:r>
            <a:r>
              <a:rPr lang="ru-RU" dirty="0"/>
              <a:t>і вище за рахунок розвитку м'язів;</a:t>
            </a:r>
          </a:p>
          <a:p>
            <a:pPr algn="just">
              <a:buFont typeface="Arial" panose="020B0604020202020204" pitchFamily="34" charset="0"/>
              <a:buChar char="•"/>
            </a:pPr>
            <a:r>
              <a:rPr lang="ru-RU" i="1" dirty="0"/>
              <a:t>дисгармонійний</a:t>
            </a:r>
            <a:r>
              <a:rPr lang="ru-RU" dirty="0"/>
              <a:t>, Якщо індивідуальні показники знаходяться в межах від </a:t>
            </a:r>
            <a:r>
              <a:rPr lang="ru-RU" i="1" dirty="0" smtClean="0"/>
              <a:t>М</a:t>
            </a:r>
            <a:r>
              <a:rPr lang="el-GR" dirty="0"/>
              <a:t>σ</a:t>
            </a:r>
            <a:r>
              <a:rPr lang="ru-RU" i="1" dirty="0" smtClean="0"/>
              <a:t>1,1</a:t>
            </a:r>
            <a:r>
              <a:rPr lang="el-GR" dirty="0"/>
              <a:t>σ</a:t>
            </a:r>
            <a:r>
              <a:rPr lang="ru-RU" i="1" baseline="-25000" dirty="0" smtClean="0"/>
              <a:t>R </a:t>
            </a:r>
            <a:r>
              <a:rPr lang="ru-RU" i="1" dirty="0"/>
              <a:t>до</a:t>
            </a:r>
            <a:r>
              <a:rPr lang="ru-RU" dirty="0"/>
              <a:t> </a:t>
            </a:r>
            <a:r>
              <a:rPr lang="ru-RU" i="1" dirty="0" smtClean="0"/>
              <a:t>М</a:t>
            </a:r>
            <a:r>
              <a:rPr lang="el-GR" dirty="0"/>
              <a:t>σ</a:t>
            </a:r>
            <a:r>
              <a:rPr lang="ru-RU" i="1" dirty="0" smtClean="0"/>
              <a:t>2</a:t>
            </a:r>
            <a:r>
              <a:rPr lang="el-GR" dirty="0"/>
              <a:t>σ</a:t>
            </a:r>
            <a:r>
              <a:rPr lang="ru-RU" i="1" baseline="-25000" dirty="0" smtClean="0"/>
              <a:t>R</a:t>
            </a:r>
            <a:r>
              <a:rPr lang="ru-RU" dirty="0" smtClean="0"/>
              <a:t> </a:t>
            </a:r>
            <a:r>
              <a:rPr lang="ru-RU" dirty="0"/>
              <a:t>або від </a:t>
            </a:r>
            <a:r>
              <a:rPr lang="ru-RU" i="1" dirty="0" smtClean="0"/>
              <a:t>М + 1,1</a:t>
            </a:r>
            <a:r>
              <a:rPr lang="el-GR" dirty="0"/>
              <a:t>σ</a:t>
            </a:r>
            <a:r>
              <a:rPr lang="ru-RU" i="1" baseline="-25000" dirty="0" smtClean="0"/>
              <a:t>R </a:t>
            </a:r>
            <a:r>
              <a:rPr lang="ru-RU" i="1" dirty="0"/>
              <a:t>до</a:t>
            </a:r>
            <a:r>
              <a:rPr lang="ru-RU" dirty="0"/>
              <a:t> </a:t>
            </a:r>
            <a:r>
              <a:rPr lang="ru-RU" i="1" dirty="0" smtClean="0"/>
              <a:t>М + 2</a:t>
            </a:r>
            <a:r>
              <a:rPr lang="el-GR" dirty="0"/>
              <a:t>σ</a:t>
            </a:r>
            <a:r>
              <a:rPr lang="ru-RU" i="1" baseline="-25000" dirty="0" smtClean="0"/>
              <a:t>R</a:t>
            </a:r>
            <a:r>
              <a:rPr lang="ru-RU" dirty="0" smtClean="0"/>
              <a:t> </a:t>
            </a:r>
            <a:r>
              <a:rPr lang="ru-RU" dirty="0"/>
              <a:t>за рахунок підвищеного жировідкладення;</a:t>
            </a:r>
          </a:p>
          <a:p>
            <a:pPr algn="just">
              <a:buFont typeface="Arial" panose="020B0604020202020204" pitchFamily="34" charset="0"/>
              <a:buChar char="•"/>
            </a:pPr>
            <a:r>
              <a:rPr lang="ru-RU" i="1" dirty="0"/>
              <a:t>різко дисгармонійний</a:t>
            </a:r>
            <a:r>
              <a:rPr lang="ru-RU" dirty="0"/>
              <a:t>, Якщо індивідуальні показники знаходяться в межах від </a:t>
            </a:r>
            <a:r>
              <a:rPr lang="ru-RU" i="1" dirty="0" smtClean="0"/>
              <a:t>М</a:t>
            </a:r>
            <a:r>
              <a:rPr lang="el-GR" dirty="0"/>
              <a:t>σ</a:t>
            </a:r>
            <a:r>
              <a:rPr lang="ru-RU" i="1" dirty="0" smtClean="0"/>
              <a:t>2,1</a:t>
            </a:r>
            <a:r>
              <a:rPr lang="el-GR" dirty="0"/>
              <a:t>σ</a:t>
            </a:r>
            <a:r>
              <a:rPr lang="ru-RU" i="1" baseline="-25000" dirty="0" smtClean="0"/>
              <a:t>R</a:t>
            </a:r>
            <a:r>
              <a:rPr lang="ru-RU" dirty="0" smtClean="0"/>
              <a:t> </a:t>
            </a:r>
            <a:r>
              <a:rPr lang="ru-RU" dirty="0"/>
              <a:t>і нижче або від </a:t>
            </a:r>
            <a:r>
              <a:rPr lang="ru-RU" i="1" dirty="0" smtClean="0"/>
              <a:t>М + 2,1</a:t>
            </a:r>
            <a:r>
              <a:rPr lang="el-GR" dirty="0"/>
              <a:t>σ</a:t>
            </a:r>
            <a:r>
              <a:rPr lang="ru-RU" i="1" baseline="-25000" dirty="0" smtClean="0"/>
              <a:t>R </a:t>
            </a:r>
            <a:r>
              <a:rPr lang="ru-RU" dirty="0"/>
              <a:t>і вище за рахунок підвищеного жировідкладення.</a:t>
            </a:r>
          </a:p>
          <a:p>
            <a:pPr algn="just"/>
            <a:r>
              <a:rPr lang="ru-RU" dirty="0"/>
              <a:t>Наприклад, оцінка фізичного розвитку дитини при використанні даного методу може мати такий вигляд: </a:t>
            </a:r>
            <a:r>
              <a:rPr lang="ru-RU" i="1" dirty="0"/>
              <a:t>«Фізичний розвиток Петренко І., 11 років, по довжині тіла середнє (вище середнього, високий, нижче середнього, низький), за масою тіла, окружності грудної клітини гармонійне (дисгармонійний, різко дисгармонійний)».</a:t>
            </a:r>
            <a:endParaRPr lang="ru-RU" dirty="0"/>
          </a:p>
          <a:p>
            <a:pPr algn="just"/>
            <a:r>
              <a:rPr lang="ru-RU" dirty="0"/>
              <a:t>Крім того, проведені дослідження дозволяють віднести дитину до однієї з 4 основних груп фізичного розвитку: </a:t>
            </a:r>
            <a:r>
              <a:rPr lang="ru-RU" i="1" dirty="0"/>
              <a:t>нормальний фізичний розвиток</a:t>
            </a:r>
            <a:r>
              <a:rPr lang="ru-RU" dirty="0"/>
              <a:t> - маса тіла в межах від </a:t>
            </a:r>
            <a:r>
              <a:rPr lang="ru-RU" i="1" dirty="0" smtClean="0"/>
              <a:t>М-1</a:t>
            </a:r>
            <a:r>
              <a:rPr lang="el-GR" dirty="0"/>
              <a:t>σ</a:t>
            </a:r>
            <a:r>
              <a:rPr lang="ru-RU" i="1" baseline="-25000" dirty="0" smtClean="0"/>
              <a:t>R</a:t>
            </a:r>
            <a:r>
              <a:rPr lang="ru-RU" dirty="0" smtClean="0"/>
              <a:t> </a:t>
            </a:r>
            <a:r>
              <a:rPr lang="ru-RU" dirty="0"/>
              <a:t>до </a:t>
            </a:r>
            <a:r>
              <a:rPr lang="ru-RU" i="1" dirty="0" smtClean="0"/>
              <a:t>М + 2</a:t>
            </a:r>
            <a:r>
              <a:rPr lang="el-GR" dirty="0"/>
              <a:t>σ</a:t>
            </a:r>
            <a:r>
              <a:rPr lang="ru-RU" i="1" baseline="-25000" dirty="0" smtClean="0"/>
              <a:t>R</a:t>
            </a:r>
            <a:r>
              <a:rPr lang="ru-RU" dirty="0"/>
              <a:t>; </a:t>
            </a:r>
            <a:r>
              <a:rPr lang="ru-RU" i="1" dirty="0"/>
              <a:t>дефіцит маси тіла</a:t>
            </a:r>
            <a:r>
              <a:rPr lang="ru-RU" dirty="0"/>
              <a:t> - маса тіла менше, ніж </a:t>
            </a:r>
            <a:r>
              <a:rPr lang="ru-RU" i="1" dirty="0" smtClean="0"/>
              <a:t>М-1,1</a:t>
            </a:r>
            <a:r>
              <a:rPr lang="el-GR" dirty="0"/>
              <a:t>σ</a:t>
            </a:r>
            <a:r>
              <a:rPr lang="ru-RU" i="1" baseline="-25000" dirty="0" smtClean="0"/>
              <a:t>R</a:t>
            </a:r>
            <a:r>
              <a:rPr lang="ru-RU" dirty="0"/>
              <a:t>; </a:t>
            </a:r>
            <a:r>
              <a:rPr lang="ru-RU" i="1" dirty="0"/>
              <a:t>надлишок маси тіла</a:t>
            </a:r>
            <a:r>
              <a:rPr lang="ru-RU" dirty="0"/>
              <a:t> - маса тіла більше, ніж </a:t>
            </a:r>
            <a:r>
              <a:rPr lang="ru-RU" i="1" dirty="0" smtClean="0"/>
              <a:t>М + 2,1</a:t>
            </a:r>
            <a:r>
              <a:rPr lang="el-GR" dirty="0"/>
              <a:t>σ</a:t>
            </a:r>
            <a:r>
              <a:rPr lang="ru-RU" i="1" baseline="-25000" dirty="0" smtClean="0"/>
              <a:t>R</a:t>
            </a:r>
            <a:r>
              <a:rPr lang="ru-RU" dirty="0"/>
              <a:t>; </a:t>
            </a:r>
            <a:r>
              <a:rPr lang="ru-RU" i="1" dirty="0"/>
              <a:t>низький зріст</a:t>
            </a:r>
            <a:r>
              <a:rPr lang="ru-RU" dirty="0"/>
              <a:t> - довжина тіла менше, ніж </a:t>
            </a:r>
            <a:r>
              <a:rPr lang="ru-RU" i="1" dirty="0" smtClean="0"/>
              <a:t>М-2</a:t>
            </a:r>
            <a:r>
              <a:rPr lang="el-GR" dirty="0"/>
              <a:t>σ</a:t>
            </a:r>
            <a:r>
              <a:rPr lang="ru-RU" dirty="0" smtClean="0"/>
              <a:t>.</a:t>
            </a:r>
            <a:endParaRPr lang="ru-RU" dirty="0"/>
          </a:p>
        </p:txBody>
      </p:sp>
    </p:spTree>
    <p:extLst>
      <p:ext uri="{BB962C8B-B14F-4D97-AF65-F5344CB8AC3E}">
        <p14:creationId xmlns:p14="http://schemas.microsoft.com/office/powerpoint/2010/main" val="2918381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03362" y="-81023"/>
            <a:ext cx="9888638" cy="6463308"/>
          </a:xfrm>
          <a:prstGeom prst="rect">
            <a:avLst/>
          </a:prstGeom>
        </p:spPr>
        <p:txBody>
          <a:bodyPr wrap="square">
            <a:spAutoFit/>
          </a:bodyPr>
          <a:lstStyle/>
          <a:p>
            <a:pPr algn="just"/>
            <a:r>
              <a:rPr lang="ru-RU" b="1" dirty="0"/>
              <a:t>Оцінка фізичного розвитку комплексним методом</a:t>
            </a:r>
            <a:endParaRPr lang="ru-RU" sz="1600" dirty="0"/>
          </a:p>
          <a:p>
            <a:pPr algn="just"/>
            <a:r>
              <a:rPr lang="ru-RU" i="1" dirty="0"/>
              <a:t>Комплексний метод оцінки фізичного розвитку</a:t>
            </a:r>
            <a:r>
              <a:rPr lang="ru-RU" dirty="0"/>
              <a:t> враховує як особливості морфофункціонального стану організму, так і відповідність рівня його біологічного розвитку календарному </a:t>
            </a:r>
            <a:r>
              <a:rPr lang="ru-RU" dirty="0" smtClean="0"/>
              <a:t>віку</a:t>
            </a:r>
          </a:p>
          <a:p>
            <a:pPr algn="just"/>
            <a:r>
              <a:rPr lang="ru-RU" dirty="0" smtClean="0"/>
              <a:t>за </a:t>
            </a:r>
            <a:r>
              <a:rPr lang="ru-RU" dirty="0"/>
              <a:t>даними довжини тіла, щорічного збільшення довжини тіла, числа постійних зубів, ступеня розвитку вторинних ознак статевого дозрівання, терміну окостеніння кісток кисті визначають </a:t>
            </a:r>
            <a:r>
              <a:rPr lang="ru-RU" i="1" dirty="0"/>
              <a:t>біологічний вік дитини</a:t>
            </a:r>
            <a:r>
              <a:rPr lang="ru-RU" dirty="0"/>
              <a:t>і порівнюють його з календарним. Залежно від значень отриманих показників </a:t>
            </a:r>
            <a:r>
              <a:rPr lang="ru-RU" dirty="0" err="1"/>
              <a:t>він</a:t>
            </a:r>
            <a:r>
              <a:rPr lang="ru-RU" dirty="0"/>
              <a:t> </a:t>
            </a:r>
            <a:r>
              <a:rPr lang="ru-RU" dirty="0" err="1" smtClean="0"/>
              <a:t>може</a:t>
            </a:r>
            <a:r>
              <a:rPr lang="ru-RU" dirty="0" smtClean="0"/>
              <a:t> </a:t>
            </a:r>
            <a:r>
              <a:rPr lang="ru-RU" i="1" dirty="0" err="1" smtClean="0"/>
              <a:t>відповідати</a:t>
            </a:r>
            <a:r>
              <a:rPr lang="ru-RU" i="1" dirty="0" smtClean="0"/>
              <a:t> </a:t>
            </a:r>
            <a:r>
              <a:rPr lang="ru-RU" i="1" dirty="0"/>
              <a:t>календарному віку, випереджати його або відставати від нього.</a:t>
            </a:r>
            <a:endParaRPr lang="ru-RU" dirty="0"/>
          </a:p>
          <a:p>
            <a:pPr algn="just"/>
            <a:r>
              <a:rPr lang="ru-RU" dirty="0"/>
              <a:t>Наступний етап комплексного методу пов'язаний з оцінкою </a:t>
            </a:r>
            <a:r>
              <a:rPr lang="ru-RU" i="1" dirty="0"/>
              <a:t>морфофункціонального стану організму </a:t>
            </a:r>
            <a:r>
              <a:rPr lang="ru-RU" dirty="0"/>
              <a:t>із застосуванням шкал регресії і </a:t>
            </a:r>
            <a:r>
              <a:rPr lang="ru-RU" dirty="0" err="1"/>
              <a:t>віково</a:t>
            </a:r>
            <a:r>
              <a:rPr lang="ru-RU" dirty="0"/>
              <a:t>-полових стандартів розвитку функціональних показників. Фізичний розвиток вважається:</a:t>
            </a:r>
          </a:p>
          <a:p>
            <a:pPr algn="just">
              <a:buFont typeface="Arial" panose="020B0604020202020204" pitchFamily="34" charset="0"/>
              <a:buChar char="•"/>
            </a:pPr>
            <a:r>
              <a:rPr lang="ru-RU" i="1" dirty="0"/>
              <a:t>гармонійним,</a:t>
            </a:r>
            <a:r>
              <a:rPr lang="ru-RU" dirty="0"/>
              <a:t> якщо величина маси тіла і окружності грудної клітини відрізняються від нормативних значень в межах від </a:t>
            </a:r>
            <a:r>
              <a:rPr lang="ru-RU" i="1" dirty="0"/>
              <a:t>-</a:t>
            </a:r>
            <a:r>
              <a:rPr lang="ru-RU" i="1" dirty="0" smtClean="0"/>
              <a:t>1</a:t>
            </a:r>
            <a:r>
              <a:rPr lang="el-GR" dirty="0" smtClean="0"/>
              <a:t> </a:t>
            </a:r>
            <a:r>
              <a:rPr lang="el-GR" dirty="0"/>
              <a:t>σ </a:t>
            </a:r>
            <a:r>
              <a:rPr lang="ru-RU" i="1" baseline="-25000" dirty="0" smtClean="0"/>
              <a:t>R</a:t>
            </a:r>
            <a:r>
              <a:rPr lang="ru-RU" dirty="0" smtClean="0"/>
              <a:t> </a:t>
            </a:r>
            <a:r>
              <a:rPr lang="el-GR" dirty="0"/>
              <a:t>σ </a:t>
            </a:r>
            <a:r>
              <a:rPr lang="ru-RU" dirty="0" smtClean="0"/>
              <a:t>до </a:t>
            </a:r>
            <a:r>
              <a:rPr lang="ru-RU" i="1" dirty="0"/>
              <a:t>+</a:t>
            </a:r>
            <a:r>
              <a:rPr lang="ru-RU" i="1" dirty="0" smtClean="0"/>
              <a:t>1</a:t>
            </a:r>
            <a:r>
              <a:rPr lang="el-GR" dirty="0"/>
              <a:t> σ </a:t>
            </a:r>
            <a:r>
              <a:rPr lang="ru-RU" i="1" baseline="-25000" dirty="0" smtClean="0"/>
              <a:t>R</a:t>
            </a:r>
            <a:r>
              <a:rPr lang="ru-RU" dirty="0" smtClean="0"/>
              <a:t> </a:t>
            </a:r>
            <a:r>
              <a:rPr lang="ru-RU" dirty="0"/>
              <a:t>і функціональні показники характеризуються відхиленнями від </a:t>
            </a:r>
            <a:r>
              <a:rPr lang="ru-RU" i="1" dirty="0"/>
              <a:t>-</a:t>
            </a:r>
            <a:r>
              <a:rPr lang="ru-RU" i="1" dirty="0" smtClean="0"/>
              <a:t>1</a:t>
            </a:r>
            <a:r>
              <a:rPr lang="el-GR" dirty="0"/>
              <a:t> σ</a:t>
            </a:r>
            <a:r>
              <a:rPr lang="ru-RU" dirty="0" smtClean="0"/>
              <a:t> </a:t>
            </a:r>
            <a:r>
              <a:rPr lang="ru-RU" dirty="0"/>
              <a:t>і вище;</a:t>
            </a:r>
          </a:p>
          <a:p>
            <a:pPr algn="just">
              <a:buFont typeface="Arial" panose="020B0604020202020204" pitchFamily="34" charset="0"/>
              <a:buChar char="•"/>
            </a:pPr>
            <a:r>
              <a:rPr lang="ru-RU" i="1" dirty="0"/>
              <a:t>дисгармонійний</a:t>
            </a:r>
            <a:r>
              <a:rPr lang="ru-RU" dirty="0"/>
              <a:t>, Якщо величини маси тіла і окружності грудної клітини відстають або випереджають стандартні значення за рахунок надлишкових жироотложению на </a:t>
            </a:r>
            <a:r>
              <a:rPr lang="ru-RU" i="1" dirty="0"/>
              <a:t>±</a:t>
            </a:r>
            <a:r>
              <a:rPr lang="ru-RU" i="1" dirty="0" smtClean="0"/>
              <a:t>1,1</a:t>
            </a:r>
            <a:r>
              <a:rPr lang="el-GR" dirty="0"/>
              <a:t> σ </a:t>
            </a:r>
            <a:r>
              <a:rPr lang="ru-RU" i="1" baseline="-25000" dirty="0" smtClean="0"/>
              <a:t>R</a:t>
            </a:r>
            <a:r>
              <a:rPr lang="ru-RU" i="1" dirty="0" smtClean="0"/>
              <a:t> </a:t>
            </a:r>
            <a:r>
              <a:rPr lang="ru-RU" i="1" dirty="0"/>
              <a:t>- ±</a:t>
            </a:r>
            <a:r>
              <a:rPr lang="ru-RU" i="1" dirty="0" smtClean="0"/>
              <a:t>2</a:t>
            </a:r>
            <a:r>
              <a:rPr lang="el-GR" dirty="0"/>
              <a:t> σ </a:t>
            </a:r>
            <a:r>
              <a:rPr lang="ru-RU" i="1" baseline="-25000" dirty="0" smtClean="0"/>
              <a:t>R</a:t>
            </a:r>
            <a:r>
              <a:rPr lang="ru-RU" dirty="0" smtClean="0"/>
              <a:t> </a:t>
            </a:r>
            <a:r>
              <a:rPr lang="ru-RU" dirty="0"/>
              <a:t>і функціональні показники знаходяться в межах від </a:t>
            </a:r>
            <a:r>
              <a:rPr lang="ru-RU" i="1" dirty="0"/>
              <a:t>-</a:t>
            </a:r>
            <a:r>
              <a:rPr lang="ru-RU" i="1" dirty="0" smtClean="0"/>
              <a:t>1,1</a:t>
            </a:r>
            <a:r>
              <a:rPr lang="el-GR" dirty="0"/>
              <a:t> σ</a:t>
            </a:r>
            <a:r>
              <a:rPr lang="ru-RU" i="1" dirty="0" smtClean="0"/>
              <a:t> </a:t>
            </a:r>
            <a:r>
              <a:rPr lang="ru-RU" i="1" dirty="0"/>
              <a:t>до -</a:t>
            </a:r>
            <a:r>
              <a:rPr lang="ru-RU" i="1" dirty="0" smtClean="0"/>
              <a:t>2</a:t>
            </a:r>
            <a:r>
              <a:rPr lang="el-GR" dirty="0"/>
              <a:t> σ</a:t>
            </a:r>
            <a:r>
              <a:rPr lang="ru-RU" i="1" dirty="0" smtClean="0"/>
              <a:t> </a:t>
            </a:r>
            <a:r>
              <a:rPr lang="ru-RU" i="1" dirty="0"/>
              <a:t>;</a:t>
            </a:r>
            <a:r>
              <a:rPr lang="ru-RU" dirty="0"/>
              <a:t> </a:t>
            </a:r>
          </a:p>
          <a:p>
            <a:pPr algn="just">
              <a:buFont typeface="Arial" panose="020B0604020202020204" pitchFamily="34" charset="0"/>
              <a:buChar char="•"/>
            </a:pPr>
            <a:r>
              <a:rPr lang="ru-RU" i="1" dirty="0"/>
              <a:t>різко дисгармонійний</a:t>
            </a:r>
            <a:r>
              <a:rPr lang="ru-RU" dirty="0"/>
              <a:t>, Якщо величини маси тіла і окружності грудної клітини відстають або випереджають нормативні показники за рахунок надлишкових жироотложению більш, ніж на </a:t>
            </a:r>
            <a:r>
              <a:rPr lang="ru-RU" i="1" dirty="0"/>
              <a:t>±</a:t>
            </a:r>
            <a:r>
              <a:rPr lang="ru-RU" i="1" dirty="0" smtClean="0"/>
              <a:t>2,1</a:t>
            </a:r>
            <a:r>
              <a:rPr lang="el-GR" dirty="0"/>
              <a:t> σ </a:t>
            </a:r>
            <a:r>
              <a:rPr lang="ru-RU" i="1" baseline="-25000" dirty="0" smtClean="0"/>
              <a:t>R</a:t>
            </a:r>
            <a:r>
              <a:rPr lang="ru-RU" dirty="0" smtClean="0"/>
              <a:t> </a:t>
            </a:r>
            <a:r>
              <a:rPr lang="ru-RU" dirty="0"/>
              <a:t>і функціональні показники характеризуються відхиленнями від </a:t>
            </a:r>
            <a:r>
              <a:rPr lang="ru-RU" i="1" dirty="0"/>
              <a:t>-</a:t>
            </a:r>
            <a:r>
              <a:rPr lang="ru-RU" i="1" dirty="0" smtClean="0"/>
              <a:t>2,1</a:t>
            </a:r>
            <a:r>
              <a:rPr lang="el-GR" dirty="0"/>
              <a:t> σ</a:t>
            </a:r>
            <a:r>
              <a:rPr lang="ru-RU" dirty="0" smtClean="0"/>
              <a:t> </a:t>
            </a:r>
            <a:r>
              <a:rPr lang="ru-RU" dirty="0"/>
              <a:t>і нижче. </a:t>
            </a:r>
            <a:endParaRPr lang="ru-RU" dirty="0">
              <a:effectLst/>
            </a:endParaRPr>
          </a:p>
        </p:txBody>
      </p:sp>
    </p:spTree>
    <p:extLst>
      <p:ext uri="{BB962C8B-B14F-4D97-AF65-F5344CB8AC3E}">
        <p14:creationId xmlns:p14="http://schemas.microsoft.com/office/powerpoint/2010/main" val="2069308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24850" y="1585733"/>
            <a:ext cx="9167150" cy="2862322"/>
          </a:xfrm>
          <a:prstGeom prst="rect">
            <a:avLst/>
          </a:prstGeom>
        </p:spPr>
        <p:txBody>
          <a:bodyPr wrap="square">
            <a:spAutoFit/>
          </a:bodyPr>
          <a:lstStyle/>
          <a:p>
            <a:pPr algn="just"/>
            <a:r>
              <a:rPr lang="ru-RU" dirty="0"/>
              <a:t>Висновок про фізичний розвиток дитини при використанні комплексного методу може бути: </a:t>
            </a:r>
            <a:r>
              <a:rPr lang="ru-RU" i="1" dirty="0"/>
              <a:t>"Фізичний розвиток Петренко І., 11 років, середній (вище середнього, високий, нижче середнього, низький), гармонійне (дисгармонійний, різко дисгармонійний), біологічний вік відповідає календарному віку (випереджає календарний вік, відстає від календарного віку)".</a:t>
            </a:r>
            <a:endParaRPr lang="ru-RU" dirty="0"/>
          </a:p>
          <a:p>
            <a:pPr algn="just"/>
            <a:r>
              <a:rPr lang="ru-RU" dirty="0"/>
              <a:t>При використанні комплексного методу оцінки фізичного розвитку рівень біологічного розвитку визначається на підставі встановлення ступеня відповідності його основних ознак віково-статевих стандартів</a:t>
            </a:r>
            <a:endParaRPr lang="ru-RU" dirty="0">
              <a:effectLst/>
            </a:endParaRPr>
          </a:p>
        </p:txBody>
      </p:sp>
    </p:spTree>
    <p:extLst>
      <p:ext uri="{BB962C8B-B14F-4D97-AF65-F5344CB8AC3E}">
        <p14:creationId xmlns:p14="http://schemas.microsoft.com/office/powerpoint/2010/main" val="1872434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5959" y="360116"/>
            <a:ext cx="9796041" cy="3416320"/>
          </a:xfrm>
          <a:prstGeom prst="rect">
            <a:avLst/>
          </a:prstGeom>
        </p:spPr>
        <p:txBody>
          <a:bodyPr wrap="square">
            <a:spAutoFit/>
          </a:bodyPr>
          <a:lstStyle/>
          <a:p>
            <a:pPr algn="ctr"/>
            <a:r>
              <a:rPr lang="ru-RU" b="1" dirty="0"/>
              <a:t>Оцінка фізичного розвитку </a:t>
            </a:r>
            <a:r>
              <a:rPr lang="ru-RU" b="1" dirty="0" err="1"/>
              <a:t>центільним</a:t>
            </a:r>
            <a:r>
              <a:rPr lang="ru-RU" b="1" dirty="0"/>
              <a:t> методом</a:t>
            </a:r>
            <a:endParaRPr lang="ru-RU" b="1" i="1" dirty="0"/>
          </a:p>
          <a:p>
            <a:r>
              <a:rPr lang="ru-RU" dirty="0"/>
              <a:t/>
            </a:r>
            <a:br>
              <a:rPr lang="ru-RU" dirty="0"/>
            </a:br>
            <a:endParaRPr lang="ru-RU" dirty="0"/>
          </a:p>
          <a:p>
            <a:pPr algn="just"/>
            <a:r>
              <a:rPr lang="ru-RU" i="1" dirty="0" err="1"/>
              <a:t>Ц</a:t>
            </a:r>
            <a:r>
              <a:rPr lang="ru-RU" i="1" dirty="0" err="1" smtClean="0"/>
              <a:t>ентильного</a:t>
            </a:r>
            <a:r>
              <a:rPr lang="ru-RU" i="1" dirty="0" smtClean="0"/>
              <a:t> </a:t>
            </a:r>
            <a:r>
              <a:rPr lang="ru-RU" i="1" dirty="0"/>
              <a:t>метод</a:t>
            </a:r>
            <a:r>
              <a:rPr lang="ru-RU" dirty="0"/>
              <a:t>, На відміну від традиційних, </a:t>
            </a:r>
            <a:r>
              <a:rPr lang="ru-RU" dirty="0" err="1"/>
              <a:t>оріентованних</a:t>
            </a:r>
            <a:r>
              <a:rPr lang="ru-RU" dirty="0"/>
              <a:t> на оцінку ознак фізичного розвитку, які варіюють за законом нормального розподілу, є </a:t>
            </a:r>
            <a:r>
              <a:rPr lang="ru-RU" dirty="0" err="1"/>
              <a:t>ефективним</a:t>
            </a:r>
            <a:r>
              <a:rPr lang="ru-RU" dirty="0"/>
              <a:t> </a:t>
            </a:r>
            <a:r>
              <a:rPr lang="ru-RU" dirty="0" err="1" smtClean="0"/>
              <a:t>непараметричним</a:t>
            </a:r>
            <a:r>
              <a:rPr lang="ru-RU" dirty="0" smtClean="0"/>
              <a:t> </a:t>
            </a:r>
            <a:r>
              <a:rPr lang="ru-RU" dirty="0"/>
              <a:t>способом стисненого опису характеру їх розподілу, яке має право або </a:t>
            </a:r>
            <a:r>
              <a:rPr lang="ru-RU" dirty="0" err="1"/>
              <a:t>лівосторонній</a:t>
            </a:r>
            <a:r>
              <a:rPr lang="ru-RU" dirty="0"/>
              <a:t> </a:t>
            </a:r>
            <a:r>
              <a:rPr lang="ru-RU" dirty="0" err="1" smtClean="0"/>
              <a:t>асиметрию</a:t>
            </a:r>
            <a:r>
              <a:rPr lang="ru-RU" dirty="0"/>
              <a:t>. </a:t>
            </a:r>
          </a:p>
          <a:p>
            <a:pPr algn="just"/>
            <a:r>
              <a:rPr lang="ru-RU" dirty="0"/>
              <a:t>С</a:t>
            </a:r>
            <a:r>
              <a:rPr lang="ru-RU" dirty="0" smtClean="0"/>
              <a:t>уть </a:t>
            </a:r>
            <a:r>
              <a:rPr lang="ru-RU" dirty="0" err="1"/>
              <a:t>центильного</a:t>
            </a:r>
            <a:r>
              <a:rPr lang="ru-RU" dirty="0"/>
              <a:t> методу полягає в зіставленні фактичного ознаки розвитку окремої характеристики фізичного розвитку з впорядкованим поруч, який включає в свою структуру весь діапазон коливань досліджуваної ознаки, розподілений на 100 інтервалів, потрапляння в які має рівну ймовірність, однак розміри цих </a:t>
            </a:r>
            <a:r>
              <a:rPr lang="ru-RU" dirty="0" err="1"/>
              <a:t>центільних</a:t>
            </a:r>
            <a:r>
              <a:rPr lang="ru-RU" dirty="0"/>
              <a:t> інтервалів в абсолютних одиницях вимірів не однакові. </a:t>
            </a:r>
          </a:p>
        </p:txBody>
      </p:sp>
    </p:spTree>
    <p:extLst>
      <p:ext uri="{BB962C8B-B14F-4D97-AF65-F5344CB8AC3E}">
        <p14:creationId xmlns:p14="http://schemas.microsoft.com/office/powerpoint/2010/main" val="1633584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5959" y="499013"/>
            <a:ext cx="9796041" cy="5078313"/>
          </a:xfrm>
          <a:prstGeom prst="rect">
            <a:avLst/>
          </a:prstGeom>
        </p:spPr>
        <p:txBody>
          <a:bodyPr wrap="square">
            <a:spAutoFit/>
          </a:bodyPr>
          <a:lstStyle/>
          <a:p>
            <a:pPr algn="just"/>
            <a:r>
              <a:rPr lang="ru-RU" dirty="0" smtClean="0"/>
              <a:t>Для визначення ступеня фізичного розвитку використовують 7 фіксованих </a:t>
            </a:r>
            <a:r>
              <a:rPr lang="ru-RU" dirty="0" err="1" smtClean="0"/>
              <a:t>центилей</a:t>
            </a:r>
            <a:r>
              <a:rPr lang="ru-RU" dirty="0" smtClean="0"/>
              <a:t>: 3-й, 10-й, 25-й, 50-й, 75-й, 90-й і 97-й і відповідно 8 </a:t>
            </a:r>
            <a:r>
              <a:rPr lang="ru-RU" dirty="0" err="1" smtClean="0"/>
              <a:t>центільних</a:t>
            </a:r>
            <a:r>
              <a:rPr lang="ru-RU" dirty="0" smtClean="0"/>
              <a:t> інтервалів:</a:t>
            </a:r>
          </a:p>
          <a:p>
            <a:pPr algn="just">
              <a:buFont typeface="Arial" panose="020B0604020202020204" pitchFamily="34" charset="0"/>
              <a:buChar char="•"/>
            </a:pPr>
            <a:r>
              <a:rPr lang="ru-RU" dirty="0" smtClean="0"/>
              <a:t>1-й інтервал (нижче 3%) - </a:t>
            </a:r>
            <a:r>
              <a:rPr lang="ru-RU" i="1" dirty="0" smtClean="0"/>
              <a:t>дуже низькі показники;</a:t>
            </a:r>
            <a:endParaRPr lang="ru-RU" dirty="0" smtClean="0"/>
          </a:p>
          <a:p>
            <a:pPr algn="just">
              <a:buFont typeface="Arial" panose="020B0604020202020204" pitchFamily="34" charset="0"/>
              <a:buChar char="•"/>
            </a:pPr>
            <a:r>
              <a:rPr lang="ru-RU" dirty="0" smtClean="0"/>
              <a:t>2-й інтервал (від 3% до 10%) - </a:t>
            </a:r>
            <a:r>
              <a:rPr lang="ru-RU" i="1" dirty="0" smtClean="0"/>
              <a:t>низькі показники;</a:t>
            </a:r>
            <a:endParaRPr lang="ru-RU" dirty="0" smtClean="0"/>
          </a:p>
          <a:p>
            <a:pPr algn="just">
              <a:buFont typeface="Arial" panose="020B0604020202020204" pitchFamily="34" charset="0"/>
              <a:buChar char="•"/>
            </a:pPr>
            <a:r>
              <a:rPr lang="ru-RU" dirty="0" smtClean="0"/>
              <a:t>3-й інтервал (від 10% до 25%) - </a:t>
            </a:r>
            <a:r>
              <a:rPr lang="ru-RU" i="1" dirty="0" smtClean="0"/>
              <a:t>знижені показники;</a:t>
            </a:r>
            <a:endParaRPr lang="ru-RU" dirty="0" smtClean="0"/>
          </a:p>
          <a:p>
            <a:pPr algn="just">
              <a:buFont typeface="Arial" panose="020B0604020202020204" pitchFamily="34" charset="0"/>
              <a:buChar char="•"/>
            </a:pPr>
            <a:r>
              <a:rPr lang="ru-RU" dirty="0" smtClean="0"/>
              <a:t>4-й і 5-й інтервали (відповідно від 25% до 50% і від 50% до 75%) - </a:t>
            </a:r>
            <a:r>
              <a:rPr lang="ru-RU" i="1" dirty="0" smtClean="0"/>
              <a:t>середні показники;</a:t>
            </a:r>
            <a:endParaRPr lang="ru-RU" dirty="0" smtClean="0"/>
          </a:p>
          <a:p>
            <a:pPr algn="just">
              <a:buFont typeface="Arial" panose="020B0604020202020204" pitchFamily="34" charset="0"/>
              <a:buChar char="•"/>
            </a:pPr>
            <a:r>
              <a:rPr lang="ru-RU" dirty="0" smtClean="0"/>
              <a:t>6-й інтервал (від 75% до 90%) - </a:t>
            </a:r>
            <a:r>
              <a:rPr lang="ru-RU" i="1" dirty="0" smtClean="0"/>
              <a:t>підвищені показники;</a:t>
            </a:r>
            <a:endParaRPr lang="ru-RU" dirty="0" smtClean="0"/>
          </a:p>
          <a:p>
            <a:pPr algn="just">
              <a:buFont typeface="Arial" panose="020B0604020202020204" pitchFamily="34" charset="0"/>
              <a:buChar char="•"/>
            </a:pPr>
            <a:r>
              <a:rPr lang="ru-RU" dirty="0" smtClean="0"/>
              <a:t>7-й інтервал (від 90% до 97%) - </a:t>
            </a:r>
            <a:r>
              <a:rPr lang="ru-RU" i="1" dirty="0" smtClean="0"/>
              <a:t>високі показники;</a:t>
            </a:r>
            <a:endParaRPr lang="ru-RU" dirty="0" smtClean="0"/>
          </a:p>
          <a:p>
            <a:pPr algn="just">
              <a:buFont typeface="Arial" panose="020B0604020202020204" pitchFamily="34" charset="0"/>
              <a:buChar char="•"/>
            </a:pPr>
            <a:r>
              <a:rPr lang="ru-RU" dirty="0" smtClean="0"/>
              <a:t>8-й інтервал (вище 97%) - </a:t>
            </a:r>
            <a:r>
              <a:rPr lang="ru-RU" i="1" dirty="0" smtClean="0"/>
              <a:t>дуже високі показники</a:t>
            </a:r>
            <a:r>
              <a:rPr lang="ru-RU" dirty="0" smtClean="0"/>
              <a:t>.</a:t>
            </a:r>
          </a:p>
          <a:p>
            <a:pPr algn="just"/>
            <a:r>
              <a:rPr lang="ru-RU" i="1" dirty="0" smtClean="0"/>
              <a:t>індивідуальну </a:t>
            </a:r>
            <a:r>
              <a:rPr lang="ru-RU" i="1" dirty="0"/>
              <a:t>оцінку морфофункціональних показників </a:t>
            </a:r>
            <a:r>
              <a:rPr lang="ru-RU" dirty="0"/>
              <a:t>проводять по одновимірним оцінними шкалами, які включають в свою структуру розмах коливань (максимальне і мінімальне значення), центральну тенденцію (медіану упорядкованого ряду) і 8 </a:t>
            </a:r>
            <a:r>
              <a:rPr lang="ru-RU" dirty="0" err="1" smtClean="0"/>
              <a:t>центільних</a:t>
            </a:r>
            <a:r>
              <a:rPr lang="ru-RU" dirty="0" smtClean="0"/>
              <a:t> </a:t>
            </a:r>
            <a:r>
              <a:rPr lang="ru-RU" dirty="0" err="1" smtClean="0"/>
              <a:t>інтервалів</a:t>
            </a:r>
            <a:r>
              <a:rPr lang="ru-RU" dirty="0"/>
              <a:t>. Такий підхід дозволяє визначити як окремі характеристики </a:t>
            </a:r>
            <a:r>
              <a:rPr lang="ru-RU" dirty="0" err="1" smtClean="0"/>
              <a:t>розвитку</a:t>
            </a:r>
            <a:r>
              <a:rPr lang="ru-RU" dirty="0" smtClean="0"/>
              <a:t> </a:t>
            </a:r>
            <a:r>
              <a:rPr lang="ru-RU" dirty="0" err="1" smtClean="0"/>
              <a:t>соматометрических</a:t>
            </a:r>
            <a:r>
              <a:rPr lang="ru-RU" dirty="0" smtClean="0"/>
              <a:t> </a:t>
            </a:r>
            <a:r>
              <a:rPr lang="ru-RU" dirty="0"/>
              <a:t>ознак, так </a:t>
            </a:r>
            <a:r>
              <a:rPr lang="ru-RU" i="1" dirty="0"/>
              <a:t>ступінь гармонійності фізичного розвитку</a:t>
            </a:r>
            <a:r>
              <a:rPr lang="ru-RU" dirty="0"/>
              <a:t> слід враховувати той факт, що 4-й і 5-й інтервали номограми характеризують </a:t>
            </a:r>
            <a:r>
              <a:rPr lang="ru-RU" i="1" dirty="0"/>
              <a:t>гармонійний фізичний розвиток</a:t>
            </a:r>
            <a:r>
              <a:rPr lang="ru-RU" dirty="0"/>
              <a:t>, 3-й і 6-й інтервали</a:t>
            </a:r>
            <a:r>
              <a:rPr lang="ru-RU" i="1" dirty="0"/>
              <a:t>, </a:t>
            </a:r>
            <a:r>
              <a:rPr lang="ru-RU" dirty="0"/>
              <a:t>- </a:t>
            </a:r>
            <a:r>
              <a:rPr lang="ru-RU" i="1" dirty="0"/>
              <a:t>дисгармонійний</a:t>
            </a:r>
            <a:r>
              <a:rPr lang="ru-RU" dirty="0"/>
              <a:t>, 1-й і 2-й і 7-й і 8-й - </a:t>
            </a:r>
            <a:r>
              <a:rPr lang="ru-RU" i="1" dirty="0"/>
              <a:t>різко дисгармонійний за рахунок дефіциту або надлишку маси тіла.</a:t>
            </a:r>
            <a:endParaRPr lang="ru-RU" dirty="0">
              <a:effectLst/>
            </a:endParaRPr>
          </a:p>
        </p:txBody>
      </p:sp>
    </p:spTree>
    <p:extLst>
      <p:ext uri="{BB962C8B-B14F-4D97-AF65-F5344CB8AC3E}">
        <p14:creationId xmlns:p14="http://schemas.microsoft.com/office/powerpoint/2010/main" val="3998338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0684" y="0"/>
            <a:ext cx="9761316" cy="4801314"/>
          </a:xfrm>
          <a:prstGeom prst="rect">
            <a:avLst/>
          </a:prstGeom>
        </p:spPr>
        <p:txBody>
          <a:bodyPr wrap="square">
            <a:spAutoFit/>
          </a:bodyPr>
          <a:lstStyle/>
          <a:p>
            <a:pPr algn="ctr"/>
            <a:r>
              <a:rPr lang="ru-RU" b="1" dirty="0" smtClean="0"/>
              <a:t>НАВЧАЛЬНА </a:t>
            </a:r>
            <a:r>
              <a:rPr lang="ru-RU" b="1" dirty="0"/>
              <a:t>ІНСТРУКЦІЯ</a:t>
            </a:r>
          </a:p>
          <a:p>
            <a:pPr algn="ctr"/>
            <a:r>
              <a:rPr lang="ru-RU" b="1" dirty="0"/>
              <a:t>за методикою гігієнічної оцінки стану здоров'я і фізичного розвитку організованого дитячого колективу</a:t>
            </a:r>
            <a:endParaRPr lang="ru-RU" dirty="0"/>
          </a:p>
          <a:p>
            <a:pPr algn="ctr"/>
            <a:r>
              <a:rPr lang="ru-RU" dirty="0"/>
              <a:t/>
            </a:r>
            <a:br>
              <a:rPr lang="ru-RU" dirty="0"/>
            </a:br>
            <a:endParaRPr lang="ru-RU" dirty="0"/>
          </a:p>
          <a:p>
            <a:pPr algn="just"/>
            <a:r>
              <a:rPr lang="ru-RU" i="1" dirty="0"/>
              <a:t>Порівняльна оцінка рівня фізичного розвитку різних колективів</a:t>
            </a:r>
            <a:r>
              <a:rPr lang="ru-RU" dirty="0"/>
              <a:t> або одного і того ж колективу в динаміці навчання в сучасній школі здійснюється на підставі визначення різниці величин основних показників стану здоров'я і фізичного розвитку шляхом застосування методів порівняння середніх арифметичних величин, розподілу відносних чисел і </a:t>
            </a:r>
            <a:r>
              <a:rPr lang="ru-RU" dirty="0" err="1" smtClean="0"/>
              <a:t>квадратичних</a:t>
            </a:r>
            <a:r>
              <a:rPr lang="ru-RU" dirty="0" smtClean="0"/>
              <a:t> </a:t>
            </a:r>
            <a:r>
              <a:rPr lang="ru-RU" dirty="0"/>
              <a:t>відхилень, а також на підставі кореляційного методу.</a:t>
            </a:r>
          </a:p>
          <a:p>
            <a:pPr algn="just"/>
            <a:r>
              <a:rPr lang="ru-RU" dirty="0"/>
              <a:t>Слід зазначити, що в ході використання </a:t>
            </a:r>
            <a:r>
              <a:rPr lang="ru-RU" i="1" dirty="0"/>
              <a:t>методу порівняння середніх арифметичних величин</a:t>
            </a:r>
            <a:r>
              <a:rPr lang="ru-RU" dirty="0"/>
              <a:t> порівняно підлягають показники стану здоров'я та фізичного розвитку лише </a:t>
            </a:r>
            <a:r>
              <a:rPr lang="ru-RU" dirty="0" err="1"/>
              <a:t>однорідних</a:t>
            </a:r>
            <a:r>
              <a:rPr lang="ru-RU" dirty="0"/>
              <a:t> </a:t>
            </a:r>
            <a:r>
              <a:rPr lang="ru-RU" dirty="0" smtClean="0"/>
              <a:t>возрастно-</a:t>
            </a:r>
            <a:r>
              <a:rPr lang="ru-RU" dirty="0" err="1" smtClean="0"/>
              <a:t>полових</a:t>
            </a:r>
            <a:r>
              <a:rPr lang="ru-RU" dirty="0" smtClean="0"/>
              <a:t> </a:t>
            </a:r>
            <a:r>
              <a:rPr lang="ru-RU" dirty="0"/>
              <a:t>груп. При цьому, перш за все, необхідно встановити достовірність відмінностей середніх величин порівнюваних груп, яка визначається шляхом обчислення критерію Стьюдента (t) за формулою:</a:t>
            </a:r>
            <a:endParaRPr lang="ru-RU" dirty="0">
              <a:effectLst/>
            </a:endParaRPr>
          </a:p>
        </p:txBody>
      </p:sp>
      <p:sp>
        <p:nvSpPr>
          <p:cNvPr id="3" name="Прямоугольник 2"/>
          <p:cNvSpPr/>
          <p:nvPr/>
        </p:nvSpPr>
        <p:spPr>
          <a:xfrm>
            <a:off x="5295444" y="5332948"/>
            <a:ext cx="1173179" cy="523220"/>
          </a:xfrm>
          <a:prstGeom prst="rect">
            <a:avLst/>
          </a:prstGeom>
        </p:spPr>
        <p:txBody>
          <a:bodyPr wrap="square">
            <a:spAutoFit/>
          </a:bodyPr>
          <a:lstStyle/>
          <a:p>
            <a:pPr algn="ctr"/>
            <a:r>
              <a:rPr lang="en-US" sz="2800" dirty="0"/>
              <a:t>t =</a:t>
            </a:r>
            <a:endParaRPr lang="en-US" sz="2800" dirty="0">
              <a:effectLst/>
            </a:endParaRPr>
          </a:p>
        </p:txBody>
      </p:sp>
      <p:pic>
        <p:nvPicPr>
          <p:cNvPr id="4" name="Рисунок 3"/>
          <p:cNvPicPr>
            <a:picLocks noChangeAspect="1"/>
          </p:cNvPicPr>
          <p:nvPr/>
        </p:nvPicPr>
        <p:blipFill>
          <a:blip r:embed="rId2"/>
          <a:stretch>
            <a:fillRect/>
          </a:stretch>
        </p:blipFill>
        <p:spPr>
          <a:xfrm>
            <a:off x="6052987" y="5099886"/>
            <a:ext cx="1914406" cy="1155600"/>
          </a:xfrm>
          <a:prstGeom prst="rect">
            <a:avLst/>
          </a:prstGeom>
        </p:spPr>
      </p:pic>
    </p:spTree>
    <p:extLst>
      <p:ext uri="{BB962C8B-B14F-4D97-AF65-F5344CB8AC3E}">
        <p14:creationId xmlns:p14="http://schemas.microsoft.com/office/powerpoint/2010/main" val="183250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3833" y="117693"/>
            <a:ext cx="9738167" cy="6186309"/>
          </a:xfrm>
          <a:prstGeom prst="rect">
            <a:avLst/>
          </a:prstGeom>
        </p:spPr>
        <p:txBody>
          <a:bodyPr wrap="square">
            <a:spAutoFit/>
          </a:bodyPr>
          <a:lstStyle/>
          <a:p>
            <a:pPr algn="ctr"/>
            <a:r>
              <a:rPr lang="ru-RU" b="1" dirty="0"/>
              <a:t>4. Завдання для самопідготовки</a:t>
            </a:r>
            <a:endParaRPr lang="ru-RU" dirty="0"/>
          </a:p>
          <a:p>
            <a:pPr algn="ctr"/>
            <a:endParaRPr lang="ru-RU" dirty="0"/>
          </a:p>
          <a:p>
            <a:pPr algn="just"/>
            <a:r>
              <a:rPr lang="ru-RU" dirty="0"/>
              <a:t>4.1. В ході поглибленого медичного обстеження школяра 11 років встановлено, що він часто (майже щомісяця) хворіє на </a:t>
            </a:r>
            <a:r>
              <a:rPr lang="ru-RU" dirty="0" err="1"/>
              <a:t>гострі</a:t>
            </a:r>
            <a:r>
              <a:rPr lang="ru-RU" dirty="0"/>
              <a:t> </a:t>
            </a:r>
            <a:r>
              <a:rPr lang="ru-RU" dirty="0" err="1" smtClean="0"/>
              <a:t>респіраторні</a:t>
            </a:r>
            <a:r>
              <a:rPr lang="ru-RU" dirty="0" smtClean="0"/>
              <a:t> </a:t>
            </a:r>
            <a:r>
              <a:rPr lang="ru-RU" dirty="0" err="1" smtClean="0"/>
              <a:t>вірусні</a:t>
            </a:r>
            <a:r>
              <a:rPr lang="ru-RU" dirty="0" smtClean="0"/>
              <a:t> </a:t>
            </a:r>
            <a:r>
              <a:rPr lang="ru-RU" dirty="0" err="1" smtClean="0"/>
              <a:t>захворювання</a:t>
            </a:r>
            <a:r>
              <a:rPr lang="ru-RU" dirty="0" smtClean="0"/>
              <a:t>, </a:t>
            </a:r>
            <a:r>
              <a:rPr lang="ru-RU" dirty="0"/>
              <a:t>страждає </a:t>
            </a:r>
            <a:r>
              <a:rPr lang="ru-RU" dirty="0" err="1"/>
              <a:t>міопією</a:t>
            </a:r>
            <a:r>
              <a:rPr lang="ru-RU" dirty="0"/>
              <a:t> </a:t>
            </a:r>
            <a:r>
              <a:rPr lang="ru-RU" dirty="0" err="1" smtClean="0"/>
              <a:t>слабкого</a:t>
            </a:r>
            <a:r>
              <a:rPr lang="ru-RU" dirty="0" smtClean="0"/>
              <a:t> </a:t>
            </a:r>
            <a:r>
              <a:rPr lang="ru-RU" dirty="0" err="1" smtClean="0"/>
              <a:t>ступеню</a:t>
            </a:r>
            <a:r>
              <a:rPr lang="ru-RU" dirty="0" smtClean="0"/>
              <a:t> </a:t>
            </a:r>
            <a:r>
              <a:rPr lang="ru-RU" dirty="0"/>
              <a:t>і карієсом. Довжина тіла учня становить 133,5 см, маса тіла - 23,5 кг, окружність грудної клітини - 59,2 см. Визначте, до якої групи здоров'я відноситься школяр, оцініть фізичний розвиток </a:t>
            </a:r>
            <a:r>
              <a:rPr lang="ru-RU" dirty="0" err="1"/>
              <a:t>учня</a:t>
            </a:r>
            <a:r>
              <a:rPr lang="ru-RU" dirty="0"/>
              <a:t> </a:t>
            </a:r>
            <a:r>
              <a:rPr lang="ru-RU" dirty="0" smtClean="0"/>
              <a:t>методом </a:t>
            </a:r>
            <a:r>
              <a:rPr lang="ru-RU" dirty="0" err="1" smtClean="0"/>
              <a:t>сигмальних</a:t>
            </a:r>
            <a:r>
              <a:rPr lang="ru-RU" dirty="0" smtClean="0"/>
              <a:t> </a:t>
            </a:r>
            <a:r>
              <a:rPr lang="ru-RU" dirty="0"/>
              <a:t>відхилень і побудуйте профіль фізичного розвитку.</a:t>
            </a:r>
          </a:p>
          <a:p>
            <a:pPr algn="just"/>
            <a:r>
              <a:rPr lang="ru-RU" dirty="0"/>
              <a:t>4.2. Учениця, 14 років, має зріст 175 см, масу тіла - 54,0 кг, окружність грудної клітини - 75,5 см. Протягом року довжина тіла збільшилася на 5 см, число постійних зубів становить 28, ступінь розвитку вторинних статевих ознак: Ма</a:t>
            </a:r>
            <a:r>
              <a:rPr lang="ru-RU" baseline="-25000" dirty="0"/>
              <a:t>3</a:t>
            </a:r>
            <a:r>
              <a:rPr lang="ru-RU" dirty="0"/>
              <a:t>, Р</a:t>
            </a:r>
            <a:r>
              <a:rPr lang="ru-RU" baseline="-25000" dirty="0"/>
              <a:t>З</a:t>
            </a:r>
            <a:r>
              <a:rPr lang="ru-RU" dirty="0"/>
              <a:t>, Ах</a:t>
            </a:r>
            <a:r>
              <a:rPr lang="ru-RU" baseline="-25000" dirty="0"/>
              <a:t>3</a:t>
            </a:r>
            <a:r>
              <a:rPr lang="ru-RU" dirty="0"/>
              <a:t>, Ме</a:t>
            </a:r>
            <a:r>
              <a:rPr lang="ru-RU" baseline="-25000" dirty="0"/>
              <a:t>1,2</a:t>
            </a:r>
            <a:r>
              <a:rPr lang="ru-RU" dirty="0"/>
              <a:t>. Життєва ємність легенів становить 2560 мл, м'язова сила рук: правої - 20 кг, лівої - 16 кг. Об'єктивно з боку внутрішніх органів ніяких патологічних змін не виявлено. Фізкультурою займається в основній групі.</a:t>
            </a:r>
            <a:r>
              <a:rPr lang="ru-RU" b="1" i="1" dirty="0"/>
              <a:t> </a:t>
            </a:r>
            <a:r>
              <a:rPr lang="ru-RU" dirty="0"/>
              <a:t>Визначте групу здоров'я та оцініть фізичний розвиток дівчинки з використанням методу </a:t>
            </a:r>
            <a:r>
              <a:rPr lang="ru-RU" dirty="0" err="1"/>
              <a:t>сигмальних</a:t>
            </a:r>
            <a:r>
              <a:rPr lang="ru-RU" dirty="0"/>
              <a:t> відхилень, за шкалами регресії і комплексним методом.</a:t>
            </a:r>
          </a:p>
          <a:p>
            <a:pPr algn="just"/>
            <a:r>
              <a:rPr lang="ru-RU" dirty="0"/>
              <a:t>4.3. Учень 3 класу середньої загальноосвітньої школи, 10 років, практично здорова, має довжину тіла - 125 см, масу тіла - 30 кг, окружність грудної клітини - 64,0 см, число постійних зубів становить 12, щорічне збільшення довжини тіла - 5 см, ступінь розвитку вторинних статевих ознак: Р</a:t>
            </a:r>
            <a:r>
              <a:rPr lang="ru-RU" baseline="-25000" dirty="0"/>
              <a:t>0</a:t>
            </a:r>
            <a:r>
              <a:rPr lang="ru-RU" dirty="0"/>
              <a:t>, Ах</a:t>
            </a:r>
            <a:r>
              <a:rPr lang="ru-RU" baseline="-25000" dirty="0"/>
              <a:t>0</a:t>
            </a:r>
            <a:r>
              <a:rPr lang="ru-RU" dirty="0"/>
              <a:t>.</a:t>
            </a:r>
            <a:r>
              <a:rPr lang="ru-RU" b="1" i="1" dirty="0"/>
              <a:t> </a:t>
            </a:r>
            <a:r>
              <a:rPr lang="ru-RU" dirty="0"/>
              <a:t>Оцініть фізичний розвиток хлопчика за допомогою комплексного методу і визначте до якої групи здоров'я відноситься школяр.</a:t>
            </a:r>
            <a:endParaRPr lang="ru-RU" dirty="0">
              <a:effectLst/>
            </a:endParaRPr>
          </a:p>
        </p:txBody>
      </p:sp>
    </p:spTree>
    <p:extLst>
      <p:ext uri="{BB962C8B-B14F-4D97-AF65-F5344CB8AC3E}">
        <p14:creationId xmlns:p14="http://schemas.microsoft.com/office/powerpoint/2010/main" val="1523373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56114" y="0"/>
            <a:ext cx="9535885" cy="4247317"/>
          </a:xfrm>
          <a:prstGeom prst="rect">
            <a:avLst/>
          </a:prstGeom>
        </p:spPr>
        <p:txBody>
          <a:bodyPr wrap="square">
            <a:spAutoFit/>
          </a:bodyPr>
          <a:lstStyle/>
          <a:p>
            <a:pPr algn="just"/>
            <a:r>
              <a:rPr lang="ru-RU" dirty="0"/>
              <a:t>де: М</a:t>
            </a:r>
            <a:r>
              <a:rPr lang="ru-RU" baseline="-25000" dirty="0"/>
              <a:t>1</a:t>
            </a:r>
            <a:r>
              <a:rPr lang="ru-RU" dirty="0"/>
              <a:t> і М</a:t>
            </a:r>
            <a:r>
              <a:rPr lang="ru-RU" baseline="-25000" dirty="0"/>
              <a:t>2</a:t>
            </a:r>
            <a:r>
              <a:rPr lang="ru-RU" dirty="0"/>
              <a:t> </a:t>
            </a:r>
            <a:r>
              <a:rPr lang="ru-RU" dirty="0" smtClean="0">
                <a:latin typeface="Symbol, serif"/>
              </a:rPr>
              <a:t>-</a:t>
            </a:r>
            <a:r>
              <a:rPr lang="ru-RU" dirty="0" smtClean="0"/>
              <a:t> </a:t>
            </a:r>
            <a:r>
              <a:rPr lang="ru-RU" dirty="0"/>
              <a:t>середні арифметичні зважені величини груп порівняння;</a:t>
            </a:r>
          </a:p>
          <a:p>
            <a:pPr algn="just"/>
            <a:r>
              <a:rPr lang="ru-RU" dirty="0"/>
              <a:t>m</a:t>
            </a:r>
            <a:r>
              <a:rPr lang="ru-RU" baseline="-25000" dirty="0"/>
              <a:t>1 </a:t>
            </a:r>
            <a:r>
              <a:rPr lang="ru-RU" dirty="0"/>
              <a:t>і m</a:t>
            </a:r>
            <a:r>
              <a:rPr lang="ru-RU" baseline="-25000" dirty="0"/>
              <a:t>2</a:t>
            </a:r>
            <a:r>
              <a:rPr lang="ru-RU" dirty="0"/>
              <a:t> </a:t>
            </a:r>
            <a:r>
              <a:rPr lang="ru-RU" dirty="0" smtClean="0">
                <a:latin typeface="Symbol, serif"/>
              </a:rPr>
              <a:t>-</a:t>
            </a:r>
            <a:r>
              <a:rPr lang="ru-RU" dirty="0" smtClean="0"/>
              <a:t> </a:t>
            </a:r>
            <a:r>
              <a:rPr lang="ru-RU" dirty="0"/>
              <a:t>помилки середніх арифметичних зважених величин.</a:t>
            </a:r>
          </a:p>
          <a:p>
            <a:pPr algn="just"/>
            <a:r>
              <a:rPr lang="ru-RU" dirty="0" smtClean="0"/>
              <a:t>Оцінка значень критерію (t) проводиться таким чином: якщо t</a:t>
            </a:r>
            <a:r>
              <a:rPr lang="en-US" dirty="0" smtClean="0">
                <a:latin typeface="Symbol, serif"/>
              </a:rPr>
              <a:t>&gt;</a:t>
            </a:r>
            <a:r>
              <a:rPr lang="ru-RU" dirty="0" smtClean="0"/>
              <a:t>3, то відмінності середніх величин вважаються достовірними (p &lt;0,05), якщо t </a:t>
            </a:r>
            <a:r>
              <a:rPr lang="en-US" dirty="0">
                <a:latin typeface="Symbol, serif"/>
              </a:rPr>
              <a:t>&lt;</a:t>
            </a:r>
            <a:r>
              <a:rPr lang="ru-RU" dirty="0" smtClean="0"/>
              <a:t> 3 - відмінності середніх величин вважаються недостовірними (p&gt; 0,05).</a:t>
            </a:r>
          </a:p>
          <a:p>
            <a:pPr algn="just"/>
            <a:r>
              <a:rPr lang="ru-RU" dirty="0" smtClean="0"/>
              <a:t>так </a:t>
            </a:r>
            <a:r>
              <a:rPr lang="ru-RU" dirty="0"/>
              <a:t>якщо, наприклад, в містах В. і К. проводиться поглиблений медичний огляд школярів 10 років і отримані при цьому показники фізичного розвитку представляють:</a:t>
            </a:r>
          </a:p>
          <a:p>
            <a:pPr algn="just"/>
            <a:r>
              <a:rPr lang="ru-RU" dirty="0"/>
              <a:t>- в місті В .: середня довжина тіла хлопчиків - 156,0 </a:t>
            </a:r>
            <a:r>
              <a:rPr lang="ru-RU" u="sng" dirty="0"/>
              <a:t>+</a:t>
            </a:r>
            <a:r>
              <a:rPr lang="ru-RU" dirty="0"/>
              <a:t> 0,72 см, середня маса тіла - 44,40</a:t>
            </a:r>
            <a:r>
              <a:rPr lang="ru-RU" u="sng" dirty="0"/>
              <a:t>+</a:t>
            </a:r>
            <a:r>
              <a:rPr lang="ru-RU" dirty="0"/>
              <a:t>0,38 кг,</a:t>
            </a:r>
          </a:p>
          <a:p>
            <a:pPr algn="just"/>
            <a:r>
              <a:rPr lang="ru-RU" dirty="0"/>
              <a:t>- в місті К .: середня довжина тіла хлопчиків - 151,0 </a:t>
            </a:r>
            <a:r>
              <a:rPr lang="ru-RU" u="sng" dirty="0"/>
              <a:t>+</a:t>
            </a:r>
            <a:r>
              <a:rPr lang="ru-RU" dirty="0"/>
              <a:t>0,58 см, середня маса тіла - 43,20</a:t>
            </a:r>
            <a:r>
              <a:rPr lang="ru-RU" u="sng" dirty="0"/>
              <a:t>+</a:t>
            </a:r>
            <a:r>
              <a:rPr lang="ru-RU" dirty="0"/>
              <a:t>0,73 кг.</a:t>
            </a:r>
          </a:p>
          <a:p>
            <a:pPr algn="just"/>
            <a:r>
              <a:rPr lang="ru-RU" dirty="0"/>
              <a:t>Оцінка ступеня достовірності відмінностей показників довжини і маси тіла школярів названих міст проводиться:</a:t>
            </a:r>
            <a:endParaRPr lang="ru-RU" dirty="0">
              <a:effectLst/>
            </a:endParaRPr>
          </a:p>
        </p:txBody>
      </p:sp>
      <p:sp>
        <p:nvSpPr>
          <p:cNvPr id="3" name="Прямоугольник 2"/>
          <p:cNvSpPr/>
          <p:nvPr/>
        </p:nvSpPr>
        <p:spPr>
          <a:xfrm>
            <a:off x="2656114" y="4562495"/>
            <a:ext cx="2073003" cy="369332"/>
          </a:xfrm>
          <a:prstGeom prst="rect">
            <a:avLst/>
          </a:prstGeom>
        </p:spPr>
        <p:txBody>
          <a:bodyPr wrap="none">
            <a:spAutoFit/>
          </a:bodyPr>
          <a:lstStyle/>
          <a:p>
            <a:r>
              <a:rPr lang="ru-RU" dirty="0"/>
              <a:t>Для довжини тіла: </a:t>
            </a:r>
            <a:endParaRPr lang="ru-RU" dirty="0">
              <a:effectLst/>
            </a:endParaRPr>
          </a:p>
        </p:txBody>
      </p:sp>
      <p:sp>
        <p:nvSpPr>
          <p:cNvPr id="4" name="Прямоугольник 3"/>
          <p:cNvSpPr/>
          <p:nvPr/>
        </p:nvSpPr>
        <p:spPr>
          <a:xfrm>
            <a:off x="2656114" y="5975659"/>
            <a:ext cx="2119491" cy="369332"/>
          </a:xfrm>
          <a:prstGeom prst="rect">
            <a:avLst/>
          </a:prstGeom>
        </p:spPr>
        <p:txBody>
          <a:bodyPr wrap="none">
            <a:spAutoFit/>
          </a:bodyPr>
          <a:lstStyle/>
          <a:p>
            <a:r>
              <a:rPr lang="ru-RU" dirty="0"/>
              <a:t>Для маси тіла:</a:t>
            </a:r>
            <a:endParaRPr lang="ru-RU" dirty="0">
              <a:effectLst/>
            </a:endParaRPr>
          </a:p>
        </p:txBody>
      </p:sp>
      <p:sp>
        <p:nvSpPr>
          <p:cNvPr id="5" name="Прямоугольник 4"/>
          <p:cNvSpPr/>
          <p:nvPr/>
        </p:nvSpPr>
        <p:spPr>
          <a:xfrm>
            <a:off x="5152334" y="4564865"/>
            <a:ext cx="5179623" cy="461665"/>
          </a:xfrm>
          <a:prstGeom prst="rect">
            <a:avLst/>
          </a:prstGeom>
        </p:spPr>
        <p:txBody>
          <a:bodyPr wrap="none">
            <a:spAutoFit/>
          </a:bodyPr>
          <a:lstStyle/>
          <a:p>
            <a:r>
              <a:rPr lang="ru-RU" sz="2400" dirty="0"/>
              <a:t>t = </a:t>
            </a:r>
            <a:r>
              <a:rPr lang="en-US" sz="2400" dirty="0" smtClean="0"/>
              <a:t>                            </a:t>
            </a:r>
            <a:r>
              <a:rPr lang="ru-RU" sz="2400" dirty="0" smtClean="0"/>
              <a:t>= </a:t>
            </a:r>
            <a:r>
              <a:rPr lang="en-US" sz="2400" dirty="0" smtClean="0"/>
              <a:t>             </a:t>
            </a:r>
            <a:r>
              <a:rPr lang="ru-RU" sz="2400" dirty="0" smtClean="0"/>
              <a:t>= </a:t>
            </a:r>
            <a:r>
              <a:rPr lang="ru-RU" sz="2400" dirty="0"/>
              <a:t>5,6</a:t>
            </a:r>
            <a:endParaRPr lang="ru-RU" sz="2400" dirty="0">
              <a:effectLst/>
            </a:endParaRPr>
          </a:p>
        </p:txBody>
      </p:sp>
      <p:pic>
        <p:nvPicPr>
          <p:cNvPr id="6" name="Рисунок 5"/>
          <p:cNvPicPr>
            <a:picLocks noChangeAspect="1"/>
          </p:cNvPicPr>
          <p:nvPr/>
        </p:nvPicPr>
        <p:blipFill>
          <a:blip r:embed="rId2"/>
          <a:stretch>
            <a:fillRect/>
          </a:stretch>
        </p:blipFill>
        <p:spPr>
          <a:xfrm>
            <a:off x="5751972" y="4357504"/>
            <a:ext cx="2084382" cy="962641"/>
          </a:xfrm>
          <a:prstGeom prst="rect">
            <a:avLst/>
          </a:prstGeom>
        </p:spPr>
      </p:pic>
      <p:pic>
        <p:nvPicPr>
          <p:cNvPr id="7" name="Рисунок 6"/>
          <p:cNvPicPr>
            <a:picLocks noChangeAspect="1"/>
          </p:cNvPicPr>
          <p:nvPr/>
        </p:nvPicPr>
        <p:blipFill>
          <a:blip r:embed="rId3"/>
          <a:stretch>
            <a:fillRect/>
          </a:stretch>
        </p:blipFill>
        <p:spPr>
          <a:xfrm>
            <a:off x="8335688" y="4131319"/>
            <a:ext cx="1047041" cy="1328756"/>
          </a:xfrm>
          <a:prstGeom prst="rect">
            <a:avLst/>
          </a:prstGeom>
        </p:spPr>
      </p:pic>
      <p:sp>
        <p:nvSpPr>
          <p:cNvPr id="8" name="Прямоугольник 7"/>
          <p:cNvSpPr/>
          <p:nvPr/>
        </p:nvSpPr>
        <p:spPr>
          <a:xfrm>
            <a:off x="5152334" y="5975659"/>
            <a:ext cx="4584909" cy="461665"/>
          </a:xfrm>
          <a:prstGeom prst="rect">
            <a:avLst/>
          </a:prstGeom>
        </p:spPr>
        <p:txBody>
          <a:bodyPr wrap="none">
            <a:spAutoFit/>
          </a:bodyPr>
          <a:lstStyle/>
          <a:p>
            <a:r>
              <a:rPr lang="ru-RU" sz="2400" dirty="0"/>
              <a:t>t </a:t>
            </a:r>
            <a:r>
              <a:rPr lang="ru-RU" sz="2400" dirty="0" smtClean="0"/>
              <a:t>=</a:t>
            </a:r>
            <a:r>
              <a:rPr lang="en-US" sz="2400" dirty="0" smtClean="0"/>
              <a:t>                       </a:t>
            </a:r>
            <a:r>
              <a:rPr lang="ru-RU" sz="2400" dirty="0" smtClean="0"/>
              <a:t> </a:t>
            </a:r>
            <a:r>
              <a:rPr lang="ru-RU" sz="2400" dirty="0"/>
              <a:t>= </a:t>
            </a:r>
            <a:r>
              <a:rPr lang="en-US" sz="2400" dirty="0" smtClean="0"/>
              <a:t>          </a:t>
            </a:r>
            <a:r>
              <a:rPr lang="ru-RU" sz="2400" dirty="0" smtClean="0"/>
              <a:t>= </a:t>
            </a:r>
            <a:r>
              <a:rPr lang="ru-RU" sz="2400" dirty="0"/>
              <a:t>1,3. </a:t>
            </a:r>
            <a:endParaRPr lang="ru-RU" sz="2400" dirty="0">
              <a:effectLst/>
            </a:endParaRPr>
          </a:p>
        </p:txBody>
      </p:sp>
      <p:pic>
        <p:nvPicPr>
          <p:cNvPr id="9" name="Рисунок 8"/>
          <p:cNvPicPr>
            <a:picLocks noChangeAspect="1"/>
          </p:cNvPicPr>
          <p:nvPr/>
        </p:nvPicPr>
        <p:blipFill>
          <a:blip r:embed="rId4"/>
          <a:stretch>
            <a:fillRect/>
          </a:stretch>
        </p:blipFill>
        <p:spPr>
          <a:xfrm>
            <a:off x="7912913" y="5671004"/>
            <a:ext cx="845549" cy="1073050"/>
          </a:xfrm>
          <a:prstGeom prst="rect">
            <a:avLst/>
          </a:prstGeom>
        </p:spPr>
      </p:pic>
      <p:pic>
        <p:nvPicPr>
          <p:cNvPr id="10" name="Рисунок 9"/>
          <p:cNvPicPr>
            <a:picLocks noChangeAspect="1"/>
          </p:cNvPicPr>
          <p:nvPr/>
        </p:nvPicPr>
        <p:blipFill>
          <a:blip r:embed="rId5"/>
          <a:stretch>
            <a:fillRect/>
          </a:stretch>
        </p:blipFill>
        <p:spPr>
          <a:xfrm>
            <a:off x="5751972" y="5807122"/>
            <a:ext cx="1876879" cy="866810"/>
          </a:xfrm>
          <a:prstGeom prst="rect">
            <a:avLst/>
          </a:prstGeom>
        </p:spPr>
      </p:pic>
    </p:spTree>
    <p:extLst>
      <p:ext uri="{BB962C8B-B14F-4D97-AF65-F5344CB8AC3E}">
        <p14:creationId xmlns:p14="http://schemas.microsoft.com/office/powerpoint/2010/main" val="1299275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96932"/>
            <a:ext cx="9144000" cy="2862322"/>
          </a:xfrm>
          <a:prstGeom prst="rect">
            <a:avLst/>
          </a:prstGeom>
        </p:spPr>
        <p:txBody>
          <a:bodyPr wrap="square">
            <a:spAutoFit/>
          </a:bodyPr>
          <a:lstStyle/>
          <a:p>
            <a:pPr algn="just"/>
            <a:r>
              <a:rPr lang="ru-RU" dirty="0"/>
              <a:t>Отже, в місті К. школярі 10 років по довжині тіла істотно нижче, ніж їх ровесники з міста В., що, природно, потребує проведення додаткового дослідження спрямованого на вивчення причин, що впливають на фізичний розвиток школярів.</a:t>
            </a:r>
          </a:p>
          <a:p>
            <a:pPr algn="just"/>
            <a:r>
              <a:rPr lang="ru-RU" dirty="0"/>
              <a:t>У разі застосування </a:t>
            </a:r>
            <a:r>
              <a:rPr lang="ru-RU" i="1" dirty="0"/>
              <a:t>методу розподілу відносних чисел</a:t>
            </a:r>
            <a:r>
              <a:rPr lang="ru-RU" dirty="0"/>
              <a:t> спочатку оцінюють фізичний розвиток кожної дитини окремо, що входить до складу організованого колективу і визначають оціночну групу, до якої вона відноситься, а потім розраховують відносне число дітей в кожній групі.</a:t>
            </a:r>
          </a:p>
          <a:p>
            <a:pPr algn="just"/>
            <a:r>
              <a:rPr lang="ru-RU" dirty="0"/>
              <a:t>Достовірність відмінностей визначають за формулою:</a:t>
            </a:r>
            <a:endParaRPr lang="ru-RU" dirty="0">
              <a:effectLst/>
            </a:endParaRPr>
          </a:p>
        </p:txBody>
      </p:sp>
      <p:sp>
        <p:nvSpPr>
          <p:cNvPr id="3" name="Прямоугольник 2"/>
          <p:cNvSpPr/>
          <p:nvPr/>
        </p:nvSpPr>
        <p:spPr>
          <a:xfrm>
            <a:off x="4545456" y="3264223"/>
            <a:ext cx="559769" cy="461665"/>
          </a:xfrm>
          <a:prstGeom prst="rect">
            <a:avLst/>
          </a:prstGeom>
        </p:spPr>
        <p:txBody>
          <a:bodyPr wrap="none">
            <a:spAutoFit/>
          </a:bodyPr>
          <a:lstStyle/>
          <a:p>
            <a:pPr algn="ctr"/>
            <a:r>
              <a:rPr lang="en-US" sz="2400" dirty="0"/>
              <a:t>t =</a:t>
            </a:r>
            <a:endParaRPr lang="en-US" sz="2400" dirty="0">
              <a:effectLst/>
            </a:endParaRPr>
          </a:p>
        </p:txBody>
      </p:sp>
      <p:pic>
        <p:nvPicPr>
          <p:cNvPr id="4" name="Рисунок 3"/>
          <p:cNvPicPr>
            <a:picLocks noChangeAspect="1"/>
          </p:cNvPicPr>
          <p:nvPr/>
        </p:nvPicPr>
        <p:blipFill>
          <a:blip r:embed="rId2"/>
          <a:stretch>
            <a:fillRect/>
          </a:stretch>
        </p:blipFill>
        <p:spPr>
          <a:xfrm>
            <a:off x="5105225" y="3078410"/>
            <a:ext cx="1395889" cy="833290"/>
          </a:xfrm>
          <a:prstGeom prst="rect">
            <a:avLst/>
          </a:prstGeom>
        </p:spPr>
      </p:pic>
      <p:sp>
        <p:nvSpPr>
          <p:cNvPr id="5" name="Прямоугольник 4"/>
          <p:cNvSpPr/>
          <p:nvPr/>
        </p:nvSpPr>
        <p:spPr>
          <a:xfrm>
            <a:off x="3048000" y="4392512"/>
            <a:ext cx="6096000" cy="1754326"/>
          </a:xfrm>
          <a:prstGeom prst="rect">
            <a:avLst/>
          </a:prstGeom>
        </p:spPr>
        <p:txBody>
          <a:bodyPr>
            <a:spAutoFit/>
          </a:bodyPr>
          <a:lstStyle/>
          <a:p>
            <a:pPr algn="just"/>
            <a:r>
              <a:rPr lang="ru-RU" dirty="0"/>
              <a:t>де: Р</a:t>
            </a:r>
            <a:r>
              <a:rPr lang="ru-RU" baseline="-25000" dirty="0"/>
              <a:t>1</a:t>
            </a:r>
            <a:r>
              <a:rPr lang="ru-RU" dirty="0"/>
              <a:t> </a:t>
            </a:r>
            <a:r>
              <a:rPr lang="en-US" dirty="0" smtClean="0">
                <a:latin typeface="Symbol, serif"/>
              </a:rPr>
              <a:t>-</a:t>
            </a:r>
            <a:r>
              <a:rPr lang="ru-RU" dirty="0" smtClean="0"/>
              <a:t> </a:t>
            </a:r>
            <a:r>
              <a:rPr lang="ru-RU" dirty="0"/>
              <a:t>кількість дітей (%) в першому колективі, який оцінюється;</a:t>
            </a:r>
          </a:p>
          <a:p>
            <a:pPr algn="just"/>
            <a:r>
              <a:rPr lang="ru-RU" dirty="0"/>
              <a:t>Р</a:t>
            </a:r>
            <a:r>
              <a:rPr lang="ru-RU" baseline="-25000" dirty="0"/>
              <a:t>2</a:t>
            </a:r>
            <a:r>
              <a:rPr lang="ru-RU" dirty="0"/>
              <a:t> </a:t>
            </a:r>
            <a:r>
              <a:rPr lang="en-US" dirty="0" smtClean="0">
                <a:latin typeface="Symbol, serif"/>
              </a:rPr>
              <a:t>-</a:t>
            </a:r>
            <a:r>
              <a:rPr lang="ru-RU" dirty="0" smtClean="0"/>
              <a:t> </a:t>
            </a:r>
            <a:r>
              <a:rPr lang="ru-RU" dirty="0"/>
              <a:t>кількість дітей (%) у другому колективі, який порівнюється;</a:t>
            </a:r>
          </a:p>
          <a:p>
            <a:pPr algn="just"/>
            <a:r>
              <a:rPr lang="ru-RU" dirty="0"/>
              <a:t>m</a:t>
            </a:r>
            <a:r>
              <a:rPr lang="ru-RU" baseline="-25000" dirty="0"/>
              <a:t>1 </a:t>
            </a:r>
            <a:r>
              <a:rPr lang="en-US" dirty="0" smtClean="0">
                <a:latin typeface="Symbol, serif"/>
              </a:rPr>
              <a:t>-</a:t>
            </a:r>
            <a:r>
              <a:rPr lang="ru-RU" dirty="0" smtClean="0"/>
              <a:t> </a:t>
            </a:r>
            <a:r>
              <a:rPr lang="ru-RU" dirty="0"/>
              <a:t>помилка Р</a:t>
            </a:r>
            <a:r>
              <a:rPr lang="ru-RU" baseline="-25000" dirty="0"/>
              <a:t>1</a:t>
            </a:r>
            <a:r>
              <a:rPr lang="ru-RU" dirty="0"/>
              <a:t>;</a:t>
            </a:r>
          </a:p>
          <a:p>
            <a:pPr algn="just"/>
            <a:r>
              <a:rPr lang="ru-RU" dirty="0"/>
              <a:t>m</a:t>
            </a:r>
            <a:r>
              <a:rPr lang="ru-RU" baseline="-25000" dirty="0"/>
              <a:t>2 </a:t>
            </a:r>
            <a:r>
              <a:rPr lang="en-US" dirty="0" smtClean="0">
                <a:latin typeface="Symbol, serif"/>
              </a:rPr>
              <a:t>-</a:t>
            </a:r>
            <a:r>
              <a:rPr lang="ru-RU" dirty="0" smtClean="0"/>
              <a:t> </a:t>
            </a:r>
            <a:r>
              <a:rPr lang="ru-RU" dirty="0"/>
              <a:t>помилка Р</a:t>
            </a:r>
            <a:r>
              <a:rPr lang="ru-RU" baseline="-25000" dirty="0"/>
              <a:t>2</a:t>
            </a:r>
            <a:r>
              <a:rPr lang="ru-RU" baseline="-25000" dirty="0" smtClean="0"/>
              <a:t>.</a:t>
            </a:r>
            <a:endParaRPr lang="ru-RU" dirty="0">
              <a:effectLst/>
            </a:endParaRPr>
          </a:p>
        </p:txBody>
      </p:sp>
    </p:spTree>
    <p:extLst>
      <p:ext uri="{BB962C8B-B14F-4D97-AF65-F5344CB8AC3E}">
        <p14:creationId xmlns:p14="http://schemas.microsoft.com/office/powerpoint/2010/main" val="38662555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048000" y="732150"/>
            <a:ext cx="9144000" cy="5632311"/>
          </a:xfrm>
          <a:prstGeom prst="rect">
            <a:avLst/>
          </a:prstGeom>
        </p:spPr>
        <p:txBody>
          <a:bodyPr wrap="square">
            <a:spAutoFit/>
          </a:bodyPr>
          <a:lstStyle/>
          <a:p>
            <a:pPr algn="just"/>
            <a:r>
              <a:rPr lang="ru-RU" i="1" dirty="0"/>
              <a:t>Метод порівняння </a:t>
            </a:r>
            <a:r>
              <a:rPr lang="ru-RU" i="1" dirty="0" err="1"/>
              <a:t>середніх</a:t>
            </a:r>
            <a:r>
              <a:rPr lang="ru-RU" i="1" dirty="0"/>
              <a:t> </a:t>
            </a:r>
            <a:r>
              <a:rPr lang="ru-RU" i="1" dirty="0" err="1" smtClean="0"/>
              <a:t>квадратичних</a:t>
            </a:r>
            <a:r>
              <a:rPr lang="ru-RU" i="1" dirty="0" smtClean="0"/>
              <a:t> </a:t>
            </a:r>
            <a:r>
              <a:rPr lang="ru-RU" i="1" dirty="0" err="1" smtClean="0"/>
              <a:t>відхилень</a:t>
            </a:r>
            <a:r>
              <a:rPr lang="ru-RU" i="1" dirty="0" smtClean="0"/>
              <a:t> </a:t>
            </a:r>
            <a:r>
              <a:rPr lang="ru-RU" dirty="0" err="1" smtClean="0"/>
              <a:t>використовують</a:t>
            </a:r>
            <a:r>
              <a:rPr lang="ru-RU" dirty="0" smtClean="0"/>
              <a:t> </a:t>
            </a:r>
            <a:r>
              <a:rPr lang="ru-RU" dirty="0"/>
              <a:t>для оцінки однорідності стану здоров'я і фізичного розвитку по </a:t>
            </a:r>
            <a:r>
              <a:rPr lang="ru-RU" dirty="0" err="1"/>
              <a:t>певним</a:t>
            </a:r>
            <a:r>
              <a:rPr lang="ru-RU" dirty="0"/>
              <a:t> </a:t>
            </a:r>
            <a:r>
              <a:rPr lang="ru-RU" dirty="0" err="1" smtClean="0"/>
              <a:t>показникам</a:t>
            </a:r>
            <a:r>
              <a:rPr lang="ru-RU" dirty="0"/>
              <a:t>. При цьому вважається, що чим більше значення стандартного відхилення (</a:t>
            </a:r>
            <a:r>
              <a:rPr lang="ru-RU" sz="1300" i="1" dirty="0">
                <a:latin typeface="Symbol, serif"/>
              </a:rPr>
              <a:t></a:t>
            </a:r>
            <a:r>
              <a:rPr lang="ru-RU" sz="1300" i="1" dirty="0"/>
              <a:t>), </a:t>
            </a:r>
            <a:r>
              <a:rPr lang="ru-RU" dirty="0"/>
              <a:t>тим більшим буде розмах коливань досліджуваної ознаки і, таким чином, ступінь її неоднорідності. </a:t>
            </a:r>
          </a:p>
          <a:p>
            <a:pPr algn="just"/>
            <a:r>
              <a:rPr lang="ru-RU" i="1" dirty="0"/>
              <a:t>кореляційний метод</a:t>
            </a:r>
            <a:r>
              <a:rPr lang="ru-RU" dirty="0"/>
              <a:t> надає можливість встановити наявність певного зв'язку між провідними характеристиками стану здоров'я і фізичного розвитку шляхом визначення коефіцієнта кореляції (</a:t>
            </a:r>
            <a:r>
              <a:rPr lang="ru-RU" i="1" dirty="0"/>
              <a:t>r)</a:t>
            </a:r>
            <a:r>
              <a:rPr lang="ru-RU" dirty="0"/>
              <a:t>. якщо величина</a:t>
            </a:r>
            <a:r>
              <a:rPr lang="ru-RU" i="1" dirty="0"/>
              <a:t>r</a:t>
            </a:r>
            <a:r>
              <a:rPr lang="ru-RU" dirty="0"/>
              <a:t> дорівнює 0 </a:t>
            </a:r>
            <a:r>
              <a:rPr lang="en-US" dirty="0">
                <a:latin typeface="Symbol, serif"/>
              </a:rPr>
              <a:t>-</a:t>
            </a:r>
            <a:r>
              <a:rPr lang="ru-RU" dirty="0" smtClean="0"/>
              <a:t> </a:t>
            </a:r>
            <a:r>
              <a:rPr lang="ru-RU" dirty="0"/>
              <a:t>кореляційної зв'язку між досліджуваними ознаками не існує. Разом з тим, якщо величина</a:t>
            </a:r>
            <a:r>
              <a:rPr lang="ru-RU" i="1" dirty="0"/>
              <a:t>r</a:t>
            </a:r>
            <a:r>
              <a:rPr lang="ru-RU" dirty="0"/>
              <a:t> дорівнює 1 </a:t>
            </a:r>
            <a:r>
              <a:rPr lang="en-US" dirty="0" smtClean="0">
                <a:latin typeface="Symbol, serif"/>
              </a:rPr>
              <a:t>-</a:t>
            </a:r>
            <a:r>
              <a:rPr lang="ru-RU" dirty="0" smtClean="0"/>
              <a:t> </a:t>
            </a:r>
            <a:r>
              <a:rPr lang="ru-RU" dirty="0"/>
              <a:t>кореляційний зв'язок між досліджуваними ознаками є дуже сильною. при значеннях</a:t>
            </a:r>
            <a:r>
              <a:rPr lang="ru-RU" i="1" dirty="0"/>
              <a:t>r</a:t>
            </a:r>
            <a:r>
              <a:rPr lang="ru-RU" dirty="0"/>
              <a:t> в межах від 0 до 0,3 кореляційний зв'язок визначають як слабку, при значеннях </a:t>
            </a:r>
            <a:r>
              <a:rPr lang="ru-RU" i="1" dirty="0"/>
              <a:t>r</a:t>
            </a:r>
            <a:r>
              <a:rPr lang="ru-RU" dirty="0"/>
              <a:t> в межах від 0,3 до 0,5 </a:t>
            </a:r>
            <a:r>
              <a:rPr lang="en-US" dirty="0" smtClean="0">
                <a:latin typeface="Symbol, serif"/>
              </a:rPr>
              <a:t>-</a:t>
            </a:r>
            <a:r>
              <a:rPr lang="ru-RU" dirty="0" smtClean="0"/>
              <a:t> </a:t>
            </a:r>
            <a:r>
              <a:rPr lang="ru-RU" dirty="0"/>
              <a:t>як середню, при значеннях </a:t>
            </a:r>
            <a:r>
              <a:rPr lang="ru-RU" i="1" dirty="0"/>
              <a:t>r</a:t>
            </a:r>
            <a:r>
              <a:rPr lang="ru-RU" dirty="0"/>
              <a:t> в межах від 0,5 до 0,7 </a:t>
            </a:r>
            <a:r>
              <a:rPr lang="en-US" dirty="0" smtClean="0">
                <a:latin typeface="Symbol, serif"/>
              </a:rPr>
              <a:t>-</a:t>
            </a:r>
            <a:r>
              <a:rPr lang="ru-RU" dirty="0" smtClean="0"/>
              <a:t> </a:t>
            </a:r>
            <a:r>
              <a:rPr lang="ru-RU" dirty="0"/>
              <a:t>як сильну, при значеннях </a:t>
            </a:r>
            <a:r>
              <a:rPr lang="ru-RU" i="1" dirty="0"/>
              <a:t>r</a:t>
            </a:r>
            <a:r>
              <a:rPr lang="ru-RU" dirty="0"/>
              <a:t> в межах від 0,7 до 1,0 </a:t>
            </a:r>
            <a:r>
              <a:rPr lang="en-US" dirty="0" smtClean="0">
                <a:latin typeface="Symbol, serif"/>
              </a:rPr>
              <a:t>-</a:t>
            </a:r>
            <a:r>
              <a:rPr lang="ru-RU" dirty="0" smtClean="0"/>
              <a:t> </a:t>
            </a:r>
            <a:r>
              <a:rPr lang="ru-RU" dirty="0"/>
              <a:t>як дуже сильну. У разі позитивного значення</a:t>
            </a:r>
            <a:r>
              <a:rPr lang="ru-RU" i="1" dirty="0"/>
              <a:t>r </a:t>
            </a:r>
            <a:r>
              <a:rPr lang="en-US" dirty="0" smtClean="0">
                <a:latin typeface="Symbol, serif"/>
              </a:rPr>
              <a:t>-</a:t>
            </a:r>
            <a:r>
              <a:rPr lang="ru-RU" dirty="0" smtClean="0"/>
              <a:t> </a:t>
            </a:r>
            <a:r>
              <a:rPr lang="ru-RU" dirty="0"/>
              <a:t>зв'язок слід визначати як пряму (при збільшенні одного досліджуваного показника інший зростає), в разі від'ємного значення </a:t>
            </a:r>
            <a:r>
              <a:rPr lang="ru-RU" i="1" dirty="0"/>
              <a:t>r </a:t>
            </a:r>
            <a:r>
              <a:rPr lang="en-US" dirty="0" smtClean="0">
                <a:latin typeface="Symbol, serif"/>
              </a:rPr>
              <a:t>-</a:t>
            </a:r>
            <a:r>
              <a:rPr lang="ru-RU" dirty="0" smtClean="0"/>
              <a:t> </a:t>
            </a:r>
            <a:r>
              <a:rPr lang="ru-RU" dirty="0"/>
              <a:t>зв'язок слід визначати як зворотний (при збільшенні одного досліджуваного показника інший зменшується).</a:t>
            </a:r>
          </a:p>
          <a:p>
            <a:r>
              <a:rPr lang="ru-RU" dirty="0"/>
              <a:t/>
            </a:r>
            <a:br>
              <a:rPr lang="ru-RU" dirty="0"/>
            </a:br>
            <a:endParaRPr lang="ru-RU" dirty="0">
              <a:effectLst/>
            </a:endParaRPr>
          </a:p>
        </p:txBody>
      </p:sp>
    </p:spTree>
    <p:extLst>
      <p:ext uri="{BB962C8B-B14F-4D97-AF65-F5344CB8AC3E}">
        <p14:creationId xmlns:p14="http://schemas.microsoft.com/office/powerpoint/2010/main" val="427154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8197" y="500272"/>
            <a:ext cx="9873803" cy="4247317"/>
          </a:xfrm>
          <a:prstGeom prst="rect">
            <a:avLst/>
          </a:prstGeom>
        </p:spPr>
        <p:txBody>
          <a:bodyPr wrap="square">
            <a:spAutoFit/>
          </a:bodyPr>
          <a:lstStyle/>
          <a:p>
            <a:pPr algn="ctr"/>
            <a:r>
              <a:rPr lang="ru-RU" b="1" dirty="0"/>
              <a:t>5. Структура заняття</a:t>
            </a:r>
            <a:endParaRPr lang="ru-RU" dirty="0"/>
          </a:p>
          <a:p>
            <a:pPr algn="ctr"/>
            <a:endParaRPr lang="ru-RU" dirty="0"/>
          </a:p>
          <a:p>
            <a:pPr algn="just"/>
            <a:r>
              <a:rPr lang="ru-RU" dirty="0"/>
              <a:t>На практичному занятті, яке проводиться протягом 2-4 годин у навчальній лабораторії кафедри, студенти </a:t>
            </a:r>
            <a:r>
              <a:rPr lang="ru-RU" dirty="0" err="1"/>
              <a:t>знайомляться</a:t>
            </a:r>
            <a:r>
              <a:rPr lang="ru-RU" dirty="0"/>
              <a:t> з приладами, які використовуються для визначення показників фізичного розвитку, опановують методиками комплексної оцінки стану здоров'я, проведення антропометричних досліджень і оцінки фізичного розвитку. </a:t>
            </a:r>
          </a:p>
          <a:p>
            <a:pPr algn="just"/>
            <a:r>
              <a:rPr lang="ru-RU" dirty="0"/>
              <a:t>Самостійна робота полягає у вирішенні ситуаційних завдань по гігієнічній оцінці стану здоров'я, фізичного розвитку дітей та підлітків. В ході їх вирішення необхідно за даними стану здоров'я, морфофункціонального стану і біологічного віку, визначити групу здоров'я, обгрунтувати висновок щодо оцінки фізичного розвитку дітей та підлітків з використанням найбільш поширених в гігієнічної практиці методів (метод</a:t>
            </a:r>
            <a:r>
              <a:rPr lang="ru-RU" dirty="0" err="1"/>
              <a:t>сигмальних</a:t>
            </a:r>
            <a:r>
              <a:rPr lang="ru-RU" dirty="0"/>
              <a:t> відхилень, оцінка за шкалами регресії, комплексний метод, </a:t>
            </a:r>
            <a:r>
              <a:rPr lang="ru-RU" dirty="0" err="1"/>
              <a:t>центильного</a:t>
            </a:r>
            <a:r>
              <a:rPr lang="ru-RU" dirty="0"/>
              <a:t> метод) і розробити відповідні профілактичні заходи. </a:t>
            </a:r>
            <a:endParaRPr lang="uk-UA" dirty="0"/>
          </a:p>
          <a:p>
            <a:pPr algn="just"/>
            <a:r>
              <a:rPr lang="ru-RU" dirty="0"/>
              <a:t>Результати роботи заносять в протокольний зошит. </a:t>
            </a:r>
            <a:endParaRPr lang="ru-RU" dirty="0">
              <a:effectLst/>
            </a:endParaRPr>
          </a:p>
        </p:txBody>
      </p:sp>
    </p:spTree>
    <p:extLst>
      <p:ext uri="{BB962C8B-B14F-4D97-AF65-F5344CB8AC3E}">
        <p14:creationId xmlns:p14="http://schemas.microsoft.com/office/powerpoint/2010/main" val="232021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2334" y="-524786"/>
            <a:ext cx="9479666" cy="7848302"/>
          </a:xfrm>
          <a:prstGeom prst="rect">
            <a:avLst/>
          </a:prstGeom>
        </p:spPr>
        <p:txBody>
          <a:bodyPr wrap="square">
            <a:spAutoFit/>
          </a:bodyPr>
          <a:lstStyle/>
          <a:p>
            <a:pPr algn="just"/>
            <a:r>
              <a:rPr lang="ru-RU" dirty="0"/>
              <a:t/>
            </a:r>
            <a:br>
              <a:rPr lang="ru-RU" dirty="0"/>
            </a:br>
            <a:endParaRPr lang="ru-RU" dirty="0"/>
          </a:p>
          <a:p>
            <a:pPr algn="ctr"/>
            <a:r>
              <a:rPr lang="ru-RU" b="1" dirty="0"/>
              <a:t>6. Література</a:t>
            </a:r>
            <a:endParaRPr lang="ru-RU" dirty="0"/>
          </a:p>
          <a:p>
            <a:pPr algn="ctr"/>
            <a:r>
              <a:rPr lang="ru-RU" dirty="0"/>
              <a:t/>
            </a:r>
            <a:br>
              <a:rPr lang="ru-RU" dirty="0"/>
            </a:br>
            <a:endParaRPr lang="ru-RU" dirty="0"/>
          </a:p>
          <a:p>
            <a:pPr algn="just"/>
            <a:r>
              <a:rPr lang="ru-RU" dirty="0"/>
              <a:t>6.1. </a:t>
            </a:r>
            <a:r>
              <a:rPr lang="ru-RU" dirty="0" err="1" smtClean="0"/>
              <a:t>Основна</a:t>
            </a:r>
            <a:r>
              <a:rPr lang="ru-RU" dirty="0" smtClean="0"/>
              <a:t>:</a:t>
            </a:r>
            <a:endParaRPr lang="ru-RU" dirty="0"/>
          </a:p>
          <a:p>
            <a:pPr algn="just"/>
            <a:r>
              <a:rPr lang="ru-RU" dirty="0"/>
              <a:t>6.1.1. </a:t>
            </a:r>
            <a:r>
              <a:rPr lang="ru-RU" dirty="0" err="1"/>
              <a:t>Загальна</a:t>
            </a:r>
            <a:r>
              <a:rPr lang="ru-RU" dirty="0"/>
              <a:t> </a:t>
            </a:r>
            <a:r>
              <a:rPr lang="ru-RU" dirty="0" err="1"/>
              <a:t>гігієна</a:t>
            </a:r>
            <a:r>
              <a:rPr lang="ru-RU" dirty="0"/>
              <a:t>. </a:t>
            </a:r>
            <a:r>
              <a:rPr lang="ru-RU" dirty="0" smtClean="0"/>
              <a:t>Пропедевтика </a:t>
            </a:r>
            <a:r>
              <a:rPr lang="ru-RU" dirty="0" err="1" smtClean="0"/>
              <a:t>гігієни</a:t>
            </a:r>
            <a:r>
              <a:rPr lang="ru-RU" dirty="0" smtClean="0"/>
              <a:t> </a:t>
            </a:r>
            <a:r>
              <a:rPr lang="ru-RU" dirty="0"/>
              <a:t>/ За ред. </a:t>
            </a:r>
            <a:r>
              <a:rPr lang="ru-RU" dirty="0" err="1" smtClean="0"/>
              <a:t>Є.Г.Гончарука</a:t>
            </a:r>
            <a:r>
              <a:rPr lang="ru-RU" dirty="0"/>
              <a:t>. - </a:t>
            </a:r>
            <a:r>
              <a:rPr lang="ru-RU" dirty="0" smtClean="0"/>
              <a:t>К.: </a:t>
            </a:r>
            <a:r>
              <a:rPr lang="ru-RU" dirty="0" err="1" smtClean="0"/>
              <a:t>Вища</a:t>
            </a:r>
            <a:r>
              <a:rPr lang="ru-RU" dirty="0" smtClean="0"/>
              <a:t> </a:t>
            </a:r>
            <a:r>
              <a:rPr lang="ru-RU" dirty="0"/>
              <a:t>школа, 1995. - С. 458-479.</a:t>
            </a:r>
          </a:p>
          <a:p>
            <a:pPr algn="just"/>
            <a:r>
              <a:rPr lang="ru-RU" dirty="0"/>
              <a:t>6.1.2. Загальна гігієна. Пропедевтика гігієни /</a:t>
            </a:r>
            <a:r>
              <a:rPr lang="ru-RU" dirty="0" err="1" smtClean="0"/>
              <a:t>Е.І.Гончарук</a:t>
            </a:r>
            <a:r>
              <a:rPr lang="ru-RU" dirty="0"/>
              <a:t>, </a:t>
            </a:r>
            <a:r>
              <a:rPr lang="ru-RU" dirty="0" err="1" smtClean="0"/>
              <a:t>Ю.І.Кундіев</a:t>
            </a:r>
            <a:r>
              <a:rPr lang="ru-RU" dirty="0"/>
              <a:t>, </a:t>
            </a:r>
            <a:r>
              <a:rPr lang="ru-RU" dirty="0" err="1" smtClean="0"/>
              <a:t>В.Г.Бардов</a:t>
            </a:r>
            <a:r>
              <a:rPr lang="ru-RU" dirty="0" smtClean="0"/>
              <a:t> </a:t>
            </a:r>
            <a:r>
              <a:rPr lang="ru-RU" dirty="0"/>
              <a:t>та ін. - К .: </a:t>
            </a:r>
            <a:r>
              <a:rPr lang="ru-RU" dirty="0" err="1"/>
              <a:t>Вища</a:t>
            </a:r>
            <a:r>
              <a:rPr lang="ru-RU" dirty="0"/>
              <a:t> школа, 2000. - С. 538-560.</a:t>
            </a:r>
          </a:p>
          <a:p>
            <a:pPr algn="just"/>
            <a:r>
              <a:rPr lang="ru-RU" dirty="0"/>
              <a:t>6.1.3. </a:t>
            </a:r>
            <a:r>
              <a:rPr lang="ru-RU" dirty="0" smtClean="0"/>
              <a:t>Даценко І.І., </a:t>
            </a:r>
            <a:r>
              <a:rPr lang="ru-RU" dirty="0" err="1" smtClean="0"/>
              <a:t>Габович</a:t>
            </a:r>
            <a:r>
              <a:rPr lang="ru-RU" dirty="0" smtClean="0"/>
              <a:t> </a:t>
            </a:r>
            <a:r>
              <a:rPr lang="ru-RU" dirty="0"/>
              <a:t>Р.Д. </a:t>
            </a:r>
            <a:r>
              <a:rPr lang="ru-RU" dirty="0" err="1"/>
              <a:t>Профілактична</a:t>
            </a:r>
            <a:r>
              <a:rPr lang="ru-RU" dirty="0"/>
              <a:t> медицина. </a:t>
            </a:r>
            <a:r>
              <a:rPr lang="ru-RU" dirty="0" err="1"/>
              <a:t>Загальна</a:t>
            </a:r>
            <a:r>
              <a:rPr lang="ru-RU" dirty="0"/>
              <a:t> </a:t>
            </a:r>
            <a:r>
              <a:rPr lang="ru-RU" dirty="0" err="1"/>
              <a:t>гігієна</a:t>
            </a:r>
            <a:r>
              <a:rPr lang="ru-RU" dirty="0"/>
              <a:t> з основами </a:t>
            </a:r>
            <a:r>
              <a:rPr lang="ru-RU" dirty="0" err="1"/>
              <a:t>екології</a:t>
            </a:r>
            <a:r>
              <a:rPr lang="ru-RU" dirty="0"/>
              <a:t>. - К </a:t>
            </a:r>
            <a:r>
              <a:rPr lang="ru-RU" dirty="0" smtClean="0"/>
              <a:t>.: </a:t>
            </a:r>
            <a:r>
              <a:rPr lang="ru-RU" dirty="0" err="1" smtClean="0"/>
              <a:t>здоров'я</a:t>
            </a:r>
            <a:r>
              <a:rPr lang="ru-RU" dirty="0"/>
              <a:t>, 1999. - С. 568-578, 605-607.</a:t>
            </a:r>
          </a:p>
          <a:p>
            <a:pPr algn="just"/>
            <a:r>
              <a:rPr lang="ru-RU" dirty="0"/>
              <a:t>6.1.4. Даценко І.І</a:t>
            </a:r>
            <a:r>
              <a:rPr lang="ru-RU" dirty="0" smtClean="0"/>
              <a:t>., </a:t>
            </a:r>
            <a:r>
              <a:rPr lang="ru-RU" dirty="0" err="1" smtClean="0"/>
              <a:t>Габович</a:t>
            </a:r>
            <a:r>
              <a:rPr lang="ru-RU" dirty="0" smtClean="0"/>
              <a:t> </a:t>
            </a:r>
            <a:r>
              <a:rPr lang="ru-RU" dirty="0"/>
              <a:t>Р.Д. </a:t>
            </a:r>
            <a:r>
              <a:rPr lang="ru-RU" dirty="0" err="1"/>
              <a:t>Профілактична</a:t>
            </a:r>
            <a:r>
              <a:rPr lang="ru-RU" dirty="0"/>
              <a:t> медицина. </a:t>
            </a:r>
            <a:r>
              <a:rPr lang="ru-RU" dirty="0" err="1"/>
              <a:t>Загальна</a:t>
            </a:r>
            <a:r>
              <a:rPr lang="ru-RU" dirty="0"/>
              <a:t> </a:t>
            </a:r>
            <a:r>
              <a:rPr lang="ru-RU" dirty="0" err="1"/>
              <a:t>гігієна</a:t>
            </a:r>
            <a:r>
              <a:rPr lang="ru-RU" dirty="0"/>
              <a:t> з основами </a:t>
            </a:r>
            <a:r>
              <a:rPr lang="ru-RU" dirty="0" err="1"/>
              <a:t>екології</a:t>
            </a:r>
            <a:r>
              <a:rPr lang="ru-RU" dirty="0"/>
              <a:t>. - К </a:t>
            </a:r>
            <a:r>
              <a:rPr lang="ru-RU" dirty="0" smtClean="0"/>
              <a:t>.: </a:t>
            </a:r>
            <a:r>
              <a:rPr lang="ru-RU" dirty="0" err="1" smtClean="0"/>
              <a:t>здоров'я</a:t>
            </a:r>
            <a:r>
              <a:rPr lang="ru-RU" dirty="0"/>
              <a:t>, 2004. - С. 524-534, 555-557.</a:t>
            </a:r>
          </a:p>
          <a:p>
            <a:pPr algn="just"/>
            <a:r>
              <a:rPr lang="ru-RU" dirty="0"/>
              <a:t>6.1.5. </a:t>
            </a:r>
            <a:r>
              <a:rPr lang="ru-RU" dirty="0" err="1"/>
              <a:t>Габович</a:t>
            </a:r>
            <a:r>
              <a:rPr lang="ru-RU" dirty="0"/>
              <a:t> Р.Д., </a:t>
            </a:r>
            <a:r>
              <a:rPr lang="ru-RU" dirty="0" err="1"/>
              <a:t>Познанський</a:t>
            </a:r>
            <a:r>
              <a:rPr lang="ru-RU" dirty="0"/>
              <a:t> С.С., </a:t>
            </a:r>
            <a:r>
              <a:rPr lang="ru-RU" dirty="0" err="1" smtClean="0"/>
              <a:t>Шахбазян</a:t>
            </a:r>
            <a:r>
              <a:rPr lang="ru-RU" dirty="0" smtClean="0"/>
              <a:t> Г.Х</a:t>
            </a:r>
            <a:r>
              <a:rPr lang="ru-RU" dirty="0"/>
              <a:t>. Гігієна. - К .:</a:t>
            </a:r>
            <a:r>
              <a:rPr lang="ru-RU" dirty="0" err="1"/>
              <a:t>Вища</a:t>
            </a:r>
            <a:r>
              <a:rPr lang="ru-RU" dirty="0"/>
              <a:t> школа, 1983. - С. 243-252, 275-276. </a:t>
            </a:r>
          </a:p>
          <a:p>
            <a:pPr algn="just"/>
            <a:r>
              <a:rPr lang="ru-RU" dirty="0"/>
              <a:t>6.1.6. </a:t>
            </a:r>
            <a:r>
              <a:rPr lang="ru-RU" dirty="0" err="1"/>
              <a:t>Загальна</a:t>
            </a:r>
            <a:r>
              <a:rPr lang="ru-RU" dirty="0"/>
              <a:t> </a:t>
            </a:r>
            <a:r>
              <a:rPr lang="ru-RU" dirty="0" err="1"/>
              <a:t>гігієна</a:t>
            </a:r>
            <a:r>
              <a:rPr lang="ru-RU" dirty="0"/>
              <a:t>. </a:t>
            </a:r>
            <a:r>
              <a:rPr lang="ru-RU" dirty="0" err="1"/>
              <a:t>посібник</a:t>
            </a:r>
            <a:r>
              <a:rPr lang="ru-RU" dirty="0"/>
              <a:t> до </a:t>
            </a:r>
            <a:r>
              <a:rPr lang="ru-RU" dirty="0" err="1"/>
              <a:t>практичних</a:t>
            </a:r>
            <a:r>
              <a:rPr lang="ru-RU" dirty="0"/>
              <a:t> зайняти / </a:t>
            </a:r>
            <a:r>
              <a:rPr lang="ru-RU" dirty="0" err="1"/>
              <a:t>І.І.Даценко</a:t>
            </a:r>
            <a:r>
              <a:rPr lang="ru-RU" dirty="0"/>
              <a:t>, </a:t>
            </a:r>
            <a:r>
              <a:rPr lang="ru-RU" dirty="0" err="1"/>
              <a:t>О.Б.Денісюк</a:t>
            </a:r>
            <a:r>
              <a:rPr lang="ru-RU" dirty="0"/>
              <a:t>, </a:t>
            </a:r>
            <a:r>
              <a:rPr lang="ru-RU" dirty="0" err="1" smtClean="0"/>
              <a:t>С.Л.Долошіцькій</a:t>
            </a:r>
            <a:r>
              <a:rPr lang="ru-RU" dirty="0" smtClean="0"/>
              <a:t> </a:t>
            </a:r>
            <a:r>
              <a:rPr lang="ru-RU" dirty="0"/>
              <a:t>/ За ред. </a:t>
            </a:r>
            <a:r>
              <a:rPr lang="ru-RU" dirty="0" err="1"/>
              <a:t>І.І.Даценко</a:t>
            </a:r>
            <a:r>
              <a:rPr lang="ru-RU" dirty="0"/>
              <a:t>. -</a:t>
            </a:r>
            <a:r>
              <a:rPr lang="ru-RU" dirty="0" err="1"/>
              <a:t>Львів</a:t>
            </a:r>
            <a:r>
              <a:rPr lang="ru-RU" dirty="0"/>
              <a:t>, 1992. - С. 146-159.</a:t>
            </a:r>
          </a:p>
          <a:p>
            <a:pPr algn="just"/>
            <a:r>
              <a:rPr lang="ru-RU" dirty="0"/>
              <a:t>6.1.7. </a:t>
            </a:r>
            <a:r>
              <a:rPr lang="ru-RU" dirty="0" err="1"/>
              <a:t>Загальна</a:t>
            </a:r>
            <a:r>
              <a:rPr lang="ru-RU" dirty="0"/>
              <a:t> </a:t>
            </a:r>
            <a:r>
              <a:rPr lang="ru-RU" dirty="0" err="1"/>
              <a:t>гігієна</a:t>
            </a:r>
            <a:r>
              <a:rPr lang="ru-RU" dirty="0"/>
              <a:t>. </a:t>
            </a:r>
            <a:r>
              <a:rPr lang="ru-RU" dirty="0" err="1"/>
              <a:t>посібник</a:t>
            </a:r>
            <a:r>
              <a:rPr lang="ru-RU" dirty="0"/>
              <a:t> до </a:t>
            </a:r>
            <a:r>
              <a:rPr lang="ru-RU" dirty="0" err="1"/>
              <a:t>практичних</a:t>
            </a:r>
            <a:r>
              <a:rPr lang="ru-RU" dirty="0"/>
              <a:t> зайняти / </a:t>
            </a:r>
            <a:r>
              <a:rPr lang="ru-RU" dirty="0" err="1"/>
              <a:t>І.І.Даценко</a:t>
            </a:r>
            <a:r>
              <a:rPr lang="ru-RU" dirty="0"/>
              <a:t>, </a:t>
            </a:r>
            <a:r>
              <a:rPr lang="ru-RU" dirty="0" err="1"/>
              <a:t>О.Б.Денісюк</a:t>
            </a:r>
            <a:r>
              <a:rPr lang="ru-RU" dirty="0"/>
              <a:t>, </a:t>
            </a:r>
            <a:r>
              <a:rPr lang="ru-RU" dirty="0" err="1"/>
              <a:t>С.Л.Долошіцькій</a:t>
            </a:r>
            <a:r>
              <a:rPr lang="ru-RU" dirty="0"/>
              <a:t> та </a:t>
            </a:r>
            <a:r>
              <a:rPr lang="ru-RU" dirty="0" err="1"/>
              <a:t>ін</a:t>
            </a:r>
            <a:r>
              <a:rPr lang="ru-RU" dirty="0"/>
              <a:t>. / За ред</a:t>
            </a:r>
            <a:r>
              <a:rPr lang="ru-RU" dirty="0" smtClean="0"/>
              <a:t>. </a:t>
            </a:r>
            <a:r>
              <a:rPr lang="ru-RU" dirty="0" err="1" smtClean="0"/>
              <a:t>І.І.Даценко</a:t>
            </a:r>
            <a:r>
              <a:rPr lang="ru-RU" dirty="0"/>
              <a:t>. -</a:t>
            </a:r>
            <a:r>
              <a:rPr lang="ru-RU" dirty="0" err="1"/>
              <a:t>Львів</a:t>
            </a:r>
            <a:r>
              <a:rPr lang="ru-RU" dirty="0"/>
              <a:t>: </a:t>
            </a:r>
            <a:r>
              <a:rPr lang="ru-RU" dirty="0" err="1"/>
              <a:t>Світ</a:t>
            </a:r>
            <a:r>
              <a:rPr lang="ru-RU" dirty="0"/>
              <a:t>, 2001. - С. 221-236.</a:t>
            </a:r>
          </a:p>
          <a:p>
            <a:pPr algn="just"/>
            <a:r>
              <a:rPr lang="ru-RU" dirty="0"/>
              <a:t>6.1.8. Пивоваров Ю.П</a:t>
            </a:r>
            <a:r>
              <a:rPr lang="ru-RU" dirty="0" smtClean="0"/>
              <a:t>., </a:t>
            </a:r>
            <a:r>
              <a:rPr lang="ru-RU" dirty="0" err="1" smtClean="0"/>
              <a:t>Гоїв</a:t>
            </a:r>
            <a:r>
              <a:rPr lang="ru-RU" dirty="0" smtClean="0"/>
              <a:t> О.Е</a:t>
            </a:r>
            <a:r>
              <a:rPr lang="ru-RU" dirty="0"/>
              <a:t>., Величко А.А. Керівництво до лабораторних занять з гігієни. - </a:t>
            </a:r>
            <a:r>
              <a:rPr lang="ru-RU" dirty="0" smtClean="0"/>
              <a:t>М.: </a:t>
            </a:r>
            <a:r>
              <a:rPr lang="ru-RU" dirty="0"/>
              <a:t>Медицина, 1983. - С. 186-196.</a:t>
            </a:r>
          </a:p>
          <a:p>
            <a:pPr algn="just"/>
            <a:r>
              <a:rPr lang="ru-RU" dirty="0"/>
              <a:t>6.1.9. </a:t>
            </a:r>
            <a:r>
              <a:rPr lang="ru-RU" dirty="0" err="1"/>
              <a:t>У</a:t>
            </a:r>
            <a:r>
              <a:rPr lang="ru-RU" dirty="0" err="1" smtClean="0"/>
              <a:t>чбовий</a:t>
            </a:r>
            <a:r>
              <a:rPr lang="ru-RU" dirty="0" smtClean="0"/>
              <a:t> </a:t>
            </a:r>
            <a:r>
              <a:rPr lang="ru-RU" dirty="0" err="1"/>
              <a:t>посібник</a:t>
            </a:r>
            <a:r>
              <a:rPr lang="ru-RU" dirty="0"/>
              <a:t> до </a:t>
            </a:r>
            <a:r>
              <a:rPr lang="ru-RU" dirty="0" err="1"/>
              <a:t>практичних</a:t>
            </a:r>
            <a:r>
              <a:rPr lang="ru-RU" dirty="0"/>
              <a:t> зайняти з </a:t>
            </a:r>
            <a:r>
              <a:rPr lang="ru-RU" dirty="0" err="1"/>
              <a:t>Загальної</a:t>
            </a:r>
            <a:r>
              <a:rPr lang="ru-RU" dirty="0"/>
              <a:t> </a:t>
            </a:r>
            <a:r>
              <a:rPr lang="ru-RU" dirty="0" err="1"/>
              <a:t>гігієні</a:t>
            </a:r>
            <a:r>
              <a:rPr lang="ru-RU" dirty="0"/>
              <a:t> / За ред. </a:t>
            </a:r>
            <a:r>
              <a:rPr lang="ru-RU" dirty="0" err="1"/>
              <a:t>В.Г.Бардова</a:t>
            </a:r>
            <a:r>
              <a:rPr lang="ru-RU" dirty="0"/>
              <a:t>, </a:t>
            </a:r>
            <a:r>
              <a:rPr lang="ru-RU" dirty="0" err="1"/>
              <a:t>І.І.Швайка</a:t>
            </a:r>
            <a:r>
              <a:rPr lang="ru-RU" dirty="0"/>
              <a:t>. - К., 1994. - ч.</a:t>
            </a:r>
            <a:r>
              <a:rPr lang="en-US" dirty="0"/>
              <a:t>II. -</a:t>
            </a:r>
            <a:r>
              <a:rPr lang="ru-RU" dirty="0"/>
              <a:t>С. 48-51. </a:t>
            </a:r>
          </a:p>
          <a:p>
            <a:pPr algn="just"/>
            <a:r>
              <a:rPr lang="ru-RU" dirty="0"/>
              <a:t>6.1.10. </a:t>
            </a:r>
            <a:r>
              <a:rPr lang="ru-RU" dirty="0" err="1"/>
              <a:t>Берзінь</a:t>
            </a:r>
            <a:r>
              <a:rPr lang="ru-RU" dirty="0"/>
              <a:t> В.І. </a:t>
            </a:r>
            <a:r>
              <a:rPr lang="ru-RU" dirty="0" err="1"/>
              <a:t>Основи</a:t>
            </a:r>
            <a:r>
              <a:rPr lang="ru-RU" dirty="0"/>
              <a:t> </a:t>
            </a:r>
            <a:r>
              <a:rPr lang="ru-RU" dirty="0" err="1"/>
              <a:t>психогігієни</a:t>
            </a:r>
            <a:r>
              <a:rPr lang="ru-RU" dirty="0"/>
              <a:t>. - К</a:t>
            </a:r>
            <a:r>
              <a:rPr lang="ru-RU" dirty="0" smtClean="0"/>
              <a:t>., </a:t>
            </a:r>
            <a:r>
              <a:rPr lang="ru-RU" dirty="0" err="1" smtClean="0"/>
              <a:t>Вища</a:t>
            </a:r>
            <a:r>
              <a:rPr lang="ru-RU" dirty="0" smtClean="0"/>
              <a:t> </a:t>
            </a:r>
            <a:r>
              <a:rPr lang="ru-RU" dirty="0"/>
              <a:t>школа, 1997. - С. 70-84.</a:t>
            </a:r>
          </a:p>
          <a:p>
            <a:pPr algn="just"/>
            <a:r>
              <a:rPr lang="ru-RU" dirty="0"/>
              <a:t/>
            </a:r>
            <a:br>
              <a:rPr lang="ru-RU" dirty="0"/>
            </a:br>
            <a:endParaRPr lang="ru-RU" dirty="0">
              <a:effectLst/>
            </a:endParaRPr>
          </a:p>
        </p:txBody>
      </p:sp>
    </p:spTree>
    <p:extLst>
      <p:ext uri="{BB962C8B-B14F-4D97-AF65-F5344CB8AC3E}">
        <p14:creationId xmlns:p14="http://schemas.microsoft.com/office/powerpoint/2010/main" val="42991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24223" y="177768"/>
            <a:ext cx="9367777" cy="6186309"/>
          </a:xfrm>
          <a:prstGeom prst="rect">
            <a:avLst/>
          </a:prstGeom>
        </p:spPr>
        <p:txBody>
          <a:bodyPr wrap="square">
            <a:spAutoFit/>
          </a:bodyPr>
          <a:lstStyle/>
          <a:p>
            <a:pPr algn="just"/>
            <a:endParaRPr lang="ru-RU" dirty="0"/>
          </a:p>
          <a:p>
            <a:pPr algn="just"/>
            <a:r>
              <a:rPr lang="ru-RU" dirty="0"/>
              <a:t>6.2. </a:t>
            </a:r>
            <a:r>
              <a:rPr lang="ru-RU" dirty="0" err="1" smtClean="0"/>
              <a:t>Додаткова</a:t>
            </a:r>
            <a:r>
              <a:rPr lang="ru-RU" dirty="0" smtClean="0"/>
              <a:t>:</a:t>
            </a:r>
          </a:p>
          <a:p>
            <a:pPr algn="just"/>
            <a:endParaRPr lang="ru-RU" dirty="0"/>
          </a:p>
          <a:p>
            <a:pPr algn="just"/>
            <a:r>
              <a:rPr lang="ru-RU" dirty="0"/>
              <a:t>6.2.1. Гігієна дітей та підлітків // Під ред.</a:t>
            </a:r>
            <a:r>
              <a:rPr lang="ru-RU" dirty="0" err="1"/>
              <a:t>В.Н.Кардашенко</a:t>
            </a:r>
            <a:r>
              <a:rPr lang="ru-RU" dirty="0"/>
              <a:t>. - М .: Медицина, 1988. - С. 41-114, 487-503.</a:t>
            </a:r>
          </a:p>
          <a:p>
            <a:pPr algn="just"/>
            <a:r>
              <a:rPr lang="ru-RU" dirty="0"/>
              <a:t>6.2.2. Керівництво до лабораторних занять з гігієни дітей та підлітків /</a:t>
            </a:r>
            <a:r>
              <a:rPr lang="ru-RU" dirty="0" err="1"/>
              <a:t>В.І.Берзінь</a:t>
            </a:r>
            <a:r>
              <a:rPr lang="ru-RU" dirty="0"/>
              <a:t> та ін. - К .: </a:t>
            </a:r>
            <a:r>
              <a:rPr lang="ru-RU" dirty="0" err="1"/>
              <a:t>Вища</a:t>
            </a:r>
            <a:r>
              <a:rPr lang="ru-RU" dirty="0"/>
              <a:t> школа, 1989. - С. 20-69.</a:t>
            </a:r>
          </a:p>
          <a:p>
            <a:pPr algn="just"/>
            <a:r>
              <a:rPr lang="ru-RU" dirty="0"/>
              <a:t>6.2.3. </a:t>
            </a:r>
            <a:r>
              <a:rPr lang="ru-RU" dirty="0" err="1"/>
              <a:t>Мінх</a:t>
            </a:r>
            <a:r>
              <a:rPr lang="ru-RU" dirty="0"/>
              <a:t>А.А. Методи гігієнічних досліджень. - М., Медицина, 1971. - С. 528-529, 545-574.</a:t>
            </a:r>
          </a:p>
          <a:p>
            <a:pPr algn="just"/>
            <a:r>
              <a:rPr lang="ru-RU" dirty="0"/>
              <a:t>6.2.4. </a:t>
            </a:r>
            <a:r>
              <a:rPr lang="ru-RU" dirty="0" err="1"/>
              <a:t>Загальна</a:t>
            </a:r>
            <a:r>
              <a:rPr lang="ru-RU" dirty="0"/>
              <a:t> </a:t>
            </a:r>
            <a:r>
              <a:rPr lang="ru-RU" dirty="0" err="1"/>
              <a:t>гігієна</a:t>
            </a:r>
            <a:r>
              <a:rPr lang="ru-RU" dirty="0"/>
              <a:t>. </a:t>
            </a:r>
            <a:r>
              <a:rPr lang="ru-RU" dirty="0" err="1"/>
              <a:t>навчальний</a:t>
            </a:r>
            <a:r>
              <a:rPr lang="ru-RU" dirty="0"/>
              <a:t> </a:t>
            </a:r>
            <a:r>
              <a:rPr lang="ru-RU" dirty="0" err="1"/>
              <a:t>посібник</a:t>
            </a:r>
            <a:r>
              <a:rPr lang="ru-RU" dirty="0"/>
              <a:t> до </a:t>
            </a:r>
            <a:r>
              <a:rPr lang="ru-RU" dirty="0" err="1"/>
              <a:t>практичних</a:t>
            </a:r>
            <a:r>
              <a:rPr lang="ru-RU" dirty="0"/>
              <a:t> зайняти для </a:t>
            </a:r>
            <a:r>
              <a:rPr lang="ru-RU" dirty="0" err="1"/>
              <a:t>студентов</a:t>
            </a:r>
            <a:r>
              <a:rPr lang="ru-RU" dirty="0"/>
              <a:t> </a:t>
            </a:r>
            <a:r>
              <a:rPr lang="en-US" dirty="0"/>
              <a:t>VI </a:t>
            </a:r>
            <a:r>
              <a:rPr lang="ru-RU" dirty="0"/>
              <a:t>курсу </a:t>
            </a:r>
            <a:r>
              <a:rPr lang="ru-RU" dirty="0" err="1"/>
              <a:t>медичного</a:t>
            </a:r>
            <a:r>
              <a:rPr lang="ru-RU" dirty="0"/>
              <a:t> факультету / </a:t>
            </a:r>
            <a:r>
              <a:rPr lang="ru-RU" dirty="0" err="1"/>
              <a:t>І.В.Сергета</a:t>
            </a:r>
            <a:r>
              <a:rPr lang="ru-RU" dirty="0"/>
              <a:t>, </a:t>
            </a:r>
            <a:r>
              <a:rPr lang="ru-RU" dirty="0" err="1"/>
              <a:t>Б.Р.Бойчук</a:t>
            </a:r>
            <a:r>
              <a:rPr lang="ru-RU" dirty="0"/>
              <a:t>, </a:t>
            </a:r>
            <a:r>
              <a:rPr lang="ru-RU" dirty="0" err="1"/>
              <a:t>С.О.Латанюк</a:t>
            </a:r>
            <a:r>
              <a:rPr lang="ru-RU" dirty="0"/>
              <a:t> та </a:t>
            </a:r>
            <a:r>
              <a:rPr lang="ru-RU" dirty="0" err="1"/>
              <a:t>ін</a:t>
            </a:r>
            <a:r>
              <a:rPr lang="ru-RU" dirty="0"/>
              <a:t>. -</a:t>
            </a:r>
            <a:r>
              <a:rPr lang="ru-RU" dirty="0" err="1"/>
              <a:t>Тернопіль</a:t>
            </a:r>
            <a:r>
              <a:rPr lang="ru-RU" dirty="0"/>
              <a:t>: </a:t>
            </a:r>
            <a:r>
              <a:rPr lang="ru-RU" dirty="0" err="1"/>
              <a:t>Укрмедкнига</a:t>
            </a:r>
            <a:r>
              <a:rPr lang="ru-RU" dirty="0"/>
              <a:t>, 1999. - С. 96-103, 113-120.</a:t>
            </a:r>
          </a:p>
          <a:p>
            <a:pPr algn="just"/>
            <a:r>
              <a:rPr lang="ru-RU" dirty="0"/>
              <a:t>6.2.5. Бардів В.Г.,</a:t>
            </a:r>
            <a:r>
              <a:rPr lang="ru-RU" dirty="0" err="1"/>
              <a:t>Сергета</a:t>
            </a:r>
            <a:r>
              <a:rPr lang="ru-RU" dirty="0"/>
              <a:t> І.В. </a:t>
            </a:r>
            <a:r>
              <a:rPr lang="ru-RU" dirty="0" err="1"/>
              <a:t>Загальна</a:t>
            </a:r>
            <a:r>
              <a:rPr lang="ru-RU" dirty="0"/>
              <a:t> </a:t>
            </a:r>
            <a:r>
              <a:rPr lang="ru-RU" dirty="0" err="1"/>
              <a:t>гігієна</a:t>
            </a:r>
            <a:r>
              <a:rPr lang="ru-RU" dirty="0"/>
              <a:t> та </a:t>
            </a:r>
            <a:r>
              <a:rPr lang="ru-RU" dirty="0" err="1"/>
              <a:t>екологія</a:t>
            </a:r>
            <a:r>
              <a:rPr lang="ru-RU" dirty="0"/>
              <a:t> </a:t>
            </a:r>
            <a:r>
              <a:rPr lang="ru-RU" dirty="0" err="1"/>
              <a:t>людини</a:t>
            </a:r>
            <a:r>
              <a:rPr lang="ru-RU" dirty="0"/>
              <a:t>: </a:t>
            </a:r>
            <a:r>
              <a:rPr lang="ru-RU" dirty="0" err="1"/>
              <a:t>навчальний</a:t>
            </a:r>
            <a:r>
              <a:rPr lang="ru-RU" dirty="0"/>
              <a:t> </a:t>
            </a:r>
            <a:r>
              <a:rPr lang="ru-RU" dirty="0" err="1"/>
              <a:t>посібник</a:t>
            </a:r>
            <a:r>
              <a:rPr lang="ru-RU" dirty="0"/>
              <a:t> для </a:t>
            </a:r>
            <a:r>
              <a:rPr lang="ru-RU" dirty="0" err="1"/>
              <a:t>студентов</a:t>
            </a:r>
            <a:r>
              <a:rPr lang="ru-RU" dirty="0"/>
              <a:t> </a:t>
            </a:r>
            <a:r>
              <a:rPr lang="ru-RU" dirty="0" err="1"/>
              <a:t>стоматологічних</a:t>
            </a:r>
            <a:r>
              <a:rPr lang="ru-RU" dirty="0"/>
              <a:t> </a:t>
            </a:r>
            <a:r>
              <a:rPr lang="ru-RU" dirty="0" err="1"/>
              <a:t>факультетів</a:t>
            </a:r>
            <a:r>
              <a:rPr lang="ru-RU" dirty="0"/>
              <a:t>. -</a:t>
            </a:r>
            <a:r>
              <a:rPr lang="ru-RU" dirty="0" err="1"/>
              <a:t>Вінниця</a:t>
            </a:r>
            <a:r>
              <a:rPr lang="ru-RU" dirty="0"/>
              <a:t>: Нова Книга, 2002 - С. 174-184.</a:t>
            </a:r>
          </a:p>
          <a:p>
            <a:pPr algn="just"/>
            <a:r>
              <a:rPr lang="ru-RU" dirty="0"/>
              <a:t>6.2.6. </a:t>
            </a:r>
            <a:r>
              <a:rPr lang="ru-RU" dirty="0" err="1"/>
              <a:t>Сергета</a:t>
            </a:r>
            <a:r>
              <a:rPr lang="ru-RU" dirty="0"/>
              <a:t> І.В, Бардов В.Г. </a:t>
            </a:r>
            <a:r>
              <a:rPr lang="ru-RU" dirty="0" err="1"/>
              <a:t>Організація</a:t>
            </a:r>
            <a:r>
              <a:rPr lang="ru-RU" dirty="0"/>
              <a:t> </a:t>
            </a:r>
            <a:r>
              <a:rPr lang="ru-RU" dirty="0" err="1"/>
              <a:t>вільного</a:t>
            </a:r>
            <a:r>
              <a:rPr lang="ru-RU" dirty="0"/>
              <a:t> годині та </a:t>
            </a:r>
            <a:r>
              <a:rPr lang="ru-RU" dirty="0" err="1"/>
              <a:t>здоров'я</a:t>
            </a:r>
            <a:r>
              <a:rPr lang="ru-RU" dirty="0"/>
              <a:t> </a:t>
            </a:r>
            <a:r>
              <a:rPr lang="ru-RU" dirty="0" err="1"/>
              <a:t>школярів</a:t>
            </a:r>
            <a:r>
              <a:rPr lang="ru-RU" dirty="0"/>
              <a:t>. -</a:t>
            </a:r>
            <a:r>
              <a:rPr lang="ru-RU" dirty="0" err="1"/>
              <a:t>Вінниця</a:t>
            </a:r>
            <a:r>
              <a:rPr lang="ru-RU" dirty="0"/>
              <a:t>: РВВ ВАТ "</a:t>
            </a:r>
            <a:r>
              <a:rPr lang="ru-RU" dirty="0" err="1"/>
              <a:t>Віноблдрукарня</a:t>
            </a:r>
            <a:r>
              <a:rPr lang="ru-RU" dirty="0"/>
              <a:t>", 1997. - 292 с.</a:t>
            </a:r>
          </a:p>
          <a:p>
            <a:pPr algn="just"/>
            <a:r>
              <a:rPr lang="ru-RU" dirty="0"/>
              <a:t>6.2.7. </a:t>
            </a:r>
            <a:r>
              <a:rPr lang="ru-RU" dirty="0" err="1"/>
              <a:t>Державні</a:t>
            </a:r>
            <a:r>
              <a:rPr lang="ru-RU" dirty="0"/>
              <a:t> </a:t>
            </a:r>
            <a:r>
              <a:rPr lang="ru-RU" dirty="0" err="1"/>
              <a:t>санітарні</a:t>
            </a:r>
            <a:r>
              <a:rPr lang="ru-RU" dirty="0"/>
              <a:t> правила и </a:t>
            </a:r>
            <a:r>
              <a:rPr lang="ru-RU" dirty="0" err="1"/>
              <a:t>норми</a:t>
            </a:r>
            <a:r>
              <a:rPr lang="ru-RU" dirty="0"/>
              <a:t> по </a:t>
            </a:r>
            <a:r>
              <a:rPr lang="ru-RU" dirty="0" err="1"/>
              <a:t>устаткування</a:t>
            </a:r>
            <a:r>
              <a:rPr lang="ru-RU" dirty="0"/>
              <a:t>, </a:t>
            </a:r>
            <a:r>
              <a:rPr lang="ru-RU" dirty="0" err="1"/>
              <a:t>Утримання</a:t>
            </a:r>
            <a:r>
              <a:rPr lang="ru-RU" dirty="0"/>
              <a:t> </a:t>
            </a:r>
            <a:r>
              <a:rPr lang="ru-RU" dirty="0" err="1"/>
              <a:t>загальноосвітніх</a:t>
            </a:r>
            <a:r>
              <a:rPr lang="ru-RU" dirty="0"/>
              <a:t> </a:t>
            </a:r>
            <a:r>
              <a:rPr lang="ru-RU" dirty="0" err="1"/>
              <a:t>Навчальних</a:t>
            </a:r>
            <a:r>
              <a:rPr lang="ru-RU" dirty="0"/>
              <a:t> </a:t>
            </a:r>
            <a:r>
              <a:rPr lang="ru-RU" dirty="0" err="1"/>
              <a:t>закладів</a:t>
            </a:r>
            <a:r>
              <a:rPr lang="ru-RU" dirty="0"/>
              <a:t> та </a:t>
            </a:r>
            <a:r>
              <a:rPr lang="ru-RU" dirty="0" err="1"/>
              <a:t>организации</a:t>
            </a:r>
            <a:r>
              <a:rPr lang="ru-RU" dirty="0"/>
              <a:t> </a:t>
            </a:r>
            <a:r>
              <a:rPr lang="ru-RU" dirty="0" err="1"/>
              <a:t>навчально-виховного</a:t>
            </a:r>
            <a:r>
              <a:rPr lang="ru-RU" dirty="0"/>
              <a:t> </a:t>
            </a:r>
            <a:r>
              <a:rPr lang="ru-RU" dirty="0" err="1"/>
              <a:t>процесса</a:t>
            </a:r>
            <a:r>
              <a:rPr lang="ru-RU" dirty="0"/>
              <a:t>. </a:t>
            </a:r>
            <a:r>
              <a:rPr lang="ru-RU" dirty="0" err="1"/>
              <a:t>ДСанПіН</a:t>
            </a:r>
            <a:r>
              <a:rPr lang="ru-RU" dirty="0"/>
              <a:t>5.5.2.008-01. - К., 2001. - 54 с.</a:t>
            </a:r>
          </a:p>
          <a:p>
            <a:pPr algn="just"/>
            <a:r>
              <a:rPr lang="ru-RU" dirty="0"/>
              <a:t>6.2.8. </a:t>
            </a:r>
            <a:r>
              <a:rPr lang="ru-RU" dirty="0" err="1"/>
              <a:t>Гігієна</a:t>
            </a:r>
            <a:r>
              <a:rPr lang="ru-RU" dirty="0"/>
              <a:t> та </a:t>
            </a:r>
            <a:r>
              <a:rPr lang="ru-RU" dirty="0" err="1"/>
              <a:t>екологія</a:t>
            </a:r>
            <a:r>
              <a:rPr lang="ru-RU" dirty="0"/>
              <a:t> </a:t>
            </a:r>
            <a:r>
              <a:rPr lang="ru-RU" dirty="0" err="1"/>
              <a:t>людини</a:t>
            </a:r>
            <a:r>
              <a:rPr lang="ru-RU" dirty="0"/>
              <a:t>: </a:t>
            </a:r>
            <a:r>
              <a:rPr lang="ru-RU" dirty="0" err="1"/>
              <a:t>навчальний</a:t>
            </a:r>
            <a:r>
              <a:rPr lang="ru-RU" dirty="0"/>
              <a:t> </a:t>
            </a:r>
            <a:r>
              <a:rPr lang="ru-RU" dirty="0" err="1"/>
              <a:t>посібник</a:t>
            </a:r>
            <a:r>
              <a:rPr lang="ru-RU" dirty="0"/>
              <a:t> до </a:t>
            </a:r>
            <a:r>
              <a:rPr lang="ru-RU" dirty="0" err="1"/>
              <a:t>практичних</a:t>
            </a:r>
            <a:r>
              <a:rPr lang="ru-RU" dirty="0"/>
              <a:t>зайняти. / За ред. В.Я.</a:t>
            </a:r>
            <a:r>
              <a:rPr lang="ru-RU" dirty="0" err="1"/>
              <a:t>Уманського</a:t>
            </a:r>
            <a:r>
              <a:rPr lang="ru-RU" dirty="0"/>
              <a:t>. -</a:t>
            </a:r>
            <a:r>
              <a:rPr lang="ru-RU" dirty="0" err="1"/>
              <a:t>Донецьк</a:t>
            </a:r>
            <a:r>
              <a:rPr lang="ru-RU" dirty="0"/>
              <a:t>: "НОРД </a:t>
            </a:r>
            <a:r>
              <a:rPr lang="ru-RU" dirty="0" err="1"/>
              <a:t>комп'ютер</a:t>
            </a:r>
            <a:r>
              <a:rPr lang="ru-RU" dirty="0"/>
              <a:t>", 2004. - С. 143-173.</a:t>
            </a:r>
          </a:p>
        </p:txBody>
      </p:sp>
    </p:spTree>
    <p:extLst>
      <p:ext uri="{BB962C8B-B14F-4D97-AF65-F5344CB8AC3E}">
        <p14:creationId xmlns:p14="http://schemas.microsoft.com/office/powerpoint/2010/main" val="213055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346627"/>
            <a:ext cx="9144000" cy="5016758"/>
          </a:xfrm>
          <a:prstGeom prst="rect">
            <a:avLst/>
          </a:prstGeom>
        </p:spPr>
        <p:txBody>
          <a:bodyPr wrap="square">
            <a:spAutoFit/>
          </a:bodyPr>
          <a:lstStyle/>
          <a:p>
            <a:pPr algn="ctr"/>
            <a:r>
              <a:rPr lang="ru-RU" sz="2000" b="1" dirty="0"/>
              <a:t>7. Оснащення заняття</a:t>
            </a:r>
            <a:endParaRPr lang="ru-RU" sz="2000" dirty="0"/>
          </a:p>
          <a:p>
            <a:pPr algn="just">
              <a:buFont typeface="+mj-lt"/>
              <a:buAutoNum type="arabicPeriod"/>
            </a:pPr>
            <a:r>
              <a:rPr lang="ru-RU" sz="2000" dirty="0" smtClean="0"/>
              <a:t>Антропометр</a:t>
            </a:r>
            <a:r>
              <a:rPr lang="ru-RU" sz="2000" dirty="0"/>
              <a:t>, сантиметрова стрічка, толстомерних циркуль.</a:t>
            </a:r>
          </a:p>
          <a:p>
            <a:pPr algn="just">
              <a:buFont typeface="+mj-lt"/>
              <a:buAutoNum type="arabicPeriod"/>
            </a:pPr>
            <a:r>
              <a:rPr lang="ru-RU" sz="2000" dirty="0"/>
              <a:t>Динамометр ручний, становий.</a:t>
            </a:r>
          </a:p>
          <a:p>
            <a:pPr algn="just">
              <a:buFont typeface="+mj-lt"/>
              <a:buAutoNum type="arabicPeriod"/>
            </a:pPr>
            <a:r>
              <a:rPr lang="ru-RU" sz="2000" dirty="0"/>
              <a:t>Спірометр, тонометр.</a:t>
            </a:r>
          </a:p>
          <a:p>
            <a:pPr algn="just">
              <a:buFont typeface="+mj-lt"/>
              <a:buAutoNum type="arabicPeriod"/>
            </a:pPr>
            <a:r>
              <a:rPr lang="ru-RU" sz="2000" dirty="0"/>
              <a:t>таблиці: </a:t>
            </a:r>
          </a:p>
          <a:p>
            <a:pPr algn="just"/>
            <a:r>
              <a:rPr lang="ru-RU" sz="2000" dirty="0"/>
              <a:t>- Показники фізичного розвитку школярів;</a:t>
            </a:r>
          </a:p>
          <a:p>
            <a:pPr algn="just">
              <a:buFont typeface="Arial" panose="020B0604020202020204" pitchFamily="34" charset="0"/>
              <a:buChar char="•"/>
            </a:pPr>
            <a:r>
              <a:rPr lang="ru-RU" sz="2000" dirty="0"/>
              <a:t>Критерії оцінки фізичного розвитку дітей та підлітків;</a:t>
            </a:r>
          </a:p>
          <a:p>
            <a:pPr algn="just">
              <a:buFont typeface="Arial" panose="020B0604020202020204" pitchFamily="34" charset="0"/>
              <a:buChar char="•"/>
            </a:pPr>
            <a:r>
              <a:rPr lang="ru-RU" sz="2000" dirty="0"/>
              <a:t>Показники рівня біологічного розвитку хлопчиків і дівчаток шкільного віку;</a:t>
            </a:r>
          </a:p>
          <a:p>
            <a:pPr algn="just">
              <a:buFont typeface="Arial" panose="020B0604020202020204" pitchFamily="34" charset="0"/>
              <a:buChar char="•"/>
            </a:pPr>
            <a:r>
              <a:rPr lang="ru-RU" sz="2000" dirty="0"/>
              <a:t>Стандартизовані показники фізичного розвитку дітей і підлітків 7-16 років;</a:t>
            </a:r>
          </a:p>
          <a:p>
            <a:pPr algn="just">
              <a:buFont typeface="Arial" panose="020B0604020202020204" pitchFamily="34" charset="0"/>
              <a:buChar char="•"/>
            </a:pPr>
            <a:r>
              <a:rPr lang="ru-RU" sz="2000" dirty="0"/>
              <a:t>Оцінка фізичного розвитку школярів (шкали регресії по зростанню).</a:t>
            </a:r>
          </a:p>
          <a:p>
            <a:pPr algn="just">
              <a:buFont typeface="+mj-lt"/>
              <a:buAutoNum type="arabicPeriod" startAt="5"/>
            </a:pPr>
            <a:r>
              <a:rPr lang="ru-RU" sz="2000" dirty="0"/>
              <a:t>Ситуаційні завдання по оцінці фізичного розвитку дітей і підлітків (для самостійної роботи </a:t>
            </a:r>
            <a:r>
              <a:rPr lang="ru-RU" sz="2000" dirty="0" err="1"/>
              <a:t>студентів</a:t>
            </a:r>
            <a:r>
              <a:rPr lang="ru-RU" sz="2000" dirty="0" smtClean="0"/>
              <a:t>.)</a:t>
            </a:r>
          </a:p>
          <a:p>
            <a:pPr algn="just">
              <a:buFont typeface="+mj-lt"/>
              <a:buAutoNum type="arabicPeriod" startAt="5"/>
            </a:pPr>
            <a:endParaRPr lang="ru-RU" sz="2000" dirty="0">
              <a:effectLst/>
            </a:endParaRPr>
          </a:p>
          <a:p>
            <a:pPr algn="just"/>
            <a:r>
              <a:rPr lang="ru-RU" sz="2000" dirty="0" smtClean="0">
                <a:effectLst/>
              </a:rPr>
              <a:t>                                                             </a:t>
            </a:r>
            <a:endParaRPr lang="ru-RU" sz="2000" dirty="0">
              <a:effectLs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4874654"/>
            <a:ext cx="2004811" cy="150360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732" y="4745765"/>
            <a:ext cx="1687133" cy="185399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6462" y="4745764"/>
            <a:ext cx="2714546" cy="163249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8945" y="4745764"/>
            <a:ext cx="1632498" cy="1632498"/>
          </a:xfrm>
          <a:prstGeom prst="rect">
            <a:avLst/>
          </a:prstGeom>
        </p:spPr>
      </p:pic>
    </p:spTree>
    <p:extLst>
      <p:ext uri="{BB962C8B-B14F-4D97-AF65-F5344CB8AC3E}">
        <p14:creationId xmlns:p14="http://schemas.microsoft.com/office/powerpoint/2010/main" val="42593521"/>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1675</TotalTime>
  <Words>5523</Words>
  <Application>Microsoft Office PowerPoint</Application>
  <PresentationFormat>Широкоэкранный</PresentationFormat>
  <Paragraphs>522</Paragraphs>
  <Slides>52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52</vt:i4>
      </vt:variant>
    </vt:vector>
  </HeadingPairs>
  <TitlesOfParts>
    <vt:vector size="58" baseType="lpstr">
      <vt:lpstr>Arial</vt:lpstr>
      <vt:lpstr>Century Gothic</vt:lpstr>
      <vt:lpstr>Symbol, serif</vt:lpstr>
      <vt:lpstr>Times New Roman, serif</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dc:creator>
  <cp:lastModifiedBy>Светлана</cp:lastModifiedBy>
  <cp:revision>73</cp:revision>
  <dcterms:created xsi:type="dcterms:W3CDTF">2017-08-08T10:03:04Z</dcterms:created>
  <dcterms:modified xsi:type="dcterms:W3CDTF">2020-09-06T20:19:38Z</dcterms:modified>
</cp:coreProperties>
</file>