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2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95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67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5295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969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3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24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052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1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84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64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91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55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8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1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58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9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BF77EEB-8AE2-4A44-8C99-34D809816726}" type="datetimeFigureOut">
              <a:rPr lang="ru-RU" smtClean="0"/>
              <a:t>19.11.2023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2115A7-5019-481A-A3DD-02CC21A59B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72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518615"/>
          </a:xfrm>
        </p:spPr>
        <p:txBody>
          <a:bodyPr/>
          <a:lstStyle/>
          <a:p>
            <a:r>
              <a:rPr lang="uk-UA" b="1"/>
              <a:t>Тема </a:t>
            </a:r>
            <a:r>
              <a:rPr lang="uk-UA" b="1"/>
              <a:t>7</a:t>
            </a:r>
            <a:r>
              <a:rPr lang="uk-UA" b="1" smtClean="0"/>
              <a:t>. </a:t>
            </a:r>
            <a:r>
              <a:rPr lang="uk-UA" b="1" dirty="0"/>
              <a:t>Інклюзивна освіта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438400"/>
            <a:ext cx="8689976" cy="2819399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Правовий</a:t>
            </a:r>
            <a:r>
              <a:rPr lang="ru-RU" dirty="0">
                <a:solidFill>
                  <a:schemeClr val="tx1"/>
                </a:solidFill>
              </a:rPr>
              <a:t> аспект </a:t>
            </a:r>
            <a:r>
              <a:rPr lang="ru-RU" dirty="0" err="1">
                <a:solidFill>
                  <a:schemeClr val="tx1"/>
                </a:solidFill>
              </a:rPr>
              <a:t>запровадження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інклюзивного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Основні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інклюзивної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освіти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Особливості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освітнього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інклюзивному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класі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600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/>
              <a:t>Додаткова допомога з боку асистента </a:t>
            </a:r>
            <a:r>
              <a:rPr lang="uk-UA" sz="2800" dirty="0" smtClean="0"/>
              <a:t>вчителя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459346"/>
            <a:ext cx="10363826" cy="4331854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Посаду </a:t>
            </a:r>
            <a:r>
              <a:rPr lang="uk-UA" b="1" dirty="0"/>
              <a:t>асистента вчителя </a:t>
            </a:r>
            <a:r>
              <a:rPr lang="uk-UA" dirty="0"/>
              <a:t>було введено в українське законодавство у 2010 р., його посадові обов’язки та основні функції відображено у низці законодавчих і нормативно-правових документів. 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! асистент </a:t>
            </a:r>
            <a:r>
              <a:rPr lang="uk-UA" dirty="0"/>
              <a:t>допомагає вчителеві працювати з усіма дітьми, надаючи додаткову підтримку у роботі з дітьми з особливими освітніми </a:t>
            </a:r>
            <a:r>
              <a:rPr lang="uk-UA" dirty="0" smtClean="0"/>
              <a:t>потребами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err="1" smtClean="0"/>
              <a:t>асистент</a:t>
            </a:r>
            <a:r>
              <a:rPr lang="ru-RU" b="1" dirty="0" smtClean="0"/>
              <a:t> </a:t>
            </a:r>
            <a:r>
              <a:rPr lang="ru-RU" b="1" dirty="0" err="1"/>
              <a:t>учня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дитини</a:t>
            </a:r>
            <a:r>
              <a:rPr lang="ru-RU" dirty="0"/>
              <a:t>) – не </a:t>
            </a:r>
            <a:r>
              <a:rPr lang="ru-RU" dirty="0" err="1"/>
              <a:t>педагогічний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учня</a:t>
            </a:r>
            <a:r>
              <a:rPr lang="ru-RU" dirty="0"/>
              <a:t> і не </a:t>
            </a:r>
            <a:r>
              <a:rPr lang="ru-RU" dirty="0" err="1"/>
              <a:t>втручається</a:t>
            </a:r>
            <a:r>
              <a:rPr lang="ru-RU" dirty="0"/>
              <a:t> в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Ним </a:t>
            </a:r>
            <a:r>
              <a:rPr lang="ru-RU" dirty="0" err="1"/>
              <a:t>може</a:t>
            </a:r>
            <a:r>
              <a:rPr lang="ru-RU" dirty="0"/>
              <a:t> бути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, </a:t>
            </a:r>
            <a:r>
              <a:rPr lang="ru-RU" dirty="0" err="1"/>
              <a:t>уповноважена</a:t>
            </a:r>
            <a:r>
              <a:rPr lang="ru-RU" dirty="0"/>
              <a:t> ними особа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Асистент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присутній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уроків</a:t>
            </a:r>
            <a:r>
              <a:rPr lang="ru-RU" dirty="0"/>
              <a:t> та </a:t>
            </a:r>
            <a:r>
              <a:rPr lang="ru-RU" dirty="0" err="1"/>
              <a:t>позакласної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допомагати</a:t>
            </a:r>
            <a:r>
              <a:rPr lang="ru-RU" dirty="0"/>
              <a:t> у </a:t>
            </a:r>
            <a:r>
              <a:rPr lang="ru-RU" dirty="0" err="1"/>
              <a:t>пересуванні</a:t>
            </a:r>
            <a:r>
              <a:rPr lang="ru-RU" dirty="0"/>
              <a:t>, </a:t>
            </a:r>
            <a:r>
              <a:rPr lang="ru-RU" dirty="0" err="1"/>
              <a:t>відвідуванні</a:t>
            </a:r>
            <a:r>
              <a:rPr lang="ru-RU" dirty="0"/>
              <a:t> туалету, </a:t>
            </a:r>
            <a:r>
              <a:rPr lang="ru-RU" dirty="0" err="1"/>
              <a:t>переодяганні</a:t>
            </a:r>
            <a:r>
              <a:rPr lang="ru-RU" dirty="0"/>
              <a:t>, </a:t>
            </a:r>
            <a:r>
              <a:rPr lang="ru-RU" dirty="0" err="1"/>
              <a:t>харчуванні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в </a:t>
            </a:r>
            <a:r>
              <a:rPr lang="ru-RU" dirty="0" err="1"/>
              <a:t>школі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445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>Необхідність розроблення індивідуальної програми розвитку для дитини з особливими освітніми потребами.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5" y="1562100"/>
            <a:ext cx="10363826" cy="470534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dirty="0"/>
              <a:t>(ІПР) для дітей з особливими освітніми потребами розробляє команда фахівців, до складу якої входять учитель, асистент вчителя, батьки та інші відповідні фахівці – спеціальний педагог, вчитель-логопед, практичний </a:t>
            </a:r>
            <a:r>
              <a:rPr lang="uk-UA" dirty="0" smtClean="0"/>
              <a:t>психолог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dirty="0" smtClean="0"/>
              <a:t>ІПР – це «контракт» </a:t>
            </a:r>
            <a:r>
              <a:rPr lang="uk-UA" dirty="0"/>
              <a:t>між навчальним закладом і </a:t>
            </a:r>
            <a:r>
              <a:rPr lang="uk-UA" dirty="0" smtClean="0"/>
              <a:t>батьками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Зазвичай ІПР має такі розділи: </a:t>
            </a:r>
            <a:endParaRPr lang="ru-RU" dirty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uk-UA" b="1" dirty="0" smtClean="0"/>
              <a:t>Загальна </a:t>
            </a:r>
            <a:r>
              <a:rPr lang="uk-UA" b="1" dirty="0"/>
              <a:t>інформація про дитину </a:t>
            </a:r>
            <a:endParaRPr lang="uk-UA" b="1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uk-UA" b="1" dirty="0"/>
              <a:t>Наявний рівень знань і вмінь</a:t>
            </a:r>
            <a:r>
              <a:rPr lang="uk-UA" dirty="0"/>
              <a:t>. </a:t>
            </a:r>
            <a:endParaRPr lang="uk-UA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uk-UA" b="1" dirty="0"/>
              <a:t>Додаткові послуги педагогів та інших </a:t>
            </a:r>
            <a:r>
              <a:rPr lang="uk-UA" b="1" dirty="0" smtClean="0"/>
              <a:t>фахівців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uk-UA" b="1" dirty="0"/>
              <a:t>Адаптації та </a:t>
            </a:r>
            <a:r>
              <a:rPr lang="uk-UA" b="1" dirty="0" smtClean="0"/>
              <a:t>модифікації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1" dirty="0"/>
              <a:t>Модифікації як зміни до навчального змісту</a:t>
            </a:r>
            <a:r>
              <a:rPr lang="uk-UA" dirty="0"/>
              <a:t> стосуються або його скорочення, або зміни концептуальної складності навчального </a:t>
            </a:r>
            <a:r>
              <a:rPr lang="uk-UA" dirty="0" smtClean="0"/>
              <a:t>завдання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i="1" dirty="0"/>
              <a:t>адаптації змінюють характер подання навчального матеріалу</a:t>
            </a:r>
            <a:r>
              <a:rPr lang="uk-UA" dirty="0"/>
              <a:t>, не змінюючи змісту або концептуальної складності завдання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893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>Особливості організації фізичного середовища,  яке має відповідати принципам універсального дизайну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принципи універсального дизайну мають таке трактування:</a:t>
            </a:r>
            <a:endParaRPr lang="ru-RU" dirty="0"/>
          </a:p>
          <a:p>
            <a:r>
              <a:rPr lang="uk-UA" b="1" dirty="0"/>
              <a:t>Рівноправне </a:t>
            </a:r>
            <a:r>
              <a:rPr lang="uk-UA" b="1" dirty="0" smtClean="0"/>
              <a:t>використання</a:t>
            </a:r>
          </a:p>
          <a:p>
            <a:r>
              <a:rPr lang="uk-UA" b="1" dirty="0"/>
              <a:t>Гнучкість </a:t>
            </a:r>
            <a:r>
              <a:rPr lang="uk-UA" b="1" dirty="0" smtClean="0"/>
              <a:t>користування</a:t>
            </a:r>
          </a:p>
          <a:p>
            <a:r>
              <a:rPr lang="uk-UA" b="1" dirty="0"/>
              <a:t>Просте та зручне </a:t>
            </a:r>
            <a:r>
              <a:rPr lang="uk-UA" b="1" dirty="0" smtClean="0"/>
              <a:t>використання</a:t>
            </a:r>
          </a:p>
          <a:p>
            <a:r>
              <a:rPr lang="uk-UA" b="1" dirty="0"/>
              <a:t>Сприйняття інформації з урахуванням різних сенсорних </a:t>
            </a:r>
            <a:r>
              <a:rPr lang="uk-UA" b="1" dirty="0" smtClean="0"/>
              <a:t>можливостей</a:t>
            </a:r>
          </a:p>
          <a:p>
            <a:r>
              <a:rPr lang="uk-UA" b="1" dirty="0"/>
              <a:t>Припустимість </a:t>
            </a:r>
            <a:r>
              <a:rPr lang="uk-UA" b="1" dirty="0" smtClean="0"/>
              <a:t>помилок</a:t>
            </a:r>
          </a:p>
          <a:p>
            <a:r>
              <a:rPr lang="uk-UA" b="1" dirty="0"/>
              <a:t>Низький рівень фізичних </a:t>
            </a:r>
            <a:r>
              <a:rPr lang="uk-UA" b="1" dirty="0" smtClean="0"/>
              <a:t>зусиль</a:t>
            </a:r>
          </a:p>
          <a:p>
            <a:r>
              <a:rPr lang="uk-UA" b="1" dirty="0"/>
              <a:t>Наявність необхідного розміру і простору</a:t>
            </a:r>
            <a:endParaRPr lang="uk-UA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212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/>
              <a:t>Співпраця з додатковими фахівцями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i="1" dirty="0"/>
              <a:t>командний підхід до надання додаткової підтримки дітям з особливими освітніми потребами є найбільш ефективним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89871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/>
              <a:t>Практика спільного викладання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форми спільного викладання:</a:t>
            </a:r>
            <a:endParaRPr lang="ru-RU" dirty="0"/>
          </a:p>
          <a:p>
            <a:r>
              <a:rPr lang="uk-UA" i="1" dirty="0"/>
              <a:t>Один викладає, інший </a:t>
            </a:r>
            <a:r>
              <a:rPr lang="uk-UA" i="1" dirty="0" smtClean="0"/>
              <a:t>допомагає</a:t>
            </a:r>
          </a:p>
          <a:p>
            <a:r>
              <a:rPr lang="uk-UA" i="1" dirty="0"/>
              <a:t>Паралельне </a:t>
            </a:r>
            <a:r>
              <a:rPr lang="uk-UA" i="1" dirty="0" smtClean="0"/>
              <a:t>викладання</a:t>
            </a:r>
          </a:p>
          <a:p>
            <a:r>
              <a:rPr lang="uk-UA" i="1" dirty="0"/>
              <a:t>Диференційоване </a:t>
            </a:r>
            <a:r>
              <a:rPr lang="uk-UA" i="1" dirty="0" smtClean="0"/>
              <a:t>викладання</a:t>
            </a:r>
          </a:p>
          <a:p>
            <a:r>
              <a:rPr lang="uk-UA" i="1" dirty="0"/>
              <a:t>Викладання в команді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14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>Особливості співпраці з батьками дитини  з особливими освітніми потребами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/>
          <a:lstStyle/>
          <a:p>
            <a:r>
              <a:rPr lang="uk-UA" b="1" dirty="0"/>
              <a:t>Усі батьки мають право отримувати інформацію про освітній </a:t>
            </a:r>
            <a:r>
              <a:rPr lang="uk-UA" b="1" dirty="0" smtClean="0"/>
              <a:t>процес</a:t>
            </a:r>
          </a:p>
          <a:p>
            <a:r>
              <a:rPr lang="uk-UA" b="1" dirty="0"/>
              <a:t>Батьки дитини з особливими освітніми потребами можуть суттєво допомогти вчителю,</a:t>
            </a:r>
            <a:r>
              <a:rPr lang="uk-UA" dirty="0"/>
              <a:t> </a:t>
            </a:r>
            <a:r>
              <a:rPr lang="uk-UA" b="1" dirty="0"/>
              <a:t>надаючи інформацію щодо прогресу у навчанні та розвитку своєї </a:t>
            </a:r>
            <a:r>
              <a:rPr lang="uk-UA" b="1" dirty="0" smtClean="0"/>
              <a:t>дитини</a:t>
            </a:r>
          </a:p>
          <a:p>
            <a:r>
              <a:rPr lang="uk-UA" b="1" dirty="0"/>
              <a:t>Важливою є участь батьків у роботі в команді з розроблення індивідуальної програми </a:t>
            </a:r>
            <a:r>
              <a:rPr lang="uk-UA" b="1" dirty="0" smtClean="0"/>
              <a:t>розвитку</a:t>
            </a:r>
          </a:p>
          <a:p>
            <a:r>
              <a:rPr lang="uk-UA" b="1" dirty="0"/>
              <a:t>Батьки мають обстоювати права дитини, зокрема права на освіту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775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1. </a:t>
            </a:r>
            <a:r>
              <a:rPr lang="ru-RU" sz="2800" b="1" dirty="0" err="1"/>
              <a:t>Правовий</a:t>
            </a:r>
            <a:r>
              <a:rPr lang="ru-RU" sz="2800" b="1" dirty="0"/>
              <a:t> аспект </a:t>
            </a:r>
            <a:r>
              <a:rPr lang="ru-RU" sz="2800" b="1" dirty="0" err="1"/>
              <a:t>запровадження</a:t>
            </a:r>
            <a:r>
              <a:rPr lang="ru-RU" sz="2800" b="1" dirty="0"/>
              <a:t> </a:t>
            </a:r>
            <a:r>
              <a:rPr lang="ru-RU" sz="2800" b="1" dirty="0" err="1"/>
              <a:t>інклюзивного</a:t>
            </a:r>
            <a:r>
              <a:rPr lang="ru-RU" sz="2800" b="1" dirty="0"/>
              <a:t> </a:t>
            </a:r>
            <a:r>
              <a:rPr lang="ru-RU" sz="2800" b="1" dirty="0" err="1"/>
              <a:t>навчання</a:t>
            </a:r>
            <a:r>
              <a:rPr lang="ru-RU" sz="2800" b="1" dirty="0"/>
              <a:t>.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/>
              <a:t>Інклюзивна освіта </a:t>
            </a:r>
            <a:r>
              <a:rPr lang="en-US" sz="2400" dirty="0"/>
              <a:t>-</a:t>
            </a:r>
            <a:r>
              <a:rPr lang="uk-UA" sz="2400" dirty="0" smtClean="0"/>
              <a:t> </a:t>
            </a:r>
            <a:r>
              <a:rPr lang="uk-UA" sz="2400" dirty="0"/>
              <a:t>забезпечення права на рівний доступ до якісної освіти УСІХ </a:t>
            </a:r>
            <a:r>
              <a:rPr lang="uk-UA" sz="2400" dirty="0" smtClean="0"/>
              <a:t>дітей</a:t>
            </a:r>
            <a:endParaRPr lang="en-US" sz="2400" dirty="0" smtClean="0"/>
          </a:p>
          <a:p>
            <a:pPr marL="0" indent="0" algn="ctr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3095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З чим </a:t>
            </a:r>
            <a:r>
              <a:rPr lang="uk-UA" sz="2800" dirty="0" err="1" smtClean="0"/>
              <a:t>пов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язано</a:t>
            </a:r>
            <a:r>
              <a:rPr lang="uk-UA" sz="2800" dirty="0" smtClean="0"/>
              <a:t> запровадження інклюзивної освіти?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: </a:t>
            </a:r>
            <a:r>
              <a:rPr lang="uk-UA" dirty="0" smtClean="0"/>
              <a:t>активність </a:t>
            </a:r>
            <a:r>
              <a:rPr lang="uk-UA" dirty="0"/>
              <a:t>батьків дітей із порушеннями психофізичного розвитку щодо забезпечення можливості для їхніх дітей навчатися у закладах освіти разом зі своїми однолітками та проживати в </a:t>
            </a:r>
            <a:r>
              <a:rPr lang="uk-UA" dirty="0" smtClean="0"/>
              <a:t>сім’ї</a:t>
            </a:r>
          </a:p>
          <a:p>
            <a:r>
              <a:rPr lang="uk-UA" dirty="0" smtClean="0"/>
              <a:t> діяльність </a:t>
            </a:r>
            <a:r>
              <a:rPr lang="uk-UA" dirty="0"/>
              <a:t>громадських </a:t>
            </a:r>
            <a:r>
              <a:rPr lang="uk-UA" dirty="0" smtClean="0"/>
              <a:t>організацій</a:t>
            </a:r>
          </a:p>
          <a:p>
            <a:r>
              <a:rPr lang="uk-UA" dirty="0" smtClean="0"/>
              <a:t>міжнародні зобов’язання </a:t>
            </a:r>
            <a:r>
              <a:rPr lang="uk-UA" dirty="0"/>
              <a:t>держави, що зумовлюють відповідну державну політику, та ін.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97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Міжнародні документи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/>
          <a:lstStyle/>
          <a:p>
            <a:r>
              <a:rPr lang="uk-UA" dirty="0"/>
              <a:t>Загальна декларація ООН про права людини, прийнята Організацією Об’єднаних Націй 10 грудня 1948 р., яка проголосила рівність прав усіх людей без винятку. </a:t>
            </a:r>
            <a:endParaRPr lang="ru-RU" dirty="0"/>
          </a:p>
          <a:p>
            <a:r>
              <a:rPr lang="uk-UA" dirty="0" smtClean="0"/>
              <a:t>Конвенція </a:t>
            </a:r>
            <a:r>
              <a:rPr lang="uk-UA" dirty="0"/>
              <a:t>ООН про права дитини (1989 р.) </a:t>
            </a:r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/>
              <a:t>Конвенція ООН про права осіб з інвалідністю (2006 р.), де у статті 24 «Освіта» зазначено, що «держави – учасниці Конвенції повинні впроваджувати інклюзивну освіту на всіх рівнях</a:t>
            </a:r>
            <a:r>
              <a:rPr lang="uk-UA" dirty="0" smtClean="0"/>
              <a:t>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22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Законодавча база </a:t>
            </a:r>
            <a:r>
              <a:rPr lang="uk-UA" sz="2800" dirty="0" err="1" smtClean="0"/>
              <a:t>україни</a:t>
            </a: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Конституція України (1996 р</a:t>
            </a:r>
            <a:r>
              <a:rPr lang="uk-UA" dirty="0" smtClean="0"/>
              <a:t>.)</a:t>
            </a:r>
          </a:p>
          <a:p>
            <a:r>
              <a:rPr lang="uk-UA" dirty="0" smtClean="0"/>
              <a:t> </a:t>
            </a:r>
            <a:r>
              <a:rPr lang="uk-UA" dirty="0"/>
              <a:t>Закон України «Про Уповноваженого з прав людини» (1997 р</a:t>
            </a:r>
            <a:r>
              <a:rPr lang="uk-UA" dirty="0" smtClean="0"/>
              <a:t>.)</a:t>
            </a:r>
          </a:p>
          <a:p>
            <a:r>
              <a:rPr lang="uk-UA" dirty="0" smtClean="0"/>
              <a:t> </a:t>
            </a:r>
            <a:r>
              <a:rPr lang="uk-UA" dirty="0"/>
              <a:t>Закон України «Про засади запобігання та протидії дискримінації в Україні» </a:t>
            </a:r>
            <a:endParaRPr lang="uk-UA" dirty="0" smtClean="0"/>
          </a:p>
          <a:p>
            <a:r>
              <a:rPr lang="uk-UA" dirty="0" smtClean="0"/>
              <a:t>Закон </a:t>
            </a:r>
            <a:r>
              <a:rPr lang="uk-UA" dirty="0" err="1" smtClean="0"/>
              <a:t>україни</a:t>
            </a:r>
            <a:r>
              <a:rPr lang="uk-UA" dirty="0" smtClean="0"/>
              <a:t> «про освіту»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89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/>
          </a:bodyPr>
          <a:lstStyle/>
          <a:p>
            <a:r>
              <a:rPr lang="uk-UA" sz="2800" b="1" dirty="0"/>
              <a:t>2. Основні поняття інклюзивної освіти.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409700"/>
            <a:ext cx="10363826" cy="438149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розуміння інклюзивної </a:t>
            </a:r>
            <a:r>
              <a:rPr lang="uk-UA" dirty="0" smtClean="0"/>
              <a:t>освіти</a:t>
            </a:r>
          </a:p>
          <a:p>
            <a:pPr marL="0" indent="0">
              <a:buNone/>
            </a:pPr>
            <a:r>
              <a:rPr lang="uk-UA" u="sng" dirty="0" smtClean="0"/>
              <a:t>Вузьке розуміння</a:t>
            </a:r>
          </a:p>
          <a:p>
            <a:pPr marL="0" indent="0" algn="just">
              <a:buNone/>
            </a:pPr>
            <a:r>
              <a:rPr lang="uk-UA" dirty="0" smtClean="0"/>
              <a:t>інклюзія </a:t>
            </a:r>
            <a:r>
              <a:rPr lang="uk-UA" dirty="0"/>
              <a:t>– це «включення» дітей із порушеннями психофізичного розвитку та дітей з інвалідністю у </a:t>
            </a:r>
            <a:r>
              <a:rPr lang="uk-UA" dirty="0" smtClean="0"/>
              <a:t> заклади освіти.</a:t>
            </a:r>
          </a:p>
          <a:p>
            <a:pPr marL="0" indent="0">
              <a:buNone/>
            </a:pPr>
            <a:r>
              <a:rPr lang="uk-UA" u="sng" dirty="0" smtClean="0"/>
              <a:t>Широке розуміння</a:t>
            </a:r>
          </a:p>
          <a:p>
            <a:pPr marL="0" indent="0" algn="just">
              <a:buNone/>
            </a:pPr>
            <a:r>
              <a:rPr lang="uk-UA" dirty="0" smtClean="0"/>
              <a:t>Інклюзія - позитивне </a:t>
            </a:r>
            <a:r>
              <a:rPr lang="uk-UA" dirty="0"/>
              <a:t>ставленні до багатоманітності учнів, цінуванні та врахуванні відмінностей кожного учня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42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285751"/>
            <a:ext cx="10364451" cy="1047750"/>
          </a:xfrm>
        </p:spPr>
        <p:txBody>
          <a:bodyPr>
            <a:normAutofit fontScale="90000"/>
          </a:bodyPr>
          <a:lstStyle/>
          <a:p>
            <a:r>
              <a:rPr lang="uk-UA" sz="2800" dirty="0"/>
              <a:t>Спільними для всіх визначень інклюзивної освіти є такі положення: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333502"/>
            <a:ext cx="10363826" cy="4457698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uk-UA" dirty="0" smtClean="0"/>
              <a:t>забезпеченні </a:t>
            </a:r>
            <a:r>
              <a:rPr lang="uk-UA" dirty="0"/>
              <a:t>права на освіту для усіх дітей, у тому числі дітей із соціально вразливих </a:t>
            </a:r>
            <a:r>
              <a:rPr lang="uk-UA" dirty="0" smtClean="0"/>
              <a:t>груп</a:t>
            </a:r>
            <a:endParaRPr lang="ru-RU" dirty="0"/>
          </a:p>
          <a:p>
            <a:pPr lvl="0" fontAlgn="base"/>
            <a:r>
              <a:rPr lang="uk-UA" dirty="0"/>
              <a:t>Позитивне сприйняття </a:t>
            </a:r>
            <a:r>
              <a:rPr lang="uk-UA" dirty="0" smtClean="0"/>
              <a:t>багатоманітності</a:t>
            </a:r>
            <a:endParaRPr lang="ru-RU" dirty="0"/>
          </a:p>
          <a:p>
            <a:pPr lvl="0" fontAlgn="base"/>
            <a:r>
              <a:rPr lang="uk-UA" dirty="0"/>
              <a:t>Максимально значуща участь в освітньому процесі, а не лише фізична присутність у класі.</a:t>
            </a:r>
            <a:endParaRPr lang="ru-RU" dirty="0"/>
          </a:p>
          <a:p>
            <a:pPr lvl="0" fontAlgn="base"/>
            <a:r>
              <a:rPr lang="uk-UA" dirty="0" smtClean="0"/>
              <a:t>Виявлення </a:t>
            </a:r>
            <a:r>
              <a:rPr lang="uk-UA" dirty="0"/>
              <a:t>й усунення </a:t>
            </a:r>
            <a:r>
              <a:rPr lang="uk-UA" dirty="0" smtClean="0"/>
              <a:t>бар’єрів</a:t>
            </a:r>
          </a:p>
          <a:p>
            <a:pPr marL="0" lvl="0" indent="0" fontAlgn="base">
              <a:buNone/>
            </a:pPr>
            <a:endParaRPr lang="uk-UA" dirty="0"/>
          </a:p>
          <a:p>
            <a:pPr marL="0" lvl="0" indent="0" fontAlgn="base">
              <a:buNone/>
            </a:pPr>
            <a:r>
              <a:rPr lang="uk-UA" b="1" dirty="0"/>
              <a:t>діти з особливими потребами</a:t>
            </a:r>
            <a:r>
              <a:rPr lang="uk-UA" dirty="0"/>
              <a:t> – це особи до 18 років, які потребують додаткової підтримки в освітньому процесі: діти з порушеннями психофізичного розвитку, діти з інвалідністю, діти-біженці, діти, які працюють, діти-мігранти, діти – представники національних меншин, діти – представники релігійних меншин, діти з сімей із низьким прожитковим мінімумом, безпритульні діти, діти-сироти, діти із захворюваннями на СНІД/ВІЛ та ін.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366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uk-UA" sz="2800" b="1" i="1" dirty="0"/>
              <a:t>Закон України «Про освіту» </a:t>
            </a:r>
            <a:r>
              <a:rPr lang="uk-UA" sz="2800" dirty="0"/>
              <a:t> подає такі визначення термінів: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3774" y="1562100"/>
            <a:ext cx="10363826" cy="4229099"/>
          </a:xfrm>
        </p:spPr>
        <p:txBody>
          <a:bodyPr>
            <a:normAutofit/>
          </a:bodyPr>
          <a:lstStyle/>
          <a:p>
            <a:pPr lvl="0" fontAlgn="base"/>
            <a:r>
              <a:rPr lang="uk-UA" i="1" dirty="0"/>
              <a:t>інклюзивне навчання</a:t>
            </a:r>
            <a:r>
              <a:rPr lang="uk-UA" dirty="0"/>
              <a:t> – система освітніх послуг, гарантованих державою, що базується на принципі недискримінації, врахуванні </a:t>
            </a:r>
            <a:r>
              <a:rPr lang="uk-UA" dirty="0" err="1"/>
              <a:t>багатоманітностей</a:t>
            </a:r>
            <a:r>
              <a:rPr lang="uk-UA" dirty="0"/>
              <a:t> людини, ефективному залученні та включенні до освітнього процесу всіх його учасників;</a:t>
            </a:r>
            <a:endParaRPr lang="ru-RU" dirty="0"/>
          </a:p>
          <a:p>
            <a:pPr lvl="0" fontAlgn="base"/>
            <a:r>
              <a:rPr lang="uk-UA" i="1" dirty="0"/>
              <a:t>інклюзивне освітнє середовище</a:t>
            </a:r>
            <a:r>
              <a:rPr lang="uk-UA" dirty="0"/>
              <a:t> – сукупність умов, способів і засобів їх реалізації для спільного навчання, виховання та розвитку здобувачів освіти з урахуванням їхніх потреб та можливостей;</a:t>
            </a:r>
            <a:endParaRPr lang="ru-RU" dirty="0"/>
          </a:p>
          <a:p>
            <a:pPr lvl="0" fontAlgn="base"/>
            <a:r>
              <a:rPr lang="uk-UA" i="1" dirty="0"/>
              <a:t>особа з особливими освітніми потребами</a:t>
            </a:r>
            <a:r>
              <a:rPr lang="uk-UA" dirty="0"/>
              <a:t> – особа, яка потребує додаткової постійної чи тимчасової підтримки в освітньому процесі з метою забезпечення її права на освіту.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109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43583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3</a:t>
            </a:r>
            <a:r>
              <a:rPr lang="uk-UA" sz="2800" dirty="0" smtClean="0"/>
              <a:t>. Особливості організації освітнього процесу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b="1" dirty="0" smtClean="0"/>
              <a:t>важливі </a:t>
            </a:r>
            <a:r>
              <a:rPr lang="uk-UA" sz="2800" b="1" dirty="0"/>
              <a:t>аспекти організації успішної інклюзії: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914400" y="1790700"/>
            <a:ext cx="10363826" cy="4438649"/>
          </a:xfrm>
        </p:spPr>
        <p:txBody>
          <a:bodyPr>
            <a:normAutofit/>
          </a:bodyPr>
          <a:lstStyle/>
          <a:p>
            <a:pPr lvl="0" fontAlgn="base"/>
            <a:r>
              <a:rPr lang="uk-UA" dirty="0"/>
              <a:t>Додаткова допомога з боку асистента вчителя.</a:t>
            </a:r>
            <a:endParaRPr lang="ru-RU" dirty="0"/>
          </a:p>
          <a:p>
            <a:pPr lvl="0" fontAlgn="base"/>
            <a:r>
              <a:rPr lang="uk-UA" dirty="0"/>
              <a:t>Необхідність розроблення індивідуальної програми розвитку для дитини з особливими освітніми потребами.</a:t>
            </a:r>
            <a:endParaRPr lang="ru-RU" dirty="0"/>
          </a:p>
          <a:p>
            <a:pPr lvl="0" fontAlgn="base"/>
            <a:r>
              <a:rPr lang="uk-UA" dirty="0"/>
              <a:t>Особливості організації фізичного середовища, яке має відповідати принципам універсального дизайну.</a:t>
            </a:r>
            <a:endParaRPr lang="ru-RU" dirty="0"/>
          </a:p>
          <a:p>
            <a:pPr lvl="0" fontAlgn="base"/>
            <a:r>
              <a:rPr lang="uk-UA" dirty="0"/>
              <a:t>Співпраця з додатковими фахівцями, зокрема з учителем-логопедом, практичним психологом, спеціальним педагогом та ін.</a:t>
            </a:r>
            <a:endParaRPr lang="ru-RU" dirty="0"/>
          </a:p>
          <a:p>
            <a:pPr lvl="0" fontAlgn="base"/>
            <a:r>
              <a:rPr lang="uk-UA" dirty="0"/>
              <a:t>Розуміння особливостей співпраці з батьками дитини з особливими освітніми потребами.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54416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118</TotalTime>
  <Words>929</Words>
  <Application>Microsoft Office PowerPoint</Application>
  <PresentationFormat>Широкоэкранный</PresentationFormat>
  <Paragraphs>81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Tw Cen MT</vt:lpstr>
      <vt:lpstr>Капля</vt:lpstr>
      <vt:lpstr>Тема 7. Інклюзивна освіта </vt:lpstr>
      <vt:lpstr>1. Правовий аспект запровадження інклюзивного навчання.  </vt:lpstr>
      <vt:lpstr>З чим пов’язано запровадження інклюзивної освіти?</vt:lpstr>
      <vt:lpstr>Міжнародні документи</vt:lpstr>
      <vt:lpstr>Законодавча база україни</vt:lpstr>
      <vt:lpstr>2. Основні поняття інклюзивної освіти.  </vt:lpstr>
      <vt:lpstr>Спільними для всіх визначень інклюзивної освіти є такі положення: </vt:lpstr>
      <vt:lpstr>Закон України «Про освіту»  подає такі визначення термінів: </vt:lpstr>
      <vt:lpstr>3. Особливості організації освітнього процесу  важливі аспекти організації успішної інклюзії: </vt:lpstr>
      <vt:lpstr>Додаткова допомога з боку асистента вчителя </vt:lpstr>
      <vt:lpstr>Необхідність розроблення індивідуальної програми розвитку для дитини з особливими освітніми потребами. </vt:lpstr>
      <vt:lpstr>Особливості організації фізичного середовища,  яке має відповідати принципам універсального дизайну </vt:lpstr>
      <vt:lpstr>Співпраця з додатковими фахівцями</vt:lpstr>
      <vt:lpstr>Практика спільного викладання</vt:lpstr>
      <vt:lpstr>Особливості співпраці з батьками дитини  з особливими освітніми потребами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10. Інклюзивна освіта</dc:title>
  <dc:creator>Misha</dc:creator>
  <cp:lastModifiedBy>Yuliia</cp:lastModifiedBy>
  <cp:revision>12</cp:revision>
  <dcterms:created xsi:type="dcterms:W3CDTF">2020-11-15T15:49:01Z</dcterms:created>
  <dcterms:modified xsi:type="dcterms:W3CDTF">2023-11-19T10:13:12Z</dcterms:modified>
</cp:coreProperties>
</file>