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2" r:id="rId10"/>
    <p:sldId id="266" r:id="rId11"/>
    <p:sldId id="267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1507" r:id="rId27"/>
    <p:sldId id="1508" r:id="rId28"/>
    <p:sldId id="1509" r:id="rId29"/>
    <p:sldId id="283" r:id="rId30"/>
    <p:sldId id="284" r:id="rId31"/>
    <p:sldId id="257" r:id="rId3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AD2C-0225-4CE6-91F9-CC2399ECB2F3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9C8A9-C8E0-47D2-9BCD-D99CB186958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39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3628E-7000-F229-A566-DA680EAD1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3F6AB5E-4004-AA29-C8EA-9B285CD80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327A6C-F64A-70B2-82E5-6B4C15F9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FA1261-75C1-3930-7258-B8B53C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A12E5E-2F5A-01F4-21EC-F15E6F6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14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FBFFE-C364-3400-6D94-28F72C6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22BE2C-681F-1C7E-486B-B6645549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3D9A90-4BA2-02D1-EF18-E16645E6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FEE9CD-6272-9BCD-79E9-C781F759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18FC94-AF56-C83C-419F-E1913550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52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C9C4A3E-F1AC-76DD-42EC-BC07FA15B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549952E-1492-5BDA-2F47-53809087F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8502B8-90AB-D93B-ACC3-35D58002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597F72-6CAB-198A-125B-9BBA51A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440A8E-04DC-F077-7040-1BA534ED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369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53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B875F-4334-98FF-9048-C6547097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A4F928-C795-F299-612F-118C091D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8FF9C-0535-1E0C-CCC6-E72490B9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95B0D7-74D0-5FDA-66C3-74C5B17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C1F68E-3202-FADC-8709-EB7C8CC4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33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91446-C45A-B712-B355-9E02EC04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3CCB6F-DD46-079D-6E96-E4EEF3AE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AFD52D-A9C1-42E6-733E-0C9F2359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724285-9C15-D777-858B-D6C7BBBB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590AB8-BF5C-33CD-D10F-AD98CCA8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706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69708-B41E-36DD-2A61-8921D0E6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A7E165-03EB-3681-8D8B-B80B51B40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325F78-DF36-BFD9-A395-0ACFF0DC2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991DD4-17E9-D8FE-0D19-01E245C7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A98C80-3368-0D2A-B260-7A165098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3A0B0E-03E0-DCD8-125D-BC3DA8D6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77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670D-082C-12E9-4161-C7344D3A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A9F591-FF1A-2976-64D4-2F3B1EA2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B3D955-73EF-2C99-ABCB-385B65620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DB5ABF0-1111-50A6-4E20-F14DA8597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3E56E3C-C395-E9C2-0E1D-AA96F8497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A7AA9C1-441F-C503-94C6-B458EB33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504965-07F8-4A7D-423B-E84DC9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F5CC4A-9D54-2695-3573-8B5F6D68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121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94736-83EF-CB68-0462-751837A7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CB6B06-E98D-522A-0ABB-F3ADDF69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69F5570-DF16-070D-3BA6-76D78EDC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0C89CEC-FE8B-8B84-A665-59F511BA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809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42C5067-77C2-99F7-DC24-A821D877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F244536-6AFF-3217-D43A-92328AAC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AA00B4-6327-3654-9C73-054F3787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C24FD-9B55-40D4-1B44-1FE77AF7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B09B78-5845-9342-F0D9-FD7F2AA7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32B60B-21E5-416A-F0E5-70B885CF5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A1D498-AE6A-8ED1-4946-13EB5502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0DCBC-B0DB-55DF-BDDE-FE58AAAE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E6C80C-8B7E-E954-9E0B-F25730B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4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FC776-5BF0-9D84-F021-FEBE157E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6B9295-CD23-A00F-399A-3110008BB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D6B477-6DAC-1D45-9966-A9DA73D39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9D1438-C436-4113-2F70-2CFE1CFE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189209-7990-F5D5-164E-2CA3AAC0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4E14A2B-A152-BF39-54B5-AFA9DB87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96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CCB71C-417F-5494-F9FD-FE42C17A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578F2E-F988-41A8-D508-F078AD93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F7ADB-EA84-6E86-1DA4-D9F19DC4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916-82D8-46DE-A328-FDBEAD5FAE9F}" type="datetimeFigureOut">
              <a:rPr lang="ru-UA" smtClean="0"/>
              <a:t>08.05.2023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D738B8-589F-26DA-089E-26134E03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3E48-2C2B-2A76-66C5-C44DC2D45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40AE-2125-4624-AB6F-252067E022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45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zillya.ua/check-password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avast.ua/random-password-generator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EB9BC-0561-2A3D-1AFF-91308314E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Ідентифікація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аутентифікація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Розмежування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доступу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зареєстрованих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автоматизованих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систем.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оперативне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оповіщення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1F0F6D-1A14-45DD-E4B8-6182D3F95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732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498763" y="163208"/>
            <a:ext cx="10855036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Парольна</a:t>
            </a: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аутентичність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498763" y="2118529"/>
            <a:ext cx="11402291" cy="156678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Перевірка автентичності користувача звичайно здійснюється операційною системою.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Користувач ідентифікується своїм ім'ям, а засобом аутентифікації служить пароль.</a:t>
            </a:r>
            <a:endParaRPr/>
          </a:p>
        </p:txBody>
      </p:sp>
      <p:pic>
        <p:nvPicPr>
          <p:cNvPr id="192" name="Google Shape;192;p11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55" y="3920837"/>
            <a:ext cx="3710998" cy="247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498764" y="1100652"/>
            <a:ext cx="11416145" cy="908257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Парольна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аутентичність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(здійснюється на основі володіння користувачем певної конфіденційної інформації)</a:t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4447309" y="3809043"/>
            <a:ext cx="7426036" cy="2677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Більшість мережевих систем на даний час продовжують використовувати парольну аутентифікацію, оскільки вона простіше і дешевше.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Недоліком 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парольної ідентифікації є значна залежність надійності ідентифікації від обраних ними паролів.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50A26D-8069-4ACE-B85C-CA7BDA4C56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678873" y="136525"/>
            <a:ext cx="1067492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Конструкція пароля </a:t>
            </a:r>
            <a:endParaRPr sz="48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637310" y="2078183"/>
            <a:ext cx="11069782" cy="2230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" lvl="0" indent="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Чим довше пароль, тим більше складнощів для зловмисника, щоб його вгадати або обчислити.</a:t>
            </a:r>
            <a:endParaRPr/>
          </a:p>
          <a:p>
            <a:pPr marL="6350" lvl="0" indent="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Можна стверджувати, що збільшення довжини пароля тільки на один символ помітно збільшує безпечний час: якщо очікуваний безпечний час для трьохсимвольного пароля становить близько трьох місяців, безпечний час для пароля з чотирьох символів становить сімдесят вісім місяців. </a:t>
            </a:r>
            <a:endParaRPr/>
          </a:p>
        </p:txBody>
      </p:sp>
      <p:sp>
        <p:nvSpPr>
          <p:cNvPr id="202" name="Google Shape;202;p12"/>
          <p:cNvSpPr/>
          <p:nvPr/>
        </p:nvSpPr>
        <p:spPr>
          <a:xfrm>
            <a:off x="678873" y="1055499"/>
            <a:ext cx="11014363" cy="83099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розумної ефективності паролі повинні складатися не менше ніж з шести символів, не бути легко вгадувані і змінюватися не рідше, ніж кожні 90 днів. 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>
            <a:off x="665659" y="4449910"/>
            <a:ext cx="11069141" cy="15696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Так само важлива форма пароля. Користувач повинен бути в змозі </a:t>
            </a:r>
            <a:r>
              <a:rPr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впевненно його памʼятати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(і не відчувати незручностей від неможливості його записувати), але пароль також повинен бути дуже складним для вгадування іншими. Телефонний номер шкільної подруги або назва вулиці – приклади правильних форм.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A99FBB0-3C25-4B42-9A6C-88A474E92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E3D39-3DA5-A650-2315-7231760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966731-A6A3-3EDC-019A-98483DA9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44709-BFC3-31C8-31F1-AB133A7A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67" y="132732"/>
            <a:ext cx="8484912" cy="6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8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415638" y="163208"/>
            <a:ext cx="10938162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Апаратна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ідентифікація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401784" y="2662480"/>
            <a:ext cx="11305307" cy="117262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Найбільш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надійними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вважаються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смарт-карти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аналоги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звичних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багатьом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людям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банківських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карт.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Крім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того,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більш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дешеві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менш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стійкі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 злому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карти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магнітні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штрих-кодом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415637" y="1094511"/>
            <a:ext cx="8174182" cy="1510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 dirty="0"/>
              <a:t>Цей принцип </a:t>
            </a:r>
            <a:r>
              <a:rPr lang="ru-RU" sz="2600" dirty="0" err="1"/>
              <a:t>ідентифікації</a:t>
            </a:r>
            <a:r>
              <a:rPr lang="ru-RU" sz="2600" dirty="0"/>
              <a:t> </a:t>
            </a:r>
            <a:r>
              <a:rPr lang="ru-RU" sz="2600" dirty="0" err="1"/>
              <a:t>ґрунтується</a:t>
            </a:r>
            <a:r>
              <a:rPr lang="ru-RU" sz="2600" dirty="0"/>
              <a:t> на </a:t>
            </a:r>
            <a:r>
              <a:rPr lang="ru-RU" sz="2600" dirty="0" err="1"/>
              <a:t>визначенні</a:t>
            </a:r>
            <a:r>
              <a:rPr lang="ru-RU" sz="2600" dirty="0"/>
              <a:t> </a:t>
            </a:r>
            <a:r>
              <a:rPr lang="ru-RU" sz="2600" dirty="0" err="1"/>
              <a:t>особистості</a:t>
            </a:r>
            <a:r>
              <a:rPr lang="ru-RU" sz="2600" dirty="0"/>
              <a:t> </a:t>
            </a:r>
            <a:r>
              <a:rPr lang="ru-RU" sz="2600" dirty="0" err="1"/>
              <a:t>користувача</a:t>
            </a:r>
            <a:r>
              <a:rPr lang="ru-RU" sz="2600" dirty="0"/>
              <a:t> за </a:t>
            </a:r>
            <a:r>
              <a:rPr lang="ru-RU" sz="2600" dirty="0" err="1"/>
              <a:t>певним</a:t>
            </a:r>
            <a:r>
              <a:rPr lang="ru-RU" sz="2600" dirty="0"/>
              <a:t> предметом, </a:t>
            </a:r>
            <a:r>
              <a:rPr lang="ru-RU" sz="2600" dirty="0" err="1"/>
              <a:t>ключем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перебуває</a:t>
            </a:r>
            <a:r>
              <a:rPr lang="ru-RU" sz="2600" dirty="0"/>
              <a:t> в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ексклюзивному</a:t>
            </a:r>
            <a:r>
              <a:rPr lang="ru-RU" sz="2600" dirty="0"/>
              <a:t> </a:t>
            </a:r>
            <a:r>
              <a:rPr lang="ru-RU" sz="2600" dirty="0" err="1"/>
              <a:t>користуванні</a:t>
            </a:r>
            <a:r>
              <a:rPr lang="ru-RU" sz="2600" dirty="0"/>
              <a:t>. </a:t>
            </a:r>
            <a:r>
              <a:rPr lang="ru-RU" sz="2600" dirty="0" err="1"/>
              <a:t>Наприклад</a:t>
            </a:r>
            <a:r>
              <a:rPr lang="ru-RU" sz="2600" dirty="0"/>
              <a:t>, </a:t>
            </a:r>
            <a:r>
              <a:rPr lang="ru-RU" sz="2600" dirty="0" err="1"/>
              <a:t>спеціальні</a:t>
            </a:r>
            <a:r>
              <a:rPr lang="ru-RU" sz="2600" dirty="0"/>
              <a:t> </a:t>
            </a:r>
            <a:r>
              <a:rPr lang="ru-RU" sz="2600" dirty="0" err="1"/>
              <a:t>електронні</a:t>
            </a:r>
            <a:r>
              <a:rPr lang="ru-RU" sz="2600" dirty="0"/>
              <a:t> </a:t>
            </a:r>
            <a:r>
              <a:rPr lang="ru-RU" sz="2600" dirty="0" err="1"/>
              <a:t>ключі</a:t>
            </a:r>
            <a:r>
              <a:rPr lang="ru-RU" sz="2600" dirty="0"/>
              <a:t>.</a:t>
            </a:r>
            <a:endParaRPr sz="2600"/>
          </a:p>
        </p:txBody>
      </p:sp>
      <p:pic>
        <p:nvPicPr>
          <p:cNvPr id="212" name="Google Shape;212;p13" descr="ÐÐ°ÑÑÐ¸Ð½ÐºÐ¸ Ð¿Ð¾ Ð·Ð°Ð¿ÑÐ¾ÑÑ ÐÐ°ÑÑÐ° ÑÐ´ÐµÐ½ÑÐ¸ÑÑÐºÐ°ÑÑÑ ÐºÐ¾ÑÐ¸ÑÑÑÐ²Ð°ÑÐ°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5345" y="922340"/>
            <a:ext cx="2753891" cy="173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387928" y="3920834"/>
            <a:ext cx="7121236" cy="169277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Іншим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типом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ключів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так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звані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6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токени</a:t>
            </a:r>
            <a:r>
              <a:rPr lang="ru-RU" sz="26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пристрої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мають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власну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захищену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пам’ять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підключаються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безпосередньо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 одного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портів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комп’ютера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(USB).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3" descr="http://www.pokerstars.info/assets/common/images/customer-services/security/tok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08" y="3973802"/>
            <a:ext cx="3255889" cy="1498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401780" y="5672786"/>
            <a:ext cx="11416147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Головною </a:t>
            </a:r>
            <a:r>
              <a:rPr lang="ru-RU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перевагою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застосування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апаратної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ідентифікації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досить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надійність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Недоліком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апаратної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ідентифікації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висока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ціна</a:t>
            </a:r>
            <a:r>
              <a:rPr lang="ru-RU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88DEE6-04BC-4C9C-91E4-F042953C6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651164" y="163208"/>
            <a:ext cx="107026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Біометрична</a:t>
            </a:r>
            <a:r>
              <a:rPr lang="ru-RU" sz="44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endParaRPr sz="4400" b="1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692728" y="1138481"/>
            <a:ext cx="11139054" cy="86793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Біометрична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електронна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 - основана на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унікальності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певних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антропометричних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фізіологічних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характеристик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людини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1"/>
          </p:nvPr>
        </p:nvSpPr>
        <p:spPr>
          <a:xfrm>
            <a:off x="692728" y="2105892"/>
            <a:ext cx="7453745" cy="2867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/>
              <a:t>	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біометричного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вимірювані</a:t>
            </a:r>
            <a:r>
              <a:rPr lang="ru-RU" dirty="0"/>
              <a:t> характеристики для </a:t>
            </a:r>
            <a:r>
              <a:rPr lang="ru-RU" dirty="0" err="1"/>
              <a:t>перевірки</a:t>
            </a:r>
            <a:r>
              <a:rPr lang="ru-RU" dirty="0"/>
              <a:t> особи </a:t>
            </a:r>
            <a:r>
              <a:rPr lang="ru-RU" dirty="0" err="1"/>
              <a:t>індивіда</a:t>
            </a:r>
            <a:r>
              <a:rPr lang="ru-RU" dirty="0"/>
              <a:t>. </a:t>
            </a:r>
            <a:endParaRPr/>
          </a:p>
          <a:p>
            <a:pPr marL="6350" lvl="0" indent="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/>
              <a:t>	</a:t>
            </a:r>
            <a:r>
              <a:rPr lang="ru-RU" dirty="0" err="1"/>
              <a:t>Біометричний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ефективніший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як,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смарт-карток</a:t>
            </a:r>
            <a:r>
              <a:rPr lang="ru-RU" dirty="0"/>
              <a:t>, </a:t>
            </a:r>
            <a:r>
              <a:rPr lang="ru-RU" dirty="0" err="1"/>
              <a:t>паролів</a:t>
            </a:r>
            <a:r>
              <a:rPr lang="ru-RU" dirty="0"/>
              <a:t>, </a:t>
            </a:r>
            <a:r>
              <a:rPr lang="ru-RU" dirty="0" err="1"/>
              <a:t>PIN-кодів</a:t>
            </a:r>
            <a:r>
              <a:rPr lang="ru-RU" dirty="0"/>
              <a:t>. </a:t>
            </a:r>
            <a:endParaRPr/>
          </a:p>
        </p:txBody>
      </p:sp>
      <p:pic>
        <p:nvPicPr>
          <p:cNvPr id="224" name="Google Shape;224;p14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345" y="2261206"/>
            <a:ext cx="3524775" cy="37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651164" y="5059326"/>
            <a:ext cx="7467600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Головною </a:t>
            </a:r>
            <a:r>
              <a:rPr lang="ru-RU" sz="240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перевагою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біометричних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технологій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найвища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надійність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Основним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40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недоліком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біометричної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ідентифікації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вартість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устаткування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5F6365-1557-4684-8123-4853B13D7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678873" y="163208"/>
            <a:ext cx="11042071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Види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біометричних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аутентифікаторів</a:t>
            </a:r>
            <a:endParaRPr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611230" y="2105891"/>
            <a:ext cx="5858842" cy="3851563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Параметри голосу.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Візерунок райдужної оболонки ока і карта сітчатки ока.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Риси обличчя.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долоні.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Відбитки пальців.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і спосіб підпису.</a:t>
            </a:r>
            <a:endParaRPr/>
          </a:p>
        </p:txBody>
      </p:sp>
      <p:pic>
        <p:nvPicPr>
          <p:cNvPr id="233" name="Google Shape;233;p15" descr="https://www.olifer.co.uk/new_rus/CN-5ed/cn5-aditions/bio-auth-ch27_files/image001.gif"/>
          <p:cNvPicPr preferRelativeResize="0"/>
          <p:nvPr/>
        </p:nvPicPr>
        <p:blipFill rotWithShape="1">
          <a:blip r:embed="rId3">
            <a:alphaModFix/>
          </a:blip>
          <a:srcRect r="9960"/>
          <a:stretch/>
        </p:blipFill>
        <p:spPr>
          <a:xfrm>
            <a:off x="7121233" y="2169783"/>
            <a:ext cx="4544293" cy="37575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5"/>
          <p:cNvSpPr/>
          <p:nvPr/>
        </p:nvSpPr>
        <p:spPr>
          <a:xfrm>
            <a:off x="678873" y="1387863"/>
            <a:ext cx="11139054" cy="48013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біометричних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засобів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захисту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відносять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44AF86-077A-45D1-976D-1832F9018B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637308" y="163208"/>
            <a:ext cx="10716491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Біометрична</a:t>
            </a: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endParaRPr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637308" y="997527"/>
            <a:ext cx="10986655" cy="156966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Для того,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щоб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система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змогла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надалі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аудентифікувати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користувача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ній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необхідно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спочатку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зареєструвати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відомості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ідентифікатори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час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процедури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реєстрації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 базу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даних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заносяться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характеристики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користувачів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необхідні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встановлення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автентичності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452581" y="2660073"/>
            <a:ext cx="11254510" cy="336665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Біометричні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Апаратні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засоби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біометричні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сканери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термінали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marR="0" lvl="2" indent="-1397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фіксують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той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інший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біометричний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параметр (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відбиток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пальця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райдужну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оболонку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очей,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малюнок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вен на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долоні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пальці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перетворять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отриману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інформацію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цифрову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модель,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доступну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комп'ютера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Програмні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засоби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Обробляють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співвідносять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базою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даних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виносять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рішення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постав перед сканером.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865FEC-6837-4862-BAB9-0EADFBAAC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58831" y="440299"/>
            <a:ext cx="10423913" cy="71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по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райдужній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оболонці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ока</a:t>
            </a:r>
            <a:endParaRPr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458831" y="1481219"/>
            <a:ext cx="8809860" cy="2148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3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ru-RU" sz="2700"/>
              <a:t>Райдужна оболонка ока є унікальною для кожної людини біометричної характеристикою.</a:t>
            </a:r>
            <a:endParaRPr/>
          </a:p>
          <a:p>
            <a:pPr marL="0" lvl="0" indent="17938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ru-RU" sz="2700"/>
              <a:t>Зображення ока виділяється з зображення особи і на нього накладається спеціальна маска штрих-кодів. Результатом є матриця, індивідуальна для кожної людини. </a:t>
            </a:r>
            <a:endParaRPr/>
          </a:p>
        </p:txBody>
      </p:sp>
      <p:sp>
        <p:nvSpPr>
          <p:cNvPr id="250" name="Google Shape;250;p17" descr="ÐÐ°ÑÑÐ¸Ð½ÐºÐ¸ Ð¿Ð¾ Ð·Ð°Ð¿ÑÐ¾ÑÑ ÑÐ°Ð¹Ð´ÑÐ¶Ð½Ð° Ð¾Ð±Ð¾Ð»Ð¾Ð½ÐºÐ° Ð¾ÐºÐ° Ð·Ð°ÑÐ¸ÑÑ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 descr="ÐÐ°ÑÑÐ¸Ð½ÐºÐ¸ Ð¿Ð¾ Ð·Ð°Ð¿ÑÐ¾ÑÑ ÑÐ°Ð¹Ð´ÑÐ¶Ð½Ð° Ð¾Ð±Ð¾Ð»Ð¾Ð½ÐºÐ° Ð¾ÐºÐ° Ð·Ð°ÑÐ¸ÑÑ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30" y="3837709"/>
            <a:ext cx="3640457" cy="242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4585853" y="3937292"/>
            <a:ext cx="7162801" cy="230832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Технологія сканування райдужної оболонки ока була представлена ​​ще в 36-му році минулого століття офтальмологом на ім'я Франк Бурш. Він першим заговорив про унікальність цієї частини організму. Ймовірність збігу цього параметра навіть нижче, ніж у випадку з дактилоскопічними відбитками.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7" descr="ÐÑÐºÑÐ· Ð½Ð°Ð¿ÑÐ²Ð¿ÑÐ¾Ð·Ð¾ÑÐ¾Ð³Ð¾ Galaxy S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1030" y="1156854"/>
            <a:ext cx="2850862" cy="257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42BDC7-BCAA-4838-BE5D-28060DFB1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460375" y="0"/>
            <a:ext cx="10720244" cy="143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 </a:t>
            </a:r>
            <a:r>
              <a:rPr lang="ru-RU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зображенню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особи</a:t>
            </a:r>
            <a:endParaRPr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444976" y="1231837"/>
            <a:ext cx="7632223" cy="23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3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/>
              <a:t>	Для </a:t>
            </a:r>
            <a:r>
              <a:rPr lang="ru-RU" sz="2400" dirty="0" err="1"/>
              <a:t>ідентифікації</a:t>
            </a:r>
            <a:r>
              <a:rPr lang="ru-RU" sz="2400" dirty="0"/>
              <a:t> особи часто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розпізнавання</a:t>
            </a:r>
            <a:r>
              <a:rPr lang="ru-RU" sz="2400" dirty="0"/>
              <a:t> по </a:t>
            </a:r>
            <a:r>
              <a:rPr lang="ru-RU" sz="2400" dirty="0" err="1"/>
              <a:t>обличчю</a:t>
            </a:r>
            <a:r>
              <a:rPr lang="ru-RU" sz="2400" dirty="0"/>
              <a:t>. </a:t>
            </a:r>
            <a:r>
              <a:rPr lang="ru-RU" sz="2400" dirty="0" err="1"/>
              <a:t>Розпізнавання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. </a:t>
            </a:r>
            <a:r>
              <a:rPr lang="ru-RU" sz="2400" dirty="0" err="1"/>
              <a:t>Ідентифікаційні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</a:t>
            </a:r>
            <a:r>
              <a:rPr lang="ru-RU" sz="2400" dirty="0" err="1"/>
              <a:t>враховують</a:t>
            </a:r>
            <a:r>
              <a:rPr lang="ru-RU" sz="2400" dirty="0"/>
              <a:t> форму особи,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волосся</a:t>
            </a:r>
            <a:r>
              <a:rPr lang="ru-RU" sz="2400" dirty="0"/>
              <a:t>. До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ознак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віднести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координати</a:t>
            </a:r>
            <a:r>
              <a:rPr lang="ru-RU" sz="2400" dirty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 особи в </a:t>
            </a:r>
            <a:r>
              <a:rPr lang="ru-RU" sz="2400" dirty="0" err="1"/>
              <a:t>місцях</a:t>
            </a:r>
            <a:r>
              <a:rPr lang="ru-RU" sz="2400" dirty="0"/>
              <a:t>,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зміні</a:t>
            </a:r>
            <a:r>
              <a:rPr lang="ru-RU" sz="2400" dirty="0"/>
              <a:t> контрасту (брови, </a:t>
            </a:r>
            <a:r>
              <a:rPr lang="ru-RU" sz="2400" dirty="0" err="1"/>
              <a:t>очі</a:t>
            </a:r>
            <a:r>
              <a:rPr lang="ru-RU" sz="2400" dirty="0"/>
              <a:t>, </a:t>
            </a:r>
            <a:r>
              <a:rPr lang="ru-RU" sz="2400" dirty="0" err="1"/>
              <a:t>ніс</a:t>
            </a:r>
            <a:r>
              <a:rPr lang="ru-RU" sz="2400" dirty="0"/>
              <a:t>, </a:t>
            </a:r>
            <a:r>
              <a:rPr lang="ru-RU" sz="2400" dirty="0" err="1"/>
              <a:t>вуха</a:t>
            </a:r>
            <a:r>
              <a:rPr lang="ru-RU" sz="2400" dirty="0"/>
              <a:t>, рот).</a:t>
            </a:r>
            <a:endParaRPr sz="2700"/>
          </a:p>
        </p:txBody>
      </p:sp>
      <p:sp>
        <p:nvSpPr>
          <p:cNvPr id="261" name="Google Shape;261;p18" descr="ÐÐ°ÑÑÐ¸Ð½ÐºÐ¸ Ð¿Ð¾ Ð·Ð°Ð¿ÑÐ¾ÑÑ ÑÐ°Ð¹Ð´ÑÐ¶Ð½Ð° Ð¾Ð±Ð¾Ð»Ð¾Ð½ÐºÐ° Ð¾ÐºÐ° Ð·Ð°ÑÐ¸ÑÑ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32506" y="3757183"/>
            <a:ext cx="8742221" cy="267765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Алгоритм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функціонування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розпізнавання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Зображення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особи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зчитується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звичайною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відеокамерою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аналізується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Програмне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забезпечення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порівнює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введений портрет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еталоном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зберігаються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Важливо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також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те,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цього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класу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здатні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виконувати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безперервну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аутентифікацію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користувача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комп'ютера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протягом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всього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сеансу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роботи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738" y="3438701"/>
            <a:ext cx="2781590" cy="29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 descr="ÐÐ°ÑÑÐ¸Ð½ÐºÐ¸ Ð¿Ð¾ Ð·Ð°Ð¿ÑÐ¾ÑÑ ÑÐ°ÑÐ¿Ð¾Ð·Ð½Ð°Ð²Ð°Ð½Ð¸Ðµ Ð¿Ð¾ Ð»Ð¸ÑÑ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066" y="1376072"/>
            <a:ext cx="3814972" cy="18658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01AE80-0318-4CFC-96D3-A1834CB01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554182" y="163208"/>
            <a:ext cx="1079961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по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долоні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руки</a:t>
            </a:r>
            <a:endParaRPr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1"/>
          </p:nvPr>
        </p:nvSpPr>
        <p:spPr>
          <a:xfrm>
            <a:off x="554183" y="4142509"/>
            <a:ext cx="8298872" cy="7897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25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 dirty="0"/>
              <a:t>	</a:t>
            </a:r>
            <a:r>
              <a:rPr lang="ru-RU" sz="2600" dirty="0" err="1"/>
              <a:t>Сканери</a:t>
            </a:r>
            <a:r>
              <a:rPr lang="ru-RU" sz="2600" dirty="0"/>
              <a:t> </a:t>
            </a:r>
            <a:r>
              <a:rPr lang="ru-RU" sz="2600" dirty="0" err="1"/>
              <a:t>ідентифікації</a:t>
            </a:r>
            <a:r>
              <a:rPr lang="ru-RU" sz="2600" dirty="0"/>
              <a:t> по </a:t>
            </a:r>
            <a:r>
              <a:rPr lang="ru-RU" sz="2600" dirty="0" err="1"/>
              <a:t>долоні</a:t>
            </a:r>
            <a:r>
              <a:rPr lang="ru-RU" sz="2600" dirty="0"/>
              <a:t> руки </a:t>
            </a:r>
            <a:r>
              <a:rPr lang="ru-RU" sz="2600" dirty="0" err="1"/>
              <a:t>встановлені</a:t>
            </a:r>
            <a:r>
              <a:rPr lang="ru-RU" sz="2600" dirty="0"/>
              <a:t> в </a:t>
            </a:r>
            <a:r>
              <a:rPr lang="ru-RU" sz="2600" dirty="0" err="1"/>
              <a:t>деяких</a:t>
            </a:r>
            <a:r>
              <a:rPr lang="ru-RU" sz="2600" dirty="0"/>
              <a:t> </a:t>
            </a:r>
            <a:r>
              <a:rPr lang="ru-RU" sz="2600" dirty="0" err="1"/>
              <a:t>аеропортах</a:t>
            </a:r>
            <a:r>
              <a:rPr lang="ru-RU" sz="2600" dirty="0"/>
              <a:t>, банках </a:t>
            </a:r>
            <a:r>
              <a:rPr lang="ru-RU" sz="2600" dirty="0" err="1"/>
              <a:t>і</a:t>
            </a:r>
            <a:r>
              <a:rPr lang="ru-RU" sz="2600" dirty="0"/>
              <a:t> на </a:t>
            </a:r>
            <a:r>
              <a:rPr lang="ru-RU" sz="2500" dirty="0" err="1"/>
              <a:t>атомних</a:t>
            </a:r>
            <a:r>
              <a:rPr lang="ru-RU" sz="2500" dirty="0"/>
              <a:t> </a:t>
            </a:r>
            <a:r>
              <a:rPr lang="ru-RU" sz="2500" dirty="0" err="1"/>
              <a:t>електростанціях</a:t>
            </a:r>
            <a:r>
              <a:rPr lang="ru-RU" sz="2500" dirty="0"/>
              <a:t>.</a:t>
            </a:r>
            <a:endParaRPr/>
          </a:p>
        </p:txBody>
      </p:sp>
      <p:pic>
        <p:nvPicPr>
          <p:cNvPr id="272" name="Google Shape;272;p19" descr="https://sites.google.com/site/vmirekomputernyhvirusov0/_/rsrc/1411810107329/biometriceskie-sistemy-zasity/sag-5-identifikacia-po-ladoni-ruki/%D1%81%D0%BA%D0%B0%D0%BD%D0%B5%D1%80%20%D0%BB%D0%B0%D0%B4%D0%BE%D0%BD%D0%B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775" y="1007919"/>
            <a:ext cx="26765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/>
          <p:nvPr/>
        </p:nvSpPr>
        <p:spPr>
          <a:xfrm>
            <a:off x="554182" y="972372"/>
            <a:ext cx="8188036" cy="310854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У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біометриці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метою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аудентифікації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використовується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проста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геометрія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руки,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заснована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аналізі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тривимірного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зображення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кисті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руки -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розміри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форма, 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також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деякі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інформаційні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знаки на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тильній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стороні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руки (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образи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згинах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між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фалангами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пальців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візерунки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розташування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кровоносних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судин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554182" y="4976291"/>
            <a:ext cx="8326582" cy="1200329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форма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кисті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руки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параметром,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досить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сильно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схильний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змін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сканери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великого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розміру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подорожчання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endParaRPr/>
          </a:p>
        </p:txBody>
      </p:sp>
      <p:pic>
        <p:nvPicPr>
          <p:cNvPr id="275" name="Google Shape;275;p19" descr="Ð¡ÐºÐ°Ð½ÐµÑ Ð»Ð°Ð´Ð¾Ð½Ð½ÑÐ¹ Ð´Ð°ÐºÑÐ¸Ð»Ð¾ÑÐºÐ¾Ð¿Ð¸ÑÐµÑÐºÐ¸Ð¹ Suprema RealScan-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0252" y="4211782"/>
            <a:ext cx="2355273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E6CF69-A522-41F7-97C5-012F0A579D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660072" y="177063"/>
            <a:ext cx="8804563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Види захисту інформації</a:t>
            </a:r>
            <a:endParaRPr sz="4800"/>
          </a:p>
        </p:txBody>
      </p:sp>
      <p:sp>
        <p:nvSpPr>
          <p:cNvPr id="116" name="Google Shape;116;p4"/>
          <p:cNvSpPr/>
          <p:nvPr/>
        </p:nvSpPr>
        <p:spPr>
          <a:xfrm>
            <a:off x="651162" y="1163251"/>
            <a:ext cx="10751127" cy="2677656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Технічний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забезпечує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обмеження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доступу до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носія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повідомлення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апаратно-технічними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засобами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антивіруси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фаєрволи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маршрутизатори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токени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смарт-картки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/>
          </a:p>
          <a:p>
            <a:pPr marL="457200" marR="0" lvl="1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попередження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витоку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технічним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каналам;</a:t>
            </a:r>
            <a:endParaRPr/>
          </a:p>
          <a:p>
            <a:pPr marL="457200" marR="0" lvl="1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попередження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блокування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захист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інформації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несанкціонованого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доступу (НСД).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37309" y="4030736"/>
            <a:ext cx="10764982" cy="95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Витік</a:t>
            </a: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це безконтрольний вихід конфіденційної інформації за межі організації чи кола осіб, яким вона була довірена.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5019" y="5073272"/>
            <a:ext cx="10778836" cy="1200329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Канал витоку інформації – це шлях від джерела конфіденційної інформації до зловмисника, за допомогою якого останній може одержати доступ до відомостей, що охороняються.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25044F-2F06-4284-9767-8A52AA834C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xfrm>
            <a:off x="749776" y="163208"/>
            <a:ext cx="10604023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 </a:t>
            </a:r>
            <a:r>
              <a:rPr lang="ru-RU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відбитками</a:t>
            </a:r>
            <a:r>
              <a:rPr lang="ru-RU" sz="4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0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пальців</a:t>
            </a:r>
            <a:endParaRPr sz="4000" b="1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749776" y="1245692"/>
            <a:ext cx="10666369" cy="25504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 dirty="0" err="1">
                <a:solidFill>
                  <a:schemeClr val="lt1"/>
                </a:solidFill>
              </a:rPr>
              <a:t>Оптичні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сканери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зчитування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відбитків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пальців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встановлюються</a:t>
            </a:r>
            <a:r>
              <a:rPr lang="ru-RU" sz="2590" dirty="0">
                <a:solidFill>
                  <a:schemeClr val="lt1"/>
                </a:solidFill>
              </a:rPr>
              <a:t> на ноутбуки, </a:t>
            </a:r>
            <a:r>
              <a:rPr lang="ru-RU" sz="2590" dirty="0" err="1">
                <a:solidFill>
                  <a:schemeClr val="lt1"/>
                </a:solidFill>
              </a:rPr>
              <a:t>миші</a:t>
            </a:r>
            <a:r>
              <a:rPr lang="ru-RU" sz="2590" dirty="0">
                <a:solidFill>
                  <a:schemeClr val="lt1"/>
                </a:solidFill>
              </a:rPr>
              <a:t>, </a:t>
            </a:r>
            <a:r>
              <a:rPr lang="ru-RU" sz="2590" dirty="0" err="1">
                <a:solidFill>
                  <a:schemeClr val="lt1"/>
                </a:solidFill>
              </a:rPr>
              <a:t>клавіатури</a:t>
            </a:r>
            <a:r>
              <a:rPr lang="ru-RU" sz="2590" dirty="0">
                <a:solidFill>
                  <a:schemeClr val="lt1"/>
                </a:solidFill>
              </a:rPr>
              <a:t>, </a:t>
            </a:r>
            <a:r>
              <a:rPr lang="ru-RU" sz="2590" dirty="0" err="1">
                <a:solidFill>
                  <a:schemeClr val="lt1"/>
                </a:solidFill>
              </a:rPr>
              <a:t>флеш-диски</a:t>
            </a:r>
            <a:r>
              <a:rPr lang="ru-RU" sz="2590" dirty="0">
                <a:solidFill>
                  <a:schemeClr val="lt1"/>
                </a:solidFill>
              </a:rPr>
              <a:t>, а </a:t>
            </a:r>
            <a:r>
              <a:rPr lang="ru-RU" sz="2590" dirty="0" err="1">
                <a:solidFill>
                  <a:schemeClr val="lt1"/>
                </a:solidFill>
              </a:rPr>
              <a:t>також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застосовуються</a:t>
            </a:r>
            <a:r>
              <a:rPr lang="ru-RU" sz="2590" dirty="0">
                <a:solidFill>
                  <a:schemeClr val="lt1"/>
                </a:solidFill>
              </a:rPr>
              <a:t> у </a:t>
            </a:r>
            <a:r>
              <a:rPr lang="ru-RU" sz="2590" dirty="0" err="1">
                <a:solidFill>
                  <a:schemeClr val="lt1"/>
                </a:solidFill>
              </a:rPr>
              <a:t>вигляді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окремих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зовнішніх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пристроїв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і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терміналів</a:t>
            </a:r>
            <a:r>
              <a:rPr lang="ru-RU" sz="2590" dirty="0">
                <a:solidFill>
                  <a:schemeClr val="lt1"/>
                </a:solidFill>
              </a:rPr>
              <a:t> (</a:t>
            </a:r>
            <a:r>
              <a:rPr lang="ru-RU" sz="2590" dirty="0" err="1">
                <a:solidFill>
                  <a:schemeClr val="lt1"/>
                </a:solidFill>
              </a:rPr>
              <a:t>наприклад</a:t>
            </a:r>
            <a:r>
              <a:rPr lang="ru-RU" sz="2590" dirty="0">
                <a:solidFill>
                  <a:schemeClr val="lt1"/>
                </a:solidFill>
              </a:rPr>
              <a:t>, в </a:t>
            </a:r>
            <a:r>
              <a:rPr lang="ru-RU" sz="2590" dirty="0" err="1">
                <a:solidFill>
                  <a:schemeClr val="lt1"/>
                </a:solidFill>
              </a:rPr>
              <a:t>аеропортах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і</a:t>
            </a:r>
            <a:r>
              <a:rPr lang="ru-RU" sz="2590" dirty="0">
                <a:solidFill>
                  <a:schemeClr val="lt1"/>
                </a:solidFill>
              </a:rPr>
              <a:t> банках).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 dirty="0" err="1">
                <a:solidFill>
                  <a:schemeClr val="lt1"/>
                </a:solidFill>
              </a:rPr>
              <a:t>Якщо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візерунок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відбитка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пальця</a:t>
            </a:r>
            <a:r>
              <a:rPr lang="ru-RU" sz="2590" dirty="0">
                <a:solidFill>
                  <a:schemeClr val="lt1"/>
                </a:solidFill>
              </a:rPr>
              <a:t> не </a:t>
            </a:r>
            <a:r>
              <a:rPr lang="ru-RU" sz="2590" dirty="0" err="1">
                <a:solidFill>
                  <a:schemeClr val="lt1"/>
                </a:solidFill>
              </a:rPr>
              <a:t>збігається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з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візерунком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допущеного</a:t>
            </a:r>
            <a:r>
              <a:rPr lang="ru-RU" sz="2590" dirty="0">
                <a:solidFill>
                  <a:schemeClr val="lt1"/>
                </a:solidFill>
              </a:rPr>
              <a:t> до </a:t>
            </a:r>
            <a:r>
              <a:rPr lang="ru-RU" sz="2590" dirty="0" err="1">
                <a:solidFill>
                  <a:schemeClr val="lt1"/>
                </a:solidFill>
              </a:rPr>
              <a:t>інформації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користувача</a:t>
            </a:r>
            <a:r>
              <a:rPr lang="ru-RU" sz="2590" dirty="0">
                <a:solidFill>
                  <a:schemeClr val="lt1"/>
                </a:solidFill>
              </a:rPr>
              <a:t>, то доступ до </a:t>
            </a:r>
            <a:r>
              <a:rPr lang="ru-RU" sz="2590" dirty="0" err="1">
                <a:solidFill>
                  <a:schemeClr val="lt1"/>
                </a:solidFill>
              </a:rPr>
              <a:t>інформації</a:t>
            </a:r>
            <a:r>
              <a:rPr lang="ru-RU" sz="2590" dirty="0">
                <a:solidFill>
                  <a:schemeClr val="lt1"/>
                </a:solidFill>
              </a:rPr>
              <a:t> </a:t>
            </a:r>
            <a:r>
              <a:rPr lang="ru-RU" sz="2590" dirty="0" err="1">
                <a:solidFill>
                  <a:schemeClr val="lt1"/>
                </a:solidFill>
              </a:rPr>
              <a:t>неможливий</a:t>
            </a:r>
            <a:r>
              <a:rPr lang="ru-RU" sz="2590" dirty="0">
                <a:solidFill>
                  <a:schemeClr val="lt1"/>
                </a:solidFill>
              </a:rPr>
              <a:t>.</a:t>
            </a:r>
            <a:endParaRPr/>
          </a:p>
        </p:txBody>
      </p:sp>
      <p:sp>
        <p:nvSpPr>
          <p:cNvPr id="283" name="Google Shape;283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7" y="3976256"/>
            <a:ext cx="3402512" cy="23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3855" y="3991154"/>
            <a:ext cx="3701472" cy="229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5791" y="3992489"/>
            <a:ext cx="3155663" cy="236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E13469-B37D-4EF7-85D3-34EB43D8B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888321" y="251790"/>
            <a:ext cx="10633119" cy="11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959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 sz="3959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ru-RU" sz="3959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959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 характеристикам  </a:t>
            </a:r>
            <a:r>
              <a:rPr lang="ru-RU" sz="3959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мови</a:t>
            </a:r>
            <a:endParaRPr sz="3959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888321" y="1467364"/>
            <a:ext cx="10493187" cy="2439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по голосу -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,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методу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прогнозами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голосових</a:t>
            </a:r>
            <a:r>
              <a:rPr lang="ru-RU" dirty="0"/>
              <a:t> </a:t>
            </a:r>
            <a:r>
              <a:rPr lang="ru-RU" dirty="0" err="1"/>
              <a:t>інтерфейсів</a:t>
            </a:r>
            <a:r>
              <a:rPr lang="ru-RU" dirty="0"/>
              <a:t> в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частотного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/>
          </a:p>
        </p:txBody>
      </p:sp>
      <p:pic>
        <p:nvPicPr>
          <p:cNvPr id="296" name="Google Shape;296;p21" descr="ÐÐ°ÑÑÐ¸Ð½ÐºÐ¸ Ð¿Ð¾ Ð·Ð°Ð¿ÑÐ¾ÑÑ ÐÐÐÐÐ¢ÐÐ¤ÐÐÐÐ¦ÐÐ¯ ÐÐ Ð¥ÐÐ ÐÐÐ¢ÐÐ ÐÐ¡Ð¢ÐÐÐÐ Ð ÐÐ§Ð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175" y="4283507"/>
            <a:ext cx="2466975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descr="ÐÐ°ÑÑÐ¸Ð½ÐºÐ¸ Ð¿Ð¾ Ð·Ð°Ð¿ÑÐ¾ÑÑ ÐÐÐÐÐ¢ÐÐ¤ÐÐÐÐ¦ÐÐ¯ ÐÐ Ð¥ÐÐ ÐÐÐ¢ÐÐ ÐÐ¡Ð¢ÐÐÐÐ Ð ÐÐ§Ð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455" y="4291013"/>
            <a:ext cx="6069734" cy="1607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25422F-8288-4018-BE93-AF26274C32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734292" y="163208"/>
            <a:ext cx="10619508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Що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таке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авторизація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2"/>
          <p:cNvSpPr txBox="1">
            <a:spLocks noGrp="1"/>
          </p:cNvSpPr>
          <p:nvPr>
            <p:ph type="body" idx="1"/>
          </p:nvPr>
        </p:nvSpPr>
        <p:spPr>
          <a:xfrm>
            <a:off x="734291" y="1065582"/>
            <a:ext cx="10903527" cy="2411909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 визначили ідентифікатор, перевірили справжність, вже можна надати і доступ, тобто, виконати авторизацію. </a:t>
            </a:r>
            <a:endParaRPr sz="2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(від санкціонувати — «давати авторитет, вплив, влада») — привласнення прав користувачу на вчинення будь-яких дій в системі. </a:t>
            </a:r>
            <a:endParaRPr sz="2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це визначення прав доступу до ресурсів і управління цим доступом. </a:t>
            </a:r>
            <a:endParaRPr/>
          </a:p>
        </p:txBody>
      </p:sp>
      <p:pic>
        <p:nvPicPr>
          <p:cNvPr id="305" name="Google Shape;305;p22" descr="ÐÑÐºÑÑÑÐ¸Ðµ Ð´Ð²ÐµÑÐ¸ Ð² ÐºÐ°ÑÐµÑÑÐ²Ðµ Ð¿ÑÐ¸Ð¼ÐµÑÐ° Ð°Ð²ÑÐ¾ÑÐ¸Ð·Ð°ÑÐ¸Ð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3389" y="3588327"/>
            <a:ext cx="2463670" cy="27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/>
          <p:nvPr/>
        </p:nvSpPr>
        <p:spPr>
          <a:xfrm>
            <a:off x="803564" y="3604782"/>
            <a:ext cx="7356763" cy="2677656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Приклади авторизаціЇ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Відкриття двері після провертання ключа в замку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Доступ до електронної пошти після введення пароля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Розблокування смартфона після сканування відбитку пальця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Видача коштів в банку після перевірки паспорта та даних про вашому рахунку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A04DFC-01AA-47CB-8143-65C6D201C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803564" y="329463"/>
            <a:ext cx="10508671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Чим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відрізняється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авторизація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від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аутентифікації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1"/>
          </p:nvPr>
        </p:nvSpPr>
        <p:spPr>
          <a:xfrm>
            <a:off x="803564" y="1503583"/>
            <a:ext cx="7910945" cy="907108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2206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 те ж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14" name="Google Shape;314;p23"/>
          <p:cNvSpPr/>
          <p:nvPr/>
        </p:nvSpPr>
        <p:spPr>
          <a:xfrm>
            <a:off x="748145" y="5036176"/>
            <a:ext cx="1095894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надання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можливостей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відповідність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покладених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йому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тобто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наданні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користувачеві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доступу до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певних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ресурсів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залежно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особи,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тобто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748146" y="2601901"/>
            <a:ext cx="11014364" cy="83099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називання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себе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системі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процедура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розпізнавання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суб'єкта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ідентифікатором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та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визначення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прав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об’єкта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стосовно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734291" y="3687816"/>
            <a:ext cx="10986655" cy="120032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встановлення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відповідності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особи,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призначеному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ним самим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ідентифікатору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доказ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об’єктом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своєї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дійсності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системі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процес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упізнавання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особи системою).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55C169-27DC-4C7F-8007-977D1DD5E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720436" y="163208"/>
            <a:ext cx="9933709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</a:t>
            </a:r>
            <a:endParaRPr b="1" dirty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790350" y="2388525"/>
            <a:ext cx="10942105" cy="41542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замку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ваш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ідентифікатор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(вставили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повернули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пройшли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ідентифікацію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У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комп'ютерному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аналог того,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повідомили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своє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ім'я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нік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нікнейм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відкривання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збіги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ключа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замка)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У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комп'ютерному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аналог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проходження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етапу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автентичності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введеного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пароля). </a:t>
            </a:r>
            <a:endParaRPr/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Відкривання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дверей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вхід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квартиру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вже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доступу). В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мережі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вхід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сайт,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сервіс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програму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додаток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720436" y="944571"/>
            <a:ext cx="11054222" cy="13849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заходите в свою квартиру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відкриваючи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замок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ключем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І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двері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таки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відчинилися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то значить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успішно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пройшли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аутентифікацію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466D52-08D9-4586-B36B-C4E01A251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>
            <a:off x="760962" y="263236"/>
            <a:ext cx="10918419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Взаємозв'язок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ідентифікації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аутентифікації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і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авторизації</a:t>
            </a:r>
            <a:endParaRPr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body" idx="1"/>
          </p:nvPr>
        </p:nvSpPr>
        <p:spPr>
          <a:xfrm>
            <a:off x="716871" y="1343105"/>
            <a:ext cx="10962511" cy="170489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Напевно,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вже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здогадалися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три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процедури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взаємопов'язані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Спочатку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визначають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ім'я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логін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номер) –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Потім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перевіряють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пароль (ключ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відбиток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пальця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-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кінці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надають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доступ – </a:t>
            </a:r>
            <a:r>
              <a:rPr lang="ru-RU" sz="259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90" dirty="0"/>
          </a:p>
        </p:txBody>
      </p:sp>
      <p:graphicFrame>
        <p:nvGraphicFramePr>
          <p:cNvPr id="332" name="Google Shape;332;p25"/>
          <p:cNvGraphicFramePr/>
          <p:nvPr/>
        </p:nvGraphicFramePr>
        <p:xfrm>
          <a:off x="760962" y="3129562"/>
          <a:ext cx="10585875" cy="12777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Ідентифікація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Визначення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Хто там?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Аутентифікація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Перевірка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Чим доведеш?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Авторизація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Доступ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Відкриваю!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3" name="Google Shape;3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074" y="4526973"/>
            <a:ext cx="5490731" cy="17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A6CD50-BF60-4566-8DAB-BE14C7AC6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Розмежування доступу зареєстрованих користувачів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176291"/>
            <a:ext cx="828822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Розмежування доступу полягає в тому, щоб кожному зареєстрованому користувачу надати можливості безперешкодного доступу до інформації в межах його повноважень і виключити можливості перевищення цих повноважень.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0BC8E-2BFC-4823-BF02-007C7625D8B8}"/>
              </a:ext>
            </a:extLst>
          </p:cNvPr>
          <p:cNvSpPr txBox="1"/>
          <p:nvPr/>
        </p:nvSpPr>
        <p:spPr>
          <a:xfrm>
            <a:off x="72008" y="1196752"/>
            <a:ext cx="1205014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0000"/>
                </a:solidFill>
              </a:rPr>
              <a:t>Розмежування доступу </a:t>
            </a:r>
            <a:r>
              <a:rPr lang="uk-UA" sz="2800" kern="0" dirty="0"/>
              <a:t>– частина політики безпеки, що регламентує правила доступу користувачів і процесів до ресурсів інформаційної сфери.</a:t>
            </a:r>
            <a:endParaRPr kumimoji="0" lang="uk-UA" sz="280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EBBE3B7-2769-41FA-9195-C8F9ED4BB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4726"/>
          <a:stretch/>
        </p:blipFill>
        <p:spPr bwMode="auto">
          <a:xfrm>
            <a:off x="8478562" y="3176291"/>
            <a:ext cx="3641429" cy="29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7" y="162512"/>
            <a:ext cx="10152635" cy="532820"/>
          </a:xfrm>
        </p:spPr>
        <p:txBody>
          <a:bodyPr>
            <a:noAutofit/>
          </a:bodyPr>
          <a:lstStyle/>
          <a:p>
            <a:r>
              <a:rPr lang="uk-UA" dirty="0"/>
              <a:t>Розмежування доступу зареєстрованих користувачів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Розмежування може здійснюватися: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0FD5310-CC96-4FE4-9925-2FFD9B683A47}"/>
              </a:ext>
            </a:extLst>
          </p:cNvPr>
          <p:cNvSpPr/>
          <p:nvPr/>
        </p:nvSpPr>
        <p:spPr>
          <a:xfrm>
            <a:off x="72007" y="184210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рівнями таємності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F1AA12C-D7B4-4302-A44A-E6715618EDFC}"/>
              </a:ext>
            </a:extLst>
          </p:cNvPr>
          <p:cNvSpPr/>
          <p:nvPr/>
        </p:nvSpPr>
        <p:spPr>
          <a:xfrm>
            <a:off x="4110552" y="184210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спеціальними списками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6E06E8D-305B-4A77-A369-BDA37F5F322C}"/>
              </a:ext>
            </a:extLst>
          </p:cNvPr>
          <p:cNvSpPr/>
          <p:nvPr/>
        </p:nvSpPr>
        <p:spPr>
          <a:xfrm>
            <a:off x="8149100" y="184210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матрицями повноважень</a:t>
            </a:r>
          </a:p>
        </p:txBody>
      </p:sp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3CD21BC-75F5-496D-A82B-1951394A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3256894"/>
            <a:ext cx="4375503" cy="32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FF272B2-706C-46CA-95FC-6765FE3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50" y="3256894"/>
            <a:ext cx="4595935" cy="34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62512"/>
            <a:ext cx="10152634" cy="532820"/>
          </a:xfrm>
        </p:spPr>
        <p:txBody>
          <a:bodyPr>
            <a:noAutofit/>
          </a:bodyPr>
          <a:lstStyle/>
          <a:p>
            <a:r>
              <a:rPr lang="uk-UA" dirty="0"/>
              <a:t>Розмежування доступу зареєстрованих користувачів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Система розмежування доступу до програм і даних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31671-EE0E-42C5-ABE3-BACF136B9A3B}"/>
              </a:ext>
            </a:extLst>
          </p:cNvPr>
          <p:cNvSpPr txBox="1"/>
          <p:nvPr/>
        </p:nvSpPr>
        <p:spPr>
          <a:xfrm>
            <a:off x="247201" y="1825246"/>
            <a:ext cx="1187386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блок ідентифікації і аутентифікації </a:t>
            </a:r>
            <a:r>
              <a:rPr lang="uk-UA" sz="2800" b="1" i="1" kern="0" dirty="0">
                <a:solidFill>
                  <a:prstClr val="white"/>
                </a:solidFill>
              </a:rPr>
              <a:t>суб'єктів доступу;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07ACC-36B4-4A7E-A225-C009150A5A41}"/>
              </a:ext>
            </a:extLst>
          </p:cNvPr>
          <p:cNvSpPr txBox="1"/>
          <p:nvPr/>
        </p:nvSpPr>
        <p:spPr>
          <a:xfrm>
            <a:off x="247200" y="2448380"/>
            <a:ext cx="11873869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диспетчер доступу</a:t>
            </a:r>
            <a:r>
              <a:rPr lang="uk-UA" sz="2800" b="1" i="1" kern="0" dirty="0">
                <a:solidFill>
                  <a:prstClr val="white"/>
                </a:solidFill>
              </a:rPr>
              <a:t>, реалізується у вигляді апаратно-програмних механізмів і забезпечує необхідну дисципліну розмежування доступу суб'єктів до об'єктів доступу (у тому числі і до апаратних блоків, вузлів, пристроїв);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58D98-4BF7-43D8-8574-4A9C0CF976AA}"/>
              </a:ext>
            </a:extLst>
          </p:cNvPr>
          <p:cNvSpPr txBox="1"/>
          <p:nvPr/>
        </p:nvSpPr>
        <p:spPr>
          <a:xfrm>
            <a:off x="247200" y="4795063"/>
            <a:ext cx="1187386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блок криптографічного перетворення інформації </a:t>
            </a:r>
            <a:r>
              <a:rPr lang="uk-UA" sz="2800" b="1" i="1" kern="0" dirty="0">
                <a:solidFill>
                  <a:prstClr val="white"/>
                </a:solidFill>
              </a:rPr>
              <a:t>при її зберіганні і передачі;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8FB25-D2F0-48A9-B468-A993C5E3943E}"/>
              </a:ext>
            </a:extLst>
          </p:cNvPr>
          <p:cNvSpPr txBox="1"/>
          <p:nvPr/>
        </p:nvSpPr>
        <p:spPr>
          <a:xfrm>
            <a:off x="247199" y="5849084"/>
            <a:ext cx="11873869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блок очищення пам'яті</a:t>
            </a:r>
            <a:r>
              <a:rPr lang="uk-UA" sz="2800" b="1" i="1" kern="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7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0A07F2-F8B0-4E2E-4006-EA8E8F13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  <a:endParaRPr lang="ru-UA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63662-6D35-6D94-6163-FBB86BCBF30F}"/>
              </a:ext>
            </a:extLst>
          </p:cNvPr>
          <p:cNvSpPr txBox="1"/>
          <p:nvPr/>
        </p:nvSpPr>
        <p:spPr>
          <a:xfrm>
            <a:off x="4723985" y="1983841"/>
            <a:ext cx="6923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>
                <a:hlinkClick r:id="rId2"/>
              </a:rPr>
              <a:t>https://zillya.ua/check-password</a:t>
            </a:r>
            <a:r>
              <a:rPr lang="uk-UA" sz="2800" b="1" dirty="0"/>
              <a:t> </a:t>
            </a:r>
            <a:endParaRPr lang="ru-UA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5AC551-3255-0058-27D4-C0298A18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85" y="2507061"/>
            <a:ext cx="6923847" cy="3985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7BCFA-7E58-13E6-E872-B317DB5B3144}"/>
              </a:ext>
            </a:extLst>
          </p:cNvPr>
          <p:cNvSpPr txBox="1"/>
          <p:nvPr/>
        </p:nvSpPr>
        <p:spPr>
          <a:xfrm>
            <a:off x="838200" y="1583731"/>
            <a:ext cx="3760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-RU" dirty="0" err="1"/>
              <a:t>Придумати</a:t>
            </a:r>
            <a:r>
              <a:rPr lang="ru-RU" dirty="0"/>
              <a:t> пароль </a:t>
            </a:r>
            <a:r>
              <a:rPr lang="ru-RU" dirty="0" err="1"/>
              <a:t>самостійно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/>
              <a:t>протестуйте пароль на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95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08384" y="401873"/>
            <a:ext cx="10545416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Захист інформації від несанкціонованого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доступу</a:t>
            </a:r>
            <a:endParaRPr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entury Gothic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C346-AADA-5940-1D3E-DB5E5A1A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1512723"/>
            <a:ext cx="10948065" cy="516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20E5F-D523-1CAB-8C65-B6732F3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BCD69-B88A-68B9-1794-6F2FF34EF192}"/>
              </a:ext>
            </a:extLst>
          </p:cNvPr>
          <p:cNvSpPr txBox="1"/>
          <p:nvPr/>
        </p:nvSpPr>
        <p:spPr>
          <a:xfrm>
            <a:off x="838199" y="1969461"/>
            <a:ext cx="1051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dirty="0" err="1"/>
              <a:t>Створити</a:t>
            </a:r>
            <a:r>
              <a:rPr lang="ru-RU" dirty="0"/>
              <a:t> пароль за </a:t>
            </a:r>
            <a:r>
              <a:rPr lang="ru-RU" dirty="0" err="1"/>
              <a:t>допомогою</a:t>
            </a:r>
            <a:r>
              <a:rPr lang="ru-RU" dirty="0"/>
              <a:t> Генератора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паролів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endParaRPr lang="ru-RU" dirty="0"/>
          </a:p>
          <a:p>
            <a:pPr rtl="0"/>
            <a:r>
              <a:rPr lang="en-US" dirty="0">
                <a:hlinkClick r:id="rId2"/>
              </a:rPr>
              <a:t>https://www.avast.ua/random-password-generator</a:t>
            </a:r>
            <a:r>
              <a:rPr lang="ru-RU" dirty="0"/>
              <a:t> </a:t>
            </a:r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DC54A-8AA7-3D4E-FB80-77F7FA48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54" y="2866919"/>
            <a:ext cx="8924292" cy="36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F732D-9FBD-4A14-8647-43151D61C0B2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https://classmill.com/659/112/m/xnb7A</a:t>
            </a:r>
          </a:p>
        </p:txBody>
      </p:sp>
    </p:spTree>
    <p:extLst>
      <p:ext uri="{BB962C8B-B14F-4D97-AF65-F5344CB8AC3E}">
        <p14:creationId xmlns:p14="http://schemas.microsoft.com/office/powerpoint/2010/main" val="68279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23081" y="301754"/>
            <a:ext cx="10958427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3600"/>
              <a:buFont typeface="Century Gothic"/>
              <a:buNone/>
            </a:pPr>
            <a:r>
              <a:rPr lang="ru-RU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Методи, що забезпечують санкціонованим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 особам доступ </a:t>
            </a:r>
            <a:r>
              <a:rPr lang="ru-RU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до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entury Gothic"/>
              </a:rPr>
              <a:t>об'єктів</a:t>
            </a:r>
            <a:endParaRPr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entury Gothic"/>
            </a:endParaRPr>
          </a:p>
        </p:txBody>
      </p:sp>
      <p:sp>
        <p:nvSpPr>
          <p:cNvPr id="137" name="Google Shape;137;p6"/>
          <p:cNvSpPr/>
          <p:nvPr/>
        </p:nvSpPr>
        <p:spPr>
          <a:xfrm rot="-5400000">
            <a:off x="-31831" y="2414812"/>
            <a:ext cx="4741300" cy="3541568"/>
          </a:xfrm>
          <a:prstGeom prst="flowChartManualOperation">
            <a:avLst/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568011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в ​​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інформаційних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технологіях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надання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певних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повноважень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осіб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виконання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деяких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обробки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даних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("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виконувати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цю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діяльність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 rot="-5400000">
            <a:off x="3863893" y="2414812"/>
            <a:ext cx="4741300" cy="3541568"/>
          </a:xfrm>
          <a:prstGeom prst="flowChartManualOperation">
            <a:avLst/>
          </a:prstGeom>
          <a:solidFill>
            <a:schemeClr val="accent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4463736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метод незалежного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встановлення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автентичності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достовірності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внутрішньої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("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той, ким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назвався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 rot="-5400000">
            <a:off x="7557888" y="2378312"/>
            <a:ext cx="5144757" cy="3541568"/>
          </a:xfrm>
          <a:prstGeom prst="flowChartManualOperation">
            <a:avLst/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8359461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метод 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порівняння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предметів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осіб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характеристиками шляхом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розпізнавання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предметів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документів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визначення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повноважень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пов'язаних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з доступом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осіб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приміщення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, до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документів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і т.д. ("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той, ким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назвався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право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виконувати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цю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latin typeface="Calibri"/>
                <a:ea typeface="Calibri"/>
                <a:cs typeface="Calibri"/>
                <a:sym typeface="Calibri"/>
              </a:rPr>
              <a:t>діяльність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?")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2F31F8-DC5A-4442-A3E2-B0C5CD928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2576945" y="149353"/>
            <a:ext cx="8776854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ідентифікація?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60612" y="1273401"/>
            <a:ext cx="10493187" cy="1220417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3603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 - це процедура розпізнавання суб'єкта за його ідентифікатором (простіше кажучи, це визначення імені, логіна або номера).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8981" y="2593539"/>
            <a:ext cx="10487892" cy="129266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виконується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при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спробі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увійти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 будь-яку систему (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наприклад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операційну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систему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сервіс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електронної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пошти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Мета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ідентифікації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перевірити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відомий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індивід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системі</a:t>
            </a:r>
            <a:r>
              <a:rPr lang="ru-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1" name="Google Shape;151;p7"/>
          <p:cNvSpPr/>
          <p:nvPr/>
        </p:nvSpPr>
        <p:spPr>
          <a:xfrm>
            <a:off x="872836" y="4117209"/>
            <a:ext cx="5999019" cy="193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Ідентифікатором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бути: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телефону 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паспорта 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сторінки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соціальній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мережі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7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5220" y="3985954"/>
            <a:ext cx="3987800" cy="239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25462A-4CAB-43F2-ABDA-D577C42412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540325" y="1207943"/>
            <a:ext cx="7370620" cy="2677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Коли нам дзвонять з невідомого номера, що ми робимо?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Запитуємо "Хто це", тобто дізнаємося ім'я.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Ім'я в даному випадку і є ідентифікатор, а відповідь вашого співрозмовника - це буде ідентифікація.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8368145" y="1287255"/>
            <a:ext cx="2985654" cy="48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2867891" y="163208"/>
            <a:ext cx="8485908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ідентифікація?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8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8414" y="1864448"/>
            <a:ext cx="3773367" cy="319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ÐÐ¾ÑÐ¾Ð¶Ðµ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36" y="3992278"/>
            <a:ext cx="3352800" cy="233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FD1BEF-B999-4B24-9F70-F13F3D6547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048000" y="163208"/>
            <a:ext cx="8305799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аутентифікація?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581891" y="1121001"/>
            <a:ext cx="11152910" cy="1123435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ru-RU" sz="2600">
                <a:solidFill>
                  <a:schemeClr val="lt1"/>
                </a:solidFill>
              </a:rPr>
              <a:t>Після ідентифікації проводиться аутентифікація: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ru-RU" sz="2600" b="1">
                <a:solidFill>
                  <a:schemeClr val="lt1"/>
                </a:solidFill>
              </a:rPr>
              <a:t>Аутентифікація (з англ.) </a:t>
            </a:r>
            <a:r>
              <a:rPr lang="ru-RU" sz="2600">
                <a:solidFill>
                  <a:schemeClr val="lt1"/>
                </a:solidFill>
              </a:rPr>
              <a:t> - буквально «встановлення автентичності, справжності».</a:t>
            </a:r>
            <a:r>
              <a:rPr lang="ru-RU" sz="2400"/>
              <a:t>  </a:t>
            </a:r>
            <a:endParaRPr sz="2400">
              <a:solidFill>
                <a:schemeClr val="lt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554183" y="3963614"/>
            <a:ext cx="8007928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пояснювати ще простіше,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перевірка відповідності імені входу і пароля (введені облікові дані звіряються з даними, що зберігаються в базі даних) 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704120" y="2453986"/>
            <a:ext cx="3283094" cy="4616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той ким назвався?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540327" y="2355273"/>
            <a:ext cx="8035637" cy="156966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це процес розпізнавання користувача системи і надання йому певних прав та повноважень.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суть — визначити, чи справді індивід є тією особою, якою він або вона себе називає.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9" descr="ÐÐ¸ÑÐ¾ Ð·Ð½Ð°ÑÐ¾Ðº Ð½Ð°Ð±ÑÐ¾ÑÐºÐ¸ Ð°ÑÑÐµÐ½ÑÐ¸ÑÐ¸ÐºÐ°ÑÐ¸Ð¸. ÐÐ¸ÑÐ° Ð±Ð¸Ð¾Ð¼ÐµÑÑÐ¸ÑÐµÑÐºÐ¾Ð¹ Ð¸Ð´ÐµÐ½ÑÐ¸ÑÐ¸ÐºÐ°ÑÐ¸Ð¸. Ð¡Ð¸Ð»ÑÑÑ Ð¼ÑÐ¶ÑÐºÐ¾Ð¹ Ð³Ð¾Ð»Ð¾Ð²Ñ Ð² Ð¿ÑÐ¸Ð·Ð½Ð°Ð½Ð¸Ðµ ÐºÐ°Ð¼ÐµÑÑ â ÑÑÐ¾ÐºÐ¾Ð²ÑÐ¹ Ð²ÐµÐºÑÐ¾Ñ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2809" y="2972664"/>
            <a:ext cx="3103806" cy="330041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4" name="Google Shape;174;p9"/>
          <p:cNvSpPr txBox="1"/>
          <p:nvPr/>
        </p:nvSpPr>
        <p:spPr>
          <a:xfrm>
            <a:off x="528103" y="5263510"/>
            <a:ext cx="8061715" cy="122041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 схожа, припустимо, з перевіркою на КПП, або коли вахтер порівнює ваше обличчя з фотографією в пропуску, встановлюючи вашу особистість. </a:t>
            </a:r>
            <a:endParaRPr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CBD95F-A667-42D6-86DD-C622853AED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2618509" y="163208"/>
            <a:ext cx="8735290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Способи аутентифікації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8769928" y="1052946"/>
            <a:ext cx="3117272" cy="36933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Виходить, що кожен раз, коли ви вставляєте ключ в замок, вводите пароль або прикладаєте палець до сенсора відбитків пальців, ви проходите аутентифікацію.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417512" y="2076979"/>
            <a:ext cx="8128000" cy="42666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те,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ми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знаємо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(слово, PIN-код, код для замка,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графічний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ключ).</a:t>
            </a:r>
            <a:endParaRPr dirty="0"/>
          </a:p>
          <a:p>
            <a:pPr marL="114300" marR="0" lvl="1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Пристрій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(токен)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те,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ми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маємо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пластикова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карта, ключ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замка, USB-ключ).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Біометрика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те,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частиною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нас (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відбиток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пальця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портрет,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сітківка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ока).</a:t>
            </a:r>
            <a:endParaRPr dirty="0"/>
          </a:p>
        </p:txBody>
      </p:sp>
      <p:sp>
        <p:nvSpPr>
          <p:cNvPr id="183" name="Google Shape;183;p10"/>
          <p:cNvSpPr/>
          <p:nvPr/>
        </p:nvSpPr>
        <p:spPr>
          <a:xfrm>
            <a:off x="476250" y="1090423"/>
            <a:ext cx="7924800" cy="8679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2714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Щоб визначити чиюсь справжність, можна скористатися трьома факторами: </a:t>
            </a:r>
            <a:endParaRPr/>
          </a:p>
        </p:txBody>
      </p:sp>
      <p:pic>
        <p:nvPicPr>
          <p:cNvPr id="184" name="Google Shape;184;p10" descr="ÐÐ°ÑÑÐ¸Ð½ÐºÐ¸ Ð¿Ð¾ Ð·Ð°Ð¿ÑÐ¾ÑÑ ÑÑÐ± ÐºÐ»ÑÑ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7795" y="4849091"/>
            <a:ext cx="2620526" cy="167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D5D206-967B-4630-BD45-070051DC8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46BCA-F5BB-163D-9162-052AB503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аутентифікації</a:t>
            </a:r>
            <a:endParaRPr lang="ru-UA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20E72-DCAE-5238-D90F-7D8FE8F3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4" y="3291850"/>
            <a:ext cx="8570843" cy="3025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FA5084-EAC6-D28B-BD6E-7F7496856E31}"/>
              </a:ext>
            </a:extLst>
          </p:cNvPr>
          <p:cNvSpPr txBox="1"/>
          <p:nvPr/>
        </p:nvSpPr>
        <p:spPr>
          <a:xfrm>
            <a:off x="838200" y="2569699"/>
            <a:ext cx="505901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err="1"/>
              <a:t>двобічна</a:t>
            </a:r>
            <a:r>
              <a:rPr lang="ru-RU" sz="2400" dirty="0"/>
              <a:t> –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окрім</a:t>
            </a:r>
            <a:r>
              <a:rPr lang="ru-RU" sz="2400" dirty="0"/>
              <a:t> </a:t>
            </a:r>
            <a:r>
              <a:rPr lang="ru-RU" sz="2400" dirty="0" err="1"/>
              <a:t>клієнта</a:t>
            </a:r>
            <a:r>
              <a:rPr lang="ru-RU" sz="2400" dirty="0"/>
              <a:t>, свою </a:t>
            </a:r>
            <a:r>
              <a:rPr lang="ru-RU" sz="2400" dirty="0" err="1"/>
              <a:t>аутентичність</a:t>
            </a:r>
            <a:r>
              <a:rPr lang="ru-RU" sz="2400" dirty="0"/>
              <a:t> повинна </a:t>
            </a:r>
            <a:r>
              <a:rPr lang="ru-RU" sz="2400" dirty="0" err="1"/>
              <a:t>підтверджувати</a:t>
            </a:r>
            <a:r>
              <a:rPr lang="ru-RU" sz="2400" dirty="0"/>
              <a:t> і сама система;</a:t>
            </a:r>
          </a:p>
          <a:p>
            <a:pPr>
              <a:spcBef>
                <a:spcPts val="1200"/>
              </a:spcBef>
            </a:pPr>
            <a:r>
              <a:rPr lang="ru-RU" sz="2400" b="1" dirty="0" err="1"/>
              <a:t>трибічна</a:t>
            </a:r>
            <a:r>
              <a:rPr lang="ru-RU" sz="2400" dirty="0"/>
              <a:t> –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використанні</a:t>
            </a:r>
            <a:r>
              <a:rPr lang="ru-RU" sz="2400" dirty="0"/>
              <a:t>, так </a:t>
            </a:r>
            <a:r>
              <a:rPr lang="ru-RU" sz="2400" dirty="0" err="1"/>
              <a:t>званої</a:t>
            </a:r>
            <a:r>
              <a:rPr lang="ru-RU" sz="2400" dirty="0"/>
              <a:t>, </a:t>
            </a:r>
            <a:r>
              <a:rPr lang="ru-RU" sz="2400" dirty="0" err="1"/>
              <a:t>нотаріальної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аутентифікації</a:t>
            </a:r>
            <a:r>
              <a:rPr lang="ru-RU" sz="2400" dirty="0"/>
              <a:t> для </a:t>
            </a:r>
            <a:r>
              <a:rPr lang="ru-RU" sz="2400" dirty="0" err="1"/>
              <a:t>підтвердження</a:t>
            </a:r>
            <a:r>
              <a:rPr lang="ru-RU" sz="2400" dirty="0"/>
              <a:t> </a:t>
            </a:r>
            <a:r>
              <a:rPr lang="ru-RU" sz="2400" dirty="0" err="1"/>
              <a:t>достовірності</a:t>
            </a:r>
            <a:r>
              <a:rPr lang="ru-RU" sz="2400" dirty="0"/>
              <a:t> кожного з </a:t>
            </a:r>
            <a:r>
              <a:rPr lang="ru-RU" sz="2400" dirty="0" err="1"/>
              <a:t>партнерів</a:t>
            </a:r>
            <a:r>
              <a:rPr lang="ru-RU" sz="2400" dirty="0"/>
              <a:t> при </a:t>
            </a:r>
            <a:r>
              <a:rPr lang="ru-RU" sz="2400" dirty="0" err="1"/>
              <a:t>обміні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31BF9-FC42-AC07-D247-9F7C249E5EE0}"/>
              </a:ext>
            </a:extLst>
          </p:cNvPr>
          <p:cNvSpPr txBox="1"/>
          <p:nvPr/>
        </p:nvSpPr>
        <p:spPr>
          <a:xfrm>
            <a:off x="838200" y="1646369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/>
              <a:t>однобічна</a:t>
            </a:r>
            <a:r>
              <a:rPr lang="ru-RU" sz="2400" b="1" dirty="0"/>
              <a:t> </a:t>
            </a:r>
            <a:r>
              <a:rPr lang="ru-RU" sz="2400" b="1" dirty="0" err="1"/>
              <a:t>аутентифікація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клієнт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для доступу до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обов’язково</a:t>
            </a:r>
            <a:r>
              <a:rPr lang="ru-RU" sz="2400" dirty="0"/>
              <a:t> повинен </a:t>
            </a:r>
            <a:r>
              <a:rPr lang="ru-RU" sz="2400" dirty="0" err="1"/>
              <a:t>доводити</a:t>
            </a:r>
            <a:r>
              <a:rPr lang="ru-RU" sz="2400" dirty="0"/>
              <a:t> свою </a:t>
            </a:r>
            <a:r>
              <a:rPr lang="ru-RU" sz="2400" dirty="0" err="1"/>
              <a:t>аутентичність</a:t>
            </a:r>
            <a:r>
              <a:rPr lang="ru-RU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32891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2067</Words>
  <Application>Microsoft Office PowerPoint</Application>
  <PresentationFormat>Широкий екран</PresentationFormat>
  <Paragraphs>170</Paragraphs>
  <Slides>31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Century Gothic</vt:lpstr>
      <vt:lpstr>Comic Sans MS</vt:lpstr>
      <vt:lpstr>Noto Sans Symbols</vt:lpstr>
      <vt:lpstr>Times New Roman</vt:lpstr>
      <vt:lpstr>Verdana</vt:lpstr>
      <vt:lpstr>Wingdings</vt:lpstr>
      <vt:lpstr>Тема Office</vt:lpstr>
      <vt:lpstr>Ідентифікація та аутентифікація користувачів.  Розмежування доступу зареєстрованих користувачів до ресурсів автоматизованих систем. Реєстрація та оперативне оповіщення про події безпеки. </vt:lpstr>
      <vt:lpstr>Види захисту інформації</vt:lpstr>
      <vt:lpstr>Захист інформації від несанкціонованого доступу</vt:lpstr>
      <vt:lpstr>Методи, що забезпечують санкціонованим особам доступ до об'єктів</vt:lpstr>
      <vt:lpstr>Що таке ідентифікація?</vt:lpstr>
      <vt:lpstr>Що таке ідентифікація?</vt:lpstr>
      <vt:lpstr>Що таке аутентифікація?</vt:lpstr>
      <vt:lpstr>Способи аутентифікації</vt:lpstr>
      <vt:lpstr>Види аутентифікації</vt:lpstr>
      <vt:lpstr>Парольна аутентичність</vt:lpstr>
      <vt:lpstr>Конструкція пароля </vt:lpstr>
      <vt:lpstr>Презентація PowerPoint</vt:lpstr>
      <vt:lpstr>Апаратна ідентифікація</vt:lpstr>
      <vt:lpstr>Біометрична аутентифікація</vt:lpstr>
      <vt:lpstr>Види біометричних аутентифікаторів</vt:lpstr>
      <vt:lpstr>Біометрична система захисту</vt:lpstr>
      <vt:lpstr>Аутентифікація по райдужній оболонці ока</vt:lpstr>
      <vt:lpstr>Аутентифікація по зображенню особи</vt:lpstr>
      <vt:lpstr>Аутентифікація по долоні руки</vt:lpstr>
      <vt:lpstr>Аутентифікація за відбитками пальців</vt:lpstr>
      <vt:lpstr>Аутентифікація  по характеристикам  мови</vt:lpstr>
      <vt:lpstr>Що таке авторизація?</vt:lpstr>
      <vt:lpstr>Чим відрізняється авторизація від аутентифікації?</vt:lpstr>
      <vt:lpstr>Приклад</vt:lpstr>
      <vt:lpstr>Взаємозв'язок ідентифікації, аутентифікації і авторизації</vt:lpstr>
      <vt:lpstr>Розмежування доступу зареєстрованих користувачів </vt:lpstr>
      <vt:lpstr>Розмежування доступу зареєстрованих користувачів </vt:lpstr>
      <vt:lpstr>Розмежування доступу зареєстрованих користувачів </vt:lpstr>
      <vt:lpstr>Практика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Ідентифікація та аутентифікація користувачів.  Розмежування доступу зареєстрованих користувачів до ресурсів автоматизованих систем. Реєстрація та оперативне оповіщення про події безпеки. </dc:title>
  <dc:creator>sytni</dc:creator>
  <cp:lastModifiedBy>sytni</cp:lastModifiedBy>
  <cp:revision>8</cp:revision>
  <dcterms:created xsi:type="dcterms:W3CDTF">2023-05-08T19:15:50Z</dcterms:created>
  <dcterms:modified xsi:type="dcterms:W3CDTF">2023-05-08T20:34:43Z</dcterms:modified>
</cp:coreProperties>
</file>