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57" r:id="rId2"/>
    <p:sldId id="259" r:id="rId3"/>
    <p:sldId id="285" r:id="rId4"/>
    <p:sldId id="286" r:id="rId5"/>
    <p:sldId id="287" r:id="rId6"/>
    <p:sldId id="288" r:id="rId7"/>
    <p:sldId id="289" r:id="rId8"/>
    <p:sldId id="290" r:id="rId9"/>
    <p:sldId id="261" r:id="rId10"/>
    <p:sldId id="263" r:id="rId11"/>
    <p:sldId id="262" r:id="rId12"/>
    <p:sldId id="266" r:id="rId13"/>
    <p:sldId id="267" r:id="rId14"/>
    <p:sldId id="270" r:id="rId15"/>
    <p:sldId id="272" r:id="rId16"/>
    <p:sldId id="273" r:id="rId17"/>
    <p:sldId id="275" r:id="rId18"/>
    <p:sldId id="276" r:id="rId19"/>
    <p:sldId id="278" r:id="rId20"/>
    <p:sldId id="279" r:id="rId21"/>
    <p:sldId id="281" r:id="rId22"/>
    <p:sldId id="280" r:id="rId23"/>
    <p:sldId id="284" r:id="rId24"/>
    <p:sldId id="282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0909"/>
    <a:srgbClr val="29631F"/>
    <a:srgbClr val="512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9AB540-AE57-45D7-A7E2-7B1A7A0C8CD2}" type="doc">
      <dgm:prSet loTypeId="urn:microsoft.com/office/officeart/2005/8/layout/cycle2" loCatId="cycle" qsTypeId="urn:microsoft.com/office/officeart/2005/8/quickstyle/3d4" qsCatId="3D" csTypeId="urn:microsoft.com/office/officeart/2005/8/colors/accent0_2" csCatId="mainScheme" phldr="0"/>
      <dgm:spPr/>
      <dgm:t>
        <a:bodyPr/>
        <a:lstStyle/>
        <a:p>
          <a:endParaRPr lang="ru-RU"/>
        </a:p>
      </dgm:t>
    </dgm:pt>
    <dgm:pt modelId="{4B4B6A3A-EA01-4D83-B2E4-A1344A9177E8}">
      <dgm:prSet phldrT="[Текст]" phldr="1"/>
      <dgm:spPr/>
      <dgm:t>
        <a:bodyPr/>
        <a:lstStyle/>
        <a:p>
          <a:endParaRPr lang="ru-RU" dirty="0"/>
        </a:p>
      </dgm:t>
    </dgm:pt>
    <dgm:pt modelId="{1FEC4428-EC14-4286-8867-64B4C8F79440}" type="parTrans" cxnId="{7D81679D-17AC-4ADE-A15D-650CBB71FD9D}">
      <dgm:prSet/>
      <dgm:spPr/>
      <dgm:t>
        <a:bodyPr/>
        <a:lstStyle/>
        <a:p>
          <a:endParaRPr lang="ru-RU"/>
        </a:p>
      </dgm:t>
    </dgm:pt>
    <dgm:pt modelId="{865E808C-83FC-4045-973E-18ED3FC7A63E}" type="sibTrans" cxnId="{7D81679D-17AC-4ADE-A15D-650CBB71FD9D}">
      <dgm:prSet/>
      <dgm:spPr/>
      <dgm:t>
        <a:bodyPr/>
        <a:lstStyle/>
        <a:p>
          <a:endParaRPr lang="ru-RU"/>
        </a:p>
      </dgm:t>
    </dgm:pt>
    <dgm:pt modelId="{5DD0A2FF-FAE4-4B8F-96F2-31B7DA4D3E92}">
      <dgm:prSet phldrT="[Текст]" phldr="1"/>
      <dgm:spPr/>
      <dgm:t>
        <a:bodyPr/>
        <a:lstStyle/>
        <a:p>
          <a:endParaRPr lang="ru-RU"/>
        </a:p>
      </dgm:t>
    </dgm:pt>
    <dgm:pt modelId="{E7F408EA-5738-4184-9425-70E8D17A0FC3}" type="parTrans" cxnId="{44C0C20B-81A7-4605-9866-E7412699ACD4}">
      <dgm:prSet/>
      <dgm:spPr/>
      <dgm:t>
        <a:bodyPr/>
        <a:lstStyle/>
        <a:p>
          <a:endParaRPr lang="ru-RU"/>
        </a:p>
      </dgm:t>
    </dgm:pt>
    <dgm:pt modelId="{EBF991CA-D23C-4F1E-A930-A8D66108E5CF}" type="sibTrans" cxnId="{44C0C20B-81A7-4605-9866-E7412699ACD4}">
      <dgm:prSet/>
      <dgm:spPr/>
      <dgm:t>
        <a:bodyPr/>
        <a:lstStyle/>
        <a:p>
          <a:endParaRPr lang="ru-RU"/>
        </a:p>
      </dgm:t>
    </dgm:pt>
    <dgm:pt modelId="{CB024B1F-D5E1-4A4A-9516-05A7E1B095D0}">
      <dgm:prSet phldrT="[Текст]" phldr="1"/>
      <dgm:spPr/>
      <dgm:t>
        <a:bodyPr/>
        <a:lstStyle/>
        <a:p>
          <a:endParaRPr lang="ru-RU" dirty="0"/>
        </a:p>
      </dgm:t>
    </dgm:pt>
    <dgm:pt modelId="{3AFEEFFD-38CA-4CB9-BAE5-BE343E75EA5D}" type="parTrans" cxnId="{461D86B8-6D3F-4F54-AE33-C1A1D6BFD591}">
      <dgm:prSet/>
      <dgm:spPr/>
      <dgm:t>
        <a:bodyPr/>
        <a:lstStyle/>
        <a:p>
          <a:endParaRPr lang="ru-RU"/>
        </a:p>
      </dgm:t>
    </dgm:pt>
    <dgm:pt modelId="{CA4568C7-7B31-439B-8067-013E8B32EEFA}" type="sibTrans" cxnId="{461D86B8-6D3F-4F54-AE33-C1A1D6BFD591}">
      <dgm:prSet/>
      <dgm:spPr/>
      <dgm:t>
        <a:bodyPr/>
        <a:lstStyle/>
        <a:p>
          <a:endParaRPr lang="ru-RU"/>
        </a:p>
      </dgm:t>
    </dgm:pt>
    <dgm:pt modelId="{E16BC244-FDA5-46F6-97F1-701E92AFC6BA}">
      <dgm:prSet phldrT="[Текст]" phldr="1"/>
      <dgm:spPr/>
      <dgm:t>
        <a:bodyPr/>
        <a:lstStyle/>
        <a:p>
          <a:endParaRPr lang="ru-RU" dirty="0"/>
        </a:p>
      </dgm:t>
    </dgm:pt>
    <dgm:pt modelId="{3B31F9BE-2E4C-4CE6-9734-CD3C3C4E50E6}" type="parTrans" cxnId="{AF52C41F-496B-40CA-A45B-C0D6871FA577}">
      <dgm:prSet/>
      <dgm:spPr/>
      <dgm:t>
        <a:bodyPr/>
        <a:lstStyle/>
        <a:p>
          <a:endParaRPr lang="ru-RU"/>
        </a:p>
      </dgm:t>
    </dgm:pt>
    <dgm:pt modelId="{928A74E0-A752-4DA6-9448-6FB5E7F147C0}" type="sibTrans" cxnId="{AF52C41F-496B-40CA-A45B-C0D6871FA577}">
      <dgm:prSet/>
      <dgm:spPr/>
      <dgm:t>
        <a:bodyPr/>
        <a:lstStyle/>
        <a:p>
          <a:endParaRPr lang="ru-RU"/>
        </a:p>
      </dgm:t>
    </dgm:pt>
    <dgm:pt modelId="{DF6D46F0-DE36-4721-BFAA-ABBAD7D99B21}">
      <dgm:prSet phldrT="[Текст]" phldr="1"/>
      <dgm:spPr/>
      <dgm:t>
        <a:bodyPr/>
        <a:lstStyle/>
        <a:p>
          <a:endParaRPr lang="ru-RU"/>
        </a:p>
      </dgm:t>
    </dgm:pt>
    <dgm:pt modelId="{1211D040-1C2B-47F5-8253-58B7C78155D5}" type="parTrans" cxnId="{410C78B1-4D1C-4ECC-B549-28FDAED0D5D6}">
      <dgm:prSet/>
      <dgm:spPr/>
      <dgm:t>
        <a:bodyPr/>
        <a:lstStyle/>
        <a:p>
          <a:endParaRPr lang="ru-RU"/>
        </a:p>
      </dgm:t>
    </dgm:pt>
    <dgm:pt modelId="{70611B4B-A929-4FC0-88F7-FDD82E50DC01}" type="sibTrans" cxnId="{410C78B1-4D1C-4ECC-B549-28FDAED0D5D6}">
      <dgm:prSet/>
      <dgm:spPr/>
      <dgm:t>
        <a:bodyPr/>
        <a:lstStyle/>
        <a:p>
          <a:endParaRPr lang="ru-RU"/>
        </a:p>
      </dgm:t>
    </dgm:pt>
    <dgm:pt modelId="{F0DC3CC9-7025-4658-827B-6086EE3B48A6}" type="pres">
      <dgm:prSet presAssocID="{9F9AB540-AE57-45D7-A7E2-7B1A7A0C8CD2}" presName="cycle" presStyleCnt="0">
        <dgm:presLayoutVars>
          <dgm:dir/>
          <dgm:resizeHandles val="exact"/>
        </dgm:presLayoutVars>
      </dgm:prSet>
      <dgm:spPr/>
    </dgm:pt>
    <dgm:pt modelId="{5D7EF552-34BE-4B94-89A6-4F1A860B0533}" type="pres">
      <dgm:prSet presAssocID="{4B4B6A3A-EA01-4D83-B2E4-A1344A9177E8}" presName="node" presStyleLbl="node1" presStyleIdx="0" presStyleCnt="5">
        <dgm:presLayoutVars>
          <dgm:bulletEnabled val="1"/>
        </dgm:presLayoutVars>
      </dgm:prSet>
      <dgm:spPr/>
    </dgm:pt>
    <dgm:pt modelId="{72F83FEC-B3B2-42AB-9BFE-0655A76C8F87}" type="pres">
      <dgm:prSet presAssocID="{865E808C-83FC-4045-973E-18ED3FC7A63E}" presName="sibTrans" presStyleLbl="sibTrans2D1" presStyleIdx="0" presStyleCnt="5"/>
      <dgm:spPr/>
    </dgm:pt>
    <dgm:pt modelId="{3B8C0593-5FD9-4FD1-BB66-E634F286112D}" type="pres">
      <dgm:prSet presAssocID="{865E808C-83FC-4045-973E-18ED3FC7A63E}" presName="connectorText" presStyleLbl="sibTrans2D1" presStyleIdx="0" presStyleCnt="5"/>
      <dgm:spPr/>
    </dgm:pt>
    <dgm:pt modelId="{B98281CE-D4B1-4090-A654-EEFC450810EF}" type="pres">
      <dgm:prSet presAssocID="{5DD0A2FF-FAE4-4B8F-96F2-31B7DA4D3E92}" presName="node" presStyleLbl="node1" presStyleIdx="1" presStyleCnt="5">
        <dgm:presLayoutVars>
          <dgm:bulletEnabled val="1"/>
        </dgm:presLayoutVars>
      </dgm:prSet>
      <dgm:spPr/>
    </dgm:pt>
    <dgm:pt modelId="{93BAEA34-AB72-4A57-B9AD-0F5E3F60E7A8}" type="pres">
      <dgm:prSet presAssocID="{EBF991CA-D23C-4F1E-A930-A8D66108E5CF}" presName="sibTrans" presStyleLbl="sibTrans2D1" presStyleIdx="1" presStyleCnt="5"/>
      <dgm:spPr/>
    </dgm:pt>
    <dgm:pt modelId="{3E770EAC-E2B9-4875-9C63-5C76CF3924E0}" type="pres">
      <dgm:prSet presAssocID="{EBF991CA-D23C-4F1E-A930-A8D66108E5CF}" presName="connectorText" presStyleLbl="sibTrans2D1" presStyleIdx="1" presStyleCnt="5"/>
      <dgm:spPr/>
    </dgm:pt>
    <dgm:pt modelId="{EB84904C-A773-45F4-9893-32EACDDEA59A}" type="pres">
      <dgm:prSet presAssocID="{CB024B1F-D5E1-4A4A-9516-05A7E1B095D0}" presName="node" presStyleLbl="node1" presStyleIdx="2" presStyleCnt="5">
        <dgm:presLayoutVars>
          <dgm:bulletEnabled val="1"/>
        </dgm:presLayoutVars>
      </dgm:prSet>
      <dgm:spPr/>
    </dgm:pt>
    <dgm:pt modelId="{B9C69FC9-33E5-4010-BF78-B43EE261523E}" type="pres">
      <dgm:prSet presAssocID="{CA4568C7-7B31-439B-8067-013E8B32EEFA}" presName="sibTrans" presStyleLbl="sibTrans2D1" presStyleIdx="2" presStyleCnt="5"/>
      <dgm:spPr/>
    </dgm:pt>
    <dgm:pt modelId="{5FB8D759-3419-413F-84D6-CA06E348F43E}" type="pres">
      <dgm:prSet presAssocID="{CA4568C7-7B31-439B-8067-013E8B32EEFA}" presName="connectorText" presStyleLbl="sibTrans2D1" presStyleIdx="2" presStyleCnt="5"/>
      <dgm:spPr/>
    </dgm:pt>
    <dgm:pt modelId="{9CDD3DD6-3F08-43C2-9FDB-AEDD5F97CB39}" type="pres">
      <dgm:prSet presAssocID="{E16BC244-FDA5-46F6-97F1-701E92AFC6BA}" presName="node" presStyleLbl="node1" presStyleIdx="3" presStyleCnt="5">
        <dgm:presLayoutVars>
          <dgm:bulletEnabled val="1"/>
        </dgm:presLayoutVars>
      </dgm:prSet>
      <dgm:spPr/>
    </dgm:pt>
    <dgm:pt modelId="{41D55BA2-99A0-4528-9B7D-77514AF0823D}" type="pres">
      <dgm:prSet presAssocID="{928A74E0-A752-4DA6-9448-6FB5E7F147C0}" presName="sibTrans" presStyleLbl="sibTrans2D1" presStyleIdx="3" presStyleCnt="5"/>
      <dgm:spPr/>
    </dgm:pt>
    <dgm:pt modelId="{21EB18AD-3070-43C5-B157-BA8005887CDC}" type="pres">
      <dgm:prSet presAssocID="{928A74E0-A752-4DA6-9448-6FB5E7F147C0}" presName="connectorText" presStyleLbl="sibTrans2D1" presStyleIdx="3" presStyleCnt="5"/>
      <dgm:spPr/>
    </dgm:pt>
    <dgm:pt modelId="{7C6FE5AD-9922-41C4-B76E-2A2C51EE10BE}" type="pres">
      <dgm:prSet presAssocID="{DF6D46F0-DE36-4721-BFAA-ABBAD7D99B21}" presName="node" presStyleLbl="node1" presStyleIdx="4" presStyleCnt="5">
        <dgm:presLayoutVars>
          <dgm:bulletEnabled val="1"/>
        </dgm:presLayoutVars>
      </dgm:prSet>
      <dgm:spPr/>
    </dgm:pt>
    <dgm:pt modelId="{C57038A1-4C82-43CB-9DC3-209BFC612351}" type="pres">
      <dgm:prSet presAssocID="{70611B4B-A929-4FC0-88F7-FDD82E50DC01}" presName="sibTrans" presStyleLbl="sibTrans2D1" presStyleIdx="4" presStyleCnt="5"/>
      <dgm:spPr/>
    </dgm:pt>
    <dgm:pt modelId="{6A643436-1D79-477A-A764-39E4A3566E47}" type="pres">
      <dgm:prSet presAssocID="{70611B4B-A929-4FC0-88F7-FDD82E50DC01}" presName="connectorText" presStyleLbl="sibTrans2D1" presStyleIdx="4" presStyleCnt="5"/>
      <dgm:spPr/>
    </dgm:pt>
  </dgm:ptLst>
  <dgm:cxnLst>
    <dgm:cxn modelId="{5E793C00-7F9D-4472-AE91-80199BEAB9DA}" type="presOf" srcId="{4B4B6A3A-EA01-4D83-B2E4-A1344A9177E8}" destId="{5D7EF552-34BE-4B94-89A6-4F1A860B0533}" srcOrd="0" destOrd="0" presId="urn:microsoft.com/office/officeart/2005/8/layout/cycle2"/>
    <dgm:cxn modelId="{44C0C20B-81A7-4605-9866-E7412699ACD4}" srcId="{9F9AB540-AE57-45D7-A7E2-7B1A7A0C8CD2}" destId="{5DD0A2FF-FAE4-4B8F-96F2-31B7DA4D3E92}" srcOrd="1" destOrd="0" parTransId="{E7F408EA-5738-4184-9425-70E8D17A0FC3}" sibTransId="{EBF991CA-D23C-4F1E-A930-A8D66108E5CF}"/>
    <dgm:cxn modelId="{18366815-996C-4FE1-830E-295E7ABB3114}" type="presOf" srcId="{EBF991CA-D23C-4F1E-A930-A8D66108E5CF}" destId="{93BAEA34-AB72-4A57-B9AD-0F5E3F60E7A8}" srcOrd="0" destOrd="0" presId="urn:microsoft.com/office/officeart/2005/8/layout/cycle2"/>
    <dgm:cxn modelId="{AF52C41F-496B-40CA-A45B-C0D6871FA577}" srcId="{9F9AB540-AE57-45D7-A7E2-7B1A7A0C8CD2}" destId="{E16BC244-FDA5-46F6-97F1-701E92AFC6BA}" srcOrd="3" destOrd="0" parTransId="{3B31F9BE-2E4C-4CE6-9734-CD3C3C4E50E6}" sibTransId="{928A74E0-A752-4DA6-9448-6FB5E7F147C0}"/>
    <dgm:cxn modelId="{F60D142F-A080-4225-8DE4-8A14E6C2EDD7}" type="presOf" srcId="{CA4568C7-7B31-439B-8067-013E8B32EEFA}" destId="{B9C69FC9-33E5-4010-BF78-B43EE261523E}" srcOrd="0" destOrd="0" presId="urn:microsoft.com/office/officeart/2005/8/layout/cycle2"/>
    <dgm:cxn modelId="{46517239-7DED-4698-99F1-CDBEA5FE1EFB}" type="presOf" srcId="{865E808C-83FC-4045-973E-18ED3FC7A63E}" destId="{72F83FEC-B3B2-42AB-9BFE-0655A76C8F87}" srcOrd="0" destOrd="0" presId="urn:microsoft.com/office/officeart/2005/8/layout/cycle2"/>
    <dgm:cxn modelId="{642EAC62-10C1-41E5-B074-0D9F22E61F66}" type="presOf" srcId="{865E808C-83FC-4045-973E-18ED3FC7A63E}" destId="{3B8C0593-5FD9-4FD1-BB66-E634F286112D}" srcOrd="1" destOrd="0" presId="urn:microsoft.com/office/officeart/2005/8/layout/cycle2"/>
    <dgm:cxn modelId="{B3429447-0E11-4954-9BC3-6CE9E3590FAA}" type="presOf" srcId="{5DD0A2FF-FAE4-4B8F-96F2-31B7DA4D3E92}" destId="{B98281CE-D4B1-4090-A654-EEFC450810EF}" srcOrd="0" destOrd="0" presId="urn:microsoft.com/office/officeart/2005/8/layout/cycle2"/>
    <dgm:cxn modelId="{07199A6B-A7C4-4742-9646-B2DFDD109DBE}" type="presOf" srcId="{CA4568C7-7B31-439B-8067-013E8B32EEFA}" destId="{5FB8D759-3419-413F-84D6-CA06E348F43E}" srcOrd="1" destOrd="0" presId="urn:microsoft.com/office/officeart/2005/8/layout/cycle2"/>
    <dgm:cxn modelId="{AD4E8B70-2669-4839-8237-C168740A57C1}" type="presOf" srcId="{70611B4B-A929-4FC0-88F7-FDD82E50DC01}" destId="{C57038A1-4C82-43CB-9DC3-209BFC612351}" srcOrd="0" destOrd="0" presId="urn:microsoft.com/office/officeart/2005/8/layout/cycle2"/>
    <dgm:cxn modelId="{70489654-B6A7-4911-B573-DEE3F989D2ED}" type="presOf" srcId="{DF6D46F0-DE36-4721-BFAA-ABBAD7D99B21}" destId="{7C6FE5AD-9922-41C4-B76E-2A2C51EE10BE}" srcOrd="0" destOrd="0" presId="urn:microsoft.com/office/officeart/2005/8/layout/cycle2"/>
    <dgm:cxn modelId="{D9326880-DFC0-4C91-B93C-E65A5AC287EA}" type="presOf" srcId="{928A74E0-A752-4DA6-9448-6FB5E7F147C0}" destId="{21EB18AD-3070-43C5-B157-BA8005887CDC}" srcOrd="1" destOrd="0" presId="urn:microsoft.com/office/officeart/2005/8/layout/cycle2"/>
    <dgm:cxn modelId="{7BBEC082-8638-4432-B51F-81EE51CD79C5}" type="presOf" srcId="{E16BC244-FDA5-46F6-97F1-701E92AFC6BA}" destId="{9CDD3DD6-3F08-43C2-9FDB-AEDD5F97CB39}" srcOrd="0" destOrd="0" presId="urn:microsoft.com/office/officeart/2005/8/layout/cycle2"/>
    <dgm:cxn modelId="{BF340F8A-9237-45FF-8BDF-B8DE8FC6E4B6}" type="presOf" srcId="{9F9AB540-AE57-45D7-A7E2-7B1A7A0C8CD2}" destId="{F0DC3CC9-7025-4658-827B-6086EE3B48A6}" srcOrd="0" destOrd="0" presId="urn:microsoft.com/office/officeart/2005/8/layout/cycle2"/>
    <dgm:cxn modelId="{7D81679D-17AC-4ADE-A15D-650CBB71FD9D}" srcId="{9F9AB540-AE57-45D7-A7E2-7B1A7A0C8CD2}" destId="{4B4B6A3A-EA01-4D83-B2E4-A1344A9177E8}" srcOrd="0" destOrd="0" parTransId="{1FEC4428-EC14-4286-8867-64B4C8F79440}" sibTransId="{865E808C-83FC-4045-973E-18ED3FC7A63E}"/>
    <dgm:cxn modelId="{410C78B1-4D1C-4ECC-B549-28FDAED0D5D6}" srcId="{9F9AB540-AE57-45D7-A7E2-7B1A7A0C8CD2}" destId="{DF6D46F0-DE36-4721-BFAA-ABBAD7D99B21}" srcOrd="4" destOrd="0" parTransId="{1211D040-1C2B-47F5-8253-58B7C78155D5}" sibTransId="{70611B4B-A929-4FC0-88F7-FDD82E50DC01}"/>
    <dgm:cxn modelId="{461D86B8-6D3F-4F54-AE33-C1A1D6BFD591}" srcId="{9F9AB540-AE57-45D7-A7E2-7B1A7A0C8CD2}" destId="{CB024B1F-D5E1-4A4A-9516-05A7E1B095D0}" srcOrd="2" destOrd="0" parTransId="{3AFEEFFD-38CA-4CB9-BAE5-BE343E75EA5D}" sibTransId="{CA4568C7-7B31-439B-8067-013E8B32EEFA}"/>
    <dgm:cxn modelId="{B05936BF-EA0C-4C40-8E34-15C7A3C23BFD}" type="presOf" srcId="{928A74E0-A752-4DA6-9448-6FB5E7F147C0}" destId="{41D55BA2-99A0-4528-9B7D-77514AF0823D}" srcOrd="0" destOrd="0" presId="urn:microsoft.com/office/officeart/2005/8/layout/cycle2"/>
    <dgm:cxn modelId="{082DD0D5-A2FD-45F1-B7C8-A6C55EFE1756}" type="presOf" srcId="{EBF991CA-D23C-4F1E-A930-A8D66108E5CF}" destId="{3E770EAC-E2B9-4875-9C63-5C76CF3924E0}" srcOrd="1" destOrd="0" presId="urn:microsoft.com/office/officeart/2005/8/layout/cycle2"/>
    <dgm:cxn modelId="{BDC118E6-D7AA-47A7-8FEB-449BB24954B0}" type="presOf" srcId="{70611B4B-A929-4FC0-88F7-FDD82E50DC01}" destId="{6A643436-1D79-477A-A764-39E4A3566E47}" srcOrd="1" destOrd="0" presId="urn:microsoft.com/office/officeart/2005/8/layout/cycle2"/>
    <dgm:cxn modelId="{661A7FEA-05DF-43E2-B40D-E1878851E3F9}" type="presOf" srcId="{CB024B1F-D5E1-4A4A-9516-05A7E1B095D0}" destId="{EB84904C-A773-45F4-9893-32EACDDEA59A}" srcOrd="0" destOrd="0" presId="urn:microsoft.com/office/officeart/2005/8/layout/cycle2"/>
    <dgm:cxn modelId="{C2C989B4-9EDB-4753-B371-2D8B2A8F863E}" type="presParOf" srcId="{F0DC3CC9-7025-4658-827B-6086EE3B48A6}" destId="{5D7EF552-34BE-4B94-89A6-4F1A860B0533}" srcOrd="0" destOrd="0" presId="urn:microsoft.com/office/officeart/2005/8/layout/cycle2"/>
    <dgm:cxn modelId="{8D94E62F-6AA5-4E6B-AD3E-69F273C8C101}" type="presParOf" srcId="{F0DC3CC9-7025-4658-827B-6086EE3B48A6}" destId="{72F83FEC-B3B2-42AB-9BFE-0655A76C8F87}" srcOrd="1" destOrd="0" presId="urn:microsoft.com/office/officeart/2005/8/layout/cycle2"/>
    <dgm:cxn modelId="{2EA946C2-5CD4-4CAF-938D-0A16DCDFFCE0}" type="presParOf" srcId="{72F83FEC-B3B2-42AB-9BFE-0655A76C8F87}" destId="{3B8C0593-5FD9-4FD1-BB66-E634F286112D}" srcOrd="0" destOrd="0" presId="urn:microsoft.com/office/officeart/2005/8/layout/cycle2"/>
    <dgm:cxn modelId="{F9A4BBA4-2AC3-45AB-8860-E889DF35E1D0}" type="presParOf" srcId="{F0DC3CC9-7025-4658-827B-6086EE3B48A6}" destId="{B98281CE-D4B1-4090-A654-EEFC450810EF}" srcOrd="2" destOrd="0" presId="urn:microsoft.com/office/officeart/2005/8/layout/cycle2"/>
    <dgm:cxn modelId="{AF2E8686-3AF4-4822-BEBA-D74680ED4BBB}" type="presParOf" srcId="{F0DC3CC9-7025-4658-827B-6086EE3B48A6}" destId="{93BAEA34-AB72-4A57-B9AD-0F5E3F60E7A8}" srcOrd="3" destOrd="0" presId="urn:microsoft.com/office/officeart/2005/8/layout/cycle2"/>
    <dgm:cxn modelId="{8FA3D5F5-33CC-4188-BCB5-C2EC3128EBCB}" type="presParOf" srcId="{93BAEA34-AB72-4A57-B9AD-0F5E3F60E7A8}" destId="{3E770EAC-E2B9-4875-9C63-5C76CF3924E0}" srcOrd="0" destOrd="0" presId="urn:microsoft.com/office/officeart/2005/8/layout/cycle2"/>
    <dgm:cxn modelId="{B39367A8-633A-4D30-AE2D-4CF14B39B816}" type="presParOf" srcId="{F0DC3CC9-7025-4658-827B-6086EE3B48A6}" destId="{EB84904C-A773-45F4-9893-32EACDDEA59A}" srcOrd="4" destOrd="0" presId="urn:microsoft.com/office/officeart/2005/8/layout/cycle2"/>
    <dgm:cxn modelId="{6012ADD5-B6E9-45EF-A3CF-C1DA39FD4C50}" type="presParOf" srcId="{F0DC3CC9-7025-4658-827B-6086EE3B48A6}" destId="{B9C69FC9-33E5-4010-BF78-B43EE261523E}" srcOrd="5" destOrd="0" presId="urn:microsoft.com/office/officeart/2005/8/layout/cycle2"/>
    <dgm:cxn modelId="{110B9FA8-5781-49BC-82CA-BBA66545B06C}" type="presParOf" srcId="{B9C69FC9-33E5-4010-BF78-B43EE261523E}" destId="{5FB8D759-3419-413F-84D6-CA06E348F43E}" srcOrd="0" destOrd="0" presId="urn:microsoft.com/office/officeart/2005/8/layout/cycle2"/>
    <dgm:cxn modelId="{4577CAD6-6D24-451D-A5A6-69DA6DCA05DF}" type="presParOf" srcId="{F0DC3CC9-7025-4658-827B-6086EE3B48A6}" destId="{9CDD3DD6-3F08-43C2-9FDB-AEDD5F97CB39}" srcOrd="6" destOrd="0" presId="urn:microsoft.com/office/officeart/2005/8/layout/cycle2"/>
    <dgm:cxn modelId="{DDDE9F6E-0478-4D83-96B0-1915E6AD6218}" type="presParOf" srcId="{F0DC3CC9-7025-4658-827B-6086EE3B48A6}" destId="{41D55BA2-99A0-4528-9B7D-77514AF0823D}" srcOrd="7" destOrd="0" presId="urn:microsoft.com/office/officeart/2005/8/layout/cycle2"/>
    <dgm:cxn modelId="{32A1C9C1-5FC1-40ED-9717-A81919C7DB00}" type="presParOf" srcId="{41D55BA2-99A0-4528-9B7D-77514AF0823D}" destId="{21EB18AD-3070-43C5-B157-BA8005887CDC}" srcOrd="0" destOrd="0" presId="urn:microsoft.com/office/officeart/2005/8/layout/cycle2"/>
    <dgm:cxn modelId="{20573609-E240-4B8A-9A10-21B51F0F6732}" type="presParOf" srcId="{F0DC3CC9-7025-4658-827B-6086EE3B48A6}" destId="{7C6FE5AD-9922-41C4-B76E-2A2C51EE10BE}" srcOrd="8" destOrd="0" presId="urn:microsoft.com/office/officeart/2005/8/layout/cycle2"/>
    <dgm:cxn modelId="{3FD750DA-58F1-4E97-BC39-23A676CE7BC4}" type="presParOf" srcId="{F0DC3CC9-7025-4658-827B-6086EE3B48A6}" destId="{C57038A1-4C82-43CB-9DC3-209BFC612351}" srcOrd="9" destOrd="0" presId="urn:microsoft.com/office/officeart/2005/8/layout/cycle2"/>
    <dgm:cxn modelId="{8EA78163-A75F-42AD-B7EF-0F8CBBA4426A}" type="presParOf" srcId="{C57038A1-4C82-43CB-9DC3-209BFC612351}" destId="{6A643436-1D79-477A-A764-39E4A3566E4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49BC36-8531-4ED7-9C99-229FEB5F55BC}" type="doc">
      <dgm:prSet loTypeId="urn:microsoft.com/office/officeart/2005/8/layout/vList3" loCatId="list" qsTypeId="urn:microsoft.com/office/officeart/2005/8/quickstyle/simple1#1" qsCatId="simple" csTypeId="urn:microsoft.com/office/officeart/2005/8/colors/accent1_2#1" csCatId="accent1"/>
      <dgm:spPr/>
      <dgm:t>
        <a:bodyPr/>
        <a:lstStyle/>
        <a:p>
          <a:endParaRPr lang="ru-RU"/>
        </a:p>
      </dgm:t>
    </dgm:pt>
    <dgm:pt modelId="{8CD382DB-0F61-4DEE-8ED6-A0CD68482F89}">
      <dgm:prSet/>
      <dgm:spPr/>
      <dgm:t>
        <a:bodyPr/>
        <a:lstStyle/>
        <a:p>
          <a:pPr rtl="0"/>
          <a:r>
            <a:rPr lang="uk-UA" b="1" dirty="0"/>
            <a:t>Три основні питання економіки</a:t>
          </a:r>
          <a:endParaRPr lang="ru-RU" b="1" dirty="0"/>
        </a:p>
      </dgm:t>
    </dgm:pt>
    <dgm:pt modelId="{30037F03-E1EC-4D58-AB1A-9FDA7868A53B}" type="parTrans" cxnId="{13BAE75E-01F8-430D-BAE0-E5CB4928D0BE}">
      <dgm:prSet/>
      <dgm:spPr/>
      <dgm:t>
        <a:bodyPr/>
        <a:lstStyle/>
        <a:p>
          <a:endParaRPr lang="ru-RU"/>
        </a:p>
      </dgm:t>
    </dgm:pt>
    <dgm:pt modelId="{3EE92939-63D2-415B-88A0-3D4652614FA9}" type="sibTrans" cxnId="{13BAE75E-01F8-430D-BAE0-E5CB4928D0BE}">
      <dgm:prSet/>
      <dgm:spPr/>
      <dgm:t>
        <a:bodyPr/>
        <a:lstStyle/>
        <a:p>
          <a:endParaRPr lang="ru-RU"/>
        </a:p>
      </dgm:t>
    </dgm:pt>
    <dgm:pt modelId="{C93C2912-BADA-4C06-888D-D0242A159B75}" type="pres">
      <dgm:prSet presAssocID="{6949BC36-8531-4ED7-9C99-229FEB5F55BC}" presName="linearFlow" presStyleCnt="0">
        <dgm:presLayoutVars>
          <dgm:dir/>
          <dgm:resizeHandles val="exact"/>
        </dgm:presLayoutVars>
      </dgm:prSet>
      <dgm:spPr/>
    </dgm:pt>
    <dgm:pt modelId="{9CDC3BE6-EFD7-41EC-9DAB-6AF3637DA4B2}" type="pres">
      <dgm:prSet presAssocID="{8CD382DB-0F61-4DEE-8ED6-A0CD68482F89}" presName="composite" presStyleCnt="0"/>
      <dgm:spPr/>
    </dgm:pt>
    <dgm:pt modelId="{22F902F6-10D1-4D54-87C5-86F3BE20ADDA}" type="pres">
      <dgm:prSet presAssocID="{8CD382DB-0F61-4DEE-8ED6-A0CD68482F89}" presName="imgShp" presStyleLbl="fgImgPlace1" presStyleIdx="0" presStyleCnt="1"/>
      <dgm:spPr/>
    </dgm:pt>
    <dgm:pt modelId="{B3E98A1E-DCBC-44E8-94F5-0C7C165D0BCE}" type="pres">
      <dgm:prSet presAssocID="{8CD382DB-0F61-4DEE-8ED6-A0CD68482F89}" presName="txShp" presStyleLbl="node1" presStyleIdx="0" presStyleCnt="1">
        <dgm:presLayoutVars>
          <dgm:bulletEnabled val="1"/>
        </dgm:presLayoutVars>
      </dgm:prSet>
      <dgm:spPr/>
    </dgm:pt>
  </dgm:ptLst>
  <dgm:cxnLst>
    <dgm:cxn modelId="{D2EBDF22-777E-4A81-A83B-3C602C30961A}" type="presOf" srcId="{6949BC36-8531-4ED7-9C99-229FEB5F55BC}" destId="{C93C2912-BADA-4C06-888D-D0242A159B75}" srcOrd="0" destOrd="0" presId="urn:microsoft.com/office/officeart/2005/8/layout/vList3"/>
    <dgm:cxn modelId="{13BAE75E-01F8-430D-BAE0-E5CB4928D0BE}" srcId="{6949BC36-8531-4ED7-9C99-229FEB5F55BC}" destId="{8CD382DB-0F61-4DEE-8ED6-A0CD68482F89}" srcOrd="0" destOrd="0" parTransId="{30037F03-E1EC-4D58-AB1A-9FDA7868A53B}" sibTransId="{3EE92939-63D2-415B-88A0-3D4652614FA9}"/>
    <dgm:cxn modelId="{DA654049-B666-47F7-8B15-D2BF3DC3AE27}" type="presOf" srcId="{8CD382DB-0F61-4DEE-8ED6-A0CD68482F89}" destId="{B3E98A1E-DCBC-44E8-94F5-0C7C165D0BCE}" srcOrd="0" destOrd="0" presId="urn:microsoft.com/office/officeart/2005/8/layout/vList3"/>
    <dgm:cxn modelId="{B30AFFFA-FBD4-4FA6-9775-F74DD3AD3721}" type="presParOf" srcId="{C93C2912-BADA-4C06-888D-D0242A159B75}" destId="{9CDC3BE6-EFD7-41EC-9DAB-6AF3637DA4B2}" srcOrd="0" destOrd="0" presId="urn:microsoft.com/office/officeart/2005/8/layout/vList3"/>
    <dgm:cxn modelId="{ADB10742-565A-46E6-8078-D2B977FC75E4}" type="presParOf" srcId="{9CDC3BE6-EFD7-41EC-9DAB-6AF3637DA4B2}" destId="{22F902F6-10D1-4D54-87C5-86F3BE20ADDA}" srcOrd="0" destOrd="0" presId="urn:microsoft.com/office/officeart/2005/8/layout/vList3"/>
    <dgm:cxn modelId="{F10E0DDC-78E5-4FAF-9CBC-64852ECA2419}" type="presParOf" srcId="{9CDC3BE6-EFD7-41EC-9DAB-6AF3637DA4B2}" destId="{B3E98A1E-DCBC-44E8-94F5-0C7C165D0BC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49BC36-8531-4ED7-9C99-229FEB5F55BC}" type="doc">
      <dgm:prSet loTypeId="urn:microsoft.com/office/officeart/2005/8/layout/vList3" loCatId="list" qsTypeId="urn:microsoft.com/office/officeart/2005/8/quickstyle/simple5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8CD382DB-0F61-4DEE-8ED6-A0CD68482F89}">
      <dgm:prSet custT="1"/>
      <dgm:spPr/>
      <dgm:t>
        <a:bodyPr/>
        <a:lstStyle/>
        <a:p>
          <a:pPr marL="898525" indent="0" rtl="0"/>
          <a:r>
            <a:rPr lang="uk-UA" sz="3200" b="1" i="1" dirty="0"/>
            <a:t>Три способи вирішення основних питань економіки</a:t>
          </a:r>
          <a:endParaRPr lang="ru-RU" sz="3200" b="1" i="1" dirty="0"/>
        </a:p>
      </dgm:t>
    </dgm:pt>
    <dgm:pt modelId="{30037F03-E1EC-4D58-AB1A-9FDA7868A53B}" type="parTrans" cxnId="{13BAE75E-01F8-430D-BAE0-E5CB4928D0BE}">
      <dgm:prSet/>
      <dgm:spPr/>
      <dgm:t>
        <a:bodyPr/>
        <a:lstStyle/>
        <a:p>
          <a:endParaRPr lang="ru-RU"/>
        </a:p>
      </dgm:t>
    </dgm:pt>
    <dgm:pt modelId="{3EE92939-63D2-415B-88A0-3D4652614FA9}" type="sibTrans" cxnId="{13BAE75E-01F8-430D-BAE0-E5CB4928D0BE}">
      <dgm:prSet/>
      <dgm:spPr/>
      <dgm:t>
        <a:bodyPr/>
        <a:lstStyle/>
        <a:p>
          <a:endParaRPr lang="ru-RU"/>
        </a:p>
      </dgm:t>
    </dgm:pt>
    <dgm:pt modelId="{C93C2912-BADA-4C06-888D-D0242A159B75}" type="pres">
      <dgm:prSet presAssocID="{6949BC36-8531-4ED7-9C99-229FEB5F55BC}" presName="linearFlow" presStyleCnt="0">
        <dgm:presLayoutVars>
          <dgm:dir/>
          <dgm:resizeHandles val="exact"/>
        </dgm:presLayoutVars>
      </dgm:prSet>
      <dgm:spPr/>
    </dgm:pt>
    <dgm:pt modelId="{9CDC3BE6-EFD7-41EC-9DAB-6AF3637DA4B2}" type="pres">
      <dgm:prSet presAssocID="{8CD382DB-0F61-4DEE-8ED6-A0CD68482F89}" presName="composite" presStyleCnt="0"/>
      <dgm:spPr/>
    </dgm:pt>
    <dgm:pt modelId="{22F902F6-10D1-4D54-87C5-86F3BE20ADDA}" type="pres">
      <dgm:prSet presAssocID="{8CD382DB-0F61-4DEE-8ED6-A0CD68482F89}" presName="imgShp" presStyleLbl="fgImgPlace1" presStyleIdx="0" presStyleCnt="1" custScaleX="94090" custLinFactNeighborX="-2390" custLinFactNeighborY="-9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3E98A1E-DCBC-44E8-94F5-0C7C165D0BCE}" type="pres">
      <dgm:prSet presAssocID="{8CD382DB-0F61-4DEE-8ED6-A0CD68482F89}" presName="txShp" presStyleLbl="node1" presStyleIdx="0" presStyleCnt="1" custScaleX="150376" custScaleY="100098" custLinFactNeighborX="1136" custLinFactNeighborY="-36785">
        <dgm:presLayoutVars>
          <dgm:bulletEnabled val="1"/>
        </dgm:presLayoutVars>
      </dgm:prSet>
      <dgm:spPr/>
    </dgm:pt>
  </dgm:ptLst>
  <dgm:cxnLst>
    <dgm:cxn modelId="{13BAE75E-01F8-430D-BAE0-E5CB4928D0BE}" srcId="{6949BC36-8531-4ED7-9C99-229FEB5F55BC}" destId="{8CD382DB-0F61-4DEE-8ED6-A0CD68482F89}" srcOrd="0" destOrd="0" parTransId="{30037F03-E1EC-4D58-AB1A-9FDA7868A53B}" sibTransId="{3EE92939-63D2-415B-88A0-3D4652614FA9}"/>
    <dgm:cxn modelId="{052DA460-E691-48B2-A959-88589211A1A6}" type="presOf" srcId="{8CD382DB-0F61-4DEE-8ED6-A0CD68482F89}" destId="{B3E98A1E-DCBC-44E8-94F5-0C7C165D0BCE}" srcOrd="0" destOrd="0" presId="urn:microsoft.com/office/officeart/2005/8/layout/vList3"/>
    <dgm:cxn modelId="{4DCC7291-119A-49D1-8EA8-7B21C1AC4862}" type="presOf" srcId="{6949BC36-8531-4ED7-9C99-229FEB5F55BC}" destId="{C93C2912-BADA-4C06-888D-D0242A159B75}" srcOrd="0" destOrd="0" presId="urn:microsoft.com/office/officeart/2005/8/layout/vList3"/>
    <dgm:cxn modelId="{14CE2929-8294-4E6F-9ED8-1851CEA35296}" type="presParOf" srcId="{C93C2912-BADA-4C06-888D-D0242A159B75}" destId="{9CDC3BE6-EFD7-41EC-9DAB-6AF3637DA4B2}" srcOrd="0" destOrd="0" presId="urn:microsoft.com/office/officeart/2005/8/layout/vList3"/>
    <dgm:cxn modelId="{A5814C5F-19DD-489D-9A20-0387D124A268}" type="presParOf" srcId="{9CDC3BE6-EFD7-41EC-9DAB-6AF3637DA4B2}" destId="{22F902F6-10D1-4D54-87C5-86F3BE20ADDA}" srcOrd="0" destOrd="0" presId="urn:microsoft.com/office/officeart/2005/8/layout/vList3"/>
    <dgm:cxn modelId="{EEFB517F-8976-41F8-B7E0-28D0DB66A661}" type="presParOf" srcId="{9CDC3BE6-EFD7-41EC-9DAB-6AF3637DA4B2}" destId="{B3E98A1E-DCBC-44E8-94F5-0C7C165D0BC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43FE9B-68C4-49E0-ACE2-795C58DE44B4}" type="doc">
      <dgm:prSet loTypeId="urn:microsoft.com/office/officeart/2005/8/layout/hierarchy1" loCatId="hierarchy" qsTypeId="urn:microsoft.com/office/officeart/2005/8/quickstyle/simple1#2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91647463-4A97-42FE-B2FF-CE521779DA4F}">
      <dgm:prSet phldrT="[Текст]" custT="1"/>
      <dgm:spPr/>
      <dgm:t>
        <a:bodyPr/>
        <a:lstStyle/>
        <a:p>
          <a:r>
            <a:rPr lang="uk-UA" sz="2800" b="1" i="1" dirty="0">
              <a:solidFill>
                <a:srgbClr val="8D0909"/>
              </a:solidFill>
            </a:rPr>
            <a:t>Змішана економічна система </a:t>
          </a:r>
          <a:r>
            <a:rPr lang="uk-UA" sz="2400" b="1" i="1" dirty="0"/>
            <a:t>– </a:t>
          </a:r>
        </a:p>
        <a:p>
          <a:r>
            <a:rPr lang="uk-UA" sz="2400" b="1" i="1" dirty="0">
              <a:solidFill>
                <a:schemeClr val="accent1">
                  <a:lumMod val="75000"/>
                </a:schemeClr>
              </a:solidFill>
            </a:rPr>
            <a:t>це такий спосіб організації </a:t>
          </a:r>
          <a:r>
            <a:rPr lang="uk-UA" sz="2400" b="0" i="1" dirty="0">
              <a:solidFill>
                <a:schemeClr val="accent1">
                  <a:lumMod val="75000"/>
                </a:schemeClr>
              </a:solidFill>
            </a:rPr>
            <a:t>господарського життя</a:t>
          </a:r>
          <a:r>
            <a:rPr lang="uk-UA" sz="2400" b="1" i="1" dirty="0">
              <a:solidFill>
                <a:schemeClr val="accent1">
                  <a:lumMod val="75000"/>
                </a:schemeClr>
              </a:solidFill>
            </a:rPr>
            <a:t>, при якому </a:t>
          </a:r>
          <a:r>
            <a:rPr lang="uk-UA" sz="2400" b="1" i="1" u="sng" dirty="0">
              <a:solidFill>
                <a:schemeClr val="accent1">
                  <a:lumMod val="75000"/>
                </a:schemeClr>
              </a:solidFill>
            </a:rPr>
            <a:t>економічні ресурси </a:t>
          </a:r>
          <a:r>
            <a:rPr lang="uk-UA" sz="2400" b="1" i="1" u="none" dirty="0">
              <a:solidFill>
                <a:schemeClr val="accent1">
                  <a:lumMod val="75000"/>
                </a:schemeClr>
              </a:solidFill>
            </a:rPr>
            <a:t>знаходяться </a:t>
          </a:r>
          <a:r>
            <a:rPr lang="uk-UA" sz="2400" b="1" i="1" u="sng" dirty="0">
              <a:solidFill>
                <a:schemeClr val="accent1">
                  <a:lumMod val="75000"/>
                </a:schemeClr>
              </a:solidFill>
            </a:rPr>
            <a:t>у приватній власності</a:t>
          </a:r>
          <a:r>
            <a:rPr lang="uk-UA" sz="2400" b="1" i="1" dirty="0">
              <a:solidFill>
                <a:schemeClr val="accent1">
                  <a:lumMod val="75000"/>
                </a:schemeClr>
              </a:solidFill>
            </a:rPr>
            <a:t>, а розподіл обмежених ресурсів здійснюється як </a:t>
          </a:r>
          <a:r>
            <a:rPr lang="uk-UA" sz="2400" b="1" i="1" u="sng" dirty="0">
              <a:solidFill>
                <a:schemeClr val="accent1">
                  <a:lumMod val="75000"/>
                </a:schemeClr>
              </a:solidFill>
            </a:rPr>
            <a:t>ринком</a:t>
          </a:r>
          <a:r>
            <a:rPr lang="uk-UA" sz="2400" b="1" i="1" dirty="0">
              <a:solidFill>
                <a:schemeClr val="accent1">
                  <a:lumMod val="75000"/>
                </a:schemeClr>
              </a:solidFill>
            </a:rPr>
            <a:t>, так і при значній </a:t>
          </a:r>
          <a:r>
            <a:rPr lang="uk-UA" sz="2400" b="1" i="1" u="sng" dirty="0">
              <a:solidFill>
                <a:schemeClr val="accent1">
                  <a:lumMod val="75000"/>
                </a:schemeClr>
              </a:solidFill>
            </a:rPr>
            <a:t>участі держави </a:t>
          </a:r>
          <a:endParaRPr lang="ru-RU" sz="2400" b="1" i="1" u="sng" dirty="0">
            <a:solidFill>
              <a:schemeClr val="accent1">
                <a:lumMod val="75000"/>
              </a:schemeClr>
            </a:solidFill>
          </a:endParaRPr>
        </a:p>
      </dgm:t>
    </dgm:pt>
    <dgm:pt modelId="{BF2CCDAF-985B-4804-98D3-DE086AD4A27F}" type="parTrans" cxnId="{143A544B-41AE-4AD4-980D-D14A9EC6A234}">
      <dgm:prSet/>
      <dgm:spPr/>
      <dgm:t>
        <a:bodyPr/>
        <a:lstStyle/>
        <a:p>
          <a:endParaRPr lang="ru-RU"/>
        </a:p>
      </dgm:t>
    </dgm:pt>
    <dgm:pt modelId="{FD0E7CB8-B135-4E55-BADE-0C2AA39D06A8}" type="sibTrans" cxnId="{143A544B-41AE-4AD4-980D-D14A9EC6A234}">
      <dgm:prSet/>
      <dgm:spPr/>
      <dgm:t>
        <a:bodyPr/>
        <a:lstStyle/>
        <a:p>
          <a:endParaRPr lang="ru-RU"/>
        </a:p>
      </dgm:t>
    </dgm:pt>
    <dgm:pt modelId="{59632A4E-E190-444E-BF86-745607C6F524}">
      <dgm:prSet phldrT="[Текст]" custT="1"/>
      <dgm:spPr/>
      <dgm:t>
        <a:bodyPr/>
        <a:lstStyle/>
        <a:p>
          <a:r>
            <a:rPr lang="uk-UA" sz="2400" b="1" i="1" dirty="0">
              <a:solidFill>
                <a:srgbClr val="8D0909"/>
              </a:solidFill>
            </a:rPr>
            <a:t>Ринкова сфера</a:t>
          </a:r>
          <a:endParaRPr lang="ru-RU" sz="2400" b="1" i="1" dirty="0">
            <a:solidFill>
              <a:srgbClr val="8D0909"/>
            </a:solidFill>
          </a:endParaRPr>
        </a:p>
      </dgm:t>
    </dgm:pt>
    <dgm:pt modelId="{A600E922-DBAA-40AC-90E8-43B742DE7421}" type="parTrans" cxnId="{11F9D3E0-4BB8-4170-80C2-BE18ABA64000}">
      <dgm:prSet/>
      <dgm:spPr/>
      <dgm:t>
        <a:bodyPr/>
        <a:lstStyle/>
        <a:p>
          <a:endParaRPr lang="ru-RU"/>
        </a:p>
      </dgm:t>
    </dgm:pt>
    <dgm:pt modelId="{00470A40-3FE9-4534-BD64-2E4BDCF836DB}" type="sibTrans" cxnId="{11F9D3E0-4BB8-4170-80C2-BE18ABA64000}">
      <dgm:prSet/>
      <dgm:spPr/>
      <dgm:t>
        <a:bodyPr/>
        <a:lstStyle/>
        <a:p>
          <a:endParaRPr lang="ru-RU"/>
        </a:p>
      </dgm:t>
    </dgm:pt>
    <dgm:pt modelId="{D7362876-9EDD-406F-BD30-BE9F644FAC92}">
      <dgm:prSet phldrT="[Текст]" custT="1"/>
      <dgm:spPr/>
      <dgm:t>
        <a:bodyPr/>
        <a:lstStyle/>
        <a:p>
          <a:endParaRPr lang="uk-UA" sz="2400" b="1" i="1" dirty="0">
            <a:solidFill>
              <a:schemeClr val="accent1">
                <a:lumMod val="50000"/>
              </a:schemeClr>
            </a:solidFill>
          </a:endParaRPr>
        </a:p>
        <a:p>
          <a:r>
            <a:rPr lang="uk-UA" sz="2400" b="1" i="1" dirty="0">
              <a:solidFill>
                <a:schemeClr val="accent1">
                  <a:lumMod val="50000"/>
                </a:schemeClr>
              </a:solidFill>
            </a:rPr>
            <a:t>Споживачі</a:t>
          </a:r>
        </a:p>
        <a:p>
          <a:endParaRPr lang="uk-UA" sz="2400" b="1" i="1" dirty="0">
            <a:solidFill>
              <a:schemeClr val="accent1">
                <a:lumMod val="50000"/>
              </a:schemeClr>
            </a:solidFill>
          </a:endParaRPr>
        </a:p>
        <a:p>
          <a:r>
            <a:rPr lang="uk-UA" sz="2400" b="1" i="1" dirty="0">
              <a:solidFill>
                <a:schemeClr val="accent1">
                  <a:lumMod val="50000"/>
                </a:schemeClr>
              </a:solidFill>
            </a:rPr>
            <a:t>Вільний обмін</a:t>
          </a:r>
        </a:p>
        <a:p>
          <a:endParaRPr lang="uk-UA" sz="2400" b="1" i="1" dirty="0">
            <a:solidFill>
              <a:schemeClr val="accent1">
                <a:lumMod val="50000"/>
              </a:schemeClr>
            </a:solidFill>
          </a:endParaRPr>
        </a:p>
        <a:p>
          <a:r>
            <a:rPr lang="uk-UA" sz="2400" b="1" i="1" dirty="0">
              <a:solidFill>
                <a:schemeClr val="accent1">
                  <a:lumMod val="50000"/>
                </a:schemeClr>
              </a:solidFill>
            </a:rPr>
            <a:t>Виробники</a:t>
          </a:r>
          <a:endParaRPr lang="uk-UA" sz="1300" b="1" i="1" dirty="0">
            <a:solidFill>
              <a:schemeClr val="accent1">
                <a:lumMod val="50000"/>
              </a:schemeClr>
            </a:solidFill>
          </a:endParaRPr>
        </a:p>
        <a:p>
          <a:endParaRPr lang="uk-UA" sz="1300" dirty="0"/>
        </a:p>
        <a:p>
          <a:endParaRPr lang="ru-RU" sz="1300" dirty="0"/>
        </a:p>
      </dgm:t>
    </dgm:pt>
    <dgm:pt modelId="{15473285-1E32-4192-ABD1-8F7A47D690E5}" type="parTrans" cxnId="{66697769-CF6C-4F29-865A-28E5317B2334}">
      <dgm:prSet/>
      <dgm:spPr/>
      <dgm:t>
        <a:bodyPr/>
        <a:lstStyle/>
        <a:p>
          <a:endParaRPr lang="ru-RU"/>
        </a:p>
      </dgm:t>
    </dgm:pt>
    <dgm:pt modelId="{5D655BF9-FA8A-40D1-BB0E-CD38524ED526}" type="sibTrans" cxnId="{66697769-CF6C-4F29-865A-28E5317B2334}">
      <dgm:prSet/>
      <dgm:spPr/>
      <dgm:t>
        <a:bodyPr/>
        <a:lstStyle/>
        <a:p>
          <a:endParaRPr lang="ru-RU"/>
        </a:p>
      </dgm:t>
    </dgm:pt>
    <dgm:pt modelId="{EFE75F36-9479-4C66-ABD3-926FA0A9EDBE}">
      <dgm:prSet phldrT="[Текст]" custT="1"/>
      <dgm:spPr/>
      <dgm:t>
        <a:bodyPr/>
        <a:lstStyle/>
        <a:p>
          <a:r>
            <a:rPr lang="uk-UA" sz="2400" b="1" i="1" dirty="0">
              <a:solidFill>
                <a:srgbClr val="8D0909"/>
              </a:solidFill>
            </a:rPr>
            <a:t>Державна сфера</a:t>
          </a:r>
          <a:endParaRPr lang="ru-RU" sz="2400" b="1" i="1" dirty="0">
            <a:solidFill>
              <a:srgbClr val="8D0909"/>
            </a:solidFill>
          </a:endParaRPr>
        </a:p>
      </dgm:t>
    </dgm:pt>
    <dgm:pt modelId="{C454E3AA-6C63-4862-9A32-B82191AC6D20}" type="parTrans" cxnId="{F0D57D29-8A68-48F7-B586-5E703697D87C}">
      <dgm:prSet/>
      <dgm:spPr/>
      <dgm:t>
        <a:bodyPr/>
        <a:lstStyle/>
        <a:p>
          <a:endParaRPr lang="ru-RU"/>
        </a:p>
      </dgm:t>
    </dgm:pt>
    <dgm:pt modelId="{FA3D9872-326F-4CAA-9D79-CF7D2A35BFB0}" type="sibTrans" cxnId="{F0D57D29-8A68-48F7-B586-5E703697D87C}">
      <dgm:prSet/>
      <dgm:spPr/>
      <dgm:t>
        <a:bodyPr/>
        <a:lstStyle/>
        <a:p>
          <a:endParaRPr lang="ru-RU"/>
        </a:p>
      </dgm:t>
    </dgm:pt>
    <dgm:pt modelId="{B3C8D8E6-FEBD-4B2A-93FF-7C202CD8C4A9}">
      <dgm:prSet phldrT="[Текст]" custT="1"/>
      <dgm:spPr/>
      <dgm:t>
        <a:bodyPr/>
        <a:lstStyle/>
        <a:p>
          <a:r>
            <a:rPr lang="uk-UA" sz="2400" b="1" i="1" dirty="0">
              <a:solidFill>
                <a:schemeClr val="accent1">
                  <a:lumMod val="50000"/>
                </a:schemeClr>
              </a:solidFill>
            </a:rPr>
            <a:t>Виробники</a:t>
          </a:r>
        </a:p>
        <a:p>
          <a:endParaRPr lang="uk-UA" sz="2400" b="1" i="1" dirty="0">
            <a:solidFill>
              <a:schemeClr val="accent1">
                <a:lumMod val="50000"/>
              </a:schemeClr>
            </a:solidFill>
          </a:endParaRPr>
        </a:p>
        <a:p>
          <a:r>
            <a:rPr lang="uk-UA" sz="2400" b="1" i="1" dirty="0">
              <a:solidFill>
                <a:schemeClr val="accent1">
                  <a:lumMod val="50000"/>
                </a:schemeClr>
              </a:solidFill>
            </a:rPr>
            <a:t>Державний план, розподіл</a:t>
          </a:r>
        </a:p>
        <a:p>
          <a:endParaRPr lang="uk-UA" sz="2400" b="1" i="1" dirty="0">
            <a:solidFill>
              <a:schemeClr val="accent1">
                <a:lumMod val="50000"/>
              </a:schemeClr>
            </a:solidFill>
          </a:endParaRPr>
        </a:p>
        <a:p>
          <a:r>
            <a:rPr lang="uk-UA" sz="2400" b="1" i="1" dirty="0">
              <a:solidFill>
                <a:schemeClr val="accent1">
                  <a:lumMod val="50000"/>
                </a:schemeClr>
              </a:solidFill>
            </a:rPr>
            <a:t>Споживачі</a:t>
          </a:r>
          <a:endParaRPr lang="ru-RU" sz="2400" b="1" i="1" dirty="0">
            <a:solidFill>
              <a:schemeClr val="accent1">
                <a:lumMod val="50000"/>
              </a:schemeClr>
            </a:solidFill>
          </a:endParaRPr>
        </a:p>
      </dgm:t>
    </dgm:pt>
    <dgm:pt modelId="{D2B41EE7-62C1-4738-9B99-B205CD63F33C}" type="parTrans" cxnId="{5055591E-EC41-4874-92A7-9EF15908A57B}">
      <dgm:prSet/>
      <dgm:spPr/>
      <dgm:t>
        <a:bodyPr/>
        <a:lstStyle/>
        <a:p>
          <a:endParaRPr lang="ru-RU"/>
        </a:p>
      </dgm:t>
    </dgm:pt>
    <dgm:pt modelId="{3582DC77-FEA9-44E7-8BC9-895A56C4434E}" type="sibTrans" cxnId="{5055591E-EC41-4874-92A7-9EF15908A57B}">
      <dgm:prSet/>
      <dgm:spPr/>
      <dgm:t>
        <a:bodyPr/>
        <a:lstStyle/>
        <a:p>
          <a:endParaRPr lang="ru-RU"/>
        </a:p>
      </dgm:t>
    </dgm:pt>
    <dgm:pt modelId="{20037047-B8EF-4CD7-A013-108C5E7792B0}" type="pres">
      <dgm:prSet presAssocID="{2A43FE9B-68C4-49E0-ACE2-795C58DE44B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923738C-51A8-4432-9622-BB673997A738}" type="pres">
      <dgm:prSet presAssocID="{91647463-4A97-42FE-B2FF-CE521779DA4F}" presName="hierRoot1" presStyleCnt="0"/>
      <dgm:spPr/>
    </dgm:pt>
    <dgm:pt modelId="{1A92046E-7C7C-463A-ACCE-D807EED12207}" type="pres">
      <dgm:prSet presAssocID="{91647463-4A97-42FE-B2FF-CE521779DA4F}" presName="composite" presStyleCnt="0"/>
      <dgm:spPr/>
    </dgm:pt>
    <dgm:pt modelId="{CFC96E84-6212-4507-A4C2-B1807882C8E0}" type="pres">
      <dgm:prSet presAssocID="{91647463-4A97-42FE-B2FF-CE521779DA4F}" presName="background" presStyleLbl="node0" presStyleIdx="0" presStyleCnt="1"/>
      <dgm:spPr/>
    </dgm:pt>
    <dgm:pt modelId="{6AA2B153-D913-48FB-BF39-81C71E2350EF}" type="pres">
      <dgm:prSet presAssocID="{91647463-4A97-42FE-B2FF-CE521779DA4F}" presName="text" presStyleLbl="fgAcc0" presStyleIdx="0" presStyleCnt="1" custScaleX="1055942" custScaleY="587344" custLinFactNeighborX="-8763" custLinFactNeighborY="-91170">
        <dgm:presLayoutVars>
          <dgm:chPref val="3"/>
        </dgm:presLayoutVars>
      </dgm:prSet>
      <dgm:spPr/>
    </dgm:pt>
    <dgm:pt modelId="{28F7AEF3-B5E4-483E-9468-B3C0923643FC}" type="pres">
      <dgm:prSet presAssocID="{91647463-4A97-42FE-B2FF-CE521779DA4F}" presName="hierChild2" presStyleCnt="0"/>
      <dgm:spPr/>
    </dgm:pt>
    <dgm:pt modelId="{173754AD-B136-41F8-9E0D-BE4E739DBDBD}" type="pres">
      <dgm:prSet presAssocID="{A600E922-DBAA-40AC-90E8-43B742DE7421}" presName="Name10" presStyleLbl="parChTrans1D2" presStyleIdx="0" presStyleCnt="2"/>
      <dgm:spPr/>
    </dgm:pt>
    <dgm:pt modelId="{81BDF49F-5D4B-4FED-80E4-438E6005E171}" type="pres">
      <dgm:prSet presAssocID="{59632A4E-E190-444E-BF86-745607C6F524}" presName="hierRoot2" presStyleCnt="0"/>
      <dgm:spPr/>
    </dgm:pt>
    <dgm:pt modelId="{2B548E82-E250-498D-A685-0FFAAE39E78E}" type="pres">
      <dgm:prSet presAssocID="{59632A4E-E190-444E-BF86-745607C6F524}" presName="composite2" presStyleCnt="0"/>
      <dgm:spPr/>
    </dgm:pt>
    <dgm:pt modelId="{E6CC2EC0-54DD-4852-86D9-CE1C41230A74}" type="pres">
      <dgm:prSet presAssocID="{59632A4E-E190-444E-BF86-745607C6F524}" presName="background2" presStyleLbl="node2" presStyleIdx="0" presStyleCnt="2"/>
      <dgm:spPr/>
    </dgm:pt>
    <dgm:pt modelId="{1965797C-17FB-4AD9-9F16-A8D4B5AB8781}" type="pres">
      <dgm:prSet presAssocID="{59632A4E-E190-444E-BF86-745607C6F524}" presName="text2" presStyleLbl="fgAcc2" presStyleIdx="0" presStyleCnt="2" custScaleX="435048" custScaleY="93691" custLinFactX="-65" custLinFactNeighborX="-100000" custLinFactNeighborY="5864">
        <dgm:presLayoutVars>
          <dgm:chPref val="3"/>
        </dgm:presLayoutVars>
      </dgm:prSet>
      <dgm:spPr/>
    </dgm:pt>
    <dgm:pt modelId="{76B796C7-ACA4-44DA-A50C-3486DD534997}" type="pres">
      <dgm:prSet presAssocID="{59632A4E-E190-444E-BF86-745607C6F524}" presName="hierChild3" presStyleCnt="0"/>
      <dgm:spPr/>
    </dgm:pt>
    <dgm:pt modelId="{8623F63F-7AD3-4FE6-8E1B-52B5DA55F56E}" type="pres">
      <dgm:prSet presAssocID="{15473285-1E32-4192-ABD1-8F7A47D690E5}" presName="Name17" presStyleLbl="parChTrans1D3" presStyleIdx="0" presStyleCnt="2"/>
      <dgm:spPr/>
    </dgm:pt>
    <dgm:pt modelId="{1E0F822E-177B-4092-8CF0-6312C17F3690}" type="pres">
      <dgm:prSet presAssocID="{D7362876-9EDD-406F-BD30-BE9F644FAC92}" presName="hierRoot3" presStyleCnt="0"/>
      <dgm:spPr/>
    </dgm:pt>
    <dgm:pt modelId="{671C8CDC-0287-43B8-9271-BCFBF4F22340}" type="pres">
      <dgm:prSet presAssocID="{D7362876-9EDD-406F-BD30-BE9F644FAC92}" presName="composite3" presStyleCnt="0"/>
      <dgm:spPr/>
    </dgm:pt>
    <dgm:pt modelId="{965EC088-E081-4B1B-B832-8510130DD248}" type="pres">
      <dgm:prSet presAssocID="{D7362876-9EDD-406F-BD30-BE9F644FAC92}" presName="background3" presStyleLbl="node3" presStyleIdx="0" presStyleCnt="2"/>
      <dgm:spPr/>
    </dgm:pt>
    <dgm:pt modelId="{8EE518BE-0434-44CC-A802-A9648AB6D8EB}" type="pres">
      <dgm:prSet presAssocID="{D7362876-9EDD-406F-BD30-BE9F644FAC92}" presName="text3" presStyleLbl="fgAcc3" presStyleIdx="0" presStyleCnt="2" custScaleX="435150" custScaleY="561758" custLinFactNeighborX="-95276" custLinFactNeighborY="17370">
        <dgm:presLayoutVars>
          <dgm:chPref val="3"/>
        </dgm:presLayoutVars>
      </dgm:prSet>
      <dgm:spPr/>
    </dgm:pt>
    <dgm:pt modelId="{389477EC-A54C-4CF5-B7CD-B35B7B13BEAB}" type="pres">
      <dgm:prSet presAssocID="{D7362876-9EDD-406F-BD30-BE9F644FAC92}" presName="hierChild4" presStyleCnt="0"/>
      <dgm:spPr/>
    </dgm:pt>
    <dgm:pt modelId="{FE07EEE5-1342-47C3-8D8F-6600EA1E2D31}" type="pres">
      <dgm:prSet presAssocID="{C454E3AA-6C63-4862-9A32-B82191AC6D20}" presName="Name10" presStyleLbl="parChTrans1D2" presStyleIdx="1" presStyleCnt="2"/>
      <dgm:spPr/>
    </dgm:pt>
    <dgm:pt modelId="{86557885-3049-477C-992C-12E3925A2406}" type="pres">
      <dgm:prSet presAssocID="{EFE75F36-9479-4C66-ABD3-926FA0A9EDBE}" presName="hierRoot2" presStyleCnt="0"/>
      <dgm:spPr/>
    </dgm:pt>
    <dgm:pt modelId="{6E793C0D-A445-4238-9D5A-69C8E1CB673B}" type="pres">
      <dgm:prSet presAssocID="{EFE75F36-9479-4C66-ABD3-926FA0A9EDBE}" presName="composite2" presStyleCnt="0"/>
      <dgm:spPr/>
    </dgm:pt>
    <dgm:pt modelId="{59914B3D-0F80-4776-A400-172E5711442D}" type="pres">
      <dgm:prSet presAssocID="{EFE75F36-9479-4C66-ABD3-926FA0A9EDBE}" presName="background2" presStyleLbl="node2" presStyleIdx="1" presStyleCnt="2"/>
      <dgm:spPr/>
    </dgm:pt>
    <dgm:pt modelId="{6D4DD754-C7C5-427C-A243-000834ADB8C2}" type="pres">
      <dgm:prSet presAssocID="{EFE75F36-9479-4C66-ABD3-926FA0A9EDBE}" presName="text2" presStyleLbl="fgAcc2" presStyleIdx="1" presStyleCnt="2" custScaleX="430271" custLinFactNeighborX="61903" custLinFactNeighborY="6821">
        <dgm:presLayoutVars>
          <dgm:chPref val="3"/>
        </dgm:presLayoutVars>
      </dgm:prSet>
      <dgm:spPr/>
    </dgm:pt>
    <dgm:pt modelId="{F486F739-D052-4569-8CA6-040BFCAADEE2}" type="pres">
      <dgm:prSet presAssocID="{EFE75F36-9479-4C66-ABD3-926FA0A9EDBE}" presName="hierChild3" presStyleCnt="0"/>
      <dgm:spPr/>
    </dgm:pt>
    <dgm:pt modelId="{F1F0BB68-27D7-40C2-A259-0EA6D8CB8150}" type="pres">
      <dgm:prSet presAssocID="{D2B41EE7-62C1-4738-9B99-B205CD63F33C}" presName="Name17" presStyleLbl="parChTrans1D3" presStyleIdx="1" presStyleCnt="2"/>
      <dgm:spPr/>
    </dgm:pt>
    <dgm:pt modelId="{CA05EAD3-DC60-41B4-8877-704B11793E0F}" type="pres">
      <dgm:prSet presAssocID="{B3C8D8E6-FEBD-4B2A-93FF-7C202CD8C4A9}" presName="hierRoot3" presStyleCnt="0"/>
      <dgm:spPr/>
    </dgm:pt>
    <dgm:pt modelId="{3874DF50-F5E2-44DA-86D2-2F585487F377}" type="pres">
      <dgm:prSet presAssocID="{B3C8D8E6-FEBD-4B2A-93FF-7C202CD8C4A9}" presName="composite3" presStyleCnt="0"/>
      <dgm:spPr/>
    </dgm:pt>
    <dgm:pt modelId="{2DBC8CEE-6FD8-42AC-B540-B6014BA5933D}" type="pres">
      <dgm:prSet presAssocID="{B3C8D8E6-FEBD-4B2A-93FF-7C202CD8C4A9}" presName="background3" presStyleLbl="node3" presStyleIdx="1" presStyleCnt="2"/>
      <dgm:spPr/>
    </dgm:pt>
    <dgm:pt modelId="{1ACEB200-5EF0-4480-AD63-46DE69CF0311}" type="pres">
      <dgm:prSet presAssocID="{B3C8D8E6-FEBD-4B2A-93FF-7C202CD8C4A9}" presName="text3" presStyleLbl="fgAcc3" presStyleIdx="1" presStyleCnt="2" custScaleX="449326" custScaleY="552527" custLinFactNeighborX="52533" custLinFactNeighborY="-4827">
        <dgm:presLayoutVars>
          <dgm:chPref val="3"/>
        </dgm:presLayoutVars>
      </dgm:prSet>
      <dgm:spPr/>
    </dgm:pt>
    <dgm:pt modelId="{8E05AD8E-CD22-4DF5-90AA-A1E066476802}" type="pres">
      <dgm:prSet presAssocID="{B3C8D8E6-FEBD-4B2A-93FF-7C202CD8C4A9}" presName="hierChild4" presStyleCnt="0"/>
      <dgm:spPr/>
    </dgm:pt>
  </dgm:ptLst>
  <dgm:cxnLst>
    <dgm:cxn modelId="{3BE33F13-ED17-42D4-AB46-9EEAC04166FA}" type="presOf" srcId="{D2B41EE7-62C1-4738-9B99-B205CD63F33C}" destId="{F1F0BB68-27D7-40C2-A259-0EA6D8CB8150}" srcOrd="0" destOrd="0" presId="urn:microsoft.com/office/officeart/2005/8/layout/hierarchy1"/>
    <dgm:cxn modelId="{5055591E-EC41-4874-92A7-9EF15908A57B}" srcId="{EFE75F36-9479-4C66-ABD3-926FA0A9EDBE}" destId="{B3C8D8E6-FEBD-4B2A-93FF-7C202CD8C4A9}" srcOrd="0" destOrd="0" parTransId="{D2B41EE7-62C1-4738-9B99-B205CD63F33C}" sibTransId="{3582DC77-FEA9-44E7-8BC9-895A56C4434E}"/>
    <dgm:cxn modelId="{F0D57D29-8A68-48F7-B586-5E703697D87C}" srcId="{91647463-4A97-42FE-B2FF-CE521779DA4F}" destId="{EFE75F36-9479-4C66-ABD3-926FA0A9EDBE}" srcOrd="1" destOrd="0" parTransId="{C454E3AA-6C63-4862-9A32-B82191AC6D20}" sibTransId="{FA3D9872-326F-4CAA-9D79-CF7D2A35BFB0}"/>
    <dgm:cxn modelId="{216FE43C-0833-4018-B842-DD88D119C942}" type="presOf" srcId="{15473285-1E32-4192-ABD1-8F7A47D690E5}" destId="{8623F63F-7AD3-4FE6-8E1B-52B5DA55F56E}" srcOrd="0" destOrd="0" presId="urn:microsoft.com/office/officeart/2005/8/layout/hierarchy1"/>
    <dgm:cxn modelId="{9C404546-214B-4ABA-81A4-2BE1AB9BE3A0}" type="presOf" srcId="{91647463-4A97-42FE-B2FF-CE521779DA4F}" destId="{6AA2B153-D913-48FB-BF39-81C71E2350EF}" srcOrd="0" destOrd="0" presId="urn:microsoft.com/office/officeart/2005/8/layout/hierarchy1"/>
    <dgm:cxn modelId="{66697769-CF6C-4F29-865A-28E5317B2334}" srcId="{59632A4E-E190-444E-BF86-745607C6F524}" destId="{D7362876-9EDD-406F-BD30-BE9F644FAC92}" srcOrd="0" destOrd="0" parTransId="{15473285-1E32-4192-ABD1-8F7A47D690E5}" sibTransId="{5D655BF9-FA8A-40D1-BB0E-CD38524ED526}"/>
    <dgm:cxn modelId="{143A544B-41AE-4AD4-980D-D14A9EC6A234}" srcId="{2A43FE9B-68C4-49E0-ACE2-795C58DE44B4}" destId="{91647463-4A97-42FE-B2FF-CE521779DA4F}" srcOrd="0" destOrd="0" parTransId="{BF2CCDAF-985B-4804-98D3-DE086AD4A27F}" sibTransId="{FD0E7CB8-B135-4E55-BADE-0C2AA39D06A8}"/>
    <dgm:cxn modelId="{33CC1276-4936-42FE-ABB6-65157A0BC416}" type="presOf" srcId="{C454E3AA-6C63-4862-9A32-B82191AC6D20}" destId="{FE07EEE5-1342-47C3-8D8F-6600EA1E2D31}" srcOrd="0" destOrd="0" presId="urn:microsoft.com/office/officeart/2005/8/layout/hierarchy1"/>
    <dgm:cxn modelId="{681DAB8B-7249-43F6-A496-99CD31AE26C1}" type="presOf" srcId="{D7362876-9EDD-406F-BD30-BE9F644FAC92}" destId="{8EE518BE-0434-44CC-A802-A9648AB6D8EB}" srcOrd="0" destOrd="0" presId="urn:microsoft.com/office/officeart/2005/8/layout/hierarchy1"/>
    <dgm:cxn modelId="{CB787BA9-EEB7-4FEB-AF12-2FAFB891D81C}" type="presOf" srcId="{59632A4E-E190-444E-BF86-745607C6F524}" destId="{1965797C-17FB-4AD9-9F16-A8D4B5AB8781}" srcOrd="0" destOrd="0" presId="urn:microsoft.com/office/officeart/2005/8/layout/hierarchy1"/>
    <dgm:cxn modelId="{CA59DDC1-0E7B-45C1-BAF5-7F9162E39CD6}" type="presOf" srcId="{A600E922-DBAA-40AC-90E8-43B742DE7421}" destId="{173754AD-B136-41F8-9E0D-BE4E739DBDBD}" srcOrd="0" destOrd="0" presId="urn:microsoft.com/office/officeart/2005/8/layout/hierarchy1"/>
    <dgm:cxn modelId="{DA0FD2C3-76EA-4A02-9CC5-21C9686D0A2B}" type="presOf" srcId="{B3C8D8E6-FEBD-4B2A-93FF-7C202CD8C4A9}" destId="{1ACEB200-5EF0-4480-AD63-46DE69CF0311}" srcOrd="0" destOrd="0" presId="urn:microsoft.com/office/officeart/2005/8/layout/hierarchy1"/>
    <dgm:cxn modelId="{11F9D3E0-4BB8-4170-80C2-BE18ABA64000}" srcId="{91647463-4A97-42FE-B2FF-CE521779DA4F}" destId="{59632A4E-E190-444E-BF86-745607C6F524}" srcOrd="0" destOrd="0" parTransId="{A600E922-DBAA-40AC-90E8-43B742DE7421}" sibTransId="{00470A40-3FE9-4534-BD64-2E4BDCF836DB}"/>
    <dgm:cxn modelId="{35A77AE7-FE99-4670-B7E6-7F0EDAF9DB96}" type="presOf" srcId="{EFE75F36-9479-4C66-ABD3-926FA0A9EDBE}" destId="{6D4DD754-C7C5-427C-A243-000834ADB8C2}" srcOrd="0" destOrd="0" presId="urn:microsoft.com/office/officeart/2005/8/layout/hierarchy1"/>
    <dgm:cxn modelId="{2B883EEA-FFB9-495C-B547-C9B17B001EFA}" type="presOf" srcId="{2A43FE9B-68C4-49E0-ACE2-795C58DE44B4}" destId="{20037047-B8EF-4CD7-A013-108C5E7792B0}" srcOrd="0" destOrd="0" presId="urn:microsoft.com/office/officeart/2005/8/layout/hierarchy1"/>
    <dgm:cxn modelId="{B5F5B2CB-4084-4C51-AF51-BD6225026983}" type="presParOf" srcId="{20037047-B8EF-4CD7-A013-108C5E7792B0}" destId="{8923738C-51A8-4432-9622-BB673997A738}" srcOrd="0" destOrd="0" presId="urn:microsoft.com/office/officeart/2005/8/layout/hierarchy1"/>
    <dgm:cxn modelId="{59FBFF0A-EEF9-4CC1-9AD5-F433DD009518}" type="presParOf" srcId="{8923738C-51A8-4432-9622-BB673997A738}" destId="{1A92046E-7C7C-463A-ACCE-D807EED12207}" srcOrd="0" destOrd="0" presId="urn:microsoft.com/office/officeart/2005/8/layout/hierarchy1"/>
    <dgm:cxn modelId="{C8F8D591-B30D-4D9B-B4CF-8CD9C9CF2F46}" type="presParOf" srcId="{1A92046E-7C7C-463A-ACCE-D807EED12207}" destId="{CFC96E84-6212-4507-A4C2-B1807882C8E0}" srcOrd="0" destOrd="0" presId="urn:microsoft.com/office/officeart/2005/8/layout/hierarchy1"/>
    <dgm:cxn modelId="{1A1788C4-4DDF-4D4E-8834-F231078A528C}" type="presParOf" srcId="{1A92046E-7C7C-463A-ACCE-D807EED12207}" destId="{6AA2B153-D913-48FB-BF39-81C71E2350EF}" srcOrd="1" destOrd="0" presId="urn:microsoft.com/office/officeart/2005/8/layout/hierarchy1"/>
    <dgm:cxn modelId="{980340C1-4B22-4F60-9E26-58F609DB8CDA}" type="presParOf" srcId="{8923738C-51A8-4432-9622-BB673997A738}" destId="{28F7AEF3-B5E4-483E-9468-B3C0923643FC}" srcOrd="1" destOrd="0" presId="urn:microsoft.com/office/officeart/2005/8/layout/hierarchy1"/>
    <dgm:cxn modelId="{9166CBA4-AF5F-4266-88A5-1961F8A4C513}" type="presParOf" srcId="{28F7AEF3-B5E4-483E-9468-B3C0923643FC}" destId="{173754AD-B136-41F8-9E0D-BE4E739DBDBD}" srcOrd="0" destOrd="0" presId="urn:microsoft.com/office/officeart/2005/8/layout/hierarchy1"/>
    <dgm:cxn modelId="{DAD0A70E-2ACF-4018-B30F-0AF21FC36C11}" type="presParOf" srcId="{28F7AEF3-B5E4-483E-9468-B3C0923643FC}" destId="{81BDF49F-5D4B-4FED-80E4-438E6005E171}" srcOrd="1" destOrd="0" presId="urn:microsoft.com/office/officeart/2005/8/layout/hierarchy1"/>
    <dgm:cxn modelId="{46F488CF-8E4E-4341-B472-74EC80401405}" type="presParOf" srcId="{81BDF49F-5D4B-4FED-80E4-438E6005E171}" destId="{2B548E82-E250-498D-A685-0FFAAE39E78E}" srcOrd="0" destOrd="0" presId="urn:microsoft.com/office/officeart/2005/8/layout/hierarchy1"/>
    <dgm:cxn modelId="{609CB786-5540-4B89-A32F-6045FBBE05EE}" type="presParOf" srcId="{2B548E82-E250-498D-A685-0FFAAE39E78E}" destId="{E6CC2EC0-54DD-4852-86D9-CE1C41230A74}" srcOrd="0" destOrd="0" presId="urn:microsoft.com/office/officeart/2005/8/layout/hierarchy1"/>
    <dgm:cxn modelId="{597373C9-FF61-477D-A5BF-56D6A732F1AB}" type="presParOf" srcId="{2B548E82-E250-498D-A685-0FFAAE39E78E}" destId="{1965797C-17FB-4AD9-9F16-A8D4B5AB8781}" srcOrd="1" destOrd="0" presId="urn:microsoft.com/office/officeart/2005/8/layout/hierarchy1"/>
    <dgm:cxn modelId="{6C464A2C-A3D7-4AE4-843F-65CFBA94995F}" type="presParOf" srcId="{81BDF49F-5D4B-4FED-80E4-438E6005E171}" destId="{76B796C7-ACA4-44DA-A50C-3486DD534997}" srcOrd="1" destOrd="0" presId="urn:microsoft.com/office/officeart/2005/8/layout/hierarchy1"/>
    <dgm:cxn modelId="{BF05663C-015B-4AB7-B182-6A03B54D07BB}" type="presParOf" srcId="{76B796C7-ACA4-44DA-A50C-3486DD534997}" destId="{8623F63F-7AD3-4FE6-8E1B-52B5DA55F56E}" srcOrd="0" destOrd="0" presId="urn:microsoft.com/office/officeart/2005/8/layout/hierarchy1"/>
    <dgm:cxn modelId="{B4C23B23-F51E-40AB-BCA6-C61283D9DA15}" type="presParOf" srcId="{76B796C7-ACA4-44DA-A50C-3486DD534997}" destId="{1E0F822E-177B-4092-8CF0-6312C17F3690}" srcOrd="1" destOrd="0" presId="urn:microsoft.com/office/officeart/2005/8/layout/hierarchy1"/>
    <dgm:cxn modelId="{7DD36EAD-E470-4A8C-BB27-2BF0EC70C3E2}" type="presParOf" srcId="{1E0F822E-177B-4092-8CF0-6312C17F3690}" destId="{671C8CDC-0287-43B8-9271-BCFBF4F22340}" srcOrd="0" destOrd="0" presId="urn:microsoft.com/office/officeart/2005/8/layout/hierarchy1"/>
    <dgm:cxn modelId="{B52DD605-6A42-4D3A-91E8-34B9FF1EC723}" type="presParOf" srcId="{671C8CDC-0287-43B8-9271-BCFBF4F22340}" destId="{965EC088-E081-4B1B-B832-8510130DD248}" srcOrd="0" destOrd="0" presId="urn:microsoft.com/office/officeart/2005/8/layout/hierarchy1"/>
    <dgm:cxn modelId="{FAC785FB-2062-4F66-AB0E-33BB6C44FE51}" type="presParOf" srcId="{671C8CDC-0287-43B8-9271-BCFBF4F22340}" destId="{8EE518BE-0434-44CC-A802-A9648AB6D8EB}" srcOrd="1" destOrd="0" presId="urn:microsoft.com/office/officeart/2005/8/layout/hierarchy1"/>
    <dgm:cxn modelId="{95D4D304-9499-4D4B-9F7B-56DCF91C0E6A}" type="presParOf" srcId="{1E0F822E-177B-4092-8CF0-6312C17F3690}" destId="{389477EC-A54C-4CF5-B7CD-B35B7B13BEAB}" srcOrd="1" destOrd="0" presId="urn:microsoft.com/office/officeart/2005/8/layout/hierarchy1"/>
    <dgm:cxn modelId="{AB4D8095-1DF9-4227-B728-2CE4C432537F}" type="presParOf" srcId="{28F7AEF3-B5E4-483E-9468-B3C0923643FC}" destId="{FE07EEE5-1342-47C3-8D8F-6600EA1E2D31}" srcOrd="2" destOrd="0" presId="urn:microsoft.com/office/officeart/2005/8/layout/hierarchy1"/>
    <dgm:cxn modelId="{BCF8F6D8-B34F-400B-97D0-D842D5F1A957}" type="presParOf" srcId="{28F7AEF3-B5E4-483E-9468-B3C0923643FC}" destId="{86557885-3049-477C-992C-12E3925A2406}" srcOrd="3" destOrd="0" presId="urn:microsoft.com/office/officeart/2005/8/layout/hierarchy1"/>
    <dgm:cxn modelId="{3C5BE5D1-B46D-476A-BAAE-7659CD40FD13}" type="presParOf" srcId="{86557885-3049-477C-992C-12E3925A2406}" destId="{6E793C0D-A445-4238-9D5A-69C8E1CB673B}" srcOrd="0" destOrd="0" presId="urn:microsoft.com/office/officeart/2005/8/layout/hierarchy1"/>
    <dgm:cxn modelId="{BD54BBCF-9025-4671-82F6-800C2857DE67}" type="presParOf" srcId="{6E793C0D-A445-4238-9D5A-69C8E1CB673B}" destId="{59914B3D-0F80-4776-A400-172E5711442D}" srcOrd="0" destOrd="0" presId="urn:microsoft.com/office/officeart/2005/8/layout/hierarchy1"/>
    <dgm:cxn modelId="{61A608A8-9E54-4ED8-BCAE-6AF933E0B010}" type="presParOf" srcId="{6E793C0D-A445-4238-9D5A-69C8E1CB673B}" destId="{6D4DD754-C7C5-427C-A243-000834ADB8C2}" srcOrd="1" destOrd="0" presId="urn:microsoft.com/office/officeart/2005/8/layout/hierarchy1"/>
    <dgm:cxn modelId="{3233E290-8D8B-411C-944F-4326A72A2CBD}" type="presParOf" srcId="{86557885-3049-477C-992C-12E3925A2406}" destId="{F486F739-D052-4569-8CA6-040BFCAADEE2}" srcOrd="1" destOrd="0" presId="urn:microsoft.com/office/officeart/2005/8/layout/hierarchy1"/>
    <dgm:cxn modelId="{8FA4ED01-5ADA-4B98-9B25-8146B9170960}" type="presParOf" srcId="{F486F739-D052-4569-8CA6-040BFCAADEE2}" destId="{F1F0BB68-27D7-40C2-A259-0EA6D8CB8150}" srcOrd="0" destOrd="0" presId="urn:microsoft.com/office/officeart/2005/8/layout/hierarchy1"/>
    <dgm:cxn modelId="{315E6F20-4277-47F4-B20A-BDC96989F83F}" type="presParOf" srcId="{F486F739-D052-4569-8CA6-040BFCAADEE2}" destId="{CA05EAD3-DC60-41B4-8877-704B11793E0F}" srcOrd="1" destOrd="0" presId="urn:microsoft.com/office/officeart/2005/8/layout/hierarchy1"/>
    <dgm:cxn modelId="{58C5FBE9-5070-4E35-9454-BDA81691069A}" type="presParOf" srcId="{CA05EAD3-DC60-41B4-8877-704B11793E0F}" destId="{3874DF50-F5E2-44DA-86D2-2F585487F377}" srcOrd="0" destOrd="0" presId="urn:microsoft.com/office/officeart/2005/8/layout/hierarchy1"/>
    <dgm:cxn modelId="{F3F52ABA-462F-4460-9CCF-EB9DD0653221}" type="presParOf" srcId="{3874DF50-F5E2-44DA-86D2-2F585487F377}" destId="{2DBC8CEE-6FD8-42AC-B540-B6014BA5933D}" srcOrd="0" destOrd="0" presId="urn:microsoft.com/office/officeart/2005/8/layout/hierarchy1"/>
    <dgm:cxn modelId="{8643C20B-0857-41F5-9A5E-A3EFB465E4C5}" type="presParOf" srcId="{3874DF50-F5E2-44DA-86D2-2F585487F377}" destId="{1ACEB200-5EF0-4480-AD63-46DE69CF0311}" srcOrd="1" destOrd="0" presId="urn:microsoft.com/office/officeart/2005/8/layout/hierarchy1"/>
    <dgm:cxn modelId="{D7BEC796-2F3E-4A2F-9123-F91BEA9365C3}" type="presParOf" srcId="{CA05EAD3-DC60-41B4-8877-704B11793E0F}" destId="{8E05AD8E-CD22-4DF5-90AA-A1E06647680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7EF552-34BE-4B94-89A6-4F1A860B0533}">
      <dsp:nvSpPr>
        <dsp:cNvPr id="0" name=""/>
        <dsp:cNvSpPr/>
      </dsp:nvSpPr>
      <dsp:spPr>
        <a:xfrm>
          <a:off x="876876" y="432"/>
          <a:ext cx="478494" cy="4784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 dirty="0"/>
        </a:p>
      </dsp:txBody>
      <dsp:txXfrm>
        <a:off x="946950" y="70506"/>
        <a:ext cx="338346" cy="338346"/>
      </dsp:txXfrm>
    </dsp:sp>
    <dsp:sp modelId="{72F83FEC-B3B2-42AB-9BFE-0655A76C8F87}">
      <dsp:nvSpPr>
        <dsp:cNvPr id="0" name=""/>
        <dsp:cNvSpPr/>
      </dsp:nvSpPr>
      <dsp:spPr>
        <a:xfrm rot="2160000">
          <a:off x="1340179" y="367823"/>
          <a:ext cx="126912" cy="161491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>
        <a:off x="1343815" y="388931"/>
        <a:ext cx="88838" cy="96895"/>
      </dsp:txXfrm>
    </dsp:sp>
    <dsp:sp modelId="{B98281CE-D4B1-4090-A654-EEFC450810EF}">
      <dsp:nvSpPr>
        <dsp:cNvPr id="0" name=""/>
        <dsp:cNvSpPr/>
      </dsp:nvSpPr>
      <dsp:spPr>
        <a:xfrm>
          <a:off x="1457712" y="422434"/>
          <a:ext cx="478494" cy="4784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/>
        </a:p>
      </dsp:txBody>
      <dsp:txXfrm>
        <a:off x="1527786" y="492508"/>
        <a:ext cx="338346" cy="338346"/>
      </dsp:txXfrm>
    </dsp:sp>
    <dsp:sp modelId="{93BAEA34-AB72-4A57-B9AD-0F5E3F60E7A8}">
      <dsp:nvSpPr>
        <dsp:cNvPr id="0" name=""/>
        <dsp:cNvSpPr/>
      </dsp:nvSpPr>
      <dsp:spPr>
        <a:xfrm rot="6480000">
          <a:off x="1523683" y="918927"/>
          <a:ext cx="126912" cy="161491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 rot="10800000">
        <a:off x="1548603" y="933120"/>
        <a:ext cx="88838" cy="96895"/>
      </dsp:txXfrm>
    </dsp:sp>
    <dsp:sp modelId="{EB84904C-A773-45F4-9893-32EACDDEA59A}">
      <dsp:nvSpPr>
        <dsp:cNvPr id="0" name=""/>
        <dsp:cNvSpPr/>
      </dsp:nvSpPr>
      <dsp:spPr>
        <a:xfrm>
          <a:off x="1235853" y="1105248"/>
          <a:ext cx="478494" cy="4784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 dirty="0"/>
        </a:p>
      </dsp:txBody>
      <dsp:txXfrm>
        <a:off x="1305927" y="1175322"/>
        <a:ext cx="338346" cy="338346"/>
      </dsp:txXfrm>
    </dsp:sp>
    <dsp:sp modelId="{B9C69FC9-33E5-4010-BF78-B43EE261523E}">
      <dsp:nvSpPr>
        <dsp:cNvPr id="0" name=""/>
        <dsp:cNvSpPr/>
      </dsp:nvSpPr>
      <dsp:spPr>
        <a:xfrm rot="10800000">
          <a:off x="1056259" y="1263749"/>
          <a:ext cx="126912" cy="161491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 rot="10800000">
        <a:off x="1094333" y="1296047"/>
        <a:ext cx="88838" cy="96895"/>
      </dsp:txXfrm>
    </dsp:sp>
    <dsp:sp modelId="{9CDD3DD6-3F08-43C2-9FDB-AEDD5F97CB39}">
      <dsp:nvSpPr>
        <dsp:cNvPr id="0" name=""/>
        <dsp:cNvSpPr/>
      </dsp:nvSpPr>
      <dsp:spPr>
        <a:xfrm>
          <a:off x="517900" y="1105248"/>
          <a:ext cx="478494" cy="4784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 dirty="0"/>
        </a:p>
      </dsp:txBody>
      <dsp:txXfrm>
        <a:off x="587974" y="1175322"/>
        <a:ext cx="338346" cy="338346"/>
      </dsp:txXfrm>
    </dsp:sp>
    <dsp:sp modelId="{41D55BA2-99A0-4528-9B7D-77514AF0823D}">
      <dsp:nvSpPr>
        <dsp:cNvPr id="0" name=""/>
        <dsp:cNvSpPr/>
      </dsp:nvSpPr>
      <dsp:spPr>
        <a:xfrm rot="15120000">
          <a:off x="583871" y="925759"/>
          <a:ext cx="126912" cy="161491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 rot="10800000">
        <a:off x="608791" y="976162"/>
        <a:ext cx="88838" cy="96895"/>
      </dsp:txXfrm>
    </dsp:sp>
    <dsp:sp modelId="{7C6FE5AD-9922-41C4-B76E-2A2C51EE10BE}">
      <dsp:nvSpPr>
        <dsp:cNvPr id="0" name=""/>
        <dsp:cNvSpPr/>
      </dsp:nvSpPr>
      <dsp:spPr>
        <a:xfrm>
          <a:off x="296040" y="422434"/>
          <a:ext cx="478494" cy="4784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/>
        </a:p>
      </dsp:txBody>
      <dsp:txXfrm>
        <a:off x="366114" y="492508"/>
        <a:ext cx="338346" cy="338346"/>
      </dsp:txXfrm>
    </dsp:sp>
    <dsp:sp modelId="{C57038A1-4C82-43CB-9DC3-209BFC612351}">
      <dsp:nvSpPr>
        <dsp:cNvPr id="0" name=""/>
        <dsp:cNvSpPr/>
      </dsp:nvSpPr>
      <dsp:spPr>
        <a:xfrm rot="19440000">
          <a:off x="759343" y="372046"/>
          <a:ext cx="126912" cy="161491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>
        <a:off x="762979" y="415534"/>
        <a:ext cx="88838" cy="968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E98A1E-DCBC-44E8-94F5-0C7C165D0BCE}">
      <dsp:nvSpPr>
        <dsp:cNvPr id="0" name=""/>
        <dsp:cNvSpPr/>
      </dsp:nvSpPr>
      <dsp:spPr>
        <a:xfrm rot="10800000">
          <a:off x="1670917" y="0"/>
          <a:ext cx="5075843" cy="156966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2176" tIns="125730" rIns="234696" bIns="125730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300" b="1" kern="1200" dirty="0"/>
            <a:t>Три основні питання економіки</a:t>
          </a:r>
          <a:endParaRPr lang="ru-RU" sz="3300" b="1" kern="1200" dirty="0"/>
        </a:p>
      </dsp:txBody>
      <dsp:txXfrm rot="10800000">
        <a:off x="2063332" y="0"/>
        <a:ext cx="4683428" cy="1569660"/>
      </dsp:txXfrm>
    </dsp:sp>
    <dsp:sp modelId="{22F902F6-10D1-4D54-87C5-86F3BE20ADDA}">
      <dsp:nvSpPr>
        <dsp:cNvPr id="0" name=""/>
        <dsp:cNvSpPr/>
      </dsp:nvSpPr>
      <dsp:spPr>
        <a:xfrm>
          <a:off x="886087" y="0"/>
          <a:ext cx="1569660" cy="156966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E98A1E-DCBC-44E8-94F5-0C7C165D0BCE}">
      <dsp:nvSpPr>
        <dsp:cNvPr id="0" name=""/>
        <dsp:cNvSpPr/>
      </dsp:nvSpPr>
      <dsp:spPr>
        <a:xfrm rot="10800000">
          <a:off x="-1" y="0"/>
          <a:ext cx="7632851" cy="156812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62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accent1">
              <a:hueOff val="0"/>
              <a:satOff val="0"/>
              <a:lumOff val="0"/>
              <a:alphaOff val="0"/>
              <a:shade val="30000"/>
              <a:satMod val="2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0825" tIns="121920" rIns="227584" bIns="121920" numCol="1" spcCol="1270" anchor="ctr" anchorCtr="0">
          <a:noAutofit/>
        </a:bodyPr>
        <a:lstStyle/>
        <a:p>
          <a:pPr marL="898525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i="1" kern="1200" dirty="0"/>
            <a:t>Три способи вирішення основних питань економіки</a:t>
          </a:r>
          <a:endParaRPr lang="ru-RU" sz="3200" b="1" i="1" kern="1200" dirty="0"/>
        </a:p>
      </dsp:txBody>
      <dsp:txXfrm rot="10800000">
        <a:off x="392031" y="0"/>
        <a:ext cx="7240819" cy="1568129"/>
      </dsp:txXfrm>
    </dsp:sp>
    <dsp:sp modelId="{22F902F6-10D1-4D54-87C5-86F3BE20ADDA}">
      <dsp:nvSpPr>
        <dsp:cNvPr id="0" name=""/>
        <dsp:cNvSpPr/>
      </dsp:nvSpPr>
      <dsp:spPr>
        <a:xfrm>
          <a:off x="504056" y="0"/>
          <a:ext cx="1474008" cy="156659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glow rad="76200">
            <a:schemeClr val="accent1">
              <a:tint val="5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accent1">
              <a:tint val="50000"/>
              <a:hueOff val="0"/>
              <a:satOff val="0"/>
              <a:lumOff val="0"/>
              <a:alphaOff val="0"/>
              <a:shade val="30000"/>
              <a:satMod val="20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F0BB68-27D7-40C2-A259-0EA6D8CB8150}">
      <dsp:nvSpPr>
        <dsp:cNvPr id="0" name=""/>
        <dsp:cNvSpPr/>
      </dsp:nvSpPr>
      <dsp:spPr>
        <a:xfrm>
          <a:off x="5946967" y="3288159"/>
          <a:ext cx="91440" cy="151608"/>
        </a:xfrm>
        <a:custGeom>
          <a:avLst/>
          <a:gdLst/>
          <a:ahLst/>
          <a:cxnLst/>
          <a:rect l="0" t="0" r="0" b="0"/>
          <a:pathLst>
            <a:path>
              <a:moveTo>
                <a:pt x="111224" y="0"/>
              </a:moveTo>
              <a:lnTo>
                <a:pt x="111224" y="86846"/>
              </a:lnTo>
              <a:lnTo>
                <a:pt x="45720" y="86846"/>
              </a:lnTo>
              <a:lnTo>
                <a:pt x="45720" y="151608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07EEE5-1342-47C3-8D8F-6600EA1E2D31}">
      <dsp:nvSpPr>
        <dsp:cNvPr id="0" name=""/>
        <dsp:cNvSpPr/>
      </dsp:nvSpPr>
      <dsp:spPr>
        <a:xfrm>
          <a:off x="3932349" y="2533529"/>
          <a:ext cx="2125842" cy="3107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950"/>
              </a:lnTo>
              <a:lnTo>
                <a:pt x="2125842" y="245950"/>
              </a:lnTo>
              <a:lnTo>
                <a:pt x="2125842" y="31071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3F63F-7AD3-4FE6-8E1B-52B5DA55F56E}">
      <dsp:nvSpPr>
        <dsp:cNvPr id="0" name=""/>
        <dsp:cNvSpPr/>
      </dsp:nvSpPr>
      <dsp:spPr>
        <a:xfrm>
          <a:off x="1633222" y="3255904"/>
          <a:ext cx="91440" cy="1806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5847"/>
              </a:lnTo>
              <a:lnTo>
                <a:pt x="79199" y="115847"/>
              </a:lnTo>
              <a:lnTo>
                <a:pt x="79199" y="18061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3754AD-B136-41F8-9E0D-BE4E739DBDBD}">
      <dsp:nvSpPr>
        <dsp:cNvPr id="0" name=""/>
        <dsp:cNvSpPr/>
      </dsp:nvSpPr>
      <dsp:spPr>
        <a:xfrm>
          <a:off x="1678942" y="2533529"/>
          <a:ext cx="2253407" cy="306464"/>
        </a:xfrm>
        <a:custGeom>
          <a:avLst/>
          <a:gdLst/>
          <a:ahLst/>
          <a:cxnLst/>
          <a:rect l="0" t="0" r="0" b="0"/>
          <a:pathLst>
            <a:path>
              <a:moveTo>
                <a:pt x="2253407" y="0"/>
              </a:moveTo>
              <a:lnTo>
                <a:pt x="2253407" y="241702"/>
              </a:lnTo>
              <a:lnTo>
                <a:pt x="0" y="241702"/>
              </a:lnTo>
              <a:lnTo>
                <a:pt x="0" y="30646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C96E84-6212-4507-A4C2-B1807882C8E0}">
      <dsp:nvSpPr>
        <dsp:cNvPr id="0" name=""/>
        <dsp:cNvSpPr/>
      </dsp:nvSpPr>
      <dsp:spPr>
        <a:xfrm>
          <a:off x="241397" y="-73792"/>
          <a:ext cx="7381904" cy="26073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A2B153-D913-48FB-BF39-81C71E2350EF}">
      <dsp:nvSpPr>
        <dsp:cNvPr id="0" name=""/>
        <dsp:cNvSpPr/>
      </dsp:nvSpPr>
      <dsp:spPr>
        <a:xfrm>
          <a:off x="319073" y="0"/>
          <a:ext cx="7381904" cy="26073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i="1" kern="1200" dirty="0">
              <a:solidFill>
                <a:srgbClr val="8D0909"/>
              </a:solidFill>
            </a:rPr>
            <a:t>Змішана економічна система </a:t>
          </a:r>
          <a:r>
            <a:rPr lang="uk-UA" sz="2400" b="1" i="1" kern="1200" dirty="0"/>
            <a:t>–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1" kern="1200" dirty="0">
              <a:solidFill>
                <a:schemeClr val="accent1">
                  <a:lumMod val="75000"/>
                </a:schemeClr>
              </a:solidFill>
            </a:rPr>
            <a:t>це такий спосіб організації </a:t>
          </a:r>
          <a:r>
            <a:rPr lang="uk-UA" sz="2400" b="0" i="1" kern="1200" dirty="0">
              <a:solidFill>
                <a:schemeClr val="accent1">
                  <a:lumMod val="75000"/>
                </a:schemeClr>
              </a:solidFill>
            </a:rPr>
            <a:t>господарського життя</a:t>
          </a:r>
          <a:r>
            <a:rPr lang="uk-UA" sz="2400" b="1" i="1" kern="1200" dirty="0">
              <a:solidFill>
                <a:schemeClr val="accent1">
                  <a:lumMod val="75000"/>
                </a:schemeClr>
              </a:solidFill>
            </a:rPr>
            <a:t>, при якому </a:t>
          </a:r>
          <a:r>
            <a:rPr lang="uk-UA" sz="2400" b="1" i="1" u="sng" kern="1200" dirty="0">
              <a:solidFill>
                <a:schemeClr val="accent1">
                  <a:lumMod val="75000"/>
                </a:schemeClr>
              </a:solidFill>
            </a:rPr>
            <a:t>економічні ресурси </a:t>
          </a:r>
          <a:r>
            <a:rPr lang="uk-UA" sz="2400" b="1" i="1" u="none" kern="1200" dirty="0">
              <a:solidFill>
                <a:schemeClr val="accent1">
                  <a:lumMod val="75000"/>
                </a:schemeClr>
              </a:solidFill>
            </a:rPr>
            <a:t>знаходяться </a:t>
          </a:r>
          <a:r>
            <a:rPr lang="uk-UA" sz="2400" b="1" i="1" u="sng" kern="1200" dirty="0">
              <a:solidFill>
                <a:schemeClr val="accent1">
                  <a:lumMod val="75000"/>
                </a:schemeClr>
              </a:solidFill>
            </a:rPr>
            <a:t>у приватній власності</a:t>
          </a:r>
          <a:r>
            <a:rPr lang="uk-UA" sz="2400" b="1" i="1" kern="1200" dirty="0">
              <a:solidFill>
                <a:schemeClr val="accent1">
                  <a:lumMod val="75000"/>
                </a:schemeClr>
              </a:solidFill>
            </a:rPr>
            <a:t>, а розподіл обмежених ресурсів здійснюється як </a:t>
          </a:r>
          <a:r>
            <a:rPr lang="uk-UA" sz="2400" b="1" i="1" u="sng" kern="1200" dirty="0">
              <a:solidFill>
                <a:schemeClr val="accent1">
                  <a:lumMod val="75000"/>
                </a:schemeClr>
              </a:solidFill>
            </a:rPr>
            <a:t>ринком</a:t>
          </a:r>
          <a:r>
            <a:rPr lang="uk-UA" sz="2400" b="1" i="1" kern="1200" dirty="0">
              <a:solidFill>
                <a:schemeClr val="accent1">
                  <a:lumMod val="75000"/>
                </a:schemeClr>
              </a:solidFill>
            </a:rPr>
            <a:t>, так і при значній </a:t>
          </a:r>
          <a:r>
            <a:rPr lang="uk-UA" sz="2400" b="1" i="1" u="sng" kern="1200" dirty="0">
              <a:solidFill>
                <a:schemeClr val="accent1">
                  <a:lumMod val="75000"/>
                </a:schemeClr>
              </a:solidFill>
            </a:rPr>
            <a:t>участі держави </a:t>
          </a:r>
          <a:endParaRPr lang="ru-RU" sz="2400" b="1" i="1" u="sng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395439" y="76366"/>
        <a:ext cx="7229172" cy="2454589"/>
      </dsp:txXfrm>
    </dsp:sp>
    <dsp:sp modelId="{E6CC2EC0-54DD-4852-86D9-CE1C41230A74}">
      <dsp:nvSpPr>
        <dsp:cNvPr id="0" name=""/>
        <dsp:cNvSpPr/>
      </dsp:nvSpPr>
      <dsp:spPr>
        <a:xfrm>
          <a:off x="158270" y="2839994"/>
          <a:ext cx="3041343" cy="4159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5797C-17FB-4AD9-9F16-A8D4B5AB8781}">
      <dsp:nvSpPr>
        <dsp:cNvPr id="0" name=""/>
        <dsp:cNvSpPr/>
      </dsp:nvSpPr>
      <dsp:spPr>
        <a:xfrm>
          <a:off x="235946" y="2913786"/>
          <a:ext cx="3041343" cy="415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1" kern="1200" dirty="0">
              <a:solidFill>
                <a:srgbClr val="8D0909"/>
              </a:solidFill>
            </a:rPr>
            <a:t>Ринкова сфера</a:t>
          </a:r>
          <a:endParaRPr lang="ru-RU" sz="2400" b="1" i="1" kern="1200" dirty="0">
            <a:solidFill>
              <a:srgbClr val="8D0909"/>
            </a:solidFill>
          </a:endParaRPr>
        </a:p>
      </dsp:txBody>
      <dsp:txXfrm>
        <a:off x="248128" y="2925968"/>
        <a:ext cx="3016979" cy="391546"/>
      </dsp:txXfrm>
    </dsp:sp>
    <dsp:sp modelId="{965EC088-E081-4B1B-B832-8510130DD248}">
      <dsp:nvSpPr>
        <dsp:cNvPr id="0" name=""/>
        <dsp:cNvSpPr/>
      </dsp:nvSpPr>
      <dsp:spPr>
        <a:xfrm>
          <a:off x="191393" y="3436515"/>
          <a:ext cx="3042056" cy="2493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E518BE-0434-44CC-A802-A9648AB6D8EB}">
      <dsp:nvSpPr>
        <dsp:cNvPr id="0" name=""/>
        <dsp:cNvSpPr/>
      </dsp:nvSpPr>
      <dsp:spPr>
        <a:xfrm>
          <a:off x="269068" y="3510307"/>
          <a:ext cx="3042056" cy="24937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400" b="1" i="1" kern="1200" dirty="0">
            <a:solidFill>
              <a:schemeClr val="accent1">
                <a:lumMod val="50000"/>
              </a:schemeClr>
            </a:solidFill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1" kern="1200" dirty="0">
              <a:solidFill>
                <a:schemeClr val="accent1">
                  <a:lumMod val="50000"/>
                </a:schemeClr>
              </a:solidFill>
            </a:rPr>
            <a:t>Споживачі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400" b="1" i="1" kern="1200" dirty="0">
            <a:solidFill>
              <a:schemeClr val="accent1">
                <a:lumMod val="50000"/>
              </a:schemeClr>
            </a:solidFill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1" kern="1200" dirty="0">
              <a:solidFill>
                <a:schemeClr val="accent1">
                  <a:lumMod val="50000"/>
                </a:schemeClr>
              </a:solidFill>
            </a:rPr>
            <a:t>Вільний обмін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400" b="1" i="1" kern="1200" dirty="0">
            <a:solidFill>
              <a:schemeClr val="accent1">
                <a:lumMod val="50000"/>
              </a:schemeClr>
            </a:solidFill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1" kern="1200" dirty="0">
              <a:solidFill>
                <a:schemeClr val="accent1">
                  <a:lumMod val="50000"/>
                </a:schemeClr>
              </a:solidFill>
            </a:rPr>
            <a:t>Виробники</a:t>
          </a:r>
          <a:endParaRPr lang="uk-UA" sz="1300" b="1" i="1" kern="1200" dirty="0">
            <a:solidFill>
              <a:schemeClr val="accent1">
                <a:lumMod val="50000"/>
              </a:schemeClr>
            </a:solidFill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3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 dirty="0"/>
        </a:p>
      </dsp:txBody>
      <dsp:txXfrm>
        <a:off x="342107" y="3583346"/>
        <a:ext cx="2895978" cy="2347662"/>
      </dsp:txXfrm>
    </dsp:sp>
    <dsp:sp modelId="{59914B3D-0F80-4776-A400-172E5711442D}">
      <dsp:nvSpPr>
        <dsp:cNvPr id="0" name=""/>
        <dsp:cNvSpPr/>
      </dsp:nvSpPr>
      <dsp:spPr>
        <a:xfrm>
          <a:off x="4554217" y="2844242"/>
          <a:ext cx="3007948" cy="4439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4DD754-C7C5-427C-A243-000834ADB8C2}">
      <dsp:nvSpPr>
        <dsp:cNvPr id="0" name=""/>
        <dsp:cNvSpPr/>
      </dsp:nvSpPr>
      <dsp:spPr>
        <a:xfrm>
          <a:off x="4631893" y="2918034"/>
          <a:ext cx="3007948" cy="443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1" kern="1200" dirty="0">
              <a:solidFill>
                <a:srgbClr val="8D0909"/>
              </a:solidFill>
            </a:rPr>
            <a:t>Державна сфера</a:t>
          </a:r>
          <a:endParaRPr lang="ru-RU" sz="2400" b="1" i="1" kern="1200" dirty="0">
            <a:solidFill>
              <a:srgbClr val="8D0909"/>
            </a:solidFill>
          </a:endParaRPr>
        </a:p>
      </dsp:txBody>
      <dsp:txXfrm>
        <a:off x="4644895" y="2931036"/>
        <a:ext cx="2981944" cy="417913"/>
      </dsp:txXfrm>
    </dsp:sp>
    <dsp:sp modelId="{2DBC8CEE-6FD8-42AC-B540-B6014BA5933D}">
      <dsp:nvSpPr>
        <dsp:cNvPr id="0" name=""/>
        <dsp:cNvSpPr/>
      </dsp:nvSpPr>
      <dsp:spPr>
        <a:xfrm>
          <a:off x="4422108" y="3439768"/>
          <a:ext cx="3141158" cy="24527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CEB200-5EF0-4480-AD63-46DE69CF0311}">
      <dsp:nvSpPr>
        <dsp:cNvPr id="0" name=""/>
        <dsp:cNvSpPr/>
      </dsp:nvSpPr>
      <dsp:spPr>
        <a:xfrm>
          <a:off x="4499783" y="3513560"/>
          <a:ext cx="3141158" cy="24527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1" kern="1200" dirty="0">
              <a:solidFill>
                <a:schemeClr val="accent1">
                  <a:lumMod val="50000"/>
                </a:schemeClr>
              </a:solidFill>
            </a:rPr>
            <a:t>Виробники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400" b="1" i="1" kern="1200" dirty="0">
            <a:solidFill>
              <a:schemeClr val="accent1">
                <a:lumMod val="50000"/>
              </a:schemeClr>
            </a:solidFill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1" kern="1200" dirty="0">
              <a:solidFill>
                <a:schemeClr val="accent1">
                  <a:lumMod val="50000"/>
                </a:schemeClr>
              </a:solidFill>
            </a:rPr>
            <a:t>Державний план, розподіл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400" b="1" i="1" kern="1200" dirty="0">
            <a:solidFill>
              <a:schemeClr val="accent1">
                <a:lumMod val="50000"/>
              </a:schemeClr>
            </a:solidFill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1" kern="1200" dirty="0">
              <a:solidFill>
                <a:schemeClr val="accent1">
                  <a:lumMod val="50000"/>
                </a:schemeClr>
              </a:solidFill>
            </a:rPr>
            <a:t>Споживачі</a:t>
          </a:r>
          <a:endParaRPr lang="ru-RU" sz="2400" b="1" i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571622" y="3585399"/>
        <a:ext cx="2997480" cy="23090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67524DC-78BC-4D16-B81C-DBDFD4074DBC}" type="datetimeFigureOut">
              <a:rPr lang="ru-RU"/>
              <a:pPr>
                <a:defRPr/>
              </a:pPr>
              <a:t>07.04.2022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85DE122-89E7-4DE4-80B0-808AD4505B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B3056F1-17BD-42FA-923F-56A9AB7CF73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451D5-1136-42E4-9AF2-7406C96A35B1}" type="datetimeFigureOut">
              <a:rPr lang="ru-RU"/>
              <a:pPr>
                <a:defRPr/>
              </a:pPr>
              <a:t>07.04.2022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FCE60-B77D-4441-8999-1F8EF17E9C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584E8-46CF-47C7-BD13-B126B08CD64C}" type="datetimeFigureOut">
              <a:rPr lang="ru-RU"/>
              <a:pPr>
                <a:defRPr/>
              </a:pPr>
              <a:t>07.04.2022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8FFCA-C53B-4311-B6A5-5C3348E63D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3A85A-2B47-497E-A6F3-92487D7FB1A2}" type="datetimeFigureOut">
              <a:rPr lang="ru-RU"/>
              <a:pPr>
                <a:defRPr/>
              </a:pPr>
              <a:t>07.04.2022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11050-00A0-4291-887E-9D0E06CA81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1AA03-ACAA-4721-81D3-05C0A708ADE6}" type="datetimeFigureOut">
              <a:rPr lang="ru-RU"/>
              <a:pPr>
                <a:defRPr/>
              </a:pPr>
              <a:t>07.04.2022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3F0C6-26F7-44D8-A978-37D4125C25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AC01D-C2F8-4C23-978F-E4BB8082C4FA}" type="datetimeFigureOut">
              <a:rPr lang="ru-RU"/>
              <a:pPr>
                <a:defRPr/>
              </a:pPr>
              <a:t>07.04.2022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44A87-1E2A-42FE-B04A-D3E462339E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BEB6A-9D54-4DEB-A29A-872BE7EA19D5}" type="datetimeFigureOut">
              <a:rPr lang="ru-RU"/>
              <a:pPr>
                <a:defRPr/>
              </a:pPr>
              <a:t>07.04.2022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10F4C-7AF6-4C6B-ABEA-FFB6815B04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AA8E8-FF71-46E9-B20B-E26775601685}" type="datetimeFigureOut">
              <a:rPr lang="ru-RU"/>
              <a:pPr>
                <a:defRPr/>
              </a:pPr>
              <a:t>07.04.2022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40C5F-8656-436D-B99F-3C109FF148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3E195-17DF-42A3-8B36-BF858CE0E071}" type="datetimeFigureOut">
              <a:rPr lang="ru-RU"/>
              <a:pPr>
                <a:defRPr/>
              </a:pPr>
              <a:t>07.04.2022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160DD-AC17-464B-B60E-AB5B9F4B68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A3DB7-A1A8-4294-AF2A-170A9D3092CD}" type="datetimeFigureOut">
              <a:rPr lang="ru-RU"/>
              <a:pPr>
                <a:defRPr/>
              </a:pPr>
              <a:t>07.04.2022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18EFE-2B2B-4BA0-8CC5-5C49F92A62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D7167-F729-4138-AA0F-2CDB8A4111B3}" type="datetimeFigureOut">
              <a:rPr lang="ru-RU"/>
              <a:pPr>
                <a:defRPr/>
              </a:pPr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0B652-6DD2-4ADA-9196-41661A572A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205F7-0B29-42D2-A8AA-F163813EE388}" type="datetimeFigureOut">
              <a:rPr lang="ru-RU"/>
              <a:pPr>
                <a:defRPr/>
              </a:pPr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61716-726A-4C79-B4F6-D2F3AECE78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2772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277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DA6011-27D9-4ABB-ABC8-4A68033942D7}" type="datetimeFigureOut">
              <a:rPr lang="ru-RU"/>
              <a:pPr>
                <a:defRPr/>
              </a:pPr>
              <a:t>07.04.2022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D4B953-82DA-47F2-8384-D7A056CAF3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ransition>
    <p:fade/>
  </p:transition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A04DA3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C4652D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png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gi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0" y="692696"/>
            <a:ext cx="9144000" cy="8302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3200" b="1" i="1">
                <a:solidFill>
                  <a:srgbClr val="FF0000"/>
                </a:solidFill>
              </a:rPr>
              <a:t>Типи організації господарських систем</a:t>
            </a:r>
            <a:endParaRPr lang="ru-RU" sz="3200" b="1" i="1">
              <a:solidFill>
                <a:srgbClr val="FF0000"/>
              </a:solidFill>
            </a:endParaRP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539750" y="2565400"/>
            <a:ext cx="8135938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/>
              <a:t>- </a:t>
            </a:r>
            <a:r>
              <a:rPr lang="uk-UA" sz="2000" i="1" u="sng"/>
              <a:t>навчальна: </a:t>
            </a:r>
            <a:r>
              <a:rPr lang="uk-UA" sz="2000"/>
              <a:t>студенти мають зрозуміти, що таке економічна система і які проблеми вона має вирішувати; доводити переваги і недоліки кожної системи</a:t>
            </a:r>
            <a:endParaRPr lang="ru-RU" sz="2000"/>
          </a:p>
        </p:txBody>
      </p:sp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611188" y="3716338"/>
            <a:ext cx="80645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/>
              <a:t>- </a:t>
            </a:r>
            <a:r>
              <a:rPr lang="uk-UA" sz="2000" u="sng"/>
              <a:t>розвиваюча</a:t>
            </a:r>
            <a:r>
              <a:rPr lang="uk-UA" sz="2000"/>
              <a:t>: розвивати аналітичне мислення, логіку, пам</a:t>
            </a:r>
            <a:r>
              <a:rPr lang="en-US" sz="2000"/>
              <a:t>’</a:t>
            </a:r>
            <a:r>
              <a:rPr lang="uk-UA" sz="2000"/>
              <a:t>ять; формувати вміння прийняття нестандартних рішень; розвивати економічне мислення</a:t>
            </a:r>
            <a:endParaRPr lang="ru-RU" sz="2000"/>
          </a:p>
        </p:txBody>
      </p:sp>
      <p:sp>
        <p:nvSpPr>
          <p:cNvPr id="14342" name="TextBox 5"/>
          <p:cNvSpPr txBox="1">
            <a:spLocks noChangeArrowheads="1"/>
          </p:cNvSpPr>
          <p:nvPr/>
        </p:nvSpPr>
        <p:spPr bwMode="auto">
          <a:xfrm>
            <a:off x="611188" y="4941888"/>
            <a:ext cx="76327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u="sng"/>
              <a:t>- виховна</a:t>
            </a:r>
            <a:r>
              <a:rPr lang="uk-UA" sz="2000"/>
              <a:t>: виховувати почуття колективізму,  працелюбність, культуру поведінки</a:t>
            </a:r>
            <a:endParaRPr lang="ru-RU" sz="2000"/>
          </a:p>
        </p:txBody>
      </p:sp>
      <p:sp>
        <p:nvSpPr>
          <p:cNvPr id="14343" name="TextBox 6"/>
          <p:cNvSpPr txBox="1">
            <a:spLocks noChangeArrowheads="1"/>
          </p:cNvSpPr>
          <p:nvPr/>
        </p:nvSpPr>
        <p:spPr bwMode="auto">
          <a:xfrm>
            <a:off x="900113" y="1916113"/>
            <a:ext cx="26638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i="1">
                <a:solidFill>
                  <a:srgbClr val="FFC000"/>
                </a:solidFill>
              </a:rPr>
              <a:t>Мета заняття:</a:t>
            </a:r>
            <a:endParaRPr lang="ru-RU" sz="2400" i="1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899592" y="692696"/>
          <a:ext cx="7632848" cy="1569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908175" y="2852738"/>
          <a:ext cx="6096000" cy="3494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8775">
                <a:tc>
                  <a:txBody>
                    <a:bodyPr/>
                    <a:lstStyle/>
                    <a:p>
                      <a:pPr algn="ctr"/>
                      <a:r>
                        <a:rPr lang="uk-UA" sz="2800" b="1" i="1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За традицією</a:t>
                      </a:r>
                      <a:endParaRPr lang="ru-RU" sz="2800" b="1" i="1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775">
                <a:tc>
                  <a:txBody>
                    <a:bodyPr/>
                    <a:lstStyle/>
                    <a:p>
                      <a:pPr algn="ctr"/>
                      <a:r>
                        <a:rPr lang="uk-UA" sz="2800" b="1" i="1" dirty="0"/>
                        <a:t>Командним способом</a:t>
                      </a:r>
                      <a:endParaRPr lang="ru-RU" sz="28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775">
                <a:tc>
                  <a:txBody>
                    <a:bodyPr/>
                    <a:lstStyle/>
                    <a:p>
                      <a:pPr algn="ctr"/>
                      <a:r>
                        <a:rPr lang="uk-UA" sz="2800" b="1" i="1" dirty="0"/>
                        <a:t>За допомогою ринку</a:t>
                      </a:r>
                      <a:endParaRPr lang="ru-RU" sz="28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endParaRPr lang="ru-RU" sz="36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r>
                        <a:rPr lang="uk-UA" sz="3600" b="1" i="1" dirty="0"/>
                        <a:t>Тип</a:t>
                      </a:r>
                      <a:r>
                        <a:rPr lang="uk-UA" sz="3600" b="1" i="1" baseline="0" dirty="0"/>
                        <a:t> е</a:t>
                      </a:r>
                      <a:r>
                        <a:rPr lang="uk-UA" sz="3600" b="1" i="1" dirty="0"/>
                        <a:t>кономічної системи</a:t>
                      </a:r>
                      <a:endParaRPr lang="ru-RU" sz="36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4572000" y="4941888"/>
            <a:ext cx="484188" cy="647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2"/>
          <p:cNvSpPr txBox="1">
            <a:spLocks noChangeArrowheads="1"/>
          </p:cNvSpPr>
          <p:nvPr/>
        </p:nvSpPr>
        <p:spPr bwMode="auto">
          <a:xfrm>
            <a:off x="1619250" y="188913"/>
            <a:ext cx="62404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 i="1">
                <a:solidFill>
                  <a:srgbClr val="FF0000"/>
                </a:solidFill>
              </a:rPr>
              <a:t>Типи економічних систем</a:t>
            </a:r>
            <a:endParaRPr lang="ru-RU" sz="3600" b="1" i="1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288" y="1052513"/>
          <a:ext cx="8280921" cy="5407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81585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Питання для порівняння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/>
                        <a:t>Традиційна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err="1"/>
                        <a:t>Командно-адміністра-тивна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/>
                        <a:t>Ринкова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8487">
                <a:tc>
                  <a:txBody>
                    <a:bodyPr/>
                    <a:lstStyle/>
                    <a:p>
                      <a:r>
                        <a:rPr lang="uk-UA" b="1" i="0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1. Що треба виробляти?</a:t>
                      </a:r>
                      <a:endParaRPr lang="ru-RU" b="1" i="0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0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Продукти сільського господарства, мисливства,</a:t>
                      </a:r>
                      <a:r>
                        <a:rPr lang="uk-UA" b="1" i="0" baseline="0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 рибальства. Виробляється мало продуктів і послуг. Що виробляти визначається звичаями і традиціями, які змінюються дуже повільно</a:t>
                      </a:r>
                      <a:endParaRPr lang="ru-RU" b="1" i="0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0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Визначається групами спеціалістів:</a:t>
                      </a:r>
                      <a:r>
                        <a:rPr lang="uk-UA" b="1" i="0" baseline="0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 економістів, інженерів, представниками промисловості – </a:t>
                      </a:r>
                      <a:r>
                        <a:rPr lang="uk-UA" b="1" i="0" baseline="0" dirty="0" err="1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“плановиками”</a:t>
                      </a:r>
                      <a:endParaRPr lang="ru-RU" b="1" i="0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0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Визначають самі споживачі.</a:t>
                      </a:r>
                      <a:r>
                        <a:rPr lang="uk-UA" b="1" i="0" baseline="0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 Виробники виробляють те, що хочуть споживачі, тобто те, що може бути куплене</a:t>
                      </a:r>
                      <a:endParaRPr lang="ru-RU" b="1" i="0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Box 2"/>
          <p:cNvSpPr txBox="1">
            <a:spLocks noChangeArrowheads="1"/>
          </p:cNvSpPr>
          <p:nvPr/>
        </p:nvSpPr>
        <p:spPr bwMode="auto">
          <a:xfrm>
            <a:off x="1619250" y="0"/>
            <a:ext cx="6240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 i="1">
                <a:solidFill>
                  <a:srgbClr val="FF0000"/>
                </a:solidFill>
              </a:rPr>
              <a:t>Типи економічних систем</a:t>
            </a:r>
            <a:endParaRPr lang="ru-RU" sz="3600" b="1" i="1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8313" y="765175"/>
          <a:ext cx="8280922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32351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Питання для порівняння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/>
                        <a:t>Традиційна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err="1"/>
                        <a:t>Командно-адміністра-тивна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/>
                        <a:t>Ринкова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2351">
                <a:tc>
                  <a:txBody>
                    <a:bodyPr/>
                    <a:lstStyle/>
                    <a:p>
                      <a:r>
                        <a:rPr lang="uk-UA" b="1" i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2. Як треба виробляти?</a:t>
                      </a:r>
                      <a:endParaRPr lang="ru-RU" b="1" i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Виробляють так і тим, як і чим виробляли предки</a:t>
                      </a:r>
                      <a:endParaRPr lang="ru-RU" b="1" i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Визначається планом</a:t>
                      </a:r>
                      <a:endParaRPr lang="ru-RU" b="1" i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Визначають самі виробники</a:t>
                      </a:r>
                      <a:endParaRPr lang="ru-RU" b="1" i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28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i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3. Хто отримає вироблені товари і послуги</a:t>
                      </a:r>
                      <a:endParaRPr lang="ru-RU" b="1" i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endParaRPr lang="ru-RU" b="1" i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i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Більшість людей</a:t>
                      </a:r>
                      <a:r>
                        <a:rPr lang="uk-UA" b="1" i="1" baseline="0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 існують на межі виживання. Додатковий продукт достається вождям чи власникам землі, решта розподіляється згідно звичаїв</a:t>
                      </a:r>
                      <a:endParaRPr lang="ru-RU" b="1" i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endParaRPr lang="ru-RU" b="1" i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i="1" dirty="0" err="1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“Плановики”</a:t>
                      </a:r>
                      <a:r>
                        <a:rPr lang="uk-UA" b="1" i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, направлені політичними лідерами, визначають, хто і скільки буде отримувати товарів і послуг</a:t>
                      </a:r>
                      <a:endParaRPr lang="ru-RU" b="1" i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endParaRPr lang="ru-RU" b="1" i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i="1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Споживачі отримують</a:t>
                      </a:r>
                      <a:r>
                        <a:rPr lang="uk-UA" b="1" i="1" baseline="0" dirty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 стільки, скільки хочуть, виробники - прибуток</a:t>
                      </a:r>
                      <a:endParaRPr lang="ru-RU" b="1" i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endParaRPr lang="ru-RU" b="1" i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2"/>
          <p:cNvSpPr txBox="1">
            <a:spLocks noChangeArrowheads="1"/>
          </p:cNvSpPr>
          <p:nvPr/>
        </p:nvSpPr>
        <p:spPr bwMode="auto">
          <a:xfrm>
            <a:off x="1692275" y="188913"/>
            <a:ext cx="6238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3600" b="1" i="1">
                <a:solidFill>
                  <a:srgbClr val="FF0000"/>
                </a:solidFill>
              </a:rPr>
              <a:t>Типи економічних систем</a:t>
            </a:r>
            <a:endParaRPr lang="ru-RU" sz="3600" b="1" i="1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8313" y="1052513"/>
          <a:ext cx="8280921" cy="5178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2127"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  <a:p>
                      <a:pPr algn="ctr"/>
                      <a:r>
                        <a:rPr lang="uk-UA" sz="2400" dirty="0"/>
                        <a:t>Традиційна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err="1"/>
                        <a:t>Командно-адміністра-тивна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/>
                        <a:t>Ринкова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334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334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9370">
                <a:tc>
                  <a:txBody>
                    <a:bodyPr/>
                    <a:lstStyle/>
                    <a:p>
                      <a:r>
                        <a:rPr lang="uk-UA" sz="2400" b="1" i="1" dirty="0">
                          <a:solidFill>
                            <a:schemeClr val="bg2"/>
                          </a:solidFill>
                        </a:rPr>
                        <a:t>капітал і земля знаходяться в суспільній власності, панують</a:t>
                      </a:r>
                      <a:r>
                        <a:rPr lang="uk-UA" sz="2400" b="1" i="1" baseline="0" dirty="0">
                          <a:solidFill>
                            <a:schemeClr val="bg2"/>
                          </a:solidFill>
                        </a:rPr>
                        <a:t> відсталі технології і ручна праця</a:t>
                      </a:r>
                      <a:endParaRPr lang="ru-RU" sz="2400" b="1" i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1" i="1" dirty="0">
                          <a:solidFill>
                            <a:schemeClr val="bg2"/>
                          </a:solidFill>
                        </a:rPr>
                        <a:t>капітал і земля, практично всі економічні ресурси знаходяться</a:t>
                      </a:r>
                      <a:r>
                        <a:rPr lang="uk-UA" sz="2400" b="1" i="1" baseline="0" dirty="0">
                          <a:solidFill>
                            <a:schemeClr val="bg2"/>
                          </a:solidFill>
                        </a:rPr>
                        <a:t> в руках держави</a:t>
                      </a:r>
                      <a:endParaRPr lang="ru-RU" sz="2400" b="1" i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1" i="1" dirty="0">
                          <a:solidFill>
                            <a:schemeClr val="bg2"/>
                          </a:solidFill>
                        </a:rPr>
                        <a:t>капітал і земля знаходяться</a:t>
                      </a:r>
                      <a:r>
                        <a:rPr lang="uk-UA" sz="2400" b="1" i="1" baseline="0" dirty="0">
                          <a:solidFill>
                            <a:schemeClr val="bg2"/>
                          </a:solidFill>
                        </a:rPr>
                        <a:t> в приватній власності окремих осіб</a:t>
                      </a:r>
                      <a:endParaRPr lang="ru-RU" sz="2400" b="1" i="1" dirty="0">
                        <a:solidFill>
                          <a:schemeClr val="bg2"/>
                        </a:solidFill>
                      </a:endParaRPr>
                    </a:p>
                    <a:p>
                      <a:endParaRPr lang="ru-RU" sz="2400" b="1" i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1619250" y="2276475"/>
            <a:ext cx="485775" cy="4032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4356100" y="2276475"/>
            <a:ext cx="484188" cy="4032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7019925" y="2276475"/>
            <a:ext cx="484188" cy="4032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39750" y="2708275"/>
            <a:ext cx="813911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i="1" dirty="0">
                <a:solidFill>
                  <a:schemeClr val="bg2">
                    <a:lumMod val="75000"/>
                  </a:schemeClr>
                </a:solidFill>
                <a:latin typeface="+mn-lt"/>
              </a:rPr>
              <a:t>Спосіб організації економічного життя, при якому</a:t>
            </a:r>
            <a:endParaRPr lang="ru-RU" sz="2400" b="1" i="1" dirty="0">
              <a:solidFill>
                <a:schemeClr val="bg2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D19592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908050"/>
            <a:ext cx="2447925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2996952"/>
            <a:ext cx="5040560" cy="3456384"/>
          </a:xfr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800" dirty="0">
                <a:ln w="5000" cmpd="sng">
                  <a:solidFill>
                    <a:sysClr val="windowText" lastClr="000000"/>
                  </a:solidFill>
                  <a:prstDash val="solid"/>
                </a:ln>
                <a:solidFill>
                  <a:srgbClr val="FFC000"/>
                </a:solidFill>
              </a:rPr>
              <a:t>Спосіб організації економічного життя, при якому земля і капітал знаходяться в суспільній власності, а обмежені ресурси розподіляються згідно з тривало існуючим традиціями і звичаями</a:t>
            </a:r>
            <a:endParaRPr lang="ru-RU" sz="2800" dirty="0">
              <a:ln w="5000" cmpd="sng">
                <a:solidFill>
                  <a:sysClr val="windowText" lastClr="000000"/>
                </a:solidFill>
                <a:prstDash val="solid"/>
              </a:ln>
              <a:solidFill>
                <a:srgbClr val="FFC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514600" y="260648"/>
            <a:ext cx="6629400" cy="1066688"/>
          </a:xfr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4000" b="1" i="1" dirty="0">
                <a:solidFill>
                  <a:srgbClr val="FFC000"/>
                </a:solidFill>
              </a:rPr>
              <a:t>Традиційна система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i="1" dirty="0"/>
              <a:t>(Що ви знаєте про неї?)</a:t>
            </a:r>
            <a:endParaRPr lang="ru-RU" i="1" dirty="0"/>
          </a:p>
        </p:txBody>
      </p:sp>
      <p:pic>
        <p:nvPicPr>
          <p:cNvPr id="7" name="Picture 5" descr="C:\Documents and Settings\Client\Рабочий стол\Economy\potter,-tribal-india-we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6688" y="1700213"/>
            <a:ext cx="2041525" cy="271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9" name="TextBox 13"/>
          <p:cNvSpPr txBox="1">
            <a:spLocks noChangeArrowheads="1"/>
          </p:cNvSpPr>
          <p:nvPr/>
        </p:nvSpPr>
        <p:spPr bwMode="auto">
          <a:xfrm>
            <a:off x="5292725" y="4797425"/>
            <a:ext cx="3635375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000" b="1" i="1"/>
              <a:t>Традиційні економічні системи характерні для  слаборозвинутих країн Африки, Латинської Америки і Океанії</a:t>
            </a:r>
            <a:endParaRPr lang="ru-RU" sz="2000" b="1" i="1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0" y="260350"/>
            <a:ext cx="9144000" cy="646113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uk-UA" sz="3600" b="1" i="1" dirty="0">
                <a:solidFill>
                  <a:srgbClr val="FFC000"/>
                </a:solidFill>
                <a:latin typeface="+mn-lt"/>
              </a:rPr>
              <a:t>Традиційна економічна система</a:t>
            </a:r>
            <a:endParaRPr lang="ru-RU" sz="3600" b="1" i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42938" y="1143000"/>
            <a:ext cx="8001000" cy="5143500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</p:spPr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800" dirty="0">
              <a:latin typeface="Arial Black" pitchFamily="34" charset="0"/>
            </a:endParaRPr>
          </a:p>
        </p:txBody>
      </p:sp>
      <p:graphicFrame>
        <p:nvGraphicFramePr>
          <p:cNvPr id="5" name="Group 47"/>
          <p:cNvGraphicFramePr>
            <a:graphicFrameLocks noGrp="1"/>
          </p:cNvGraphicFramePr>
          <p:nvPr/>
        </p:nvGraphicFramePr>
        <p:xfrm>
          <a:off x="609600" y="1143000"/>
          <a:ext cx="8034338" cy="5303524"/>
        </p:xfrm>
        <a:graphic>
          <a:graphicData uri="http://schemas.openxmlformats.org/drawingml/2006/table">
            <a:tbl>
              <a:tblPr/>
              <a:tblGrid>
                <a:gridCol w="2378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6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  <a:cs typeface="Segoe UI" pitchFamily="34" charset="0"/>
                        </a:rPr>
                        <a:t>Переваги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  <a:cs typeface="Segoe UI" pitchFamily="34" charset="0"/>
                        </a:rPr>
                        <a:t>Недоліки</a:t>
                      </a:r>
                      <a:endParaRPr kumimoji="0" lang="ru-RU" sz="24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1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стабільність суспільства</a:t>
                      </a:r>
                      <a:endParaRPr kumimoji="0" lang="ru-RU" sz="24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4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Char char="-"/>
                        <a:tabLst/>
                      </a:pPr>
                      <a:r>
                        <a:rPr kumimoji="0" lang="uk-UA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нездатність до розвитку і удосконаленню, відсутність технічного прогресу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Char char="-"/>
                        <a:tabLst/>
                      </a:pPr>
                      <a:r>
                        <a:rPr kumimoji="0" lang="uk-UA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погана пристосовуваність до зміни зовнішніх умов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Char char="-"/>
                        <a:tabLst/>
                      </a:pPr>
                      <a:r>
                        <a:rPr kumimoji="0" lang="uk-UA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обмежена кількість вироблених благ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Char char="-"/>
                        <a:tabLst/>
                      </a:pPr>
                      <a:r>
                        <a:rPr kumimoji="0" lang="uk-UA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кастовість, патріархальність, принцип спадковості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Char char="-"/>
                        <a:tabLst/>
                      </a:pPr>
                      <a:r>
                        <a:rPr kumimoji="0" lang="uk-UA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сировинна спрямованість економіки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Char char="-"/>
                        <a:tabLst/>
                      </a:pPr>
                      <a:r>
                        <a:rPr kumimoji="0" lang="uk-UA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консерватизм у духовному і к культурному житті</a:t>
                      </a:r>
                      <a:endParaRPr kumimoji="0" lang="ru-RU" sz="24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Picture 2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333"/>
          <a:stretch>
            <a:fillRect/>
          </a:stretch>
        </p:blipFill>
        <p:spPr bwMode="auto">
          <a:xfrm>
            <a:off x="1187450" y="4005263"/>
            <a:ext cx="183038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514600" y="260648"/>
            <a:ext cx="6629400" cy="1066688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4000" b="1" i="1" dirty="0">
                <a:solidFill>
                  <a:srgbClr val="29631F"/>
                </a:solidFill>
              </a:rPr>
              <a:t>Командно-адміністративна (планова) система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i="1" dirty="0"/>
              <a:t>(Що ви знаєте про неї?)</a:t>
            </a:r>
            <a:endParaRPr lang="ru-RU" i="1" dirty="0"/>
          </a:p>
        </p:txBody>
      </p:sp>
      <p:sp>
        <p:nvSpPr>
          <p:cNvPr id="30724" name="TextBox 13"/>
          <p:cNvSpPr txBox="1">
            <a:spLocks noChangeArrowheads="1"/>
          </p:cNvSpPr>
          <p:nvPr/>
        </p:nvSpPr>
        <p:spPr bwMode="auto">
          <a:xfrm>
            <a:off x="5508625" y="5084763"/>
            <a:ext cx="34194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000" b="1" i="1"/>
              <a:t>На даний момент планові економічні системи існують на Кубі і в Північній Кореї</a:t>
            </a:r>
            <a:endParaRPr lang="ru-RU" sz="2000" b="1" i="1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23528" y="1484784"/>
            <a:ext cx="5112568" cy="489654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200" dirty="0">
                <a:ln w="5000" cmpd="sng">
                  <a:solidFill>
                    <a:sysClr val="windowText" lastClr="000000"/>
                  </a:solidFill>
                  <a:prstDash val="solid"/>
                </a:ln>
                <a:solidFill>
                  <a:srgbClr val="00B050"/>
                </a:solidFill>
              </a:rPr>
              <a:t>Спосіб організації економічного життя, при якому земля і капітал знаходяться власності держави, а розподіл обмежених ресурсів здійснюється за вказівками центральних органів управління згідно з планом</a:t>
            </a:r>
            <a:endParaRPr lang="ru-RU" sz="3200" dirty="0">
              <a:solidFill>
                <a:srgbClr val="00B050"/>
              </a:solidFill>
            </a:endParaRPr>
          </a:p>
        </p:txBody>
      </p:sp>
      <p:pic>
        <p:nvPicPr>
          <p:cNvPr id="30726" name="Picture 18" descr="j03012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0538" y="1700213"/>
            <a:ext cx="2303462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7" descr="J007616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4525" y="2565400"/>
            <a:ext cx="19685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42938" y="1143000"/>
            <a:ext cx="7929562" cy="5143500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</p:spPr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3200" dirty="0">
                <a:latin typeface="+mj-lt"/>
              </a:rPr>
              <a:t>  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333375"/>
            <a:ext cx="9144000" cy="646113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600" b="1" i="1" dirty="0" err="1">
                <a:solidFill>
                  <a:srgbClr val="00B050"/>
                </a:solidFill>
                <a:latin typeface="+mn-lt"/>
              </a:rPr>
              <a:t>Командна</a:t>
            </a:r>
            <a:r>
              <a:rPr lang="ru-RU" sz="3600" b="1" i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ru-RU" sz="3600" b="1" i="1" dirty="0" err="1">
                <a:solidFill>
                  <a:srgbClr val="00B050"/>
                </a:solidFill>
                <a:latin typeface="+mn-lt"/>
              </a:rPr>
              <a:t>економічна</a:t>
            </a:r>
            <a:r>
              <a:rPr lang="ru-RU" sz="3600" b="1" i="1" dirty="0">
                <a:solidFill>
                  <a:srgbClr val="00B050"/>
                </a:solidFill>
                <a:latin typeface="+mn-lt"/>
              </a:rPr>
              <a:t> система </a:t>
            </a:r>
          </a:p>
        </p:txBody>
      </p:sp>
      <p:graphicFrame>
        <p:nvGraphicFramePr>
          <p:cNvPr id="5" name="Group 31"/>
          <p:cNvGraphicFramePr>
            <a:graphicFrameLocks noGrp="1"/>
          </p:cNvGraphicFramePr>
          <p:nvPr/>
        </p:nvGraphicFramePr>
        <p:xfrm>
          <a:off x="609600" y="1143000"/>
          <a:ext cx="8001000" cy="5151438"/>
        </p:xfrm>
        <a:graphic>
          <a:graphicData uri="http://schemas.openxmlformats.org/drawingml/2006/table">
            <a:tbl>
              <a:tblPr/>
              <a:tblGrid>
                <a:gridCol w="400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Переваги</a:t>
                      </a:r>
                      <a:endParaRPr kumimoji="0" lang="ru-RU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Недоліки</a:t>
                      </a:r>
                      <a:endParaRPr kumimoji="0" lang="ru-RU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задовільний рівень життя для всіх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стабільність цін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своєчасна виплата заробітної плати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впевненість у завтрашньому дні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відсутність розриву у доходах громадян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відсутність безробіття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соціальна захищеність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безплатність основних послуг</a:t>
                      </a:r>
                      <a:endParaRPr kumimoji="0" lang="ru-RU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</a:t>
                      </a:r>
                      <a:r>
                        <a:rPr kumimoji="0" lang="uk-UA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відсутність у підприємств можливості приймати самостійні рішення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нестача товарів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невисока якість товарів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слабке впровадження передових технологій через спрямованість виробництва            на план, а не на прибуток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uk-UA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низький рівень розвитку сільського господарства, продовольча проблема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Char char="-"/>
                        <a:tabLst/>
                      </a:pPr>
                      <a:endParaRPr kumimoji="0" lang="uk-UA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7550150" y="4621213"/>
            <a:ext cx="1593850" cy="2236787"/>
            <a:chOff x="640" y="2302"/>
            <a:chExt cx="1231" cy="1752"/>
          </a:xfrm>
        </p:grpSpPr>
        <p:pic>
          <p:nvPicPr>
            <p:cNvPr id="1041" name="Picture 14" descr="C:\Documents and Settings\Client\Рабочий стол\Economy\bankers\Worker's-Comp-Group-Rating-326.jpg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40" y="2806"/>
              <a:ext cx="704" cy="1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1026" name="Object 2"/>
            <p:cNvGraphicFramePr>
              <a:graphicFrameLocks noChangeAspect="1"/>
            </p:cNvGraphicFramePr>
            <p:nvPr/>
          </p:nvGraphicFramePr>
          <p:xfrm>
            <a:off x="1247" y="2302"/>
            <a:ext cx="624" cy="6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name="Image" r:id="rId4" imgW="1803175" imgH="1739683" progId="">
                    <p:embed/>
                  </p:oleObj>
                </mc:Choice>
                <mc:Fallback>
                  <p:oleObj name="Image" r:id="rId4" imgW="1803175" imgH="1739683" progId="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7" y="2302"/>
                          <a:ext cx="624" cy="6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7025" y="1412776"/>
            <a:ext cx="2466975" cy="17281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</p:pic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514600" y="260648"/>
            <a:ext cx="6629400" cy="1066688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4000" b="1" i="1" dirty="0">
                <a:solidFill>
                  <a:srgbClr val="FF0000"/>
                </a:solidFill>
              </a:rPr>
              <a:t>Ринкова система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i="1" dirty="0"/>
              <a:t>(Що ви знаєте про неї?)</a:t>
            </a:r>
            <a:endParaRPr lang="ru-RU" i="1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23528" y="1484784"/>
            <a:ext cx="5112568" cy="489654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200" dirty="0">
                <a:ln w="5000" cmpd="sng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</a:rPr>
              <a:t>Спосіб організації економічного життя, при якому земля і капітал знаходяться у приватній власності, а обмежені ресурси розподіляються за допомогою ринку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33798" name="Picture 4" descr="C:\Users\1\Desktop\images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5600" y="2852738"/>
            <a:ext cx="2705100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9" name="Picture 5" descr="C:\Users\1\Desktop\finance65t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6688" y="4797425"/>
            <a:ext cx="2339975" cy="188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0" y="188913"/>
            <a:ext cx="9144000" cy="646112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uk-UA" sz="3600" b="1" i="1" dirty="0">
                <a:solidFill>
                  <a:srgbClr val="FF0000"/>
                </a:solidFill>
                <a:latin typeface="+mn-lt"/>
              </a:rPr>
              <a:t>Ринкова економічна система</a:t>
            </a:r>
            <a:endParaRPr lang="ru-RU" sz="36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42938" y="1143000"/>
            <a:ext cx="8286750" cy="5072063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</p:spPr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800" dirty="0">
              <a:latin typeface="Arial Black" pitchFamily="34" charset="0"/>
            </a:endParaRPr>
          </a:p>
        </p:txBody>
      </p:sp>
      <p:graphicFrame>
        <p:nvGraphicFramePr>
          <p:cNvPr id="5" name="Group 1066"/>
          <p:cNvGraphicFramePr>
            <a:graphicFrameLocks noGrp="1"/>
          </p:cNvGraphicFramePr>
          <p:nvPr/>
        </p:nvGraphicFramePr>
        <p:xfrm>
          <a:off x="609600" y="1143000"/>
          <a:ext cx="8320088" cy="5056188"/>
        </p:xfrm>
        <a:graphic>
          <a:graphicData uri="http://schemas.openxmlformats.org/drawingml/2006/table">
            <a:tbl>
              <a:tblPr/>
              <a:tblGrid>
                <a:gridCol w="419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29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Переваги</a:t>
                      </a:r>
                      <a:endParaRPr kumimoji="0" 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Недоліки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9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велика свобода вибору для виробників і споживачів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широкий вибір товарів і послуг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впровадження передових технологій, висока якість продукції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вплив конкуренції на ефективність виробництва і підвищення якості продукції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відсутність дефіциту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uk-U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висока продуктивність фермерських господарств</a:t>
                      </a:r>
                      <a:endParaRPr kumimoji="0" 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Char char="-"/>
                        <a:tabLst/>
                      </a:pPr>
                      <a:r>
                        <a:rPr kumimoji="0" lang="uk-U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значна різниця в доходах громадян, рівні життя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Char char="-"/>
                        <a:tabLst/>
                      </a:pPr>
                      <a:r>
                        <a:rPr kumimoji="0" lang="uk-U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проблеми соціальної справедливості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Char char="-"/>
                        <a:tabLst/>
                      </a:pPr>
                      <a:r>
                        <a:rPr kumimoji="0" lang="uk-U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нестійкість економіки: їй притаманні підйоми і спади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Char char="-"/>
                        <a:tabLst/>
                      </a:pPr>
                      <a:r>
                        <a:rPr kumimoji="0" lang="uk-U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безробіття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Char char="-"/>
                        <a:tabLst/>
                      </a:pPr>
                      <a:r>
                        <a:rPr kumimoji="0" lang="uk-U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невпевненість у завтрашньому дні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Tx/>
                        <a:buChar char="-"/>
                        <a:tabLst/>
                      </a:pPr>
                      <a:r>
                        <a:rPr kumimoji="0" lang="uk-UA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платність більшості послуг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 flipH="1">
          <a:off x="3635375" y="4440238"/>
          <a:ext cx="2438400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Clip" r:id="rId3" imgW="4579545" imgH="4540313" progId="">
                  <p:embed/>
                </p:oleObj>
              </mc:Choice>
              <mc:Fallback>
                <p:oleObj name="Clip" r:id="rId3" imgW="4579545" imgH="4540313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12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3635375" y="4440238"/>
                        <a:ext cx="2438400" cy="2417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8472" y="1052736"/>
            <a:ext cx="8247066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План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468313" y="2636838"/>
            <a:ext cx="82804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uk-UA" sz="3200" b="1" i="1"/>
              <a:t>Економічна система та її складові.</a:t>
            </a:r>
          </a:p>
          <a:p>
            <a:pPr marL="342900" indent="-342900">
              <a:buFontTx/>
              <a:buAutoNum type="arabicPeriod"/>
            </a:pPr>
            <a:r>
              <a:rPr lang="uk-UA" sz="3200" b="1" i="1"/>
              <a:t>Підходи до класифікації економічних систем.</a:t>
            </a:r>
          </a:p>
          <a:p>
            <a:pPr marL="342900" indent="-342900">
              <a:buFontTx/>
              <a:buAutoNum type="arabicPeriod"/>
            </a:pPr>
            <a:r>
              <a:rPr lang="uk-UA" sz="3200" b="1" i="1"/>
              <a:t>Типи економічних систем.</a:t>
            </a:r>
            <a:endParaRPr lang="ru-RU" sz="3200" b="1" i="1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611560" y="332656"/>
          <a:ext cx="8064896" cy="6004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трелка вниз 3"/>
          <p:cNvSpPr/>
          <p:nvPr/>
        </p:nvSpPr>
        <p:spPr>
          <a:xfrm>
            <a:off x="2124075" y="4292600"/>
            <a:ext cx="144463" cy="5762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2124075" y="5157788"/>
            <a:ext cx="144463" cy="5746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659563" y="4149725"/>
            <a:ext cx="144462" cy="5746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659563" y="5300663"/>
            <a:ext cx="144462" cy="5762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2988" y="1412875"/>
            <a:ext cx="6985000" cy="440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i="1" dirty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  <a:t>Практично всі економіки, що існують в сучасному світі,  відносяться до </a:t>
            </a:r>
            <a:r>
              <a:rPr lang="uk-UA" sz="2800" b="1" i="1" u="sng" dirty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  <a:t>змішаного типу</a:t>
            </a:r>
            <a:r>
              <a:rPr lang="uk-UA" sz="2800" b="1" i="1" dirty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  <a:t>.  В реальному житті будь-якої країни не існує в чистому вигляді жодна економічна система. В Англії, наприклад, близько 30% робочої сили зайнято у державному секторі економіки, решта 70% - у приватному.</a:t>
            </a:r>
            <a:endParaRPr lang="ru-RU" sz="2800" b="1" i="1" dirty="0">
              <a:solidFill>
                <a:schemeClr val="accent2">
                  <a:lumMod val="20000"/>
                  <a:lumOff val="8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8313" y="0"/>
            <a:ext cx="8147050" cy="1084263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400" b="1" i="1" dirty="0">
                <a:solidFill>
                  <a:srgbClr val="FFC000"/>
                </a:solidFill>
                <a:latin typeface="+mn-lt"/>
              </a:rPr>
              <a:t>Як різні економічні системи відповідають на основні питання економіки?</a:t>
            </a:r>
            <a:endParaRPr lang="ru-RU" sz="2400" b="1" i="1" dirty="0">
              <a:solidFill>
                <a:srgbClr val="FFC000"/>
              </a:solidFill>
              <a:latin typeface="+mn-lt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50825" y="981075"/>
          <a:ext cx="8712968" cy="5607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4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62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6273">
                <a:tc rowSpan="2">
                  <a:txBody>
                    <a:bodyPr/>
                    <a:lstStyle/>
                    <a:p>
                      <a:pPr algn="ctr"/>
                      <a:endParaRPr lang="uk-UA" b="1" i="1" dirty="0"/>
                    </a:p>
                    <a:p>
                      <a:pPr algn="ctr"/>
                      <a:r>
                        <a:rPr lang="uk-UA" b="1" i="1" dirty="0"/>
                        <a:t>Економічна система</a:t>
                      </a:r>
                      <a:endParaRPr lang="ru-RU" b="1" i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b="1" i="1" dirty="0"/>
                        <a:t>Спосіб прийняття рішення</a:t>
                      </a:r>
                      <a:endParaRPr lang="ru-RU" b="1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4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/>
                        <a:t>Що виробляти?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/>
                        <a:t>Як </a:t>
                      </a:r>
                    </a:p>
                    <a:p>
                      <a:pPr algn="ctr"/>
                      <a:r>
                        <a:rPr lang="uk-UA" b="1" i="1" dirty="0"/>
                        <a:t>виробляти?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/>
                        <a:t>Для кого виробляти?</a:t>
                      </a:r>
                      <a:endParaRPr lang="ru-RU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2878">
                <a:tc>
                  <a:txBody>
                    <a:bodyPr/>
                    <a:lstStyle/>
                    <a:p>
                      <a:r>
                        <a:rPr lang="uk-UA" b="1" i="1" dirty="0">
                          <a:solidFill>
                            <a:srgbClr val="0070C0"/>
                          </a:solidFill>
                        </a:rPr>
                        <a:t>Традиційна</a:t>
                      </a:r>
                      <a:endParaRPr lang="ru-RU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1" dirty="0">
                          <a:solidFill>
                            <a:srgbClr val="0070C0"/>
                          </a:solidFill>
                        </a:rPr>
                        <a:t>Ті товари, які вироблялись предками</a:t>
                      </a:r>
                      <a:endParaRPr lang="ru-RU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1" dirty="0">
                          <a:solidFill>
                            <a:srgbClr val="0070C0"/>
                          </a:solidFill>
                        </a:rPr>
                        <a:t>Традиційно, однаково</a:t>
                      </a:r>
                      <a:endParaRPr lang="ru-RU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1" dirty="0">
                          <a:solidFill>
                            <a:srgbClr val="0070C0"/>
                          </a:solidFill>
                        </a:rPr>
                        <a:t>Згідно звичаїв</a:t>
                      </a:r>
                      <a:endParaRPr lang="ru-RU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6468">
                <a:tc>
                  <a:txBody>
                    <a:bodyPr/>
                    <a:lstStyle/>
                    <a:p>
                      <a:r>
                        <a:rPr lang="uk-UA" b="1" i="1" dirty="0">
                          <a:solidFill>
                            <a:srgbClr val="29631F"/>
                          </a:solidFill>
                        </a:rPr>
                        <a:t>Командна (планова)</a:t>
                      </a:r>
                      <a:endParaRPr lang="ru-RU" b="1" i="1" dirty="0">
                        <a:solidFill>
                          <a:srgbClr val="29631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1" dirty="0">
                          <a:solidFill>
                            <a:srgbClr val="29631F"/>
                          </a:solidFill>
                        </a:rPr>
                        <a:t>Товари за державним планом</a:t>
                      </a:r>
                      <a:endParaRPr lang="ru-RU" b="1" i="1" dirty="0">
                        <a:solidFill>
                          <a:srgbClr val="29631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1" dirty="0">
                          <a:solidFill>
                            <a:srgbClr val="29631F"/>
                          </a:solidFill>
                        </a:rPr>
                        <a:t>Питання </a:t>
                      </a:r>
                      <a:r>
                        <a:rPr lang="uk-UA" b="1" i="1" dirty="0" err="1">
                          <a:solidFill>
                            <a:srgbClr val="29631F"/>
                          </a:solidFill>
                        </a:rPr>
                        <a:t>вирі-шується</a:t>
                      </a:r>
                      <a:r>
                        <a:rPr lang="uk-UA" b="1" i="1" dirty="0">
                          <a:solidFill>
                            <a:srgbClr val="29631F"/>
                          </a:solidFill>
                        </a:rPr>
                        <a:t> державою, підприємства не зацікавлені в </a:t>
                      </a:r>
                      <a:r>
                        <a:rPr lang="uk-UA" b="1" i="1" dirty="0" err="1">
                          <a:solidFill>
                            <a:srgbClr val="29631F"/>
                          </a:solidFill>
                        </a:rPr>
                        <a:t>онов-ленні</a:t>
                      </a:r>
                      <a:r>
                        <a:rPr lang="uk-UA" b="1" i="1" dirty="0">
                          <a:solidFill>
                            <a:srgbClr val="29631F"/>
                          </a:solidFill>
                        </a:rPr>
                        <a:t> обладнання</a:t>
                      </a:r>
                      <a:endParaRPr lang="ru-RU" b="1" i="1" dirty="0">
                        <a:solidFill>
                          <a:srgbClr val="29631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1" dirty="0">
                          <a:solidFill>
                            <a:srgbClr val="29631F"/>
                          </a:solidFill>
                        </a:rPr>
                        <a:t>Усі вироблені блага розподіляються урядом за</a:t>
                      </a:r>
                      <a:r>
                        <a:rPr lang="uk-UA" b="1" i="1" baseline="0" dirty="0">
                          <a:solidFill>
                            <a:srgbClr val="29631F"/>
                          </a:solidFill>
                        </a:rPr>
                        <a:t> </a:t>
                      </a:r>
                      <a:r>
                        <a:rPr lang="uk-UA" b="1" i="1" baseline="0" dirty="0" err="1">
                          <a:solidFill>
                            <a:srgbClr val="29631F"/>
                          </a:solidFill>
                        </a:rPr>
                        <a:t>прин-ципом</a:t>
                      </a:r>
                      <a:r>
                        <a:rPr lang="uk-UA" b="1" i="1" baseline="0" dirty="0">
                          <a:solidFill>
                            <a:srgbClr val="29631F"/>
                          </a:solidFill>
                        </a:rPr>
                        <a:t> рівності. Ціни встановлюються державою</a:t>
                      </a:r>
                      <a:endParaRPr lang="ru-RU" b="1" i="1" dirty="0">
                        <a:solidFill>
                          <a:srgbClr val="29631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519">
                <a:tc>
                  <a:txBody>
                    <a:bodyPr/>
                    <a:lstStyle/>
                    <a:p>
                      <a:r>
                        <a:rPr lang="uk-UA" b="1" i="1" dirty="0">
                          <a:solidFill>
                            <a:srgbClr val="8D0909"/>
                          </a:solidFill>
                        </a:rPr>
                        <a:t>Ринкова</a:t>
                      </a:r>
                      <a:endParaRPr lang="ru-RU" b="1" i="1" dirty="0">
                        <a:solidFill>
                          <a:srgbClr val="8D090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1" dirty="0">
                          <a:solidFill>
                            <a:srgbClr val="8D0909"/>
                          </a:solidFill>
                        </a:rPr>
                        <a:t>Товари, які потрібні людям, інакше їх не вдасться продати</a:t>
                      </a:r>
                      <a:endParaRPr lang="ru-RU" b="1" i="1" dirty="0">
                        <a:solidFill>
                          <a:srgbClr val="8D090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1" dirty="0">
                          <a:solidFill>
                            <a:srgbClr val="8D0909"/>
                          </a:solidFill>
                        </a:rPr>
                        <a:t>Питання </a:t>
                      </a:r>
                      <a:r>
                        <a:rPr lang="uk-UA" b="1" i="1" dirty="0" err="1">
                          <a:solidFill>
                            <a:srgbClr val="8D0909"/>
                          </a:solidFill>
                        </a:rPr>
                        <a:t>вирішу-ється</a:t>
                      </a:r>
                      <a:r>
                        <a:rPr lang="uk-UA" b="1" i="1" dirty="0">
                          <a:solidFill>
                            <a:srgbClr val="8D0909"/>
                          </a:solidFill>
                        </a:rPr>
                        <a:t> приватними фірмами, вони </a:t>
                      </a:r>
                      <a:r>
                        <a:rPr lang="uk-UA" b="1" i="1" dirty="0" err="1">
                          <a:solidFill>
                            <a:srgbClr val="8D0909"/>
                          </a:solidFill>
                        </a:rPr>
                        <a:t>вико-ристовують</a:t>
                      </a:r>
                      <a:r>
                        <a:rPr lang="uk-UA" b="1" i="1" dirty="0">
                          <a:solidFill>
                            <a:srgbClr val="8D0909"/>
                          </a:solidFill>
                        </a:rPr>
                        <a:t> </a:t>
                      </a:r>
                      <a:r>
                        <a:rPr lang="uk-UA" b="1" i="1" dirty="0" err="1">
                          <a:solidFill>
                            <a:srgbClr val="8D0909"/>
                          </a:solidFill>
                        </a:rPr>
                        <a:t>найно-віші</a:t>
                      </a:r>
                      <a:r>
                        <a:rPr lang="uk-UA" b="1" i="1" dirty="0">
                          <a:solidFill>
                            <a:srgbClr val="8D0909"/>
                          </a:solidFill>
                        </a:rPr>
                        <a:t> технології. Конкуренція</a:t>
                      </a:r>
                      <a:endParaRPr lang="ru-RU" b="1" i="1" dirty="0">
                        <a:solidFill>
                          <a:srgbClr val="8D090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i="1" dirty="0">
                          <a:solidFill>
                            <a:srgbClr val="8D0909"/>
                          </a:solidFill>
                        </a:rPr>
                        <a:t>Для тих, у кого є гроші на їх купівлю. </a:t>
                      </a:r>
                    </a:p>
                    <a:p>
                      <a:r>
                        <a:rPr lang="uk-UA" b="1" i="1" dirty="0">
                          <a:solidFill>
                            <a:srgbClr val="8D0909"/>
                          </a:solidFill>
                        </a:rPr>
                        <a:t>Існують вільні ціни</a:t>
                      </a:r>
                      <a:endParaRPr lang="ru-RU" b="1" i="1" dirty="0">
                        <a:solidFill>
                          <a:srgbClr val="8D0909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05251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200" b="1" i="1" dirty="0">
                <a:solidFill>
                  <a:srgbClr val="FFC000"/>
                </a:solidFill>
                <a:latin typeface="+mn-lt"/>
              </a:rPr>
              <a:t>Національні моделі змішаної економіки</a:t>
            </a:r>
            <a:endParaRPr lang="ru-RU" sz="3200" b="1" i="1" dirty="0">
              <a:solidFill>
                <a:srgbClr val="FFC000"/>
              </a:solidFill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8313" y="981075"/>
          <a:ext cx="8147248" cy="5544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4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714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Назва моделі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Основні характеристики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3725">
                <a:tc>
                  <a:txBody>
                    <a:bodyPr/>
                    <a:lstStyle/>
                    <a:p>
                      <a:r>
                        <a:rPr lang="uk-UA" b="1" i="1" dirty="0">
                          <a:solidFill>
                            <a:srgbClr val="8D0909"/>
                          </a:solidFill>
                        </a:rPr>
                        <a:t>Шведська</a:t>
                      </a:r>
                      <a:endParaRPr lang="ru-RU" b="1" i="1" dirty="0">
                        <a:solidFill>
                          <a:srgbClr val="8D090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dirty="0"/>
                        <a:t>Соціальна спрямованість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dirty="0"/>
                        <a:t>Держава не втручається у ціноутворення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dirty="0"/>
                        <a:t> Висока частка державного сектору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dirty="0"/>
                        <a:t>Низький рівень безробіття</a:t>
                      </a:r>
                      <a:endParaRPr lang="ru-RU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3725">
                <a:tc>
                  <a:txBody>
                    <a:bodyPr/>
                    <a:lstStyle/>
                    <a:p>
                      <a:r>
                        <a:rPr lang="uk-UA" b="1" i="1" dirty="0">
                          <a:solidFill>
                            <a:srgbClr val="8D0909"/>
                          </a:solidFill>
                        </a:rPr>
                        <a:t>Американська</a:t>
                      </a:r>
                      <a:endParaRPr lang="ru-RU" b="1" i="1" dirty="0">
                        <a:solidFill>
                          <a:srgbClr val="8D090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dirty="0"/>
                        <a:t> Мінімальна регулятивна роль держави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dirty="0"/>
                        <a:t> Усебічне заохочення підприємництва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dirty="0"/>
                        <a:t> Різка</a:t>
                      </a:r>
                      <a:r>
                        <a:rPr lang="uk-UA" b="1" i="1" baseline="0" dirty="0"/>
                        <a:t> диференціація доходів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baseline="0" dirty="0"/>
                        <a:t> Прийнятний рівень життя малозабезпечених</a:t>
                      </a:r>
                      <a:endParaRPr lang="ru-RU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3725">
                <a:tc>
                  <a:txBody>
                    <a:bodyPr/>
                    <a:lstStyle/>
                    <a:p>
                      <a:r>
                        <a:rPr lang="uk-UA" b="1" i="1" dirty="0">
                          <a:solidFill>
                            <a:srgbClr val="8D0909"/>
                          </a:solidFill>
                        </a:rPr>
                        <a:t>Японська</a:t>
                      </a:r>
                      <a:endParaRPr lang="ru-RU" b="1" i="1" dirty="0">
                        <a:solidFill>
                          <a:srgbClr val="8D090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dirty="0"/>
                        <a:t> Високий рівень державного впливу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dirty="0"/>
                        <a:t> Незначна</a:t>
                      </a:r>
                      <a:r>
                        <a:rPr lang="uk-UA" b="1" i="1" baseline="0" dirty="0"/>
                        <a:t> різниця в рівнях зарплати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baseline="0" dirty="0"/>
                        <a:t> Система </a:t>
                      </a:r>
                      <a:r>
                        <a:rPr lang="uk-UA" b="1" i="1" baseline="0" dirty="0" err="1"/>
                        <a:t>пожиттєвого</a:t>
                      </a:r>
                      <a:r>
                        <a:rPr lang="uk-UA" b="1" i="1" baseline="0" dirty="0"/>
                        <a:t> найму працівників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baseline="0" dirty="0"/>
                        <a:t> Складання планів розвитку економіки</a:t>
                      </a:r>
                      <a:endParaRPr lang="ru-RU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3725">
                <a:tc>
                  <a:txBody>
                    <a:bodyPr/>
                    <a:lstStyle/>
                    <a:p>
                      <a:r>
                        <a:rPr lang="uk-UA" b="1" i="1" dirty="0">
                          <a:solidFill>
                            <a:srgbClr val="8D0909"/>
                          </a:solidFill>
                        </a:rPr>
                        <a:t>Німецька</a:t>
                      </a:r>
                      <a:endParaRPr lang="ru-RU" b="1" i="1" dirty="0">
                        <a:solidFill>
                          <a:srgbClr val="8D090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dirty="0"/>
                        <a:t> Високий рівень державного впливу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dirty="0"/>
                        <a:t> Незначна</a:t>
                      </a:r>
                      <a:r>
                        <a:rPr lang="uk-UA" b="1" i="1" baseline="0" dirty="0"/>
                        <a:t> різниця в рівнях зарплати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baseline="0" dirty="0"/>
                        <a:t> Принцип соціального партнерства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uk-UA" b="1" i="1" baseline="0" dirty="0"/>
                        <a:t> Соціальна орієнтація державної політики</a:t>
                      </a:r>
                      <a:endParaRPr lang="ru-RU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2" descr="C:\Users\1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916113"/>
            <a:ext cx="2520950" cy="297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347864" y="692696"/>
            <a:ext cx="5040560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Домашнє завдання: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800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dirty="0">
                <a:latin typeface="Monotype Corsiva" pitchFamily="66" charset="0"/>
              </a:rPr>
              <a:t>Опрацювати теоретичний матеріал теми і пройти тест №4.</a:t>
            </a:r>
            <a:endParaRPr lang="ru-RU" sz="40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рямоугольник 1"/>
          <p:cNvSpPr>
            <a:spLocks noChangeArrowheads="1"/>
          </p:cNvSpPr>
          <p:nvPr/>
        </p:nvSpPr>
        <p:spPr bwMode="auto">
          <a:xfrm>
            <a:off x="468313" y="2781300"/>
            <a:ext cx="813593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rgbClr val="FFC000"/>
                </a:solidFill>
              </a:rPr>
              <a:t>Економічна система </a:t>
            </a:r>
            <a:r>
              <a:rPr lang="ru-RU" sz="3200"/>
              <a:t>–</a:t>
            </a:r>
          </a:p>
          <a:p>
            <a:r>
              <a:rPr lang="ru-RU" sz="3200"/>
              <a:t> </a:t>
            </a:r>
            <a:r>
              <a:rPr lang="ru-RU" sz="2800" b="1" i="1"/>
              <a:t>це сукупність видів економічної діяльності людей у процесі їх взаємодії, спрямованих на виробництво, розподіл, обмін та споживання товарів і послуг, а також на регулювання такої діяльності відповідно до мети суспільства</a:t>
            </a:r>
            <a:br>
              <a:rPr lang="ru-RU"/>
            </a:br>
            <a:endParaRPr lang="ru-RU"/>
          </a:p>
        </p:txBody>
      </p:sp>
      <p:graphicFrame>
        <p:nvGraphicFramePr>
          <p:cNvPr id="4" name="Схема 3"/>
          <p:cNvGraphicFramePr/>
          <p:nvPr/>
        </p:nvGraphicFramePr>
        <p:xfrm>
          <a:off x="6732240" y="2060848"/>
          <a:ext cx="2232248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411" name="TextBox 4"/>
          <p:cNvSpPr txBox="1">
            <a:spLocks noChangeArrowheads="1"/>
          </p:cNvSpPr>
          <p:nvPr/>
        </p:nvSpPr>
        <p:spPr bwMode="auto">
          <a:xfrm>
            <a:off x="468313" y="620713"/>
            <a:ext cx="8424862" cy="187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200">
                <a:solidFill>
                  <a:srgbClr val="FFC000"/>
                </a:solidFill>
              </a:rPr>
              <a:t>Система – </a:t>
            </a:r>
          </a:p>
          <a:p>
            <a:r>
              <a:rPr lang="uk-UA" sz="2800" b="1" i="1"/>
              <a:t>це упорядкована множина компонентів, які знаходяться у взаємозв</a:t>
            </a:r>
            <a:r>
              <a:rPr lang="en-US" sz="2800" b="1" i="1"/>
              <a:t>’</a:t>
            </a:r>
            <a:r>
              <a:rPr lang="uk-UA" sz="2800" b="1" i="1"/>
              <a:t>язку, залежності та взаємодії один з одним</a:t>
            </a:r>
            <a:endParaRPr lang="ru-RU" sz="2800" b="1" i="1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613" cy="777875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200" b="1" i="1" dirty="0">
                <a:solidFill>
                  <a:srgbClr val="FFC000"/>
                </a:solidFill>
                <a:latin typeface="+mn-lt"/>
              </a:rPr>
              <a:t>Основні ланки (підсистеми) економічної системи</a:t>
            </a:r>
            <a:endParaRPr lang="ru-RU" sz="3200" b="1" i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79512" y="3212976"/>
            <a:ext cx="1800200" cy="158417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i="1" dirty="0" err="1"/>
              <a:t>Еконо-мічна</a:t>
            </a:r>
            <a:r>
              <a:rPr lang="uk-UA" sz="2000" b="1" i="1" dirty="0"/>
              <a:t> система</a:t>
            </a:r>
            <a:endParaRPr lang="ru-RU" sz="2000" b="1" i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43808" y="1340768"/>
            <a:ext cx="1656184" cy="158417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i="1" dirty="0" err="1"/>
              <a:t>Продук-тивні</a:t>
            </a:r>
            <a:r>
              <a:rPr lang="uk-UA" sz="2000" b="1" i="1" dirty="0"/>
              <a:t> сили</a:t>
            </a:r>
            <a:endParaRPr lang="ru-RU" sz="2000" b="1" i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843808" y="3140968"/>
            <a:ext cx="1656184" cy="158417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i="1" dirty="0" err="1"/>
              <a:t>Вироб-ничі</a:t>
            </a:r>
            <a:r>
              <a:rPr lang="uk-UA" sz="2000" b="1" i="1" dirty="0"/>
              <a:t> відносини</a:t>
            </a:r>
            <a:endParaRPr lang="ru-RU" sz="2000" b="1" i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843808" y="4869160"/>
            <a:ext cx="1656184" cy="158417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i="1" dirty="0" err="1"/>
              <a:t>Господар-ський</a:t>
            </a:r>
            <a:r>
              <a:rPr lang="uk-UA" sz="2000" b="1" i="1" dirty="0"/>
              <a:t> механізм</a:t>
            </a:r>
            <a:endParaRPr lang="ru-RU" sz="2000" b="1" i="1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652120" y="1340768"/>
            <a:ext cx="3096344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i="1" dirty="0"/>
              <a:t>Засоби виробництва</a:t>
            </a:r>
            <a:endParaRPr lang="ru-RU" sz="2000" b="1" i="1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652120" y="2276872"/>
            <a:ext cx="3096344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i="1" dirty="0"/>
              <a:t>Робоча сила</a:t>
            </a:r>
            <a:endParaRPr lang="ru-RU" sz="2000" b="1" i="1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652120" y="3356992"/>
            <a:ext cx="3096344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i="1" dirty="0"/>
              <a:t>Техніко-економічні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i="1" dirty="0"/>
              <a:t>(поділ праці)</a:t>
            </a:r>
            <a:endParaRPr lang="ru-RU" b="1" i="1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652120" y="4365104"/>
            <a:ext cx="3096344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i="1" dirty="0"/>
              <a:t>Соціально-економічні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i="1" dirty="0"/>
              <a:t>(відносини власності</a:t>
            </a:r>
            <a:r>
              <a:rPr lang="uk-UA" sz="2000" b="1" i="1" dirty="0"/>
              <a:t>)</a:t>
            </a:r>
            <a:endParaRPr lang="ru-RU" sz="2000" b="1" i="1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652120" y="5445224"/>
            <a:ext cx="3096344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i="1" dirty="0"/>
              <a:t>Сукупність форм і методів управління економікою</a:t>
            </a:r>
            <a:endParaRPr lang="ru-RU" b="1" i="1" dirty="0"/>
          </a:p>
        </p:txBody>
      </p:sp>
      <p:cxnSp>
        <p:nvCxnSpPr>
          <p:cNvPr id="35" name="Прямая со стрелкой 34"/>
          <p:cNvCxnSpPr/>
          <p:nvPr/>
        </p:nvCxnSpPr>
        <p:spPr>
          <a:xfrm flipV="1">
            <a:off x="1259632" y="2276872"/>
            <a:ext cx="1512168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14" idx="2"/>
            <a:endCxn id="17" idx="1"/>
          </p:cNvCxnSpPr>
          <p:nvPr/>
        </p:nvCxnSpPr>
        <p:spPr>
          <a:xfrm>
            <a:off x="1079612" y="4797152"/>
            <a:ext cx="1764196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14" idx="3"/>
          </p:cNvCxnSpPr>
          <p:nvPr/>
        </p:nvCxnSpPr>
        <p:spPr>
          <a:xfrm>
            <a:off x="1979712" y="3833813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15" idx="3"/>
            <a:endCxn id="18" idx="1"/>
          </p:cNvCxnSpPr>
          <p:nvPr/>
        </p:nvCxnSpPr>
        <p:spPr>
          <a:xfrm flipV="1">
            <a:off x="4499992" y="1700808"/>
            <a:ext cx="115212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15" idx="3"/>
            <a:endCxn id="19" idx="1"/>
          </p:cNvCxnSpPr>
          <p:nvPr/>
        </p:nvCxnSpPr>
        <p:spPr>
          <a:xfrm>
            <a:off x="4499992" y="2132856"/>
            <a:ext cx="1152128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16" idx="3"/>
            <a:endCxn id="20" idx="1"/>
          </p:cNvCxnSpPr>
          <p:nvPr/>
        </p:nvCxnSpPr>
        <p:spPr>
          <a:xfrm flipV="1">
            <a:off x="4499992" y="3717032"/>
            <a:ext cx="1152128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stCxn id="16" idx="3"/>
            <a:endCxn id="21" idx="1"/>
          </p:cNvCxnSpPr>
          <p:nvPr/>
        </p:nvCxnSpPr>
        <p:spPr>
          <a:xfrm>
            <a:off x="4499992" y="3933056"/>
            <a:ext cx="1152128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stCxn id="17" idx="3"/>
            <a:endCxn id="22" idx="1"/>
          </p:cNvCxnSpPr>
          <p:nvPr/>
        </p:nvCxnSpPr>
        <p:spPr>
          <a:xfrm>
            <a:off x="4499992" y="5661248"/>
            <a:ext cx="1152128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066130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200" b="1" i="1" dirty="0">
                <a:solidFill>
                  <a:srgbClr val="002060"/>
                </a:solidFill>
              </a:rPr>
              <a:t>Підходи до класифікації </a:t>
            </a:r>
            <a:br>
              <a:rPr lang="uk-UA" sz="3200" b="1" i="1" dirty="0">
                <a:solidFill>
                  <a:srgbClr val="002060"/>
                </a:solidFill>
              </a:rPr>
            </a:br>
            <a:r>
              <a:rPr lang="uk-UA" sz="3200" b="1" i="1" dirty="0">
                <a:solidFill>
                  <a:srgbClr val="002060"/>
                </a:solidFill>
              </a:rPr>
              <a:t>економічних систем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18488" cy="4525963"/>
          </a:xfrm>
        </p:spPr>
        <p:txBody>
          <a:bodyPr>
            <a:normAutofit fontScale="92500" lnSpcReduction="1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b="1" i="1" dirty="0">
                <a:solidFill>
                  <a:srgbClr val="FFC000"/>
                </a:solidFill>
              </a:rPr>
              <a:t>1. Формаційний (за К. Марксом)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i="1" dirty="0"/>
              <a:t>Первіснообщинна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i="1" dirty="0"/>
              <a:t>Рабовласницька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i="1" dirty="0"/>
              <a:t>Феодальна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i="1" dirty="0"/>
              <a:t>Капіталістична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uk-UA" b="1" i="1" dirty="0"/>
              <a:t>Комуністична</a:t>
            </a:r>
          </a:p>
          <a:p>
            <a:pPr marL="0" indent="449263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b="1" i="1" dirty="0">
                <a:solidFill>
                  <a:srgbClr val="FFC000"/>
                </a:solidFill>
              </a:rPr>
              <a:t>Суспільно-економічна формація – це історичний тип суспільства, що розвивається на основі певного способу виробництва </a:t>
            </a:r>
            <a:endParaRPr lang="ru-RU" b="1" i="1" dirty="0">
              <a:solidFill>
                <a:srgbClr val="FFC000"/>
              </a:solidFill>
            </a:endParaRPr>
          </a:p>
        </p:txBody>
      </p:sp>
      <p:pic>
        <p:nvPicPr>
          <p:cNvPr id="19461" name="Picture 2" descr="C:\Users\1\Desktop\Без названия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588" y="1484313"/>
            <a:ext cx="194310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050" cy="4525963"/>
          </a:xfrm>
        </p:spPr>
        <p:txBody>
          <a:bodyPr>
            <a:normAutofit fontScale="92500" lnSpcReduction="1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b="1" i="1" dirty="0">
                <a:solidFill>
                  <a:srgbClr val="FFC000"/>
                </a:solidFill>
              </a:rPr>
              <a:t>2. Цивілізаційний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b="1" i="1" dirty="0">
                <a:solidFill>
                  <a:srgbClr val="FFC000"/>
                </a:solidFill>
              </a:rPr>
              <a:t>(принцип оцінки розвитку культури)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b="1" i="1" dirty="0"/>
              <a:t>Неолітична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b="1" i="1" dirty="0"/>
              <a:t>Східно-рабовласницька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b="1" i="1" dirty="0"/>
              <a:t>Антична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b="1" i="1" dirty="0"/>
              <a:t>Ранньофеодальна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b="1" i="1" dirty="0" err="1"/>
              <a:t>Передіндустріальна</a:t>
            </a:r>
            <a:endParaRPr lang="uk-UA" b="1" i="1" dirty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b="1" i="1" dirty="0"/>
              <a:t>Індустріальна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b="1" i="1" dirty="0"/>
              <a:t>Постіндустріальна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uk-UA" dirty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200" b="1" i="1" dirty="0">
                <a:solidFill>
                  <a:srgbClr val="002060"/>
                </a:solidFill>
              </a:rPr>
              <a:t>Підходи до класифікації </a:t>
            </a:r>
            <a:br>
              <a:rPr lang="uk-UA" sz="3200" b="1" i="1" dirty="0">
                <a:solidFill>
                  <a:srgbClr val="002060"/>
                </a:solidFill>
              </a:rPr>
            </a:br>
            <a:r>
              <a:rPr lang="uk-UA" sz="3200" b="1" i="1" dirty="0">
                <a:solidFill>
                  <a:srgbClr val="002060"/>
                </a:solidFill>
              </a:rPr>
              <a:t>економічних систем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pic>
        <p:nvPicPr>
          <p:cNvPr id="20485" name="Picture 3" descr="C:\Users\1\Desktop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3141663"/>
            <a:ext cx="3455988" cy="229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67544" y="260648"/>
            <a:ext cx="74676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45720" rIns="4572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200" b="1" i="1">
                <a:solidFill>
                  <a:srgbClr val="002060"/>
                </a:solidFill>
              </a:rPr>
              <a:t>Підходи до класифікації </a:t>
            </a:r>
            <a:br>
              <a:rPr lang="uk-UA" sz="3200" b="1" i="1">
                <a:solidFill>
                  <a:srgbClr val="002060"/>
                </a:solidFill>
              </a:rPr>
            </a:br>
            <a:r>
              <a:rPr lang="uk-UA" sz="3200" b="1" i="1">
                <a:solidFill>
                  <a:srgbClr val="002060"/>
                </a:solidFill>
              </a:rPr>
              <a:t>економічних систем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uk-UA" sz="4800" b="1" i="1" dirty="0">
                <a:solidFill>
                  <a:srgbClr val="002060"/>
                </a:solidFill>
              </a:rPr>
            </a:br>
            <a:br>
              <a:rPr lang="uk-UA" sz="4800" b="1" i="1" dirty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21506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uk-UA" b="1" i="1">
                <a:solidFill>
                  <a:srgbClr val="FFC000"/>
                </a:solidFill>
              </a:rPr>
              <a:t>3. За ступенем індустріального розвитку суспільства</a:t>
            </a:r>
          </a:p>
          <a:p>
            <a:pPr>
              <a:buFont typeface="Wingdings 2" pitchFamily="18" charset="2"/>
              <a:buNone/>
            </a:pPr>
            <a:r>
              <a:rPr lang="uk-UA" b="1" i="1"/>
              <a:t>Індустріальна</a:t>
            </a:r>
          </a:p>
          <a:p>
            <a:pPr>
              <a:buFont typeface="Wingdings 2" pitchFamily="18" charset="2"/>
              <a:buNone/>
            </a:pPr>
            <a:r>
              <a:rPr lang="uk-UA" b="1" i="1"/>
              <a:t>Постіндустріальна</a:t>
            </a:r>
          </a:p>
          <a:p>
            <a:pPr>
              <a:buFont typeface="Wingdings 2" pitchFamily="18" charset="2"/>
              <a:buNone/>
            </a:pPr>
            <a:r>
              <a:rPr lang="uk-UA" b="1" i="1"/>
              <a:t>Неоіндустріальна </a:t>
            </a:r>
          </a:p>
          <a:p>
            <a:pPr>
              <a:buFont typeface="Wingdings 2" pitchFamily="18" charset="2"/>
              <a:buNone/>
            </a:pPr>
            <a:r>
              <a:rPr lang="uk-UA" b="1" i="1"/>
              <a:t>(інформаційне </a:t>
            </a:r>
          </a:p>
          <a:p>
            <a:pPr>
              <a:buFont typeface="Wingdings 2" pitchFamily="18" charset="2"/>
              <a:buNone/>
            </a:pPr>
            <a:r>
              <a:rPr lang="uk-UA" b="1" i="1"/>
              <a:t>суспільство)</a:t>
            </a:r>
          </a:p>
          <a:p>
            <a:endParaRPr lang="ru-RU"/>
          </a:p>
        </p:txBody>
      </p:sp>
      <p:sp>
        <p:nvSpPr>
          <p:cNvPr id="21507" name="Прямоугольник 4"/>
          <p:cNvSpPr>
            <a:spLocks noChangeArrowheads="1"/>
          </p:cNvSpPr>
          <p:nvPr/>
        </p:nvSpPr>
        <p:spPr bwMode="auto">
          <a:xfrm>
            <a:off x="2286000" y="3105150"/>
            <a:ext cx="4572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br>
              <a:rPr lang="uk-UA" b="1" i="1">
                <a:solidFill>
                  <a:srgbClr val="002060"/>
                </a:solidFill>
              </a:rPr>
            </a:br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57200" y="274638"/>
            <a:ext cx="8363272" cy="10661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45720" rIns="4572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200" b="1" i="1">
                <a:solidFill>
                  <a:srgbClr val="002060"/>
                </a:solidFill>
              </a:rPr>
              <a:t>Підходи до класифікації </a:t>
            </a:r>
            <a:br>
              <a:rPr lang="uk-UA" sz="3200" b="1" i="1">
                <a:solidFill>
                  <a:srgbClr val="002060"/>
                </a:solidFill>
              </a:rPr>
            </a:br>
            <a:r>
              <a:rPr lang="uk-UA" sz="3200" b="1" i="1">
                <a:solidFill>
                  <a:srgbClr val="002060"/>
                </a:solidFill>
              </a:rPr>
              <a:t>економічних систем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pic>
        <p:nvPicPr>
          <p:cNvPr id="21511" name="Picture 2" descr="C:\Users\1\Desktop\images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6100" y="3644900"/>
            <a:ext cx="4392613" cy="246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uk-UA" b="1" i="1">
                <a:solidFill>
                  <a:srgbClr val="FFC000"/>
                </a:solidFill>
              </a:rPr>
              <a:t>4. За способом організації виробництва</a:t>
            </a:r>
          </a:p>
          <a:p>
            <a:r>
              <a:rPr lang="uk-UA" b="1" i="1"/>
              <a:t>“Чистий капіталізм”  </a:t>
            </a:r>
          </a:p>
          <a:p>
            <a:pPr>
              <a:buFont typeface="Wingdings 2" pitchFamily="18" charset="2"/>
              <a:buNone/>
            </a:pPr>
            <a:r>
              <a:rPr lang="uk-UA" b="1" i="1"/>
              <a:t>(ринкова економіка)</a:t>
            </a:r>
          </a:p>
          <a:p>
            <a:r>
              <a:rPr lang="uk-UA" b="1" i="1"/>
              <a:t>Командно-адміністративна</a:t>
            </a:r>
          </a:p>
          <a:p>
            <a:pPr>
              <a:buFont typeface="Wingdings 2" pitchFamily="18" charset="2"/>
              <a:buNone/>
            </a:pPr>
            <a:r>
              <a:rPr lang="uk-UA" b="1" i="1"/>
              <a:t>(планова) економіка</a:t>
            </a:r>
          </a:p>
          <a:p>
            <a:r>
              <a:rPr lang="uk-UA" b="1" i="1"/>
              <a:t>Традиційна економіка</a:t>
            </a:r>
          </a:p>
          <a:p>
            <a:r>
              <a:rPr lang="uk-UA" b="1" i="1"/>
              <a:t>Змішана економіка</a:t>
            </a:r>
          </a:p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200" b="1" i="1" dirty="0">
                <a:solidFill>
                  <a:srgbClr val="002060"/>
                </a:solidFill>
              </a:rPr>
              <a:t>Підходи до класифікації </a:t>
            </a:r>
            <a:br>
              <a:rPr lang="uk-UA" sz="3200" b="1" i="1" dirty="0">
                <a:solidFill>
                  <a:srgbClr val="002060"/>
                </a:solidFill>
              </a:rPr>
            </a:br>
            <a:r>
              <a:rPr lang="uk-UA" sz="3200" b="1" i="1" dirty="0">
                <a:solidFill>
                  <a:srgbClr val="002060"/>
                </a:solidFill>
              </a:rPr>
              <a:t>економічних систем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pic>
        <p:nvPicPr>
          <p:cNvPr id="22533" name="Picture 2" descr="C:\Users\1\Desktop\images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4221163"/>
            <a:ext cx="3457575" cy="221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827584" y="476672"/>
          <a:ext cx="7632848" cy="1569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3554" name="Picture 8" descr="ag00317_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63713" y="188913"/>
            <a:ext cx="1428750" cy="183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691680" y="2780928"/>
          <a:ext cx="6096000" cy="3492976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183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2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r>
                        <a:rPr lang="uk-UA" sz="2400" b="1" i="1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1. Що виробляти?</a:t>
                      </a:r>
                      <a:endParaRPr lang="ru-RU" sz="2400" b="1" i="1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b="1" i="1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Які товари і послуги, в якій кількості?</a:t>
                      </a:r>
                      <a:endParaRPr lang="ru-RU" sz="2400" b="1" i="1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r>
                        <a:rPr lang="uk-UA" sz="2400" b="1" i="1" dirty="0"/>
                        <a:t>2. Як виробляти?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1" i="1" dirty="0"/>
                        <a:t>Які ресурси і технології використовувати?</a:t>
                      </a:r>
                      <a:endParaRPr lang="ru-RU" sz="24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r>
                        <a:rPr lang="uk-UA" sz="2400" b="1" i="1" dirty="0"/>
                        <a:t>3. Для кого виробляти?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1" i="1" dirty="0"/>
                        <a:t>Як ці товари і послуги будуть розподілятися?</a:t>
                      </a:r>
                      <a:endParaRPr lang="ru-RU" sz="24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535</TotalTime>
  <Words>1195</Words>
  <Application>Microsoft Office PowerPoint</Application>
  <PresentationFormat>Экран (4:3)</PresentationFormat>
  <Paragraphs>221</Paragraphs>
  <Slides>24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36" baseType="lpstr">
      <vt:lpstr>Arial</vt:lpstr>
      <vt:lpstr>Arial Black</vt:lpstr>
      <vt:lpstr>Calibri</vt:lpstr>
      <vt:lpstr>Franklin Gothic Book</vt:lpstr>
      <vt:lpstr>Monotype Corsiva</vt:lpstr>
      <vt:lpstr>Segoe UI</vt:lpstr>
      <vt:lpstr>Tahoma</vt:lpstr>
      <vt:lpstr>Wingdings</vt:lpstr>
      <vt:lpstr>Wingdings 2</vt:lpstr>
      <vt:lpstr>Техническая</vt:lpstr>
      <vt:lpstr>Image</vt:lpstr>
      <vt:lpstr>Clip</vt:lpstr>
      <vt:lpstr>Презентация PowerPoint</vt:lpstr>
      <vt:lpstr>Презентация PowerPoint</vt:lpstr>
      <vt:lpstr>Презентация PowerPoint</vt:lpstr>
      <vt:lpstr>Основні ланки (підсистеми) економічної системи</vt:lpstr>
      <vt:lpstr>Підходи до класифікації  економічних систем</vt:lpstr>
      <vt:lpstr>Підходи до класифікації  економічних систем</vt:lpstr>
      <vt:lpstr>  </vt:lpstr>
      <vt:lpstr>Підходи до класифікації  економічних систем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Спосіб організації економічного життя, при якому земля і капітал знаходяться в суспільній власності, а обмежені ресурси розподіляються згідно з тривало існуючим традиціями і звичаями</vt:lpstr>
      <vt:lpstr>Презентация PowerPoint</vt:lpstr>
      <vt:lpstr>Спосіб організації економічного життя, при якому земля і капітал знаходяться власності держави, а розподіл обмежених ресурсів здійснюється за вказівками центральних органів управління згідно з планом</vt:lpstr>
      <vt:lpstr>Презентация PowerPoint</vt:lpstr>
      <vt:lpstr>Спосіб організації економічного життя, при якому земля і капітал знаходяться у приватній власності, а обмежені ресурси розподіляються за допомогою ринку</vt:lpstr>
      <vt:lpstr>Презентация PowerPoint</vt:lpstr>
      <vt:lpstr>Презентация PowerPoint</vt:lpstr>
      <vt:lpstr>Презентация PowerPoint</vt:lpstr>
      <vt:lpstr>Як різні економічні системи відповідають на основні питання економіки?</vt:lpstr>
      <vt:lpstr>Національні моделі змішаної економіки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user</cp:lastModifiedBy>
  <cp:revision>59</cp:revision>
  <dcterms:created xsi:type="dcterms:W3CDTF">2016-12-24T10:32:19Z</dcterms:created>
  <dcterms:modified xsi:type="dcterms:W3CDTF">2022-04-07T05:45:50Z</dcterms:modified>
</cp:coreProperties>
</file>