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  <p:transition spd="slow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B451A5-5255-8348-B33E-A85A884C61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/>
              <a:t>Види та засоби гімнастики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8AA901C-FF6C-154F-9A55-71C9EBC627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Характеристика видів гімнастики </a:t>
            </a:r>
          </a:p>
          <a:p>
            <a:r>
              <a:rPr lang="uk-UA"/>
              <a:t>Характеристика та класифікація  засобів основної гімнастики </a:t>
            </a:r>
          </a:p>
        </p:txBody>
      </p:sp>
    </p:spTree>
    <p:extLst>
      <p:ext uri="{BB962C8B-B14F-4D97-AF65-F5344CB8AC3E}">
        <p14:creationId xmlns:p14="http://schemas.microsoft.com/office/powerpoint/2010/main" val="2685664281"/>
      </p:ext>
    </p:extLst>
  </p:cSld>
  <p:clrMapOvr>
    <a:masterClrMapping/>
  </p:clrMapOvr>
  <p:transition spd="slow"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0B21C1-6C19-1F4E-A856-C11C0709E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 урахуванням переважного впливу на фізичний розвиток людини гімнастичні вправи можна розділити на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1) вправи, переважно спрямовані </a:t>
            </a:r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загальний розвиток фізичних якостей і рухових можливостей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(стройові вправи, загально розвиваючі вправи, різні сполучення цих вправ у формі ігор і естафет); вправи, переважно спрямовані на формування життєво необхідних навичок і умінь (прикладні вправи, прості стрибки);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2) вправи, переважно спрямовані </a:t>
            </a:r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розвиток і удосконалювання рухових здібностей і вольових якостей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(вільні вправи, опорні стрибки, вправи на снарядах, акробатичні вправи, вправи художньої гімнастики).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Такий розподіл вправ полегшує підбор визначеної системи вправ для того або іншого виду гімнастики і рішення різних педагогічних завдань.</a:t>
            </a:r>
          </a:p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747525"/>
      </p:ext>
    </p:extLst>
  </p:cSld>
  <p:clrMapOvr>
    <a:masterClrMapping/>
  </p:clrMapOvr>
  <p:transition spd="slow"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FDC18-F7C3-6C49-A66C-CA8F06811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0948" y="1200689"/>
            <a:ext cx="9603275" cy="1049235"/>
          </a:xfrm>
        </p:spPr>
        <p:txBody>
          <a:bodyPr/>
          <a:lstStyle/>
          <a:p>
            <a:r>
              <a:rPr lang="uk-UA"/>
              <a:t>🖤Дякую за увагу🖤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73C9C0-6116-8940-A28D-06E9E7CFD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4649" y="5132693"/>
            <a:ext cx="4477351" cy="3450613"/>
          </a:xfrm>
        </p:spPr>
        <p:txBody>
          <a:bodyPr/>
          <a:lstStyle/>
          <a:p>
            <a:r>
              <a:rPr lang="uk-UA"/>
              <a:t>Інформацію частично взято з : studlife.ua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43086C2E-FAA8-1948-8C3B-6FEB2DFCDE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920" y="1874818"/>
            <a:ext cx="2650159" cy="426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976671"/>
      </p:ext>
    </p:extLst>
  </p:cSld>
  <p:clrMapOvr>
    <a:masterClrMapping/>
  </p:clrMapOvr>
  <p:transition spd="slow"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BEA0-951B-374C-9CD6-3749C6327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Класифікація видів гімнастики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B66C3D0-09B0-A84C-8DB3-8F0370BAD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13529"/>
            <a:ext cx="9603275" cy="3450613"/>
          </a:xfrm>
        </p:spPr>
        <p:txBody>
          <a:bodyPr/>
          <a:lstStyle/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Різноманіття форм гімнастичних вправ і накопичений практичний досвід їхнього застосування для рішення педагогічних завдань з урахуванням профілю що займаються послужили основою для виділення щодо самостійних видів гімнастики. «Поділ гімнастики ‑ прогресивне явище. Це дає можливість точніше визначити завдання, систему вправ і особливості кожного виду гімнастики, робить гімнастику одним з найбільш розповсюджених засобів і методів усебічного фізичного виховання».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0785710"/>
      </p:ext>
    </p:extLst>
  </p:cSld>
  <p:clrMapOvr>
    <a:masterClrMapping/>
  </p:clrMapOvr>
  <p:transition spd="slow"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843BC8-5BF3-D54E-A305-4F042D7E4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16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Всесоюзна гімнастична конференція 1968 р., виходячи з досвіду практичної роботи (після конференції 1948 р. ), затвердила наступну класифікацію видів гімнастики:</a:t>
            </a:r>
            <a:endParaRPr lang="uk-UA" sz="1600"/>
          </a:p>
        </p:txBody>
      </p:sp>
      <p:graphicFrame>
        <p:nvGraphicFramePr>
          <p:cNvPr id="7" name="Таблиця 6">
            <a:extLst>
              <a:ext uri="{FF2B5EF4-FFF2-40B4-BE49-F238E27FC236}">
                <a16:creationId xmlns:a16="http://schemas.microsoft.com/office/drawing/2014/main" id="{B333E99A-E83E-814F-A9E7-FC37F33451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2612402"/>
              </p:ext>
            </p:extLst>
          </p:nvPr>
        </p:nvGraphicFramePr>
        <p:xfrm>
          <a:off x="1347670" y="2015733"/>
          <a:ext cx="9707184" cy="3143048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892468">
                  <a:extLst>
                    <a:ext uri="{9D8B030D-6E8A-4147-A177-3AD203B41FA5}">
                      <a16:colId xmlns:a16="http://schemas.microsoft.com/office/drawing/2014/main" val="4009980274"/>
                    </a:ext>
                  </a:extLst>
                </a:gridCol>
                <a:gridCol w="2725891">
                  <a:extLst>
                    <a:ext uri="{9D8B030D-6E8A-4147-A177-3AD203B41FA5}">
                      <a16:colId xmlns:a16="http://schemas.microsoft.com/office/drawing/2014/main" val="1515819808"/>
                    </a:ext>
                  </a:extLst>
                </a:gridCol>
                <a:gridCol w="4088825">
                  <a:extLst>
                    <a:ext uri="{9D8B030D-6E8A-4147-A177-3AD203B41FA5}">
                      <a16:colId xmlns:a16="http://schemas.microsoft.com/office/drawing/2014/main" val="3369209217"/>
                    </a:ext>
                  </a:extLst>
                </a:gridCol>
              </a:tblGrid>
              <a:tr h="1259078">
                <a:tc>
                  <a:txBody>
                    <a:bodyPr/>
                    <a:lstStyle/>
                    <a:p>
                      <a:pPr algn="ctr"/>
                      <a:r>
                        <a:rPr lang="uk-UA" sz="1500">
                          <a:effectLst/>
                        </a:rPr>
                        <a:t>Перша група</a:t>
                      </a:r>
                    </a:p>
                    <a:p>
                      <a:pPr algn="ctr"/>
                      <a:r>
                        <a:rPr lang="uk-UA" sz="1500">
                          <a:effectLst/>
                        </a:rPr>
                        <a:t>загально-розвивальні види гімнастики</a:t>
                      </a:r>
                    </a:p>
                  </a:txBody>
                  <a:tcPr marL="8499" marR="8499" marT="8499" marB="849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>
                          <a:effectLst/>
                        </a:rPr>
                        <a:t>Друга група</a:t>
                      </a:r>
                    </a:p>
                    <a:p>
                      <a:pPr algn="ctr"/>
                      <a:r>
                        <a:rPr lang="uk-UA" sz="1500">
                          <a:effectLst/>
                        </a:rPr>
                        <a:t>спортивні види</a:t>
                      </a:r>
                    </a:p>
                    <a:p>
                      <a:pPr algn="ctr"/>
                      <a:r>
                        <a:rPr lang="uk-UA" sz="1500">
                          <a:effectLst/>
                        </a:rPr>
                        <a:t>гімнастики</a:t>
                      </a:r>
                    </a:p>
                  </a:txBody>
                  <a:tcPr marL="8499" marR="8499" marT="8499" marB="849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>
                          <a:effectLst/>
                        </a:rPr>
                        <a:t>Третя група</a:t>
                      </a:r>
                    </a:p>
                    <a:p>
                      <a:pPr algn="ctr"/>
                      <a:r>
                        <a:rPr lang="uk-UA" sz="1500">
                          <a:effectLst/>
                        </a:rPr>
                        <a:t>прикладні</a:t>
                      </a:r>
                    </a:p>
                    <a:p>
                      <a:pPr algn="ctr"/>
                      <a:r>
                        <a:rPr lang="uk-UA" sz="1500">
                          <a:effectLst/>
                        </a:rPr>
                        <a:t>види гімнастики</a:t>
                      </a:r>
                    </a:p>
                  </a:txBody>
                  <a:tcPr marL="8499" marR="8499" marT="8499" marB="8499" anchor="ctr"/>
                </a:tc>
                <a:extLst>
                  <a:ext uri="{0D108BD9-81ED-4DB2-BD59-A6C34878D82A}">
                    <a16:rowId xmlns:a16="http://schemas.microsoft.com/office/drawing/2014/main" val="766839094"/>
                  </a:ext>
                </a:extLst>
              </a:tr>
              <a:tr h="1883970">
                <a:tc>
                  <a:txBody>
                    <a:bodyPr/>
                    <a:lstStyle/>
                    <a:p>
                      <a:r>
                        <a:rPr lang="uk-UA" sz="1500">
                          <a:effectLst/>
                        </a:rPr>
                        <a:t>1. Основна гімнастика.</a:t>
                      </a:r>
                    </a:p>
                    <a:p>
                      <a:r>
                        <a:rPr lang="uk-UA" sz="1500">
                          <a:effectLst/>
                        </a:rPr>
                        <a:t>2. Гігієнічна гімнастика.</a:t>
                      </a:r>
                    </a:p>
                    <a:p>
                      <a:r>
                        <a:rPr lang="uk-UA" sz="1500">
                          <a:effectLst/>
                        </a:rPr>
                        <a:t>3. Атлетична гімнастика.</a:t>
                      </a:r>
                    </a:p>
                  </a:txBody>
                  <a:tcPr marL="8499" marR="8499" marT="8499" marB="8499"/>
                </a:tc>
                <a:tc>
                  <a:txBody>
                    <a:bodyPr/>
                    <a:lstStyle/>
                    <a:p>
                      <a:r>
                        <a:rPr lang="uk-UA" sz="1500">
                          <a:effectLst/>
                        </a:rPr>
                        <a:t>1. Спортивна гімнастика.</a:t>
                      </a:r>
                    </a:p>
                    <a:p>
                      <a:r>
                        <a:rPr lang="uk-UA" sz="1500">
                          <a:effectLst/>
                        </a:rPr>
                        <a:t>2. Акробатика.</a:t>
                      </a:r>
                    </a:p>
                    <a:p>
                      <a:r>
                        <a:rPr lang="uk-UA" sz="1500">
                          <a:effectLst/>
                        </a:rPr>
                        <a:t>3. Художня гімнастика</a:t>
                      </a:r>
                    </a:p>
                  </a:txBody>
                  <a:tcPr marL="8499" marR="8499" marT="8499" marB="8499"/>
                </a:tc>
                <a:tc>
                  <a:txBody>
                    <a:bodyPr/>
                    <a:lstStyle/>
                    <a:p>
                      <a:endParaRPr lang="uk-UA" sz="1500"/>
                    </a:p>
                  </a:txBody>
                  <a:tcPr marL="74787" marR="74787" marT="37394" marB="37394"/>
                </a:tc>
                <a:extLst>
                  <a:ext uri="{0D108BD9-81ED-4DB2-BD59-A6C34878D82A}">
                    <a16:rowId xmlns:a16="http://schemas.microsoft.com/office/drawing/2014/main" val="347196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619487"/>
      </p:ext>
    </p:extLst>
  </p:cSld>
  <p:clrMapOvr>
    <a:masterClrMapping/>
  </p:clrMapOvr>
  <p:transition spd="slow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6BBA3-D9BB-7346-8E34-5A05F9833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24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основі новітніх досліджень, постійного розвитку та виникнення нових видів гімнастики було запропоновано таку класифікацію видів гімнастики</a:t>
            </a:r>
            <a:endParaRPr lang="uk-UA" sz="240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F573CC-A032-904E-8371-42640A583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1200"/>
          </a:p>
        </p:txBody>
      </p:sp>
      <p:graphicFrame>
        <p:nvGraphicFramePr>
          <p:cNvPr id="7" name="Таблиця 6">
            <a:extLst>
              <a:ext uri="{FF2B5EF4-FFF2-40B4-BE49-F238E27FC236}">
                <a16:creationId xmlns:a16="http://schemas.microsoft.com/office/drawing/2014/main" id="{4F7C2035-ED67-3545-8C05-AA555CD95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5884085"/>
              </p:ext>
            </p:extLst>
          </p:nvPr>
        </p:nvGraphicFramePr>
        <p:xfrm>
          <a:off x="1295808" y="2015732"/>
          <a:ext cx="9759045" cy="3516347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704651">
                  <a:extLst>
                    <a:ext uri="{9D8B030D-6E8A-4147-A177-3AD203B41FA5}">
                      <a16:colId xmlns:a16="http://schemas.microsoft.com/office/drawing/2014/main" val="3232281360"/>
                    </a:ext>
                  </a:extLst>
                </a:gridCol>
                <a:gridCol w="3527197">
                  <a:extLst>
                    <a:ext uri="{9D8B030D-6E8A-4147-A177-3AD203B41FA5}">
                      <a16:colId xmlns:a16="http://schemas.microsoft.com/office/drawing/2014/main" val="990094951"/>
                    </a:ext>
                  </a:extLst>
                </a:gridCol>
                <a:gridCol w="3527197">
                  <a:extLst>
                    <a:ext uri="{9D8B030D-6E8A-4147-A177-3AD203B41FA5}">
                      <a16:colId xmlns:a16="http://schemas.microsoft.com/office/drawing/2014/main" val="295130556"/>
                    </a:ext>
                  </a:extLst>
                </a:gridCol>
              </a:tblGrid>
              <a:tr h="123779">
                <a:tc>
                  <a:txBody>
                    <a:bodyPr/>
                    <a:lstStyle/>
                    <a:p>
                      <a:endParaRPr lang="uk-UA" sz="600"/>
                    </a:p>
                  </a:txBody>
                  <a:tcPr marL="30489" marR="30489" marT="15244" marB="15244"/>
                </a:tc>
                <a:tc>
                  <a:txBody>
                    <a:bodyPr/>
                    <a:lstStyle/>
                    <a:p>
                      <a:endParaRPr lang="uk-UA" sz="600"/>
                    </a:p>
                  </a:txBody>
                  <a:tcPr marL="30489" marR="30489" marT="15244" marB="15244"/>
                </a:tc>
                <a:tc>
                  <a:txBody>
                    <a:bodyPr/>
                    <a:lstStyle/>
                    <a:p>
                      <a:endParaRPr lang="uk-UA" sz="600"/>
                    </a:p>
                  </a:txBody>
                  <a:tcPr marL="30489" marR="30489" marT="15244" marB="15244"/>
                </a:tc>
                <a:extLst>
                  <a:ext uri="{0D108BD9-81ED-4DB2-BD59-A6C34878D82A}">
                    <a16:rowId xmlns:a16="http://schemas.microsoft.com/office/drawing/2014/main" val="2342048149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2 група</a:t>
                      </a:r>
                    </a:p>
                    <a:p>
                      <a:pPr algn="ctr"/>
                      <a:r>
                        <a:rPr lang="uk-UA" sz="600">
                          <a:effectLst/>
                        </a:rPr>
                        <a:t>спортивні види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3 група</a:t>
                      </a:r>
                    </a:p>
                    <a:p>
                      <a:pPr algn="ctr"/>
                      <a:r>
                        <a:rPr lang="uk-UA" sz="600">
                          <a:effectLst/>
                        </a:rPr>
                        <a:t>оздоровчі види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endParaRPr lang="uk-UA" sz="600"/>
                    </a:p>
                  </a:txBody>
                  <a:tcPr marL="30489" marR="30489" marT="15244" marB="15244"/>
                </a:tc>
                <a:extLst>
                  <a:ext uri="{0D108BD9-81ED-4DB2-BD59-A6C34878D82A}">
                    <a16:rowId xmlns:a16="http://schemas.microsoft.com/office/drawing/2014/main" val="787763134"/>
                  </a:ext>
                </a:extLst>
              </a:tr>
              <a:tr h="121607"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Базова: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Масові: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Гігієнічна: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291894518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Основна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Спортивна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Ранкова гімнастика.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2625522315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Жіноча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Акробатика.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Професійна гімнастика.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3978763847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Атлетична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Художня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Ритмічна гімнастика.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2368675021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4. Шейпінг.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4. Спортивна аеробіка.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4. Гімнастика для профілактики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1019240022"/>
                  </a:ext>
                </a:extLst>
              </a:tr>
              <a:tr h="238776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5. Хатха-йога.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Спеціалізовані: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зорового стомлення.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1697048549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6. Стретчинг.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Спортивна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Лікувальна гімнастика: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3867308275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pPr algn="ctr"/>
                      <a:r>
                        <a:rPr lang="uk-UA" sz="600">
                          <a:effectLst/>
                        </a:rPr>
                        <a:t>Прикладна: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Художня гімнастика.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Коригуюча.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151162761"/>
                  </a:ext>
                </a:extLst>
              </a:tr>
              <a:tr h="355945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1. Професійно-прикладна.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Стрибки на батуті.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Реабілітаційна.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1596124882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2. Спортивно-прикладна.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4. Спортивна аеробіка.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Функцірнальна.</a:t>
                      </a:r>
                    </a:p>
                  </a:txBody>
                  <a:tcPr marL="3465" marR="3465" marT="3465" marB="3465"/>
                </a:tc>
                <a:extLst>
                  <a:ext uri="{0D108BD9-81ED-4DB2-BD59-A6C34878D82A}">
                    <a16:rowId xmlns:a16="http://schemas.microsoft.com/office/drawing/2014/main" val="4199264393"/>
                  </a:ext>
                </a:extLst>
              </a:tr>
              <a:tr h="297360">
                <a:tc>
                  <a:txBody>
                    <a:bodyPr/>
                    <a:lstStyle/>
                    <a:p>
                      <a:r>
                        <a:rPr lang="uk-UA" sz="600">
                          <a:effectLst/>
                        </a:rPr>
                        <a:t>3. Військово-прикладна.</a:t>
                      </a: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endParaRPr lang="uk-UA" sz="600">
                        <a:effectLst/>
                      </a:endParaRPr>
                    </a:p>
                  </a:txBody>
                  <a:tcPr marL="3465" marR="3465" marT="3465" marB="3465"/>
                </a:tc>
                <a:tc>
                  <a:txBody>
                    <a:bodyPr/>
                    <a:lstStyle/>
                    <a:p>
                      <a:endParaRPr lang="uk-UA" sz="600"/>
                    </a:p>
                  </a:txBody>
                  <a:tcPr marL="30489" marR="30489" marT="15244" marB="15244"/>
                </a:tc>
                <a:extLst>
                  <a:ext uri="{0D108BD9-81ED-4DB2-BD59-A6C34878D82A}">
                    <a16:rowId xmlns:a16="http://schemas.microsoft.com/office/drawing/2014/main" val="312390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120859"/>
      </p:ext>
    </p:extLst>
  </p:cSld>
  <p:clrMapOvr>
    <a:masterClrMapping/>
  </p:clrMapOvr>
  <p:transition spd="slow"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E3B190-E5AA-7F48-9C91-7B7B2A6B8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95493"/>
            <a:ext cx="9603275" cy="637984"/>
          </a:xfrm>
        </p:spPr>
        <p:txBody>
          <a:bodyPr>
            <a:normAutofit/>
          </a:bodyPr>
          <a:lstStyle/>
          <a:p>
            <a:r>
              <a:rPr lang="uk-UA"/>
              <a:t>Характеристика видів гімнастики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5B702E9-FB5F-8845-9BBC-B5A178A2F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159031"/>
            <a:ext cx="9603275" cy="4840942"/>
          </a:xfrm>
        </p:spPr>
        <p:txBody>
          <a:bodyPr>
            <a:normAutofit fontScale="92500" lnSpcReduction="10000"/>
          </a:bodyPr>
          <a:lstStyle/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Основна гімнастика.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Її завдання: загальна фізична підготовка що займаються, гармонійний розвиток їхніх фізичних здібностей і підвищення життєдіяльності. Завдання, зміст і методика проведення занять основною гімнастикою конкретизується відповідно до різних контингентів що займаються: гімнастика для дітей, для жінок, для дорослих, для літніх людей</a:t>
            </a:r>
          </a:p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Жіноча гімнастика</a:t>
            </a:r>
            <a:r>
              <a:rPr lang="uk-UA" b="0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‑ різновид основної гімнастики, зміст і методика занять якої підпорядковані особливостям жіночого організму.</a:t>
            </a:r>
          </a:p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Атлетична гімнастика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— це система вправ, що розвивають силу у сполученні з усебічною фізичною підготовкою, спрямована на зміцнення здоров’я, підготовку молоді до високопродуктивної праці і захисту Батьківщини. В разі використання раціональних методів тренування, заняття атлетичною гімнастикою сприяють гармонійному злиттю сили, витривалості, спритності, що в остаточному підсумку відбивається на зовнішньому вигляді людини. Заняття атлетичною гімнастикою виховують міцних, сильних, завзятих, упевнених у своїх силах людей.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0723949"/>
      </p:ext>
    </p:extLst>
  </p:cSld>
  <p:clrMapOvr>
    <a:masterClrMapping/>
  </p:clrMapOvr>
  <p:transition spd="slow"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8303EA5-D51A-C046-B375-EA09EB5B2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970996"/>
            <a:ext cx="9603275" cy="3450613"/>
          </a:xfrm>
        </p:spPr>
        <p:txBody>
          <a:bodyPr>
            <a:normAutofit fontScale="85000" lnSpcReduction="10000"/>
          </a:bodyPr>
          <a:lstStyle/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Прикладні види гімнастики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мають допоміжне значення. За допомогою спеціально підібраних комплексів вправ удається цілеспрямовано вирішувати завдання удосконалювання професії, що займаються в обраному виді діяльності:, виді спорту і т.п.</a:t>
            </a:r>
          </a:p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Гімнастика на виробництві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що включається в режим робочого дня, сприяє підвищенню працездатності і на цій основі продуктивності праці.</a:t>
            </a:r>
          </a:p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Існує два різновиди гімнастики на виробництві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ввідна гімнастика, що прискорює входження в ритм виробничої діяльності, яка створює необхідний функціональний настрій,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фізкультурна пауза, що допомагає зняти стомлення, що сприяє більш активному протіканню відбудовних процесів.</a:t>
            </a:r>
          </a:p>
          <a:p>
            <a:endParaRPr lang="uk-UA"/>
          </a:p>
        </p:txBody>
      </p:sp>
      <p:pic>
        <p:nvPicPr>
          <p:cNvPr id="2" name="Рисунок 3">
            <a:extLst>
              <a:ext uri="{FF2B5EF4-FFF2-40B4-BE49-F238E27FC236}">
                <a16:creationId xmlns:a16="http://schemas.microsoft.com/office/drawing/2014/main" id="{19F1CD68-8EF0-624E-B3CC-AF3AF4B70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18" y="0"/>
            <a:ext cx="2952761" cy="178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168769"/>
      </p:ext>
    </p:extLst>
  </p:cSld>
  <p:clrMapOvr>
    <a:masterClrMapping/>
  </p:clrMapOvr>
  <p:transition spd="slow"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8E1D8E-3E0F-4E49-9B74-696D8CFC2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Професійно-прикладна гімнастика</a:t>
            </a:r>
            <a:r>
              <a:rPr lang="uk-UA" b="0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‑ складова частина професійно-прикладної фізичної підготовки, спрямована на загальний розвиток, удосконалення рухових здібностей, від яких в значній мірі залежить успіх в оволодінні професією</a:t>
            </a:r>
          </a:p>
          <a:p>
            <a:r>
              <a:rPr lang="uk-UA" b="1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Ритмічна гімнастика</a:t>
            </a:r>
            <a:r>
              <a:rPr lang="uk-UA" b="0" i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‑ різновид гімнастики оздоровчої спрямованості, головним змістом якої є ЗРВ, біг, стрибки і танцювальні елементи, які виконуються під емоційну ритмічну музику поточним методом</a:t>
            </a:r>
            <a:endParaRPr lang="uk-UA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750D3ADB-9C2F-B14E-8DFD-A23EADE89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589" y="0"/>
            <a:ext cx="2772821" cy="1850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600375"/>
      </p:ext>
    </p:extLst>
  </p:cSld>
  <p:clrMapOvr>
    <a:masterClrMapping/>
  </p:clrMapOvr>
  <p:transition spd="slow"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757167-4003-7347-99E1-3588BE9E7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Засоби гімнастики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97D44E8-BB3F-0A43-B1BD-16B499B42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Гімнастика містить у собі систему спеціально розроблених фізичних вправ. Однак застосовує будь-які фізичні вправи, якщо вони використовуються відповідно до вимог гімнастичного методу і спрямовані на рішення завдань усебічного фізичного розвитку.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Гімнастичні вправи виникли в зв’язку з необхідністю задоволення життєвих потреб людини. Тому багато хто з них засновані на рухах, запозичених із трудової, бойової і побутової діяльності людини (ходьба, біг, лазіння, стрибки, переповзання, рівноваги, метання, подолання перешкод, перенесення вантажу і т.д.). В міру розвитку суспільства і наукових знань про практику фізичного виховання стали виникати абстрактні вправи, що представляють собою елементарні рухи, виділені з цілісних рухових дій. Вони становлять більшість гімнастичних вправ і застосовуються головним чином для навчання основам рухів, для розвитку фізичних якостей і рішення різних педагогічних завдань. Сюди входять вправи для окремих частин тіла, вправи на різних гімнастичних снарядах і ін. Арсенал гімнастичних вправ дуже різноманітний.</a:t>
            </a:r>
          </a:p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01097880"/>
      </p:ext>
    </p:extLst>
  </p:cSld>
  <p:clrMapOvr>
    <a:masterClrMapping/>
  </p:clrMapOvr>
  <p:transition spd="slow"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DB44F2D-6FF2-FD48-8E13-0FE776B31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Їх прийнято класифікувати відповідно до педагогічних завдань</a:t>
            </a:r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що вирішуються за допомогою вправ: 1) стройові вправи, 2) загальнорозвивальні, 3) вільні, 4) прикладні, 5) стрибки, 6) вправи на снарядах, 7) акробатичні, 8) вправи ритмічної і художньої гімнастики.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Система гімнастичних вправ постійно удосконалюється. Вправи виконуються відповідно до вимог гімнастичного стилю, що передбачає визначену манеру виконання, дотримання встановлених технічних вимог (за зовнішньою формою) і визначеного характеру виконання. Вправи в гімнастиці, як правило, виконуються з визначених вихідних положень, завдяки чому уточнюється вплив вправи на організм людини, а також формуються відповідні рухові навички. Вправи виконуються як без предметів, так і з ними.</a:t>
            </a:r>
          </a:p>
          <a:p>
            <a:r>
              <a:rPr lang="uk-UA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Застосування гімнастичних снарядів (лави, буми, сходи, шести, канати) і предметів (палиці, гантелі, булави, набивні м'ячі, амортизатори і т.п.) сприяє удосконалюванню рухових можливостей учнів.</a:t>
            </a:r>
          </a:p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2165779"/>
      </p:ext>
    </p:extLst>
  </p:cSld>
  <p:clrMapOvr>
    <a:masterClrMapping/>
  </p:clrMapOvr>
  <p:transition spd="slow">
    <p:randomBar/>
  </p:transition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Широкий екран</PresentationFormat>
  <Slides>11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Галерея</vt:lpstr>
      <vt:lpstr>Види та засоби гімнастики </vt:lpstr>
      <vt:lpstr>Класифікація видів гімнастики </vt:lpstr>
      <vt:lpstr>Всесоюзна гімнастична конференція 1968 р., виходячи з досвіду практичної роботи (після конференції 1948 р. ), затвердила наступну класифікацію видів гімнастики:</vt:lpstr>
      <vt:lpstr>На основі новітніх досліджень, постійного розвитку та виникнення нових видів гімнастики було запропоновано таку класифікацію видів гімнастики</vt:lpstr>
      <vt:lpstr>Характеристика видів гімнастики </vt:lpstr>
      <vt:lpstr>Презентація PowerPoint</vt:lpstr>
      <vt:lpstr>Презентація PowerPoint</vt:lpstr>
      <vt:lpstr>Засоби гімнастики </vt:lpstr>
      <vt:lpstr>Презентація PowerPoint</vt:lpstr>
      <vt:lpstr>Презентація PowerPoint</vt:lpstr>
      <vt:lpstr>🖤Дякую за увагу🖤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та засоби гімнастики </dc:title>
  <dc:creator>yurokgol02@gmail.com</dc:creator>
  <cp:lastModifiedBy>yurokgol02@gmail.com</cp:lastModifiedBy>
  <cp:revision>4</cp:revision>
  <dcterms:created xsi:type="dcterms:W3CDTF">2020-03-28T19:31:01Z</dcterms:created>
  <dcterms:modified xsi:type="dcterms:W3CDTF">2020-03-28T21:04:13Z</dcterms:modified>
</cp:coreProperties>
</file>