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72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30.08.2020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30.08.2020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30.08.2020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30.08.2020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30.08.2020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30.08.2020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30.08.2020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30.08.2020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30.08.2020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30.08.2020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30.08.2020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30.08.2020</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079500" y="1196975"/>
            <a:ext cx="8064500" cy="2736850"/>
          </a:xfrm>
        </p:spPr>
        <p:txBody>
          <a:bodyPr/>
          <a:lstStyle/>
          <a:p>
            <a:pPr marL="182880" indent="0" algn="ctr">
              <a:buNone/>
            </a:pPr>
            <a:r>
              <a:rPr lang="uk-UA" sz="4000" dirty="0" smtClean="0"/>
              <a:t>Культура Галицько-Волинського князівства</a:t>
            </a:r>
            <a:endParaRPr lang="uk-UA" sz="4000" dirty="0"/>
          </a:p>
        </p:txBody>
      </p:sp>
    </p:spTree>
    <p:extLst>
      <p:ext uri="{BB962C8B-B14F-4D97-AF65-F5344CB8AC3E}">
        <p14:creationId xmlns:p14="http://schemas.microsoft.com/office/powerpoint/2010/main" val="12553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6552728" cy="1649120"/>
          </a:xfrm>
        </p:spPr>
        <p:txBody>
          <a:bodyPr/>
          <a:lstStyle/>
          <a:p>
            <a:pPr marL="0" indent="0">
              <a:buNone/>
            </a:pPr>
            <a:r>
              <a:rPr lang="uk-UA" sz="4000" dirty="0" smtClean="0">
                <a:solidFill>
                  <a:schemeClr val="accent6">
                    <a:lumMod val="75000"/>
                  </a:schemeClr>
                </a:solidFill>
              </a:rPr>
              <a:t>Образотворче мистецтво</a:t>
            </a:r>
            <a:endParaRPr lang="uk-UA" sz="4000" dirty="0">
              <a:solidFill>
                <a:schemeClr val="accent6">
                  <a:lumMod val="75000"/>
                </a:schemeClr>
              </a:solidFill>
            </a:endParaRPr>
          </a:p>
        </p:txBody>
      </p:sp>
      <p:sp>
        <p:nvSpPr>
          <p:cNvPr id="3" name="Объект 2"/>
          <p:cNvSpPr>
            <a:spLocks noGrp="1"/>
          </p:cNvSpPr>
          <p:nvPr>
            <p:ph sz="quarter" idx="13"/>
          </p:nvPr>
        </p:nvSpPr>
        <p:spPr>
          <a:xfrm>
            <a:off x="35496" y="783399"/>
            <a:ext cx="4752528" cy="5328592"/>
          </a:xfrm>
        </p:spPr>
        <p:txBody>
          <a:bodyPr>
            <a:normAutofit fontScale="85000" lnSpcReduction="20000"/>
          </a:bodyPr>
          <a:lstStyle/>
          <a:p>
            <a:pPr marL="45720" indent="0" algn="just">
              <a:buNone/>
            </a:pPr>
            <a:r>
              <a:rPr lang="uk-UA" dirty="0" smtClean="0"/>
              <a:t>На жаль, зразків образотворчого мистецтва </a:t>
            </a:r>
            <a:r>
              <a:rPr lang="en-US" dirty="0" smtClean="0"/>
              <a:t>XIII </a:t>
            </a:r>
            <a:r>
              <a:rPr lang="en-US" dirty="0"/>
              <a:t>-</a:t>
            </a:r>
            <a:r>
              <a:rPr lang="ru-RU" dirty="0"/>
              <a:t>першої половини </a:t>
            </a:r>
            <a:r>
              <a:rPr lang="en-US" dirty="0"/>
              <a:t>XIV </a:t>
            </a:r>
            <a:r>
              <a:rPr lang="ru-RU" dirty="0"/>
              <a:t>ст. </a:t>
            </a:r>
            <a:r>
              <a:rPr lang="uk-UA" dirty="0" smtClean="0"/>
              <a:t>до нашого часу зберіглося дуже мало. Воно продовжувало розвиватися на візантійській традиції, збагаченій  впливом   місцевої   народної  творчості. Важливе місце в цей час належало монументальному малярству. Збереглися тільки окремі фрагменти робіт майстрів, котрі працювали переважно над оздобленням храмів. Вони розробляли різні підходи до прикрашання їх інтер'єрів. Наприклад, верх холмського собору Св. Іоанна Златоуста був оздоблений «зорями золотими на лазурі». Фресками прикрашалися володимирський Успенський собор, собори   Св. Дмитрія у Володимирі-Волинському та Св. Георгія в Любомлі, церква Св. Онуфрія в Лаврові, монастирська печерна церква в Бакоті.</a:t>
            </a:r>
            <a:endParaRPr lang="uk-UA" dirty="0"/>
          </a:p>
        </p:txBody>
      </p:sp>
      <p:pic>
        <p:nvPicPr>
          <p:cNvPr id="7170"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038" y="720132"/>
            <a:ext cx="2538282" cy="33843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Картинки по запросу Св. Георгія в Любомл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183" y="4149080"/>
            <a:ext cx="4263630"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68344" y="1834814"/>
            <a:ext cx="1691680" cy="923330"/>
          </a:xfrm>
          <a:prstGeom prst="rect">
            <a:avLst/>
          </a:prstGeom>
          <a:noFill/>
        </p:spPr>
        <p:txBody>
          <a:bodyPr wrap="square" rtlCol="0">
            <a:spAutoFit/>
          </a:bodyPr>
          <a:lstStyle/>
          <a:p>
            <a:r>
              <a:rPr lang="uk-UA" dirty="0" smtClean="0"/>
              <a:t>собор </a:t>
            </a:r>
            <a:r>
              <a:rPr lang="uk-UA" dirty="0"/>
              <a:t>Св. Іоанна Златоуста</a:t>
            </a:r>
          </a:p>
        </p:txBody>
      </p:sp>
      <p:sp>
        <p:nvSpPr>
          <p:cNvPr id="5" name="TextBox 4"/>
          <p:cNvSpPr txBox="1"/>
          <p:nvPr/>
        </p:nvSpPr>
        <p:spPr>
          <a:xfrm>
            <a:off x="7560865" y="3158616"/>
            <a:ext cx="1615518" cy="646331"/>
          </a:xfrm>
          <a:prstGeom prst="rect">
            <a:avLst/>
          </a:prstGeom>
          <a:noFill/>
        </p:spPr>
        <p:txBody>
          <a:bodyPr wrap="square" rtlCol="0">
            <a:spAutoFit/>
          </a:bodyPr>
          <a:lstStyle/>
          <a:p>
            <a:r>
              <a:rPr lang="uk-UA" dirty="0"/>
              <a:t>Св. Георгія в Любомлі</a:t>
            </a:r>
          </a:p>
        </p:txBody>
      </p:sp>
      <p:sp>
        <p:nvSpPr>
          <p:cNvPr id="8" name="Стрелка вправо с вырезом 7"/>
          <p:cNvSpPr/>
          <p:nvPr/>
        </p:nvSpPr>
        <p:spPr>
          <a:xfrm rot="12788874">
            <a:off x="7152760" y="1961732"/>
            <a:ext cx="599121" cy="216024"/>
          </a:xfrm>
          <a:prstGeom prst="notchedRightArrow">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accent6">
                  <a:lumMod val="75000"/>
                </a:schemeClr>
              </a:solidFill>
            </a:endParaRPr>
          </a:p>
        </p:txBody>
      </p:sp>
      <p:sp>
        <p:nvSpPr>
          <p:cNvPr id="11" name="Стрелка вправо с вырезом 10"/>
          <p:cNvSpPr/>
          <p:nvPr/>
        </p:nvSpPr>
        <p:spPr>
          <a:xfrm rot="5400000">
            <a:off x="7944724" y="3996496"/>
            <a:ext cx="599121" cy="216024"/>
          </a:xfrm>
          <a:prstGeom prst="notchedRightArrow">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accent6">
                  <a:lumMod val="75000"/>
                </a:schemeClr>
              </a:solidFill>
            </a:endParaRPr>
          </a:p>
        </p:txBody>
      </p:sp>
    </p:spTree>
    <p:extLst>
      <p:ext uri="{BB962C8B-B14F-4D97-AF65-F5344CB8AC3E}">
        <p14:creationId xmlns:p14="http://schemas.microsoft.com/office/powerpoint/2010/main" val="251902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88640"/>
            <a:ext cx="8496944" cy="2232248"/>
          </a:xfrm>
        </p:spPr>
        <p:txBody>
          <a:bodyPr>
            <a:normAutofit fontScale="92500" lnSpcReduction="10000"/>
          </a:bodyPr>
          <a:lstStyle/>
          <a:p>
            <a:pPr marL="45720" indent="0" algn="just">
              <a:buNone/>
            </a:pPr>
            <a:r>
              <a:rPr lang="uk-UA" dirty="0" smtClean="0"/>
              <a:t>Існувала й власна галицько-волинська іконописна школа. її розвиток був пов'язаний із зростанням ролі ансамблю іконостасу*. </a:t>
            </a:r>
            <a:r>
              <a:rPr lang="ru-RU" dirty="0" smtClean="0"/>
              <a:t>В </a:t>
            </a:r>
            <a:r>
              <a:rPr lang="ru-RU" dirty="0"/>
              <a:t>останнііі третині </a:t>
            </a:r>
            <a:r>
              <a:rPr lang="en-US" dirty="0"/>
              <a:t>XIII </a:t>
            </a:r>
            <a:r>
              <a:rPr lang="ru-RU" dirty="0"/>
              <a:t>ст. була створена ікона Богородиці з Успенської церкви волинського села Дорогобужі; наприкінці </a:t>
            </a:r>
            <a:r>
              <a:rPr lang="en-US" dirty="0"/>
              <a:t>XIII - </a:t>
            </a:r>
            <a:r>
              <a:rPr lang="ru-RU" dirty="0"/>
              <a:t>на початку </a:t>
            </a:r>
            <a:r>
              <a:rPr lang="en-US" dirty="0"/>
              <a:t>XIV </a:t>
            </a:r>
            <a:r>
              <a:rPr lang="ru-RU" dirty="0"/>
              <a:t>ст. - ікона Богородиці з Покровської церкви Луцька («Волинська Богоматір» ). З галицьких найстарішою є </a:t>
            </a:r>
            <a:r>
              <a:rPr lang="ru-RU" dirty="0" smtClean="0"/>
              <a:t>ікона Покрови Богородиці (початок </a:t>
            </a:r>
            <a:r>
              <a:rPr lang="en-US" dirty="0" smtClean="0"/>
              <a:t>XII </a:t>
            </a:r>
            <a:r>
              <a:rPr lang="ru-RU" dirty="0" smtClean="0"/>
              <a:t>ст.).</a:t>
            </a:r>
          </a:p>
          <a:p>
            <a:pPr marL="45720" indent="0">
              <a:buNone/>
            </a:pPr>
            <a:endParaRPr lang="uk-UA" dirty="0"/>
          </a:p>
        </p:txBody>
      </p:sp>
      <p:pic>
        <p:nvPicPr>
          <p:cNvPr id="8194" name="Picture 2" descr="Картинки по запросу Волинська Богоматі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04864"/>
            <a:ext cx="2858271" cy="42219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475" y="6394783"/>
            <a:ext cx="2952328" cy="369332"/>
          </a:xfrm>
          <a:prstGeom prst="rect">
            <a:avLst/>
          </a:prstGeom>
          <a:noFill/>
        </p:spPr>
        <p:txBody>
          <a:bodyPr wrap="square" rtlCol="0">
            <a:spAutoFit/>
          </a:bodyPr>
          <a:lstStyle/>
          <a:p>
            <a:r>
              <a:rPr lang="ru-RU" dirty="0" smtClean="0"/>
              <a:t>«</a:t>
            </a:r>
            <a:r>
              <a:rPr lang="ru-RU" dirty="0"/>
              <a:t>Волинська Богоматір»</a:t>
            </a:r>
            <a:endParaRPr lang="uk-UA" dirty="0"/>
          </a:p>
        </p:txBody>
      </p:sp>
      <p:pic>
        <p:nvPicPr>
          <p:cNvPr id="8198" name="Picture 6" descr="Картинки по запросу ікона Покрови Богородиці (початок XII с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845" y="2184567"/>
            <a:ext cx="3174231" cy="38884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77545" y="6211669"/>
            <a:ext cx="3240360" cy="646331"/>
          </a:xfrm>
          <a:prstGeom prst="rect">
            <a:avLst/>
          </a:prstGeom>
          <a:noFill/>
        </p:spPr>
        <p:txBody>
          <a:bodyPr wrap="square" rtlCol="0">
            <a:spAutoFit/>
          </a:bodyPr>
          <a:lstStyle/>
          <a:p>
            <a:r>
              <a:rPr lang="ru-RU" dirty="0"/>
              <a:t>Покрова </a:t>
            </a:r>
            <a:r>
              <a:rPr lang="uk-UA" dirty="0" smtClean="0"/>
              <a:t>Пресвятої</a:t>
            </a:r>
            <a:r>
              <a:rPr lang="ru-RU" dirty="0" smtClean="0"/>
              <a:t> Богородиці(початок</a:t>
            </a:r>
            <a:r>
              <a:rPr lang="en-US" dirty="0"/>
              <a:t> XII </a:t>
            </a:r>
            <a:r>
              <a:rPr lang="ru-RU" dirty="0" smtClean="0"/>
              <a:t>ст</a:t>
            </a:r>
            <a:r>
              <a:rPr lang="ru-RU" dirty="0"/>
              <a:t>.</a:t>
            </a:r>
            <a:r>
              <a:rPr lang="ru-RU" dirty="0" smtClean="0"/>
              <a:t> )</a:t>
            </a:r>
            <a:endParaRPr lang="uk-UA" dirty="0"/>
          </a:p>
        </p:txBody>
      </p:sp>
      <p:pic>
        <p:nvPicPr>
          <p:cNvPr id="8200" name="Picture 8" descr="Картинки по запросу ікона Покрови Богородиці (початок XII с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451" y="2050011"/>
            <a:ext cx="2892549" cy="41175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39557" y="6117784"/>
            <a:ext cx="3052700" cy="646331"/>
          </a:xfrm>
          <a:prstGeom prst="rect">
            <a:avLst/>
          </a:prstGeom>
          <a:noFill/>
        </p:spPr>
        <p:txBody>
          <a:bodyPr wrap="square" rtlCol="0">
            <a:spAutoFit/>
          </a:bodyPr>
          <a:lstStyle/>
          <a:p>
            <a:r>
              <a:rPr lang="uk-UA" dirty="0" smtClean="0"/>
              <a:t>Покров Богородиці (початок</a:t>
            </a:r>
            <a:r>
              <a:rPr lang="en-US" dirty="0"/>
              <a:t> </a:t>
            </a:r>
            <a:r>
              <a:rPr lang="en-US" dirty="0" smtClean="0"/>
              <a:t>XVII</a:t>
            </a:r>
            <a:r>
              <a:rPr lang="uk-UA" dirty="0" smtClean="0"/>
              <a:t> ст.)</a:t>
            </a:r>
            <a:endParaRPr lang="uk-UA" dirty="0"/>
          </a:p>
        </p:txBody>
      </p:sp>
    </p:spTree>
    <p:extLst>
      <p:ext uri="{BB962C8B-B14F-4D97-AF65-F5344CB8AC3E}">
        <p14:creationId xmlns:p14="http://schemas.microsoft.com/office/powerpoint/2010/main" val="317447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71600" y="1268760"/>
            <a:ext cx="6400800" cy="3474720"/>
          </a:xfrm>
        </p:spPr>
        <p:txBody>
          <a:bodyPr/>
          <a:lstStyle/>
          <a:p>
            <a:pPr marL="45720" indent="0" algn="ctr">
              <a:buNone/>
            </a:pPr>
            <a:r>
              <a:rPr lang="uk-UA" sz="2800" b="1" i="1" dirty="0" smtClean="0">
                <a:latin typeface="+mj-lt"/>
              </a:rPr>
              <a:t>Зміст</a:t>
            </a:r>
          </a:p>
          <a:p>
            <a:pPr marL="502920" indent="-457200" algn="just">
              <a:buFont typeface="+mj-lt"/>
              <a:buAutoNum type="arabicPeriod"/>
            </a:pPr>
            <a:r>
              <a:rPr lang="ru-RU" sz="2000" dirty="0"/>
              <a:t>ОСОБЛИВОСТІ РОЗВИТКУ </a:t>
            </a:r>
            <a:r>
              <a:rPr lang="ru-RU" sz="2000" dirty="0" smtClean="0"/>
              <a:t>КУЛЬТУРИ</a:t>
            </a:r>
          </a:p>
          <a:p>
            <a:pPr marL="502920" indent="-457200" algn="just">
              <a:buFont typeface="+mj-lt"/>
              <a:buAutoNum type="arabicPeriod"/>
            </a:pPr>
            <a:r>
              <a:rPr lang="ru-RU" sz="2000" dirty="0" smtClean="0"/>
              <a:t>ЛІТОПИСАННЯ</a:t>
            </a:r>
          </a:p>
          <a:p>
            <a:pPr marL="502920" indent="-457200" algn="just">
              <a:buFont typeface="+mj-lt"/>
              <a:buAutoNum type="arabicPeriod"/>
            </a:pPr>
            <a:r>
              <a:rPr lang="ru-RU" sz="2000" dirty="0" smtClean="0"/>
              <a:t>АРХІТЕКТУРА</a:t>
            </a:r>
          </a:p>
          <a:p>
            <a:pPr marL="502920" indent="-457200" algn="just">
              <a:buFont typeface="+mj-lt"/>
              <a:buAutoNum type="arabicPeriod"/>
            </a:pPr>
            <a:r>
              <a:rPr lang="ru-RU" sz="2000" dirty="0"/>
              <a:t>ОБРАЗОТВОРЧЕ </a:t>
            </a:r>
            <a:r>
              <a:rPr lang="ru-RU" sz="2000" dirty="0" smtClean="0"/>
              <a:t>МИСТЕЦТВО</a:t>
            </a:r>
          </a:p>
          <a:p>
            <a:pPr marL="45720" indent="0">
              <a:buNone/>
            </a:pPr>
            <a:endParaRPr lang="uk-UA" dirty="0" smtClean="0"/>
          </a:p>
          <a:p>
            <a:pPr marL="45720" indent="0">
              <a:buNone/>
            </a:pPr>
            <a:endParaRPr lang="ru-RU" dirty="0"/>
          </a:p>
        </p:txBody>
      </p:sp>
    </p:spTree>
    <p:extLst>
      <p:ext uri="{BB962C8B-B14F-4D97-AF65-F5344CB8AC3E}">
        <p14:creationId xmlns:p14="http://schemas.microsoft.com/office/powerpoint/2010/main" val="369201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7704856" cy="864096"/>
          </a:xfrm>
        </p:spPr>
        <p:txBody>
          <a:bodyPr/>
          <a:lstStyle/>
          <a:p>
            <a:pPr marL="0" indent="0">
              <a:buNone/>
            </a:pPr>
            <a:r>
              <a:rPr lang="uk-UA" sz="3200" dirty="0" smtClean="0">
                <a:solidFill>
                  <a:schemeClr val="accent6">
                    <a:lumMod val="75000"/>
                  </a:schemeClr>
                </a:solidFill>
              </a:rPr>
              <a:t>Особливості розвитку культури </a:t>
            </a:r>
            <a:endParaRPr lang="ru-RU" sz="3200" dirty="0">
              <a:solidFill>
                <a:schemeClr val="accent6">
                  <a:lumMod val="75000"/>
                </a:schemeClr>
              </a:solidFill>
            </a:endParaRPr>
          </a:p>
        </p:txBody>
      </p:sp>
      <p:sp>
        <p:nvSpPr>
          <p:cNvPr id="3" name="Объект 2"/>
          <p:cNvSpPr>
            <a:spLocks noGrp="1"/>
          </p:cNvSpPr>
          <p:nvPr>
            <p:ph sz="quarter" idx="13"/>
          </p:nvPr>
        </p:nvSpPr>
        <p:spPr>
          <a:xfrm>
            <a:off x="323528" y="1916832"/>
            <a:ext cx="8568952" cy="3816424"/>
          </a:xfrm>
        </p:spPr>
        <p:txBody>
          <a:bodyPr>
            <a:normAutofit/>
          </a:bodyPr>
          <a:lstStyle/>
          <a:p>
            <a:pPr marL="45720" indent="0" algn="just">
              <a:buNone/>
            </a:pPr>
            <a:r>
              <a:rPr lang="ru-RU" dirty="0"/>
              <a:t>На відміну від інших регіонів Русі, де внаслідок монгольської навали культура переживала занепад, у Галицько-Волинській державі </a:t>
            </a:r>
            <a:r>
              <a:rPr lang="en-US" dirty="0"/>
              <a:t>XIII - </a:t>
            </a:r>
            <a:r>
              <a:rPr lang="ru-RU" dirty="0"/>
              <a:t>першої половини </a:t>
            </a:r>
            <a:r>
              <a:rPr lang="en-US" dirty="0"/>
              <a:t>XIV </a:t>
            </a:r>
            <a:r>
              <a:rPr lang="ru-RU" dirty="0"/>
              <a:t>ст. спостерігалося її піднесення. Значною мірою цьому сприяли розвиток економіки й розбудова міст, в яких переважно й зосереджувалося культурне життя. У міському житті виразно простежувалася тяглість культурних традицій Руської держави. Водночас виразно виявлялися риси самобутності й оригінальності. При цьому </a:t>
            </a:r>
            <a:r>
              <a:rPr lang="uk-UA" dirty="0" smtClean="0"/>
              <a:t>Галицько-Волинська</a:t>
            </a:r>
            <a:r>
              <a:rPr lang="ru-RU" dirty="0" smtClean="0"/>
              <a:t> </a:t>
            </a:r>
            <a:r>
              <a:rPr lang="ru-RU" dirty="0"/>
              <a:t>держава залишалася відкритою для </a:t>
            </a:r>
            <a:r>
              <a:rPr lang="uk-UA" dirty="0" smtClean="0"/>
              <a:t>культурних</a:t>
            </a:r>
            <a:r>
              <a:rPr lang="ru-RU" dirty="0" smtClean="0"/>
              <a:t> </a:t>
            </a:r>
            <a:r>
              <a:rPr lang="ru-RU" dirty="0"/>
              <a:t>запозичень з країн </a:t>
            </a:r>
            <a:r>
              <a:rPr lang="uk-UA" dirty="0" smtClean="0"/>
              <a:t>Центрально-Східної</a:t>
            </a:r>
            <a:r>
              <a:rPr lang="ru-RU" dirty="0" smtClean="0"/>
              <a:t> </a:t>
            </a:r>
            <a:r>
              <a:rPr lang="ru-RU" dirty="0"/>
              <a:t>Європи.</a:t>
            </a:r>
          </a:p>
        </p:txBody>
      </p:sp>
    </p:spTree>
    <p:extLst>
      <p:ext uri="{BB962C8B-B14F-4D97-AF65-F5344CB8AC3E}">
        <p14:creationId xmlns:p14="http://schemas.microsoft.com/office/powerpoint/2010/main" val="1315843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548680"/>
            <a:ext cx="8469560" cy="3474720"/>
          </a:xfrm>
        </p:spPr>
        <p:txBody>
          <a:bodyPr>
            <a:normAutofit fontScale="85000" lnSpcReduction="20000"/>
          </a:bodyPr>
          <a:lstStyle/>
          <a:p>
            <a:pPr marL="45720" indent="0" algn="just">
              <a:buNone/>
            </a:pPr>
            <a:r>
              <a:rPr lang="uk-UA" dirty="0" smtClean="0"/>
              <a:t>Початкова освіта в Галичині и на Волині зберігала риси, що сформувалися в попередні часи. Про поширення письменності серед населення свідчать численні знахідки археологами бронзових і кістяних «писал» для письма на воскових табличках у Галичі, Звенигороді, Перемишлі та інших містах. З розбудовою міст, церков і монастирів зростала кількість початкових шкіл. У них навчали читання, письма, церковного співу, інколи іконопису. Учнів виховували в християнській моралі, навчали молитов, основ православної віри. При дворах князів у Галичі, Володимирі Волинському, Холмі існували освітні заклади вищого ступеня, в яких, вочевидь, викладалися елементи риторики, філософських і правових знань і основи книгописної майстерності. Зокрема, джерела зберегли для нас відомості про те, що «навчатися святим книгам» віддав свого сина Лаврентія тивун князя Володимира Васильковича Петро.</a:t>
            </a:r>
            <a:endParaRPr lang="uk-UA" dirty="0"/>
          </a:p>
        </p:txBody>
      </p:sp>
      <p:pic>
        <p:nvPicPr>
          <p:cNvPr id="1026" name="Picture 2" descr="Картинки по запросу початкові школи на галичин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861048"/>
            <a:ext cx="571500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70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2994" y="116632"/>
            <a:ext cx="5616624" cy="936104"/>
          </a:xfrm>
        </p:spPr>
        <p:txBody>
          <a:bodyPr/>
          <a:lstStyle/>
          <a:p>
            <a:pPr marL="0" indent="0" algn="just">
              <a:buNone/>
            </a:pPr>
            <a:r>
              <a:rPr lang="uk-UA" sz="4000" dirty="0" smtClean="0">
                <a:solidFill>
                  <a:schemeClr val="accent6">
                    <a:lumMod val="75000"/>
                  </a:schemeClr>
                </a:solidFill>
              </a:rPr>
              <a:t>Літописання</a:t>
            </a:r>
            <a:endParaRPr lang="ru-RU" sz="4000" dirty="0">
              <a:solidFill>
                <a:schemeClr val="accent6">
                  <a:lumMod val="75000"/>
                </a:schemeClr>
              </a:solidFill>
            </a:endParaRPr>
          </a:p>
        </p:txBody>
      </p:sp>
      <p:sp>
        <p:nvSpPr>
          <p:cNvPr id="3" name="Объект 2"/>
          <p:cNvSpPr>
            <a:spLocks noGrp="1"/>
          </p:cNvSpPr>
          <p:nvPr>
            <p:ph sz="quarter" idx="13"/>
          </p:nvPr>
        </p:nvSpPr>
        <p:spPr>
          <a:xfrm>
            <a:off x="1187624" y="1216652"/>
            <a:ext cx="6799439" cy="3888432"/>
          </a:xfrm>
        </p:spPr>
        <p:txBody>
          <a:bodyPr/>
          <a:lstStyle/>
          <a:p>
            <a:pPr marL="45720" indent="0" algn="just">
              <a:buNone/>
            </a:pPr>
            <a:r>
              <a:rPr lang="uk-UA" sz="2000" dirty="0" smtClean="0"/>
              <a:t>У середині </a:t>
            </a:r>
            <a:r>
              <a:rPr lang="en-US" sz="2000" dirty="0" smtClean="0"/>
              <a:t>XIII </a:t>
            </a:r>
            <a:r>
              <a:rPr lang="ru-RU" sz="2000" dirty="0"/>
              <a:t>ст. у Холмі розпочинаються роботи над створенням видатної пам'ятки Галиць-ко-Волинського літопису. Він складається із двох частин - Літописця Данила Галицького й Волинського літопису. їх писали різні люди. Автором першої частини, </a:t>
            </a:r>
            <a:r>
              <a:rPr lang="uk-UA" sz="2000" dirty="0" smtClean="0"/>
              <a:t>можливо</a:t>
            </a:r>
            <a:r>
              <a:rPr lang="ru-RU" sz="2000" dirty="0" smtClean="0"/>
              <a:t>, </a:t>
            </a:r>
            <a:r>
              <a:rPr lang="ru-RU" sz="2000" dirty="0"/>
              <a:t>був боярин Діонісій Павлович. Він є виразником поглядів Данила Романовича та його прихильників серед бояр.</a:t>
            </a:r>
          </a:p>
          <a:p>
            <a:pPr marL="45720" indent="0">
              <a:buNone/>
            </a:pPr>
            <a:endParaRPr lang="ru-RU" dirty="0"/>
          </a:p>
        </p:txBody>
      </p:sp>
      <p:pic>
        <p:nvPicPr>
          <p:cNvPr id="2050" name="Picture 2" descr="Olav Trygvasons saga - initial - G. Munt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04100"/>
            <a:ext cx="2501446" cy="34019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7/7a/%D0%93%D0%B0%D0%BB%D0%B8%D1%86%D1%8C%D0%BA%D0%BE-%D0%92%D0%BE%D0%BB%D0%B8%D0%BD%D1%81%D1%8C%D0%BA%D0%B8%D0%B9_%D0%BB%D1%96%D1%82%D0%BE%D0%BF%D0%B8%D1%81_%282002%29.djvu/page1-220px-%D0%93%D0%B0%D0%BB%D0%B8%D1%86%D1%8C%D0%BA%D0%BE-%D0%92%D0%BE%D0%BB%D0%B8%D0%BD%D1%81%D1%8C%D0%BA%D0%B8%D0%B9_%D0%BB%D1%96%D1%82%D0%BE%D0%BF%D0%B8%D1%81_%282002%29.djv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289" y="3442117"/>
            <a:ext cx="2183095" cy="3363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9992" y="5805264"/>
            <a:ext cx="2376264" cy="923330"/>
          </a:xfrm>
          <a:prstGeom prst="rect">
            <a:avLst/>
          </a:prstGeom>
          <a:noFill/>
        </p:spPr>
        <p:txBody>
          <a:bodyPr wrap="square" rtlCol="0">
            <a:spAutoFit/>
          </a:bodyPr>
          <a:lstStyle/>
          <a:p>
            <a:r>
              <a:rPr lang="uk-UA" dirty="0" smtClean="0"/>
              <a:t>Галицько-Волинський літопис (2002)</a:t>
            </a:r>
            <a:endParaRPr lang="uk-UA" dirty="0"/>
          </a:p>
        </p:txBody>
      </p:sp>
      <p:sp>
        <p:nvSpPr>
          <p:cNvPr id="5" name="Стрелка вправо с вырезом 4"/>
          <p:cNvSpPr/>
          <p:nvPr/>
        </p:nvSpPr>
        <p:spPr>
          <a:xfrm rot="19843420">
            <a:off x="5771566" y="5520899"/>
            <a:ext cx="936104" cy="144016"/>
          </a:xfrm>
          <a:prstGeom prst="notchedRightArrow">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39848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046" y="131243"/>
            <a:ext cx="4748061" cy="6418027"/>
          </a:xfrm>
        </p:spPr>
        <p:txBody>
          <a:bodyPr>
            <a:normAutofit/>
          </a:bodyPr>
          <a:lstStyle/>
          <a:p>
            <a:pPr marL="45720" indent="0" algn="just">
              <a:buNone/>
            </a:pPr>
            <a:r>
              <a:rPr lang="uk-UA" sz="2000" dirty="0" smtClean="0"/>
              <a:t>На відміну від інших літописів, твір складається із кількох окремих повістей, яким притаманний більш світський характер. При його написанні використовувалися документи канцелярії Данила Романовича, придворні літописні записки, розповіді про воєнні  походи   тощо.   Події   висвітлюються   без   дотриманнясуворої хронологічної послідовності.</a:t>
            </a:r>
          </a:p>
          <a:p>
            <a:pPr marL="45720" indent="0" algn="just">
              <a:buNone/>
            </a:pPr>
            <a:r>
              <a:rPr lang="ru-RU" sz="2000" dirty="0"/>
              <a:t/>
            </a:r>
            <a:br>
              <a:rPr lang="ru-RU" sz="2000" dirty="0"/>
            </a:br>
            <a:r>
              <a:rPr lang="uk-UA" sz="2000" dirty="0" smtClean="0"/>
              <a:t>У першій частині яскраво розповідається про життя й діяльність першого руського короля. Основна увага зосереджується на емоційному відтворенні головних подій його боротьби із свавільними боярами та зовнішніми ворогами.</a:t>
            </a:r>
            <a:endParaRPr lang="uk-UA" sz="2000" dirty="0"/>
          </a:p>
        </p:txBody>
      </p:sp>
      <p:sp>
        <p:nvSpPr>
          <p:cNvPr id="4" name="AutoShape 2" descr="Картинки по запросу документи канцелярії Данила Романович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5" name="AutoShape 4" descr="Картинки по запросу документи канцелярії Данила Романович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6" name="AutoShape 6" descr="Картинки по запросу документи канцелярії Данила Романович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7" name="AutoShape 8" descr="Картинки по запросу документи канцелярії Данила Романовича"/>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8" name="AutoShape 10" descr="Картинки по запросу документи канцелярії Данила Романовича"/>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9" name="AutoShape 12" descr="Картинки по запросу документи канцелярії Данила Романовича"/>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0" name="AutoShape 14" descr="Картинки по запросу документи канцелярії Данила Романовича"/>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1" name="AutoShape 16" descr="Картинки по запросу документи канцелярії Данила Романовича"/>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3090" name="Picture 18" descr="Yurko Shkvarok.Istoriya Ukrajiny-Rusy virshamy-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7047" y="290871"/>
            <a:ext cx="2753611" cy="44608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893563" y="4569725"/>
            <a:ext cx="2016224" cy="646331"/>
          </a:xfrm>
          <a:prstGeom prst="rect">
            <a:avLst/>
          </a:prstGeom>
          <a:noFill/>
        </p:spPr>
        <p:txBody>
          <a:bodyPr wrap="square" rtlCol="0">
            <a:spAutoFit/>
          </a:bodyPr>
          <a:lstStyle/>
          <a:p>
            <a:r>
              <a:rPr lang="uk-UA" dirty="0" smtClean="0"/>
              <a:t>Данило Галицький</a:t>
            </a:r>
            <a:endParaRPr lang="ru-RU" dirty="0"/>
          </a:p>
        </p:txBody>
      </p:sp>
      <p:sp>
        <p:nvSpPr>
          <p:cNvPr id="13" name="Штриховая стрелка вправо 12"/>
          <p:cNvSpPr/>
          <p:nvPr/>
        </p:nvSpPr>
        <p:spPr>
          <a:xfrm rot="20836901">
            <a:off x="4719463" y="4485852"/>
            <a:ext cx="1224136" cy="167746"/>
          </a:xfrm>
          <a:prstGeom prst="stripedRightArrow">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23005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16632"/>
            <a:ext cx="5904656" cy="6408712"/>
          </a:xfrm>
        </p:spPr>
        <p:txBody>
          <a:bodyPr>
            <a:normAutofit fontScale="92500" lnSpcReduction="10000"/>
          </a:bodyPr>
          <a:lstStyle/>
          <a:p>
            <a:pPr marL="45720" indent="0" algn="just">
              <a:buNone/>
            </a:pPr>
            <a:r>
              <a:rPr lang="uk-UA" dirty="0" smtClean="0"/>
              <a:t>Друга частина літопису - Волинська - розпочинається з 1261 р. Вона створена в останні роки життя Володимира Васильковича кимось із його оточення, можливо, у містечку Любомлі. Події у цій частині викладені більш послідовно. Велику цінність мають яскраві свідчення про культурне життя</a:t>
            </a:r>
            <a:r>
              <a:rPr lang="ru-RU" dirty="0" smtClean="0"/>
              <a:t> </a:t>
            </a:r>
            <a:r>
              <a:rPr lang="ru-RU" dirty="0"/>
              <a:t>Волині останньої третини </a:t>
            </a:r>
            <a:r>
              <a:rPr lang="en-US" dirty="0"/>
              <a:t>XIII </a:t>
            </a:r>
            <a:r>
              <a:rPr lang="ru-RU" dirty="0"/>
              <a:t>ст.</a:t>
            </a:r>
          </a:p>
          <a:p>
            <a:pPr marL="45720" indent="0" algn="just">
              <a:buNone/>
            </a:pPr>
            <a:r>
              <a:rPr lang="ru-RU" dirty="0" smtClean="0"/>
              <a:t>Твір </a:t>
            </a:r>
            <a:r>
              <a:rPr lang="ru-RU" dirty="0"/>
              <a:t>написаний живою розмовною мовою. У ньому використано чимало народних прислів'їв (Не подушивши бджіл, меду не їсти; Один камінь багато горнят розбиває), різноманітних метафор, порівнянь, вміщуються окремі величальні співи, що мали багато спільного з колядками. Твір проймають ідеї любові до Руської землі (Русі), обов'язку захищати її від ворогів</a:t>
            </a:r>
            <a:r>
              <a:rPr lang="ru-RU" dirty="0" smtClean="0"/>
              <a:t>.</a:t>
            </a:r>
          </a:p>
          <a:p>
            <a:pPr marL="45720" indent="0" algn="just">
              <a:buNone/>
            </a:pPr>
            <a:r>
              <a:rPr lang="ru-RU" dirty="0"/>
              <a:t/>
            </a:r>
            <a:br>
              <a:rPr lang="ru-RU" dirty="0"/>
            </a:br>
            <a:r>
              <a:rPr lang="ru-RU" dirty="0"/>
              <a:t>Галицько-Волинський літопис є не лише безцінним історичним джерелом, а й унікальною пам'яткою літературного процесу </a:t>
            </a:r>
            <a:r>
              <a:rPr lang="en-US" dirty="0"/>
              <a:t>XIII </a:t>
            </a:r>
            <a:r>
              <a:rPr lang="ru-RU" dirty="0"/>
              <a:t>ст.</a:t>
            </a:r>
          </a:p>
          <a:p>
            <a:pPr marL="45720" indent="0">
              <a:buNone/>
            </a:pPr>
            <a:endParaRPr lang="ru-RU" dirty="0"/>
          </a:p>
        </p:txBody>
      </p:sp>
      <p:sp>
        <p:nvSpPr>
          <p:cNvPr id="4" name="AutoShape 2" descr="Картинки по запросу галицько-волинський літопи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5" name="AutoShape 4" descr="Картинки по запросу галицько-волинський літопи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6" name="AutoShape 6" descr="Картинки по запросу галицько-волинський літопис"/>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7" name="AutoShape 8" descr="Картинки по запросу галицько-волинський літопис"/>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4106" name="Picture 10" descr="Картинки по запросу галицько-волинський літопи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67379"/>
            <a:ext cx="2592288" cy="360013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Картинки по запросу галицько-волинський літопи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131" y="4293096"/>
            <a:ext cx="26384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9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0"/>
            <a:ext cx="3888432" cy="1143000"/>
          </a:xfrm>
        </p:spPr>
        <p:txBody>
          <a:bodyPr/>
          <a:lstStyle/>
          <a:p>
            <a:pPr marL="0" indent="0">
              <a:buNone/>
            </a:pPr>
            <a:r>
              <a:rPr lang="uk-UA" sz="4000" dirty="0" smtClean="0">
                <a:solidFill>
                  <a:schemeClr val="accent6">
                    <a:lumMod val="75000"/>
                  </a:schemeClr>
                </a:solidFill>
              </a:rPr>
              <a:t>Архітектура</a:t>
            </a:r>
            <a:endParaRPr lang="ru-RU" sz="4000" dirty="0">
              <a:solidFill>
                <a:schemeClr val="accent6">
                  <a:lumMod val="75000"/>
                </a:schemeClr>
              </a:solidFill>
            </a:endParaRPr>
          </a:p>
        </p:txBody>
      </p:sp>
      <p:sp>
        <p:nvSpPr>
          <p:cNvPr id="3" name="Объект 2"/>
          <p:cNvSpPr>
            <a:spLocks noGrp="1"/>
          </p:cNvSpPr>
          <p:nvPr>
            <p:ph sz="quarter" idx="13"/>
          </p:nvPr>
        </p:nvSpPr>
        <p:spPr>
          <a:xfrm>
            <a:off x="1331640" y="620688"/>
            <a:ext cx="7704856" cy="3240360"/>
          </a:xfrm>
        </p:spPr>
        <p:txBody>
          <a:bodyPr>
            <a:normAutofit fontScale="92500" lnSpcReduction="20000"/>
          </a:bodyPr>
          <a:lstStyle/>
          <a:p>
            <a:pPr marL="45720" indent="0" algn="just">
              <a:buNone/>
            </a:pPr>
            <a:r>
              <a:rPr lang="ru-RU" sz="2000" dirty="0"/>
              <a:t>Архітектура Галицько-Волинської держави </a:t>
            </a:r>
            <a:r>
              <a:rPr lang="ru-RU" sz="2000" dirty="0" smtClean="0"/>
              <a:t>від-значається </a:t>
            </a:r>
            <a:r>
              <a:rPr lang="ru-RU" sz="2000" dirty="0"/>
              <a:t>яскравою самобутністю. Ії бурхливий розвиток зумовлювався широкомасштабною діяльністю Данила Романовича, розпочатою в 30-х роках </a:t>
            </a:r>
            <a:r>
              <a:rPr lang="en-US" sz="2000" dirty="0"/>
              <a:t>XIII </a:t>
            </a:r>
            <a:r>
              <a:rPr lang="ru-RU" sz="2000" dirty="0"/>
              <a:t>ст. і спрямованою на розбудову існуючих та заснування нових міст. Останні виникали насамперед як укріплені пункти, тому першочергова увага приділялася фортифікаціям: валам, стінам, брамам, замкам, кам'яним вежам - донжонамі. Вони зводилися на основі поєднання місцевих традицій із здобутками західноєвропейської військової науки (Холм, Данилів, Стожок, Стовп та ін.). У нових містах головна увага зосереджувалася на спорудженні укріпленої князівської резиденції. Чільне місце будівництво міст посідало в діяльності Василька та його сина Володимира.</a:t>
            </a:r>
          </a:p>
        </p:txBody>
      </p:sp>
      <p:pic>
        <p:nvPicPr>
          <p:cNvPr id="5122" name="Picture 2" descr="Картинки по запросу спорудженні укріпленої князівської резиденції"/>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3621847"/>
            <a:ext cx="4896544" cy="32631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43645" y="5068779"/>
            <a:ext cx="4092852" cy="369332"/>
          </a:xfrm>
          <a:prstGeom prst="rect">
            <a:avLst/>
          </a:prstGeom>
          <a:noFill/>
        </p:spPr>
        <p:txBody>
          <a:bodyPr wrap="square" rtlCol="0">
            <a:spAutoFit/>
          </a:bodyPr>
          <a:lstStyle/>
          <a:p>
            <a:r>
              <a:rPr lang="ru-RU" dirty="0">
                <a:solidFill>
                  <a:schemeClr val="accent6">
                    <a:lumMod val="75000"/>
                  </a:schemeClr>
                </a:solidFill>
              </a:rPr>
              <a:t>Князівська резиденція над Галичем</a:t>
            </a:r>
            <a:r>
              <a:rPr lang="ru-RU" dirty="0"/>
              <a:t> </a:t>
            </a:r>
          </a:p>
        </p:txBody>
      </p:sp>
    </p:spTree>
    <p:extLst>
      <p:ext uri="{BB962C8B-B14F-4D97-AF65-F5344CB8AC3E}">
        <p14:creationId xmlns:p14="http://schemas.microsoft.com/office/powerpoint/2010/main" val="196025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962496" cy="2532741"/>
          </a:xfrm>
        </p:spPr>
        <p:txBody>
          <a:bodyPr>
            <a:normAutofit fontScale="85000" lnSpcReduction="20000"/>
          </a:bodyPr>
          <a:lstStyle/>
          <a:p>
            <a:pPr marL="45720" indent="0" algn="just">
              <a:buNone/>
            </a:pPr>
            <a:r>
              <a:rPr lang="uk-UA" dirty="0" smtClean="0"/>
              <a:t>Зводилися храми й монастирі. Одним із найстаріших є Успенський, собор (1160) Володимира-Волинського, значною мірою подібний до собору Єлецького монастиря в Чернігові. Успенський собор у Галичі (1157) -</a:t>
            </a:r>
            <a:r>
              <a:rPr lang="ru-RU" dirty="0" smtClean="0"/>
              <a:t> </a:t>
            </a:r>
            <a:r>
              <a:rPr lang="uk-UA" dirty="0" smtClean="0"/>
              <a:t>яскравий зразок галицької архітектурної школи, сформованої під виливом романської архітектури. Прекрасним був холмський кафедральний собор Се. Іоанна Златоуста. У Дорогочині Данило Галицький звів церкву Богородиці. Володимир</a:t>
            </a:r>
            <a:r>
              <a:rPr lang="ru-RU" dirty="0" smtClean="0"/>
              <a:t> </a:t>
            </a:r>
            <a:r>
              <a:rPr lang="uk-UA" dirty="0" smtClean="0"/>
              <a:t>Васильковий збудував храми: апостола Петра у Бересті, Благовіщення в Кам'янці, Св.Дмитрія у Володимирі-Волинському. </a:t>
            </a:r>
            <a:r>
              <a:rPr lang="ru-RU" dirty="0" smtClean="0"/>
              <a:t>Наприкінці </a:t>
            </a:r>
            <a:r>
              <a:rPr lang="en-US" dirty="0"/>
              <a:t>XIII </a:t>
            </a:r>
            <a:r>
              <a:rPr lang="ru-RU" dirty="0"/>
              <a:t>ст. муроване церковне будівництво поступається дерев'яному церковному зодчеству.</a:t>
            </a:r>
          </a:p>
        </p:txBody>
      </p:sp>
      <p:pic>
        <p:nvPicPr>
          <p:cNvPr id="6148" name="Picture 4" descr="Картинки по запросу успенский собор киев володимира-волинськог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708921"/>
            <a:ext cx="3816424" cy="2897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5589240"/>
            <a:ext cx="3384376" cy="646331"/>
          </a:xfrm>
          <a:prstGeom prst="rect">
            <a:avLst/>
          </a:prstGeom>
          <a:noFill/>
        </p:spPr>
        <p:txBody>
          <a:bodyPr wrap="square" rtlCol="0">
            <a:spAutoFit/>
          </a:bodyPr>
          <a:lstStyle/>
          <a:p>
            <a:r>
              <a:rPr lang="uk-UA" dirty="0" smtClean="0"/>
              <a:t>Успенський </a:t>
            </a:r>
            <a:r>
              <a:rPr lang="uk-UA" dirty="0"/>
              <a:t>собор (1160) Володимира-Волинського</a:t>
            </a:r>
          </a:p>
        </p:txBody>
      </p:sp>
      <p:pic>
        <p:nvPicPr>
          <p:cNvPr id="6150" name="Picture 6" descr="Картинки по запросу собору Єлецького монастиря в Чернігов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288668"/>
            <a:ext cx="2790825" cy="4191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434833" y="4305238"/>
            <a:ext cx="1872208" cy="1200329"/>
          </a:xfrm>
          <a:prstGeom prst="rect">
            <a:avLst/>
          </a:prstGeom>
          <a:noFill/>
        </p:spPr>
        <p:txBody>
          <a:bodyPr wrap="square" rtlCol="0">
            <a:spAutoFit/>
          </a:bodyPr>
          <a:lstStyle/>
          <a:p>
            <a:r>
              <a:rPr lang="uk-UA" dirty="0" smtClean="0"/>
              <a:t>собор Єлецького монастиря в Чернігові</a:t>
            </a:r>
            <a:endParaRPr lang="uk-UA" dirty="0"/>
          </a:p>
        </p:txBody>
      </p:sp>
    </p:spTree>
    <p:extLst>
      <p:ext uri="{BB962C8B-B14F-4D97-AF65-F5344CB8AC3E}">
        <p14:creationId xmlns:p14="http://schemas.microsoft.com/office/powerpoint/2010/main" val="1592693775"/>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85</TotalTime>
  <Words>610</Words>
  <Application>Microsoft Office PowerPoint</Application>
  <PresentationFormat>Экран (4:3)</PresentationFormat>
  <Paragraphs>32</Paragraphs>
  <Slides>11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vt:i4>
      </vt:variant>
    </vt:vector>
  </HeadingPairs>
  <TitlesOfParts>
    <vt:vector size="14" baseType="lpstr">
      <vt:lpstr>Georgia</vt:lpstr>
      <vt:lpstr>Trebuchet MS</vt:lpstr>
      <vt:lpstr>Воздушный поток</vt:lpstr>
      <vt:lpstr>Культура Галицько-Волинського князівства</vt:lpstr>
      <vt:lpstr>Презентация PowerPoint</vt:lpstr>
      <vt:lpstr>Особливості розвитку культури </vt:lpstr>
      <vt:lpstr>Презентация PowerPoint</vt:lpstr>
      <vt:lpstr>Літописання</vt:lpstr>
      <vt:lpstr>Презентация PowerPoint</vt:lpstr>
      <vt:lpstr>Презентация PowerPoint</vt:lpstr>
      <vt:lpstr>Архітектура</vt:lpstr>
      <vt:lpstr>Презентация PowerPoint</vt:lpstr>
      <vt:lpstr>Образотворче мистецтво</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Культура Галицько-Волинського князівства</dc:title>
  <dc:creator>Александр</dc:creator>
  <cp:lastModifiedBy>Пользователь Windows</cp:lastModifiedBy>
  <cp:revision>10</cp:revision>
  <dcterms:created xsi:type="dcterms:W3CDTF">2019-12-15T08:45:04Z</dcterms:created>
  <dcterms:modified xsi:type="dcterms:W3CDTF">2020-08-30T17:30:11Z</dcterms:modified>
</cp:coreProperties>
</file>