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78" r:id="rId10"/>
    <p:sldId id="266" r:id="rId11"/>
    <p:sldId id="267" r:id="rId12"/>
    <p:sldId id="268" r:id="rId13"/>
    <p:sldId id="269" r:id="rId14"/>
    <p:sldId id="270" r:id="rId15"/>
    <p:sldId id="271" r:id="rId16"/>
    <p:sldId id="279" r:id="rId17"/>
    <p:sldId id="272" r:id="rId18"/>
    <p:sldId id="28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102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516" y="1556932"/>
            <a:ext cx="8676964" cy="1260000"/>
          </a:xfrm>
        </p:spPr>
        <p:txBody>
          <a:bodyPr/>
          <a:lstStyle>
            <a:lvl1pPr>
              <a:defRPr sz="8000" b="0">
                <a:solidFill>
                  <a:srgbClr val="C00000"/>
                </a:solidFill>
                <a:effectLst/>
                <a:latin typeface="Matreshka" pitchFamily="2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528591"/>
            <a:ext cx="7452828" cy="126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866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85" y="620614"/>
            <a:ext cx="8280000" cy="900113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540" y="1880828"/>
            <a:ext cx="8280000" cy="4320000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2907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620614"/>
            <a:ext cx="8280000" cy="900113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431540" y="1880828"/>
            <a:ext cx="8280000" cy="432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2451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460" y="620688"/>
            <a:ext cx="8280000" cy="900113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432460" y="1880828"/>
            <a:ext cx="8280000" cy="4320000"/>
          </a:xfrm>
        </p:spPr>
        <p:txBody>
          <a:bodyPr/>
          <a:lstStyle>
            <a:lvl1pPr marL="342000" indent="-342000">
              <a:buSzPct val="60000"/>
              <a:buFont typeface="Wingdings" pitchFamily="2" charset="2"/>
              <a:buChar char="v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741600" indent="-284400">
              <a:buFont typeface="Arial" pitchFamily="34" charset="0"/>
              <a:buChar char="•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1144800" indent="-230400">
              <a:buFont typeface="Arial" pitchFamily="34" charset="0"/>
              <a:buChar char="•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indent="-324000"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indent="-324000"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723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460" y="620688"/>
            <a:ext cx="8280000" cy="900113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32460" y="1880828"/>
            <a:ext cx="3780000" cy="4320000"/>
          </a:xfrm>
        </p:spPr>
        <p:txBody>
          <a:bodyPr/>
          <a:lstStyle>
            <a:lvl1pPr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32460" y="1880828"/>
            <a:ext cx="3780000" cy="4320000"/>
          </a:xfrm>
        </p:spPr>
        <p:txBody>
          <a:bodyPr/>
          <a:lstStyle>
            <a:lvl1pPr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82123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00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620713"/>
            <a:ext cx="82788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68313" y="1916113"/>
            <a:ext cx="827881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7763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C00000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v"/>
        <a:defRPr sz="3200" kern="1200">
          <a:solidFill>
            <a:srgbClr val="0D0D0D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D0D0D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D0D0D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15900" y="1557338"/>
            <a:ext cx="8677275" cy="2087686"/>
          </a:xfrm>
        </p:spPr>
        <p:txBody>
          <a:bodyPr/>
          <a:lstStyle/>
          <a:p>
            <a:r>
              <a:rPr lang="uk-UA" dirty="0" smtClean="0">
                <a:latin typeface="Times New Roman"/>
                <a:ea typeface="Times New Roman"/>
              </a:rPr>
              <a:t>Основні </a:t>
            </a:r>
            <a:r>
              <a:rPr lang="uk-UA" dirty="0">
                <a:latin typeface="Times New Roman"/>
                <a:ea typeface="Times New Roman"/>
              </a:rPr>
              <a:t>правила </a:t>
            </a:r>
            <a:r>
              <a:rPr lang="uk-UA" dirty="0" smtClean="0">
                <a:latin typeface="Times New Roman"/>
                <a:ea typeface="Times New Roman"/>
              </a:rPr>
              <a:t>композиції</a:t>
            </a:r>
            <a:endParaRPr lang="ru-RU" dirty="0" smtClean="0">
              <a:solidFill>
                <a:srgbClr val="CC0000"/>
              </a:solidFill>
              <a:cs typeface="Arial Unicode MS" pitchFamily="34" charset="-128"/>
            </a:endParaRPr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221088"/>
            <a:ext cx="7308800" cy="566812"/>
          </a:xfrm>
        </p:spPr>
        <p:txBody>
          <a:bodyPr/>
          <a:lstStyle/>
          <a:p>
            <a:endParaRPr lang="ru-RU" sz="2000" dirty="0" smtClean="0">
              <a:solidFill>
                <a:srgbClr val="0D0D0D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91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000" cy="900113"/>
          </a:xfrm>
        </p:spPr>
        <p:txBody>
          <a:bodyPr/>
          <a:lstStyle/>
          <a:p>
            <a:pPr algn="l"/>
            <a:r>
              <a:rPr lang="uk-UA" dirty="0" smtClean="0"/>
              <a:t>Закон контрасту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4824536" cy="1944216"/>
          </a:xfrm>
        </p:spPr>
        <p:txBody>
          <a:bodyPr/>
          <a:lstStyle/>
          <a:p>
            <a:r>
              <a:rPr lang="uk-UA" sz="2400" dirty="0" smtClean="0"/>
              <a:t>Контраст форми</a:t>
            </a:r>
          </a:p>
          <a:p>
            <a:r>
              <a:rPr lang="uk-UA" sz="2400" dirty="0" smtClean="0"/>
              <a:t>Контраст кольору</a:t>
            </a:r>
          </a:p>
          <a:p>
            <a:r>
              <a:rPr lang="uk-UA" sz="2400" dirty="0" smtClean="0"/>
              <a:t>Контраст товщини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345" y="188640"/>
            <a:ext cx="3527227" cy="352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49" y="3742423"/>
            <a:ext cx="5009726" cy="282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17096"/>
            <a:ext cx="3418646" cy="339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21399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928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85" y="620615"/>
            <a:ext cx="8280000" cy="792162"/>
          </a:xfrm>
        </p:spPr>
        <p:txBody>
          <a:bodyPr/>
          <a:lstStyle/>
          <a:p>
            <a:pPr algn="l"/>
            <a:r>
              <a:rPr lang="uk-UA" dirty="0" smtClean="0"/>
              <a:t>Ритм в композиції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7056"/>
            <a:ext cx="38671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4607689" cy="28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7"/>
          <a:stretch/>
        </p:blipFill>
        <p:spPr bwMode="auto">
          <a:xfrm>
            <a:off x="5548683" y="2452940"/>
            <a:ext cx="3163269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4654" y="692696"/>
            <a:ext cx="5169346" cy="2376264"/>
          </a:xfrm>
        </p:spPr>
        <p:txBody>
          <a:bodyPr/>
          <a:lstStyle/>
          <a:p>
            <a:pPr algn="ctr"/>
            <a:r>
              <a:rPr lang="uk-UA" sz="2800" dirty="0" smtClean="0"/>
              <a:t>У композиціях, які складаються з однакових елементів, інколи важко вирізнити головне  або другорядне.  Повторення  створює відчуття ритму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07063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85" y="692697"/>
            <a:ext cx="8280000" cy="648072"/>
          </a:xfrm>
        </p:spPr>
        <p:txBody>
          <a:bodyPr/>
          <a:lstStyle/>
          <a:p>
            <a:r>
              <a:rPr lang="uk-UA" dirty="0" smtClean="0"/>
              <a:t>Композиція може бути: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8856984" cy="1512168"/>
          </a:xfrm>
        </p:spPr>
        <p:txBody>
          <a:bodyPr/>
          <a:lstStyle/>
          <a:p>
            <a:r>
              <a:rPr lang="uk-UA" dirty="0" smtClean="0"/>
              <a:t>Реалістичною    Декоративною    абстрактною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0295"/>
            <a:ext cx="2860053" cy="40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04977"/>
            <a:ext cx="288032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17" y="2063638"/>
            <a:ext cx="2736304" cy="409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509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85" y="620615"/>
            <a:ext cx="8280000" cy="648146"/>
          </a:xfrm>
        </p:spPr>
        <p:txBody>
          <a:bodyPr/>
          <a:lstStyle/>
          <a:p>
            <a:r>
              <a:rPr lang="uk-UA" dirty="0" smtClean="0"/>
              <a:t>Формат композиції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340768"/>
            <a:ext cx="4643596" cy="864096"/>
          </a:xfrm>
        </p:spPr>
        <p:txBody>
          <a:bodyPr/>
          <a:lstStyle/>
          <a:p>
            <a:r>
              <a:rPr lang="uk-UA" dirty="0" smtClean="0"/>
              <a:t>Вертикальний </a:t>
            </a:r>
          </a:p>
          <a:p>
            <a:r>
              <a:rPr lang="uk-UA" dirty="0" smtClean="0"/>
              <a:t>горизонтальний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5718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81573"/>
            <a:ext cx="47625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918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18" y="93657"/>
            <a:ext cx="33909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85" y="554385"/>
            <a:ext cx="8280000" cy="426343"/>
          </a:xfrm>
        </p:spPr>
        <p:txBody>
          <a:bodyPr/>
          <a:lstStyle/>
          <a:p>
            <a:r>
              <a:rPr lang="uk-UA" sz="3600" dirty="0" smtClean="0"/>
              <a:t>Розміщення зображення у композиції</a:t>
            </a:r>
            <a:endParaRPr lang="ru-RU" sz="36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07" y="980728"/>
            <a:ext cx="462908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803" y="3861048"/>
            <a:ext cx="3911811" cy="279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365104"/>
            <a:ext cx="3059832" cy="2232248"/>
          </a:xfrm>
        </p:spPr>
        <p:txBody>
          <a:bodyPr/>
          <a:lstStyle/>
          <a:p>
            <a:pPr algn="ctr"/>
            <a:r>
              <a:rPr lang="uk-UA" sz="2400" dirty="0">
                <a:solidFill>
                  <a:prstClr val="black">
                    <a:lumMod val="95000"/>
                    <a:lumOff val="5000"/>
                  </a:prstClr>
                </a:solidFill>
              </a:rPr>
              <a:t>Виберіть правильно </a:t>
            </a:r>
            <a:r>
              <a:rPr lang="uk-UA" sz="24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закомпоноване</a:t>
            </a:r>
            <a:r>
              <a:rPr lang="uk-UA" sz="2400" dirty="0">
                <a:solidFill>
                  <a:prstClr val="black">
                    <a:lumMod val="95000"/>
                    <a:lumOff val="5000"/>
                  </a:prstClr>
                </a:solidFill>
              </a:rPr>
              <a:t> зображення? Поясніть ваш вибір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520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0613"/>
            <a:ext cx="4932040" cy="1283539"/>
          </a:xfrm>
        </p:spPr>
        <p:txBody>
          <a:bodyPr/>
          <a:lstStyle/>
          <a:p>
            <a:r>
              <a:rPr lang="uk-UA" sz="3200" dirty="0">
                <a:latin typeface="Times New Roman"/>
                <a:ea typeface="Times New Roman"/>
              </a:rPr>
              <a:t>Створення графічного образу «Диво-дерево»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144" y="1988840"/>
            <a:ext cx="2843396" cy="42119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88" y="620688"/>
            <a:ext cx="418147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71" y="1930591"/>
            <a:ext cx="3600400" cy="444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14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4212468" cy="5400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692696"/>
            <a:ext cx="421246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84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 @Amy Lyons Lyons Lyons Grennell -- Fall tree: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776" r="3180" b="6128"/>
          <a:stretch/>
        </p:blipFill>
        <p:spPr bwMode="auto">
          <a:xfrm>
            <a:off x="4572000" y="692696"/>
            <a:ext cx="4410746" cy="540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imsical Backgrounds | Whimsical tree on night background: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1564"/>
            <a:ext cx="4219557" cy="536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204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23" y="116632"/>
            <a:ext cx="3851477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16632"/>
            <a:ext cx="4442592" cy="3487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824283"/>
            <a:ext cx="4057883" cy="2865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3634899"/>
            <a:ext cx="3962954" cy="30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68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3284984"/>
            <a:ext cx="5868376" cy="1080119"/>
          </a:xfrm>
        </p:spPr>
        <p:txBody>
          <a:bodyPr/>
          <a:lstStyle/>
          <a:p>
            <a:endParaRPr lang="ru-RU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44081"/>
            <a:ext cx="7632848" cy="496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424936" cy="1728192"/>
          </a:xfrm>
        </p:spPr>
        <p:txBody>
          <a:bodyPr/>
          <a:lstStyle/>
          <a:p>
            <a:pPr algn="ctr"/>
            <a:r>
              <a:rPr lang="ru-RU" sz="2800" dirty="0" smtClean="0"/>
              <a:t>Будь-яка </a:t>
            </a:r>
            <a:r>
              <a:rPr lang="ru-RU" sz="2800" dirty="0"/>
              <a:t>картина </a:t>
            </a:r>
            <a:r>
              <a:rPr lang="ru-RU" sz="2800" dirty="0" err="1" smtClean="0"/>
              <a:t>починається</a:t>
            </a:r>
            <a:r>
              <a:rPr lang="ru-RU" sz="2800" dirty="0" smtClean="0"/>
              <a:t> з </a:t>
            </a:r>
            <a:r>
              <a:rPr lang="ru-RU" sz="2800" dirty="0" err="1" smtClean="0"/>
              <a:t>композиції</a:t>
            </a:r>
            <a:r>
              <a:rPr lang="ru-RU" sz="2800" dirty="0" smtClean="0"/>
              <a:t>.</a:t>
            </a:r>
          </a:p>
          <a:p>
            <a:pPr marL="0" indent="0" algn="ctr">
              <a:buNone/>
            </a:pPr>
            <a:r>
              <a:rPr lang="ru-RU" sz="2800" dirty="0" smtClean="0"/>
              <a:t> </a:t>
            </a:r>
            <a:r>
              <a:rPr lang="ru-RU" sz="2800" dirty="0"/>
              <a:t>А </a:t>
            </a:r>
            <a:r>
              <a:rPr lang="ru-RU" sz="2800" dirty="0" err="1" smtClean="0"/>
              <a:t>це</a:t>
            </a:r>
            <a:r>
              <a:rPr lang="ru-RU" sz="2800" dirty="0" smtClean="0"/>
              <a:t> – </a:t>
            </a:r>
            <a:r>
              <a:rPr lang="ru-RU" sz="2800" dirty="0" err="1" smtClean="0"/>
              <a:t>мистецтво</a:t>
            </a:r>
            <a:r>
              <a:rPr lang="ru-RU" sz="2800" dirty="0" smtClean="0"/>
              <a:t> з</a:t>
            </a:r>
            <a:r>
              <a:rPr lang="en-US" sz="2800" dirty="0" smtClean="0"/>
              <a:t>’</a:t>
            </a:r>
            <a:r>
              <a:rPr lang="ru-RU" sz="2800" dirty="0" err="1" smtClean="0"/>
              <a:t>єднання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різних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частин</a:t>
            </a:r>
            <a:r>
              <a:rPr lang="ru-RU" sz="2800" dirty="0" smtClean="0"/>
              <a:t> в </a:t>
            </a:r>
            <a:r>
              <a:rPr lang="ru-RU" sz="2800" dirty="0" err="1" smtClean="0"/>
              <a:t>єдине</a:t>
            </a:r>
            <a:r>
              <a:rPr lang="ru-RU" sz="2800" dirty="0" smtClean="0"/>
              <a:t> </a:t>
            </a:r>
            <a:r>
              <a:rPr lang="ru-RU" sz="2800" dirty="0" err="1" smtClean="0"/>
              <a:t>ціле</a:t>
            </a:r>
            <a:r>
              <a:rPr lang="ru-RU" sz="2800" dirty="0"/>
              <a:t>, </a:t>
            </a:r>
            <a:r>
              <a:rPr lang="ru-RU" sz="2800" dirty="0" err="1" smtClean="0"/>
              <a:t>виділення</a:t>
            </a:r>
            <a:r>
              <a:rPr lang="ru-RU" sz="2800" dirty="0" smtClean="0"/>
              <a:t> головного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33025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3" y="620614"/>
            <a:ext cx="8244641" cy="1512242"/>
          </a:xfrm>
        </p:spPr>
        <p:txBody>
          <a:bodyPr/>
          <a:lstStyle/>
          <a:p>
            <a:r>
              <a:rPr lang="ru-RU" sz="3200" b="0" dirty="0" err="1"/>
              <a:t>Щоб</a:t>
            </a:r>
            <a:r>
              <a:rPr lang="ru-RU" sz="3200" b="0" dirty="0"/>
              <a:t> </a:t>
            </a:r>
            <a:r>
              <a:rPr lang="ru-RU" sz="3200" b="0" dirty="0" err="1"/>
              <a:t>створити</a:t>
            </a:r>
            <a:r>
              <a:rPr lang="ru-RU" sz="3200" b="0" dirty="0"/>
              <a:t> довершений, </a:t>
            </a:r>
            <a:r>
              <a:rPr lang="ru-RU" sz="3200" b="0" dirty="0" err="1"/>
              <a:t>цілісний</a:t>
            </a:r>
            <a:r>
              <a:rPr lang="ru-RU" sz="3200" b="0" dirty="0"/>
              <a:t> </a:t>
            </a:r>
            <a:r>
              <a:rPr lang="ru-RU" sz="3200" b="0" dirty="0" err="1"/>
              <a:t>художній</a:t>
            </a:r>
            <a:r>
              <a:rPr lang="ru-RU" sz="3200" b="0" dirty="0"/>
              <a:t> образ , треба знати </a:t>
            </a:r>
            <a:r>
              <a:rPr lang="ru-RU" sz="3200" b="0" dirty="0" err="1"/>
              <a:t>певні</a:t>
            </a:r>
            <a:r>
              <a:rPr lang="ru-RU" sz="3200" b="0" dirty="0"/>
              <a:t> </a:t>
            </a:r>
            <a:r>
              <a:rPr lang="ru-RU" sz="3200" b="0" dirty="0" smtClean="0"/>
              <a:t>правила - </a:t>
            </a:r>
            <a:r>
              <a:rPr lang="ru-RU" sz="3200" b="0" dirty="0" err="1" smtClean="0"/>
              <a:t>закони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04864"/>
            <a:ext cx="4716016" cy="2448272"/>
          </a:xfrm>
        </p:spPr>
        <p:txBody>
          <a:bodyPr/>
          <a:lstStyle/>
          <a:p>
            <a:pPr algn="ctr"/>
            <a:r>
              <a:rPr lang="uk-UA" dirty="0" smtClean="0"/>
              <a:t> В композиції обов'язково повинно бути головне та другорядне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6015"/>
            <a:ext cx="3838972" cy="512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569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/>
              <a:t>Головне в композиції виділяється: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00807"/>
            <a:ext cx="4824536" cy="1668451"/>
          </a:xfrm>
        </p:spPr>
        <p:txBody>
          <a:bodyPr/>
          <a:lstStyle/>
          <a:p>
            <a:pPr algn="ctr"/>
            <a:r>
              <a:rPr lang="ru-RU" dirty="0" err="1" smtClean="0"/>
              <a:t>Розміром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малим</a:t>
            </a:r>
            <a:r>
              <a:rPr lang="ru-RU" dirty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великим</a:t>
            </a:r>
            <a:r>
              <a:rPr lang="ru-RU" dirty="0"/>
              <a:t>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68892"/>
            <a:ext cx="2800760" cy="205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20578"/>
            <a:ext cx="5041060" cy="260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92" y="1412776"/>
            <a:ext cx="388843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178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Головне в композиції виділяється: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9445" y="1556792"/>
            <a:ext cx="2628292" cy="828092"/>
          </a:xfrm>
        </p:spPr>
        <p:txBody>
          <a:bodyPr/>
          <a:lstStyle/>
          <a:p>
            <a:r>
              <a:rPr lang="uk-UA" dirty="0" smtClean="0"/>
              <a:t>формою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06" y="2652541"/>
            <a:ext cx="4346770" cy="336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71" y="1412776"/>
            <a:ext cx="4183415" cy="503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802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2696"/>
            <a:ext cx="3637724" cy="54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/>
              <a:t>Головне в композиції виділяється: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115" y="1412776"/>
            <a:ext cx="2772308" cy="828092"/>
          </a:xfrm>
        </p:spPr>
        <p:txBody>
          <a:bodyPr/>
          <a:lstStyle/>
          <a:p>
            <a:r>
              <a:rPr lang="uk-UA" dirty="0" smtClean="0"/>
              <a:t>кольором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1" y="1996393"/>
            <a:ext cx="440023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52725"/>
            <a:ext cx="2673600" cy="200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225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1556792"/>
            <a:ext cx="4894541" cy="325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85" y="620615"/>
            <a:ext cx="8280000" cy="576138"/>
          </a:xfrm>
        </p:spPr>
        <p:txBody>
          <a:bodyPr/>
          <a:lstStyle/>
          <a:p>
            <a:r>
              <a:rPr lang="uk-UA" i="1" dirty="0"/>
              <a:t>Головне в композиції виділяється: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7632848" cy="1345350"/>
          </a:xfrm>
        </p:spPr>
        <p:txBody>
          <a:bodyPr/>
          <a:lstStyle/>
          <a:p>
            <a:r>
              <a:rPr lang="uk-UA" dirty="0" smtClean="0"/>
              <a:t>Характером і </a:t>
            </a:r>
          </a:p>
          <a:p>
            <a:pPr marL="0" indent="0">
              <a:buNone/>
            </a:pPr>
            <a:r>
              <a:rPr lang="uk-UA" dirty="0" smtClean="0"/>
              <a:t>місцем розташування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02142"/>
            <a:ext cx="4104456" cy="320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654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85" y="692696"/>
            <a:ext cx="8280000" cy="828031"/>
          </a:xfrm>
        </p:spPr>
        <p:txBody>
          <a:bodyPr/>
          <a:lstStyle/>
          <a:p>
            <a:r>
              <a:rPr lang="uk-UA" dirty="0" smtClean="0"/>
              <a:t>Закон цілісності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9036496" cy="1044116"/>
          </a:xfrm>
        </p:spPr>
        <p:txBody>
          <a:bodyPr/>
          <a:lstStyle/>
          <a:p>
            <a:pPr algn="ctr"/>
            <a:r>
              <a:rPr lang="uk-UA" sz="2400" dirty="0" smtClean="0"/>
              <a:t>Композиція повинна сприйматися як єдине ціле, коли жодний елемент не можна ні додати, ні вилучити, не змінивши загального враження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993" y="2708920"/>
            <a:ext cx="5904656" cy="402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874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85" y="620615"/>
            <a:ext cx="6876119" cy="648146"/>
          </a:xfrm>
        </p:spPr>
        <p:txBody>
          <a:bodyPr/>
          <a:lstStyle/>
          <a:p>
            <a:r>
              <a:rPr lang="uk-UA" dirty="0" smtClean="0"/>
              <a:t>Закон рівноваги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4608512" cy="1662118"/>
          </a:xfrm>
        </p:spPr>
        <p:txBody>
          <a:bodyPr/>
          <a:lstStyle/>
          <a:p>
            <a:r>
              <a:rPr lang="ru-RU" dirty="0" err="1"/>
              <a:t>Важливою</a:t>
            </a:r>
            <a:r>
              <a:rPr lang="ru-RU" dirty="0"/>
              <a:t> </a:t>
            </a:r>
            <a:r>
              <a:rPr lang="ru-RU" dirty="0" err="1"/>
              <a:t>властивістю</a:t>
            </a:r>
            <a:r>
              <a:rPr lang="ru-RU" dirty="0"/>
              <a:t> </a:t>
            </a:r>
            <a:r>
              <a:rPr lang="ru-RU" dirty="0" err="1" smtClean="0"/>
              <a:t>композиції</a:t>
            </a:r>
            <a:r>
              <a:rPr lang="ru-RU" dirty="0" smtClean="0"/>
              <a:t> </a:t>
            </a:r>
            <a:r>
              <a:rPr lang="ru-RU" dirty="0"/>
              <a:t>є </a:t>
            </a:r>
            <a:r>
              <a:rPr lang="ru-RU" dirty="0" err="1"/>
              <a:t>рівновага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- </a:t>
            </a:r>
            <a:r>
              <a:rPr lang="ru-RU" dirty="0" err="1"/>
              <a:t>такий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стан,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" y="2816065"/>
            <a:ext cx="3984104" cy="33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9992" y="4660106"/>
            <a:ext cx="4644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v"/>
            </a:pPr>
            <a:r>
              <a:rPr lang="ru-RU" sz="32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при </a:t>
            </a:r>
            <a:r>
              <a:rPr lang="ru-RU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якому</a:t>
            </a:r>
            <a:r>
              <a:rPr lang="ru-RU" sz="32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 </a:t>
            </a:r>
            <a:r>
              <a:rPr lang="ru-RU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всі</a:t>
            </a:r>
            <a:r>
              <a:rPr lang="ru-RU" sz="32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 </a:t>
            </a:r>
            <a:r>
              <a:rPr lang="ru-RU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елементи</a:t>
            </a:r>
            <a:r>
              <a:rPr lang="ru-RU" sz="32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 </a:t>
            </a:r>
            <a:r>
              <a:rPr lang="ru-RU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збалансовані</a:t>
            </a:r>
            <a:r>
              <a:rPr lang="ru-RU" sz="32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 </a:t>
            </a:r>
            <a:r>
              <a:rPr lang="ru-RU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між</a:t>
            </a:r>
            <a:r>
              <a:rPr lang="ru-RU" sz="32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 собою.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096" y="1197550"/>
            <a:ext cx="3987800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8" t="16179" r="2975" b="37642"/>
          <a:stretch/>
        </p:blipFill>
        <p:spPr bwMode="auto">
          <a:xfrm rot="344427">
            <a:off x="6821996" y="3501008"/>
            <a:ext cx="941472" cy="8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781877" y="3717032"/>
            <a:ext cx="981591" cy="5216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48016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186</Words>
  <Application>Microsoft Office PowerPoint</Application>
  <PresentationFormat>Экран (4:3)</PresentationFormat>
  <Paragraphs>34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 Unicode MS</vt:lpstr>
      <vt:lpstr>Arial</vt:lpstr>
      <vt:lpstr>Calibri</vt:lpstr>
      <vt:lpstr>Matreshka</vt:lpstr>
      <vt:lpstr>Times New Roman</vt:lpstr>
      <vt:lpstr>Wingdings</vt:lpstr>
      <vt:lpstr>1_Тема Office</vt:lpstr>
      <vt:lpstr>Основні правила композиції</vt:lpstr>
      <vt:lpstr>Презентация PowerPoint</vt:lpstr>
      <vt:lpstr>Щоб створити довершений, цілісний художній образ , треба знати певні правила - закони </vt:lpstr>
      <vt:lpstr>Головне в композиції виділяється:</vt:lpstr>
      <vt:lpstr>Головне в композиції виділяється:</vt:lpstr>
      <vt:lpstr>Головне в композиції виділяється:</vt:lpstr>
      <vt:lpstr>Головне в композиції виділяється:</vt:lpstr>
      <vt:lpstr>Закон цілісності</vt:lpstr>
      <vt:lpstr>Закон рівноваги</vt:lpstr>
      <vt:lpstr>Закон контрасту</vt:lpstr>
      <vt:lpstr>Ритм в композиції</vt:lpstr>
      <vt:lpstr>Композиція може бути:</vt:lpstr>
      <vt:lpstr>Формат композиції</vt:lpstr>
      <vt:lpstr>Розміщення зображення у композиції</vt:lpstr>
      <vt:lpstr>Створення графічного образу «Диво-дерево»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Основні правила композиції</dc:title>
  <dc:creator>Влад</dc:creator>
  <cp:lastModifiedBy>Serg</cp:lastModifiedBy>
  <cp:revision>32</cp:revision>
  <dcterms:created xsi:type="dcterms:W3CDTF">2013-09-12T15:11:23Z</dcterms:created>
  <dcterms:modified xsi:type="dcterms:W3CDTF">2023-03-07T03:43:20Z</dcterms:modified>
</cp:coreProperties>
</file>