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90" r:id="rId8"/>
    <p:sldId id="264" r:id="rId9"/>
    <p:sldId id="265" r:id="rId10"/>
    <p:sldId id="272" r:id="rId11"/>
    <p:sldId id="266" r:id="rId12"/>
    <p:sldId id="269" r:id="rId13"/>
    <p:sldId id="267" r:id="rId14"/>
    <p:sldId id="270" r:id="rId15"/>
    <p:sldId id="271" r:id="rId16"/>
    <p:sldId id="273" r:id="rId17"/>
    <p:sldId id="274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327" r:id="rId27"/>
    <p:sldId id="328" r:id="rId28"/>
    <p:sldId id="329" r:id="rId29"/>
    <p:sldId id="331" r:id="rId30"/>
    <p:sldId id="284" r:id="rId31"/>
    <p:sldId id="285" r:id="rId32"/>
    <p:sldId id="286" r:id="rId33"/>
    <p:sldId id="287" r:id="rId34"/>
    <p:sldId id="288" r:id="rId35"/>
    <p:sldId id="289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300" r:id="rId44"/>
    <p:sldId id="302" r:id="rId45"/>
    <p:sldId id="305" r:id="rId46"/>
    <p:sldId id="304" r:id="rId47"/>
    <p:sldId id="299" r:id="rId48"/>
    <p:sldId id="306" r:id="rId49"/>
    <p:sldId id="307" r:id="rId50"/>
    <p:sldId id="310" r:id="rId51"/>
    <p:sldId id="303" r:id="rId52"/>
    <p:sldId id="333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06" autoAdjust="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2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00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0538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5362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525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13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27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169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270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29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3653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102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776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918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784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04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7690E-930D-411A-A332-70AF85C6AD49}" type="datetimeFigureOut">
              <a:rPr lang="ru-RU" smtClean="0"/>
              <a:t>06.10.2023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B3BE675-25B9-4BF2-8313-CD6C43D2D102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50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08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6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92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5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36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68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081" y="624110"/>
            <a:ext cx="9594532" cy="124533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3. Розвиток мистецтва епохи 				Нового часу.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612" y="1869440"/>
            <a:ext cx="9826308" cy="4531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ст. є часом видатних досягнень в європейському мистецтв. Пануючими в ньому є такі стилі: 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Бароко;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Рококо;</a:t>
            </a:r>
          </a:p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Класицизм.</a:t>
            </a:r>
          </a:p>
          <a:p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03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2548035" cy="656050"/>
          </a:xfrm>
        </p:spPr>
        <p:txBody>
          <a:bodyPr/>
          <a:lstStyle/>
          <a:p>
            <a:r>
              <a:rPr lang="uk-UA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Бароко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80" y="1686560"/>
            <a:ext cx="11016932" cy="4632960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Точне походження терміна бароко невідоме. Його починають вживати у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столітті з дещо зневажливою інтонацією (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 з італійської — «неправильний» або «химерний»).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 стиль прямо перекликався із способом життя королівських дворів, особливо французького, що диктувало європейську моду: поєднання нескінченних свят, постійних розваг і суворого етикету, жорсткої регламентації. У той же час зі світовідчуття зникає стабільність, міцність, властива минулим епохам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145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98080" y="5415114"/>
            <a:ext cx="2769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3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8400" y="624110"/>
            <a:ext cx="6526212" cy="1280890"/>
          </a:xfrm>
        </p:spPr>
        <p:txBody>
          <a:bodyPr>
            <a:normAutofit fontScale="90000"/>
          </a:bodyPr>
          <a:lstStyle/>
          <a:p>
            <a:pPr algn="ctr"/>
            <a:b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 заняття</a:t>
            </a:r>
            <a:b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Особливості культури епохи 							Нового часу.</a:t>
            </a:r>
            <a:b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2.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Формування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та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основні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принципи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	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Просвітництва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uk-U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Розвиток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мистецтва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епохи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								Нового часу. </a:t>
            </a:r>
            <a:b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6445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6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925" y="112585"/>
            <a:ext cx="8911687" cy="64044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99509" y="232752"/>
            <a:ext cx="3296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Петергоф, Великий каскад</a:t>
            </a:r>
          </a:p>
        </p:txBody>
      </p:sp>
    </p:spTree>
    <p:extLst>
      <p:ext uri="{BB962C8B-B14F-4D97-AF65-F5344CB8AC3E}">
        <p14:creationId xmlns:p14="http://schemas.microsoft.com/office/powerpoint/2010/main" val="3412255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7532" y="2174240"/>
            <a:ext cx="8915400" cy="37776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094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1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7680" y="1436142"/>
            <a:ext cx="11419840" cy="197761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Поняття барокова музика або музика бароко описує стиль європейської музики в період приблизно між 1600 та 1750 роками. Барокова музика наслідує музику епохи Відродження і передує класичній музиці, її вершинами зазвичай вважають творчість Й. С. Баха, Г. Ф. Генделя і А. Вівальді.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89212" y="358924"/>
            <a:ext cx="71612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Музичне  мистецтво, відкриває нову епоху в його розвитку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731" y="3413760"/>
            <a:ext cx="2319037" cy="27635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98414" y="6177280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А. </a:t>
            </a:r>
            <a:r>
              <a:rPr lang="ru-RU" dirty="0" err="1"/>
              <a:t>Вівальді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10" y="3413760"/>
            <a:ext cx="2169335" cy="26212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95193" y="6177280"/>
            <a:ext cx="119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Й. С. Бах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0976" y="3413760"/>
            <a:ext cx="2097024" cy="26212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783361" y="6096000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Г. Ф. Гендель</a:t>
            </a:r>
          </a:p>
        </p:txBody>
      </p:sp>
    </p:spTree>
    <p:extLst>
      <p:ext uri="{BB962C8B-B14F-4D97-AF65-F5344CB8AC3E}">
        <p14:creationId xmlns:p14="http://schemas.microsoft.com/office/powerpoint/2010/main" val="1179400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6525" y="116110"/>
            <a:ext cx="8911687" cy="970911"/>
          </a:xfrm>
        </p:spPr>
        <p:txBody>
          <a:bodyPr/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Образотворче мистецтво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960" y="802541"/>
            <a:ext cx="70713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Пі́тер Па́уль Ру́бенс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червня 1577 — 30 травня 1640р. Фламандський живописець, один з найвизначніших представників епохи бароко, дипломат, колекціонер.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Він проявив себе як в історичному живописі й живописі на релігійну та міфологічну тематику, так й у жанрі портрета, пейзажу та декоративного живопису.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Каталог робіт Рубенса, складений британським істориком Майклом Джаффе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налічує 1403 одиниці, за винятком численних копій, виконаних у майстерні художника.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320" y="802541"/>
            <a:ext cx="4070336" cy="567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22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710" y="400590"/>
            <a:ext cx="7048410" cy="595090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Рубенс  «Фермерський двір взимку»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041" y="1300480"/>
            <a:ext cx="10708640" cy="53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68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498" y="858027"/>
            <a:ext cx="10228521" cy="571289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		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Рококо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Рококо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(франц.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Rococo),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рокайль (від елемента орнаменту рокайль, який нагадував за формою морську раковину) — це перехідний стиль у мистецтві, що виник у Франції в першій половині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і панував до 1780 р. Був виражений переважно в інтер'єрі, а не в зовнішньому оформленні будівель; також у предметах меблів, живопису, одязі.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Стиль рококо успадкував багато рис бароко, але він трансформував їх, пом'якшив і зменшив масштабність.</a:t>
            </a:r>
          </a:p>
        </p:txBody>
      </p:sp>
    </p:spTree>
    <p:extLst>
      <p:ext uri="{BB962C8B-B14F-4D97-AF65-F5344CB8AC3E}">
        <p14:creationId xmlns:p14="http://schemas.microsoft.com/office/powerpoint/2010/main" val="2268867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794915" cy="940530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Інтер'єр у стилі рококо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862" y="1316893"/>
            <a:ext cx="8575040" cy="52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71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75"/>
            <a:ext cx="5768985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373" y="-24764"/>
            <a:ext cx="6368627" cy="381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" y="3988210"/>
            <a:ext cx="6014720" cy="2869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905" y="3988211"/>
            <a:ext cx="5196440" cy="286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68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8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0125" y="621569"/>
            <a:ext cx="8911687" cy="87957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1.Особливості культури епохи Нового часу.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39" y="1180917"/>
            <a:ext cx="4522713" cy="33098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2764" y="4490720"/>
            <a:ext cx="3264862" cy="659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Абрагам Ортеліус: Мапа Європи, 1595.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97120" y="1889759"/>
            <a:ext cx="629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Новий час – епоха, яка охоплює період з ХІІ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до кінця ХІХ ст. Далі починається період нової історії, що триває й досі. 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Перші прояви нової культури стали виявлятися у 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Реформація, що розпочалася в епоху Відродження, була кроком до культури нового типу.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938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7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2974755" cy="960850"/>
          </a:xfrm>
        </p:spPr>
        <p:txBody>
          <a:bodyPr/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Класицизм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9980" y="1422400"/>
            <a:ext cx="8915400" cy="377762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Класици́зм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classicism,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лат.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classicus —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зразковий) — напрям в європейському мистецтві, який уперше заявив про себе в культурі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Найбільшого розквіту досягає у Франції (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ст.). Певною мірою притаманний мистецтву усіх країн Європи, у деяких зберігав свої позиції аж до першої чверті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Для класицизму важливим був принцип свободи вибору — необмеженість власного, суб'єктивного трактування історичних форм.</a:t>
            </a:r>
          </a:p>
        </p:txBody>
      </p:sp>
    </p:spTree>
    <p:extLst>
      <p:ext uri="{BB962C8B-B14F-4D97-AF65-F5344CB8AC3E}">
        <p14:creationId xmlns:p14="http://schemas.microsoft.com/office/powerpoint/2010/main" val="1066784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6977795" cy="92021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Визначальні риси класицизму:</a:t>
            </a:r>
            <a:br>
              <a:rPr lang="uk-UA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440" y="1259840"/>
            <a:ext cx="11643360" cy="5405120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раціоналізм (прагнення будувати художні твори на засадах розуму, ігнорування особистих почуттів);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наслідування зразків античного мистецтва;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нормативність, встановлення вічних та непорушних правил і законів (для драматургії — це закон трьох єдностей (дії, часу й місця);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обов'язкове дотримання канонічних правил написання творів (зображення героя тільки при виконанні державного обов'язку, різкий поділ дійових осіб на позитивних та негативних, суворе дотримання пропорційності всіх частин твору, стрункість композиції тощо);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галузі мови класицизм ставив вимоги ясності та чистоти, ідеалом була мова афористична, понятійна, яка відповідала б засадам теорії трьох стилів;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аристократизм, орієнтування на вимоги, смаки вищої суспільної верстви;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встановлення ієрархії жанрів, серед яких найважливішими вважалися античні; поділ жанрів на «серйозні», «високі» (трагедія, епопея, роман, елегія, ідилія) та «низькі», «розважальні» (травестійна поема, комедія, байка, епіграма).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Класифікація, періодизація і місцеві школи класицизму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 Жермен Друе (1763—1788). «Смерть політика Марія»,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1786 р. Лувр, Париж.</a:t>
            </a:r>
          </a:p>
          <a:p>
            <a:r>
              <a:rPr lang="uk-UA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Місцевий варіант класицизму отримав поширення у Британії. Він був </a:t>
            </a:r>
            <a:r>
              <a:rPr lang="ru-RU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настояний на впливах</a:t>
            </a:r>
          </a:p>
        </p:txBody>
      </p:sp>
    </p:spTree>
    <p:extLst>
      <p:ext uri="{BB962C8B-B14F-4D97-AF65-F5344CB8AC3E}">
        <p14:creationId xmlns:p14="http://schemas.microsoft.com/office/powerpoint/2010/main" val="23812240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27040" y="624110"/>
            <a:ext cx="6522720" cy="514677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Каплиця Версальського 						палацу</a:t>
            </a:r>
            <a:b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 складним стилем був класицизм. Центральна ідея класицизму  — ідея розумності, впорядкованості, «правильності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01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03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25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90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1390" y="6150094"/>
            <a:ext cx="47432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Палаццо К'єрікаті у Віченці</a:t>
            </a:r>
          </a:p>
        </p:txBody>
      </p:sp>
    </p:spTree>
    <p:extLst>
      <p:ext uri="{BB962C8B-B14F-4D97-AF65-F5344CB8AC3E}">
        <p14:creationId xmlns:p14="http://schemas.microsoft.com/office/powerpoint/2010/main" val="1628090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4080" y="142240"/>
            <a:ext cx="6038532" cy="6715760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 класицизму мають чіткість в геометрії форм, статуї на дахах, ротонда; лінії суворого характеру, які повторюються і мають вертикальне і горизонтальне напрям; симетрія.</a:t>
            </a:r>
          </a:p>
          <a:p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стосується столярних виробів: вікна прямокутної форми з подовженим верхи і скромним оформленням; двері прямокутної форми з фільонками і громіздким порталом двосхилого типу на круглих і/або ребристих колонах з елементами – левами, статуями і сфінксами.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4" y="604520"/>
            <a:ext cx="5802086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91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861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35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405" y="325120"/>
            <a:ext cx="8257955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Палац Потоцьких (Тульчин) Україна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76960"/>
            <a:ext cx="12192000" cy="578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2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1158240"/>
            <a:ext cx="11013440" cy="5842000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 період перебуває між революціями: революція в Нідерландах (перемогла у 1608) і Англії (почалася в 1640 р.), а завершують війна за незалежність англійських колоній в Північній Америці (1775—1783 рр.) і Французька революція (1789—1793 рр.). </a:t>
            </a: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 історичні особливості знайшли своє відображення у сфері культури. В Англії складаються прогресивні буржуазні політичні і філософські погляди, але найбільшого розвитку і рішучого вираження набувають вони у Франції. </a:t>
            </a:r>
          </a:p>
          <a:p>
            <a:r>
              <a:rPr lang="uk-UA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 Франція стає класичною країною Просвітництва, звідси його ідеї розповсюджуються по всій Європі. </a:t>
            </a:r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Франції головну увагу приділяють соціальним теоріям, етичним концепціям, в Англії ж розробляється класична політична економіка.</a:t>
            </a:r>
          </a:p>
        </p:txBody>
      </p:sp>
    </p:spTree>
    <p:extLst>
      <p:ext uri="{BB962C8B-B14F-4D97-AF65-F5344CB8AC3E}">
        <p14:creationId xmlns:p14="http://schemas.microsoft.com/office/powerpoint/2010/main" val="1279004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845" y="685070"/>
            <a:ext cx="6225955" cy="57477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Червоний корпус КНУ</a:t>
            </a:r>
            <a:br>
              <a:rPr lang="uk-UA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" y="1564640"/>
            <a:ext cx="11863850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5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231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74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35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131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34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07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7549856" cy="64044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музичного мистечтва</a:t>
            </a:r>
            <a:endParaRPr lang="ru-RU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79" y="1264555"/>
            <a:ext cx="9948881" cy="54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44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3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80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3005" y="441230"/>
            <a:ext cx="8911687" cy="1280890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Характерні риси Культури нового часу (Х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 ст. – ХІХ ст.)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45920" y="1991360"/>
            <a:ext cx="9858692" cy="3919862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З'являється мистецтво в його сучасному розумінні, тобто світське мистецтво, самостійне у своєму розвитку.</a:t>
            </a:r>
          </a:p>
          <a:p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 роман як літературний жанр, опера, сучасний театр, архітектура масових забудов, промислова архітектура.</a:t>
            </a:r>
          </a:p>
          <a:p>
            <a:r>
              <a:rPr lang="uk-U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Виникають національні Академії наук, з'являються перші газети, функціонує міський транспорт.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457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0"/>
            <a:ext cx="82296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095" y="624110"/>
            <a:ext cx="4061495" cy="567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214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57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2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615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23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19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5721"/>
            <a:ext cx="12192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26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86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2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5401"/>
            <a:ext cx="12192000" cy="69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997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6880" y="461550"/>
            <a:ext cx="1001775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Формування та основні принципи 	Просвітництва.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9280" y="1219200"/>
            <a:ext cx="11318240" cy="536448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Переломним моментом в історії людства вважається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ст., коли розгорнувся інтелектуальний соціально-політичний рух, який назвали Просвітництвом. Термін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«Просвітництво»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 Вольтер, Гердер, остаточно ж він закріплюється після статті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І. Канта «Що таке Просвітництво?» (1874).</a:t>
            </a:r>
          </a:p>
          <a:p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Просві́тництво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широка ідейна течія, яка відображала антифеодальний, антиабсолютистський настрій освіченої частини населення у другій половині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 —XVIII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століття.</a:t>
            </a:r>
          </a:p>
          <a:p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Представники цієї течії: вчені, філософи, письменники, — вважали метою суспільства людське щастя, шлях до якого — переустрій суспільства відповідно до принципів, продиктованих розумом, були прихильниками теорії природного права</a:t>
            </a:r>
          </a:p>
        </p:txBody>
      </p:sp>
    </p:spTree>
    <p:extLst>
      <p:ext uri="{BB962C8B-B14F-4D97-AF65-F5344CB8AC3E}">
        <p14:creationId xmlns:p14="http://schemas.microsoft.com/office/powerpoint/2010/main" val="29271584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85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35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9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09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74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40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0481"/>
            <a:ext cx="12192000" cy="688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882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921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2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3280" y="1178560"/>
            <a:ext cx="8229600" cy="5181600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Просвітництво зародилося практично одночасно в країнах Західної Європи: Британії, Франції, Нідерландах, Німеччині, Італії, Іспанії, Португалії, але швидко поширилося у всій Європі, включно з Річчю Посполитою і Російською імперією. </a:t>
            </a:r>
          </a:p>
          <a:p>
            <a:r>
              <a:rPr lang="uk-UA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Велику роль в його становленні відіграв швидкий розвиток природознавства та книгодрукування.</a:t>
            </a:r>
          </a:p>
          <a:p>
            <a:endParaRPr lang="uk-UA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797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2365" y="441230"/>
            <a:ext cx="8911687" cy="1280890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принципи просвітництва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4080" y="1336040"/>
            <a:ext cx="10932160" cy="4699000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 його представників до перебудови всіх суспільних відносин на основі розуму, "вічної справедливості", рівності.</a:t>
            </a: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Рушійною силою історичного розвитку і умовою торжества розуму просвітителі вважали розповсюдження передових ідей, знань, а також поліпшення морального стану суспільства.</a:t>
            </a: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Вони прагнули розкувати розум людей і тим самим сприяли їхньому політичному розкріпаченню.</a:t>
            </a:r>
          </a:p>
          <a:p>
            <a:r>
              <a:rPr lang="uk-UA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Просвітителі вірили в людину, її розум і високе покликання. Цим вони продовжували гуманістичні традиції доби Відродження.</a:t>
            </a:r>
          </a:p>
        </p:txBody>
      </p:sp>
    </p:spTree>
    <p:extLst>
      <p:ext uri="{BB962C8B-B14F-4D97-AF65-F5344CB8AC3E}">
        <p14:creationId xmlns:p14="http://schemas.microsoft.com/office/powerpoint/2010/main" val="161777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4125" y="319310"/>
            <a:ext cx="5860195" cy="61541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 просвітництва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6161" y="934720"/>
            <a:ext cx="7561744" cy="56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44535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1128</TotalTime>
  <Words>1317</Words>
  <Application>Microsoft Office PowerPoint</Application>
  <PresentationFormat>Широкий екран</PresentationFormat>
  <Paragraphs>69</Paragraphs>
  <Slides>68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68</vt:i4>
      </vt:variant>
    </vt:vector>
  </HeadingPairs>
  <TitlesOfParts>
    <vt:vector size="73" baseType="lpstr">
      <vt:lpstr>Arial</vt:lpstr>
      <vt:lpstr>Century Gothic</vt:lpstr>
      <vt:lpstr>Times New Roman</vt:lpstr>
      <vt:lpstr>Wingdings 3</vt:lpstr>
      <vt:lpstr>Легкий дым</vt:lpstr>
      <vt:lpstr>Презентація PowerPoint</vt:lpstr>
      <vt:lpstr> План заняття  1. Особливості культури епохи        Нового часу.  2. Формування та основні принципи  Просвітництва. 3. Розвиток мистецтва епохи         Нового часу.  </vt:lpstr>
      <vt:lpstr>1.Особливості культури епохи Нового часу. </vt:lpstr>
      <vt:lpstr>Презентація PowerPoint</vt:lpstr>
      <vt:lpstr>Характерні риси Культури нового часу (ХVІІ ст. – ХІХ ст.)</vt:lpstr>
      <vt:lpstr>2. Формування та основні принципи  Просвітництва. </vt:lpstr>
      <vt:lpstr>Презентація PowerPoint</vt:lpstr>
      <vt:lpstr>Основні принципи просвітництва</vt:lpstr>
      <vt:lpstr>Представники просвітництва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 3. Розвиток мистецтва епохи     Нового часу.  </vt:lpstr>
      <vt:lpstr>Бароко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Образотворче мистецтво</vt:lpstr>
      <vt:lpstr>Рубенс  «Фермерський двір взимку»</vt:lpstr>
      <vt:lpstr>          Рококо  Рококо (франц. Rococo), рокайль (від елемента орнаменту рокайль, який нагадував за формою морську раковину) — це перехідний стиль у мистецтві, що виник у Франції в першій половині XVIII ст. і панував до 1780 р. Був виражений переважно в інтер'єрі, а не в зовнішньому оформленні будівель; також у предметах меблів, живопису, одязі.   Стиль рококо успадкував багато рис бароко, але він трансформував їх, пом'якшив і зменшив масштабність.</vt:lpstr>
      <vt:lpstr>Інтер'єр у стилі рококо</vt:lpstr>
      <vt:lpstr>Презентація PowerPoint</vt:lpstr>
      <vt:lpstr>Презентація PowerPoint</vt:lpstr>
      <vt:lpstr>Презентація PowerPoint</vt:lpstr>
      <vt:lpstr>Класицизм</vt:lpstr>
      <vt:lpstr>Визначальні риси класицизму: </vt:lpstr>
      <vt:lpstr> Каплиця Версальського       палацу   Внутрішньо складним стилем був класицизм. Центральна ідея класицизму  — ідея розумності, впорядкованості, «правильності».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Палац Потоцьких (Тульчин) Україна</vt:lpstr>
      <vt:lpstr>Червоний корпус КНУ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Представники музичного мистечтва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Максим</cp:lastModifiedBy>
  <cp:revision>46</cp:revision>
  <dcterms:created xsi:type="dcterms:W3CDTF">2020-04-07T12:57:40Z</dcterms:created>
  <dcterms:modified xsi:type="dcterms:W3CDTF">2023-10-06T14:32:01Z</dcterms:modified>
</cp:coreProperties>
</file>