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  <p:sldId id="264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4656"/>
  </p:normalViewPr>
  <p:slideViewPr>
    <p:cSldViewPr>
      <p:cViewPr varScale="1">
        <p:scale>
          <a:sx n="107" d="100"/>
          <a:sy n="107" d="100"/>
        </p:scale>
        <p:origin x="1760" y="16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828800" y="3159760"/>
            <a:ext cx="457200" cy="1034129"/>
          </a:xfrm>
          <a:prstGeom prst="rect">
            <a:avLst/>
          </a:prstGeom>
          <a:noFill/>
        </p:spPr>
        <p:txBody>
          <a:bodyPr wrap="square" lIns="0" tIns="9144" rIns="0" bIns="9144" rtlCol="0" anchor="ctr" anchorCtr="0">
            <a:spAutoFit/>
          </a:bodyPr>
          <a:lstStyle/>
          <a:p>
            <a:r>
              <a:rPr lang="en-US" sz="6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77240" y="1219200"/>
            <a:ext cx="7543800" cy="2152650"/>
          </a:xfrm>
        </p:spPr>
        <p:txBody>
          <a:bodyPr>
            <a:noAutofit/>
          </a:bodyPr>
          <a:lstStyle>
            <a:lvl1pPr>
              <a:defRPr sz="6000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33600" y="3375491"/>
            <a:ext cx="6172200" cy="685800"/>
          </a:xfrm>
        </p:spPr>
        <p:txBody>
          <a:bodyPr anchor="ctr"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0EF995-BFB5-4A03-A9A2-933E9CC6B96F}" type="datetimeFigureOut">
              <a:rPr lang="ru-RU" smtClean="0"/>
              <a:t>29.06.2022</a:t>
            </a:fld>
            <a:endParaRPr lang="ru-RU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306F128-C4A4-4BEF-AE5F-8117D1BD20C3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133600" y="685801"/>
            <a:ext cx="5791200" cy="3505199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0EF995-BFB5-4A03-A9A2-933E9CC6B96F}" type="datetimeFigureOut">
              <a:rPr lang="ru-RU" smtClean="0"/>
              <a:t>29.06.2022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06F128-C4A4-4BEF-AE5F-8117D1BD20C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09600" y="609601"/>
            <a:ext cx="2133600" cy="518160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895600" y="685801"/>
            <a:ext cx="5029200" cy="4572000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0EF995-BFB5-4A03-A9A2-933E9CC6B96F}" type="datetimeFigureOut">
              <a:rPr lang="ru-RU" smtClean="0"/>
              <a:t>29.06.2022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06F128-C4A4-4BEF-AE5F-8117D1BD20C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0EF995-BFB5-4A03-A9A2-933E9CC6B96F}" type="datetimeFigureOut">
              <a:rPr lang="ru-RU" smtClean="0"/>
              <a:t>29.06.2022</a:t>
            </a:fld>
            <a:endParaRPr lang="ru-RU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306F128-C4A4-4BEF-AE5F-8117D1BD20C3}" type="slidenum">
              <a:rPr lang="ru-RU" smtClean="0"/>
              <a:t>‹#›</a:t>
            </a:fld>
            <a:endParaRPr lang="ru-RU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4267200" y="4074497"/>
            <a:ext cx="457200" cy="1015663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0" y="4267368"/>
            <a:ext cx="3733800" cy="731520"/>
          </a:xfrm>
        </p:spPr>
        <p:txBody>
          <a:bodyPr anchor="ctr">
            <a:norm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0EF995-BFB5-4A03-A9A2-933E9CC6B96F}" type="datetimeFigureOut">
              <a:rPr lang="ru-RU" smtClean="0"/>
              <a:t>29.06.2022</a:t>
            </a:fld>
            <a:endParaRPr lang="ru-RU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306F128-C4A4-4BEF-AE5F-8117D1BD20C3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286000" y="1905000"/>
            <a:ext cx="6035040" cy="2350008"/>
          </a:xfrm>
        </p:spPr>
        <p:txBody>
          <a:bodyPr/>
          <a:lstStyle>
            <a:lvl1pPr marL="0" algn="l" defTabSz="914400" rtl="0" eaLnBrk="1" latinLnBrk="0" hangingPunct="1">
              <a:spcBef>
                <a:spcPct val="0"/>
              </a:spcBef>
              <a:buNone/>
              <a:defRPr lang="en-US" sz="5400" b="0" kern="1200" cap="none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0EF995-BFB5-4A03-A9A2-933E9CC6B96F}" type="datetimeFigureOut">
              <a:rPr lang="ru-RU" smtClean="0"/>
              <a:t>29.06.2022</a:t>
            </a:fld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306F128-C4A4-4BEF-AE5F-8117D1BD20C3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>
          <a:xfrm>
            <a:off x="1344168" y="658368"/>
            <a:ext cx="3273552" cy="34290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4"/>
          </p:nvPr>
        </p:nvSpPr>
        <p:spPr>
          <a:xfrm>
            <a:off x="5029200" y="658368"/>
            <a:ext cx="3273552" cy="343217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41120" y="661976"/>
            <a:ext cx="3273552" cy="639762"/>
          </a:xfrm>
        </p:spPr>
        <p:txBody>
          <a:bodyPr anchor="ctr">
            <a:noAutofit/>
          </a:bodyPr>
          <a:lstStyle>
            <a:lvl1pPr marL="0" indent="0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44168" y="1371600"/>
            <a:ext cx="3276600" cy="2743200"/>
          </a:xfrm>
        </p:spPr>
        <p:txBody>
          <a:bodyPr anchor="t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29200" y="661976"/>
            <a:ext cx="3273552" cy="639762"/>
          </a:xfrm>
        </p:spPr>
        <p:txBody>
          <a:bodyPr anchor="ctr">
            <a:noAutofit/>
          </a:bodyPr>
          <a:lstStyle>
            <a:lvl1pPr marL="0" indent="0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29200" y="1371600"/>
            <a:ext cx="3273552" cy="2743200"/>
          </a:xfrm>
        </p:spPr>
        <p:txBody>
          <a:bodyPr anchor="t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56640" y="520192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780280" y="520192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0EF995-BFB5-4A03-A9A2-933E9CC6B96F}" type="datetimeFigureOut">
              <a:rPr lang="ru-RU" smtClean="0"/>
              <a:t>29.06.2022</a:t>
            </a:fld>
            <a:endParaRPr lang="ru-RU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306F128-C4A4-4BEF-AE5F-8117D1BD20C3}" type="slidenum">
              <a:rPr lang="ru-RU" smtClean="0"/>
              <a:t>‹#›</a:t>
            </a:fld>
            <a:endParaRPr lang="ru-RU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0EF995-BFB5-4A03-A9A2-933E9CC6B96F}" type="datetimeFigureOut">
              <a:rPr lang="ru-RU" smtClean="0"/>
              <a:t>29.06.2022</a:t>
            </a:fld>
            <a:endParaRPr lang="ru-RU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306F128-C4A4-4BEF-AE5F-8117D1BD20C3}" type="slidenum">
              <a:rPr lang="ru-RU" smtClean="0"/>
              <a:t>‹#›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0EF995-BFB5-4A03-A9A2-933E9CC6B96F}" type="datetimeFigureOut">
              <a:rPr lang="ru-RU" smtClean="0"/>
              <a:t>29.06.2022</a:t>
            </a:fld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306F128-C4A4-4BEF-AE5F-8117D1BD20C3}" type="slidenum">
              <a:rPr lang="ru-RU" smtClean="0"/>
              <a:t>‹#›</a:t>
            </a:fld>
            <a:endParaRPr lang="ru-RU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5328920" y="1774588"/>
            <a:ext cx="457200" cy="123110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8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1"/>
            <a:ext cx="4343400" cy="3429000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15000" y="685801"/>
            <a:ext cx="2590800" cy="3429000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0EF995-BFB5-4A03-A9A2-933E9CC6B96F}" type="datetimeFigureOut">
              <a:rPr lang="ru-RU" smtClean="0"/>
              <a:t>29.06.2022</a:t>
            </a:fld>
            <a:endParaRPr lang="ru-RU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306F128-C4A4-4BEF-AE5F-8117D1BD20C3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8" name="Title 1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219200" y="612775"/>
            <a:ext cx="6705600" cy="2546985"/>
          </a:xfrm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743200" y="3453047"/>
            <a:ext cx="5029200" cy="720804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435352" y="3331464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0EF995-BFB5-4A03-A9A2-933E9CC6B96F}" type="datetimeFigureOut">
              <a:rPr lang="ru-RU" smtClean="0"/>
              <a:t>29.06.2022</a:t>
            </a:fld>
            <a:endParaRPr lang="ru-RU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306F128-C4A4-4BEF-AE5F-8117D1BD20C3}" type="slidenum">
              <a:rPr lang="ru-RU" smtClean="0"/>
              <a:t>‹#›</a:t>
            </a:fld>
            <a:endParaRPr lang="ru-RU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chemeClr val="accent6">
                  <a:lumMod val="50000"/>
                  <a:alpha val="36000"/>
                </a:schemeClr>
              </a:gs>
              <a:gs pos="100000">
                <a:schemeClr val="bg2">
                  <a:alpha val="1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 rot="19724275">
            <a:off x="1373221" y="1038440"/>
            <a:ext cx="7240620" cy="5706987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7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 rot="17656910">
            <a:off x="-274211" y="1165875"/>
            <a:ext cx="5538472" cy="4480459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8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 rot="19724275">
            <a:off x="3277955" y="116854"/>
            <a:ext cx="6479362" cy="4754757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8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77240" y="4876800"/>
            <a:ext cx="7543800" cy="9144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33600" y="685801"/>
            <a:ext cx="6096000" cy="36575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5473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1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fld id="{C10EF995-BFB5-4A03-A9A2-933E9CC6B96F}" type="datetimeFigureOut">
              <a:rPr lang="ru-RU" smtClean="0"/>
              <a:t>29.06.2022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22960" y="6154738"/>
            <a:ext cx="45720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2960" y="5842000"/>
            <a:ext cx="2133600" cy="304800"/>
          </a:xfrm>
          <a:prstGeom prst="rect">
            <a:avLst/>
          </a:prstGeom>
        </p:spPr>
        <p:txBody>
          <a:bodyPr vert="horz" lIns="91440" tIns="45720" rIns="91440" bIns="9144" rtlCol="0" anchor="b"/>
          <a:lstStyle>
            <a:lvl1pPr algn="l">
              <a:defRPr sz="16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fld id="{6306F128-C4A4-4BEF-AE5F-8117D1BD20C3}" type="slidenum">
              <a:rPr lang="ru-RU" smtClean="0"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9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56032" algn="l" defTabSz="914400" rtl="0" eaLnBrk="1" latinLnBrk="0" hangingPunct="1">
        <a:spcBef>
          <a:spcPct val="20000"/>
        </a:spcBef>
        <a:spcAft>
          <a:spcPts val="0"/>
        </a:spcAft>
        <a:buSzPct val="60000"/>
        <a:buFont typeface="Wingdings" pitchFamily="2" charset="2"/>
        <a:buChar char=""/>
        <a:defRPr sz="21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1pPr>
      <a:lvl2pPr marL="64008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"/>
        <a:defRPr sz="19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2pPr>
      <a:lvl3pPr marL="100584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"/>
        <a:defRPr sz="17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3pPr>
      <a:lvl4pPr marL="137160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"/>
        <a:defRPr sz="16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4pPr>
      <a:lvl5pPr marL="164592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"/>
        <a:defRPr sz="15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5pPr>
      <a:lvl6pPr marL="196596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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6pPr>
      <a:lvl7pPr marL="224028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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7pPr>
      <a:lvl8pPr marL="251460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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8pPr>
      <a:lvl9pPr marL="283464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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jp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6.png"/><Relationship Id="rId4" Type="http://schemas.openxmlformats.org/officeDocument/2006/relationships/image" Target="../media/image15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/>
              <a:t>Д</a:t>
            </a:r>
            <a:r>
              <a:rPr lang="uk-UA" dirty="0" err="1"/>
              <a:t>іетичне</a:t>
            </a:r>
            <a:r>
              <a:rPr lang="uk-UA" dirty="0"/>
              <a:t> харчування 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uk-UA" dirty="0"/>
              <a:t> вибіркова дисципліна «Оздоровче харчування»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111839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5085184"/>
            <a:ext cx="7543800" cy="914400"/>
          </a:xfrm>
        </p:spPr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07504" y="0"/>
            <a:ext cx="4248472" cy="4797152"/>
          </a:xfrm>
        </p:spPr>
        <p:txBody>
          <a:bodyPr>
            <a:normAutofit/>
          </a:bodyPr>
          <a:lstStyle/>
          <a:p>
            <a:r>
              <a:rPr lang="ru-RU" dirty="0" err="1">
                <a:effectLst/>
              </a:rPr>
              <a:t>Дієтичне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харчування</a:t>
            </a:r>
            <a:r>
              <a:rPr lang="ru-RU" dirty="0">
                <a:effectLst/>
              </a:rPr>
              <a:t> — </a:t>
            </a:r>
            <a:r>
              <a:rPr lang="ru-RU" dirty="0" err="1">
                <a:effectLst/>
              </a:rPr>
              <a:t>це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лікувальне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харчування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хворої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людини</a:t>
            </a:r>
            <a:r>
              <a:rPr lang="ru-RU" dirty="0">
                <a:effectLst/>
              </a:rPr>
              <a:t>. </a:t>
            </a:r>
            <a:r>
              <a:rPr lang="ru-RU" dirty="0" err="1">
                <a:effectLst/>
              </a:rPr>
              <a:t>Воно</a:t>
            </a:r>
            <a:r>
              <a:rPr lang="ru-RU" dirty="0">
                <a:effectLst/>
              </a:rPr>
              <a:t> є </a:t>
            </a:r>
            <a:r>
              <a:rPr lang="ru-RU" dirty="0" err="1">
                <a:effectLst/>
              </a:rPr>
              <a:t>обов'язковою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частиною</a:t>
            </a:r>
            <a:r>
              <a:rPr lang="ru-RU" dirty="0">
                <a:effectLst/>
              </a:rPr>
              <a:t> комплексного </a:t>
            </a:r>
            <a:r>
              <a:rPr lang="ru-RU" dirty="0" err="1">
                <a:effectLst/>
              </a:rPr>
              <a:t>лікування</a:t>
            </a:r>
            <a:r>
              <a:rPr lang="ru-RU" dirty="0">
                <a:effectLst/>
              </a:rPr>
              <a:t>. В одних </a:t>
            </a:r>
            <a:r>
              <a:rPr lang="ru-RU" dirty="0" err="1">
                <a:effectLst/>
              </a:rPr>
              <a:t>випадках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дієтичне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харчування</a:t>
            </a:r>
            <a:r>
              <a:rPr lang="ru-RU" dirty="0">
                <a:effectLst/>
              </a:rPr>
              <a:t> — </a:t>
            </a:r>
            <a:r>
              <a:rPr lang="ru-RU" dirty="0" err="1">
                <a:effectLst/>
              </a:rPr>
              <a:t>це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основний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лікувальний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засіб</a:t>
            </a:r>
            <a:r>
              <a:rPr lang="ru-RU" dirty="0">
                <a:effectLst/>
              </a:rPr>
              <a:t>, в </a:t>
            </a:r>
            <a:r>
              <a:rPr lang="ru-RU" dirty="0" err="1">
                <a:effectLst/>
              </a:rPr>
              <a:t>інших</a:t>
            </a:r>
            <a:r>
              <a:rPr lang="ru-RU" dirty="0">
                <a:effectLst/>
              </a:rPr>
              <a:t> — </a:t>
            </a:r>
            <a:r>
              <a:rPr lang="ru-RU" dirty="0" err="1">
                <a:effectLst/>
              </a:rPr>
              <a:t>необхідний</a:t>
            </a:r>
            <a:r>
              <a:rPr lang="ru-RU" dirty="0">
                <a:effectLst/>
              </a:rPr>
              <a:t>, на </a:t>
            </a:r>
            <a:r>
              <a:rPr lang="ru-RU" dirty="0" err="1">
                <a:effectLst/>
              </a:rPr>
              <a:t>фоні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якого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застосовують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усі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інші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лікувальні</a:t>
            </a:r>
            <a:r>
              <a:rPr lang="ru-RU" dirty="0">
                <a:effectLst/>
              </a:rPr>
              <a:t> заходи.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4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0" y="908720"/>
            <a:ext cx="3647256" cy="3456384"/>
          </a:xfrm>
        </p:spPr>
      </p:pic>
    </p:spTree>
    <p:extLst>
      <p:ext uri="{BB962C8B-B14F-4D97-AF65-F5344CB8AC3E}">
        <p14:creationId xmlns:p14="http://schemas.microsoft.com/office/powerpoint/2010/main" val="12537119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51520" y="116633"/>
            <a:ext cx="7978080" cy="3312367"/>
          </a:xfrm>
        </p:spPr>
        <p:txBody>
          <a:bodyPr>
            <a:normAutofit fontScale="77500" lnSpcReduction="20000"/>
          </a:bodyPr>
          <a:lstStyle/>
          <a:p>
            <a:r>
              <a:rPr lang="ru-RU" dirty="0">
                <a:effectLst/>
              </a:rPr>
              <a:t>В основу </a:t>
            </a:r>
            <a:r>
              <a:rPr lang="ru-RU" dirty="0" err="1">
                <a:effectLst/>
              </a:rPr>
              <a:t>дієтичного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харчування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покладена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теорія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збалансованого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харчування</a:t>
            </a:r>
            <a:r>
              <a:rPr lang="ru-RU" dirty="0">
                <a:effectLst/>
              </a:rPr>
              <a:t>. </a:t>
            </a:r>
            <a:r>
              <a:rPr lang="ru-RU" dirty="0" err="1">
                <a:effectLst/>
              </a:rPr>
              <a:t>Дієтичне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харчування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ґрунтується</a:t>
            </a:r>
            <a:r>
              <a:rPr lang="ru-RU" dirty="0">
                <a:effectLst/>
              </a:rPr>
              <a:t> на </a:t>
            </a:r>
            <a:r>
              <a:rPr lang="ru-RU" dirty="0" err="1">
                <a:effectLst/>
              </a:rPr>
              <a:t>принципі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максимальної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збалансованості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основних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харчових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речовин</a:t>
            </a:r>
            <a:r>
              <a:rPr lang="ru-RU" dirty="0">
                <a:effectLst/>
              </a:rPr>
              <a:t> у </a:t>
            </a:r>
            <a:r>
              <a:rPr lang="ru-RU" dirty="0" err="1">
                <a:effectLst/>
              </a:rPr>
              <a:t>добовому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раціоні</a:t>
            </a:r>
            <a:r>
              <a:rPr lang="ru-RU" dirty="0">
                <a:effectLst/>
              </a:rPr>
              <a:t> з </a:t>
            </a:r>
            <a:r>
              <a:rPr lang="ru-RU" dirty="0" err="1">
                <a:effectLst/>
              </a:rPr>
              <a:t>урахуванням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механізмів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перебігу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хвороби</a:t>
            </a:r>
            <a:r>
              <a:rPr lang="ru-RU" dirty="0">
                <a:effectLst/>
              </a:rPr>
              <a:t> та стану </a:t>
            </a:r>
            <a:r>
              <a:rPr lang="ru-RU" dirty="0" err="1">
                <a:effectLst/>
              </a:rPr>
              <a:t>ферментативних</a:t>
            </a:r>
            <a:r>
              <a:rPr lang="ru-RU" dirty="0">
                <a:effectLst/>
              </a:rPr>
              <a:t> систем хворого. </a:t>
            </a:r>
            <a:r>
              <a:rPr lang="ru-RU" dirty="0" err="1">
                <a:effectLst/>
              </a:rPr>
              <a:t>Лікувальна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дія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дієтичного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харчування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забезпечується</a:t>
            </a:r>
            <a:r>
              <a:rPr lang="ru-RU" dirty="0">
                <a:effectLst/>
              </a:rPr>
              <a:t>:</a:t>
            </a:r>
            <a:br>
              <a:rPr lang="ru-RU" dirty="0"/>
            </a:br>
            <a:br>
              <a:rPr lang="ru-RU" dirty="0"/>
            </a:br>
            <a:r>
              <a:rPr lang="ru-RU" dirty="0">
                <a:effectLst/>
              </a:rPr>
              <a:t>1) </a:t>
            </a:r>
            <a:r>
              <a:rPr lang="ru-RU" dirty="0" err="1">
                <a:effectLst/>
              </a:rPr>
              <a:t>спеціальним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підбором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харчових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продуктів</a:t>
            </a:r>
            <a:r>
              <a:rPr lang="ru-RU" dirty="0">
                <a:effectLst/>
              </a:rPr>
              <a:t>;</a:t>
            </a:r>
            <a:br>
              <a:rPr lang="ru-RU" dirty="0"/>
            </a:br>
            <a:br>
              <a:rPr lang="ru-RU" dirty="0"/>
            </a:br>
            <a:r>
              <a:rPr lang="ru-RU" dirty="0">
                <a:effectLst/>
              </a:rPr>
              <a:t>2) </a:t>
            </a:r>
            <a:r>
              <a:rPr lang="ru-RU" dirty="0" err="1">
                <a:effectLst/>
              </a:rPr>
              <a:t>визначеними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співвідношеннями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між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основними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харчовими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речовинами</a:t>
            </a:r>
            <a:r>
              <a:rPr lang="ru-RU" dirty="0">
                <a:effectLst/>
              </a:rPr>
              <a:t>;</a:t>
            </a:r>
            <a:br>
              <a:rPr lang="ru-RU" dirty="0"/>
            </a:br>
            <a:br>
              <a:rPr lang="ru-RU" dirty="0"/>
            </a:br>
            <a:r>
              <a:rPr lang="ru-RU" dirty="0">
                <a:effectLst/>
              </a:rPr>
              <a:t>3) </a:t>
            </a:r>
            <a:r>
              <a:rPr lang="ru-RU" dirty="0" err="1">
                <a:effectLst/>
              </a:rPr>
              <a:t>відповідною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технологією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приготування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дієтичних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страв</a:t>
            </a:r>
            <a:r>
              <a:rPr lang="ru-RU" dirty="0">
                <a:effectLst/>
              </a:rPr>
              <a:t>. </a:t>
            </a:r>
            <a:r>
              <a:rPr lang="ru-RU" dirty="0" err="1">
                <a:effectLst/>
              </a:rPr>
              <a:t>Наприклад</a:t>
            </a:r>
            <a:r>
              <a:rPr lang="ru-RU" dirty="0">
                <a:effectLst/>
              </a:rPr>
              <a:t>, </a:t>
            </a:r>
            <a:r>
              <a:rPr lang="ru-RU" dirty="0" err="1">
                <a:effectLst/>
              </a:rPr>
              <a:t>виключенням</a:t>
            </a:r>
            <a:r>
              <a:rPr lang="ru-RU" dirty="0">
                <a:effectLst/>
              </a:rPr>
              <a:t> з </a:t>
            </a:r>
            <a:r>
              <a:rPr lang="ru-RU" dirty="0" err="1">
                <a:effectLst/>
              </a:rPr>
              <a:t>дієти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окремих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харчових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продуктів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можна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значно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знизити</a:t>
            </a:r>
            <a:r>
              <a:rPr lang="ru-RU" dirty="0">
                <a:effectLst/>
              </a:rPr>
              <a:t> в </a:t>
            </a:r>
            <a:r>
              <a:rPr lang="ru-RU" dirty="0" err="1">
                <a:effectLst/>
              </a:rPr>
              <a:t>ній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вміст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холестеролу</a:t>
            </a:r>
            <a:r>
              <a:rPr lang="ru-RU" dirty="0">
                <a:effectLst/>
              </a:rPr>
              <a:t>, </a:t>
            </a:r>
            <a:r>
              <a:rPr lang="ru-RU" dirty="0" err="1">
                <a:effectLst/>
              </a:rPr>
              <a:t>жирів</a:t>
            </a:r>
            <a:r>
              <a:rPr lang="ru-RU" dirty="0">
                <a:effectLst/>
              </a:rPr>
              <a:t>, </a:t>
            </a:r>
            <a:r>
              <a:rPr lang="ru-RU" dirty="0" err="1">
                <a:effectLst/>
              </a:rPr>
              <a:t>натрію</a:t>
            </a:r>
            <a:r>
              <a:rPr lang="ru-RU" dirty="0">
                <a:effectLst/>
              </a:rPr>
              <a:t>, </a:t>
            </a:r>
            <a:r>
              <a:rPr lang="ru-RU" dirty="0" err="1">
                <a:effectLst/>
              </a:rPr>
              <a:t>цукру</a:t>
            </a:r>
            <a:r>
              <a:rPr lang="ru-RU" dirty="0">
                <a:effectLst/>
              </a:rPr>
              <a:t>, а </a:t>
            </a:r>
            <a:r>
              <a:rPr lang="ru-RU" dirty="0" err="1">
                <a:effectLst/>
              </a:rPr>
              <a:t>відварюванням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м'яса</a:t>
            </a:r>
            <a:r>
              <a:rPr lang="ru-RU" dirty="0">
                <a:effectLst/>
              </a:rPr>
              <a:t> та </a:t>
            </a:r>
            <a:r>
              <a:rPr lang="ru-RU" dirty="0" err="1">
                <a:effectLst/>
              </a:rPr>
              <a:t>риби</a:t>
            </a:r>
            <a:r>
              <a:rPr lang="ru-RU" dirty="0">
                <a:effectLst/>
              </a:rPr>
              <a:t> — </a:t>
            </a:r>
            <a:r>
              <a:rPr lang="ru-RU" dirty="0" err="1">
                <a:effectLst/>
              </a:rPr>
              <a:t>вміст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пуринів</a:t>
            </a:r>
            <a:r>
              <a:rPr lang="ru-RU" dirty="0">
                <a:effectLst/>
              </a:rPr>
              <a:t> та </a:t>
            </a:r>
            <a:r>
              <a:rPr lang="ru-RU" dirty="0" err="1">
                <a:effectLst/>
              </a:rPr>
              <a:t>екстрактивних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речовин</a:t>
            </a:r>
            <a:r>
              <a:rPr lang="ru-RU" dirty="0">
                <a:effectLst/>
              </a:rPr>
              <a:t>.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3428999"/>
            <a:ext cx="7704856" cy="328612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2619148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07504" y="116632"/>
            <a:ext cx="4176464" cy="4005064"/>
          </a:xfrm>
        </p:spPr>
        <p:txBody>
          <a:bodyPr>
            <a:normAutofit fontScale="70000" lnSpcReduction="20000"/>
          </a:bodyPr>
          <a:lstStyle/>
          <a:p>
            <a:r>
              <a:rPr lang="ru-RU" dirty="0">
                <a:effectLst/>
              </a:rPr>
              <a:t>Про </a:t>
            </a:r>
            <a:r>
              <a:rPr lang="ru-RU" dirty="0" err="1">
                <a:effectLst/>
              </a:rPr>
              <a:t>лікувальні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властивості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багатьох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харчових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продуктів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відомо</a:t>
            </a:r>
            <a:r>
              <a:rPr lang="ru-RU" dirty="0">
                <a:effectLst/>
              </a:rPr>
              <a:t> давно, але до </a:t>
            </a:r>
            <a:r>
              <a:rPr lang="ru-RU" dirty="0" err="1">
                <a:effectLst/>
              </a:rPr>
              <a:t>кінця</a:t>
            </a:r>
            <a:r>
              <a:rPr lang="ru-RU" dirty="0">
                <a:effectLst/>
              </a:rPr>
              <a:t> </a:t>
            </a:r>
            <a:r>
              <a:rPr lang="en-US" dirty="0">
                <a:effectLst/>
              </a:rPr>
              <a:t>XIX </a:t>
            </a:r>
            <a:r>
              <a:rPr lang="ru-RU" dirty="0">
                <a:effectLst/>
              </a:rPr>
              <a:t>ст. </a:t>
            </a:r>
            <a:r>
              <a:rPr lang="ru-RU" dirty="0" err="1">
                <a:effectLst/>
              </a:rPr>
              <a:t>лікувальне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харчування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застосовували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емпірично</a:t>
            </a:r>
            <a:r>
              <a:rPr lang="ru-RU" dirty="0">
                <a:effectLst/>
              </a:rPr>
              <a:t>. </a:t>
            </a:r>
            <a:r>
              <a:rPr lang="ru-RU" dirty="0" err="1">
                <a:effectLst/>
              </a:rPr>
              <a:t>Тільки</a:t>
            </a:r>
            <a:r>
              <a:rPr lang="ru-RU" dirty="0">
                <a:effectLst/>
              </a:rPr>
              <a:t> з </a:t>
            </a:r>
            <a:r>
              <a:rPr lang="ru-RU" dirty="0" err="1">
                <a:effectLst/>
              </a:rPr>
              <a:t>відкриттям</a:t>
            </a:r>
            <a:r>
              <a:rPr lang="ru-RU" dirty="0">
                <a:effectLst/>
              </a:rPr>
              <a:t> акад. </a:t>
            </a:r>
            <a:r>
              <a:rPr lang="ru-RU" dirty="0" err="1">
                <a:effectLst/>
              </a:rPr>
              <a:t>І.П.Павловим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законів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травлення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дієтичне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харчування</a:t>
            </a:r>
            <a:r>
              <a:rPr lang="ru-RU" dirty="0">
                <a:effectLst/>
              </a:rPr>
              <a:t> одержало </a:t>
            </a:r>
            <a:r>
              <a:rPr lang="ru-RU" dirty="0" err="1">
                <a:effectLst/>
              </a:rPr>
              <a:t>наукове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обґрунтування</a:t>
            </a:r>
            <a:r>
              <a:rPr lang="ru-RU" dirty="0">
                <a:effectLst/>
              </a:rPr>
              <a:t>. У 20—50-х роках </a:t>
            </a:r>
            <a:r>
              <a:rPr lang="en-US" dirty="0">
                <a:effectLst/>
              </a:rPr>
              <a:t>XX </a:t>
            </a:r>
            <a:r>
              <a:rPr lang="ru-RU" dirty="0">
                <a:effectLst/>
              </a:rPr>
              <a:t>ст. проф. М.І. Певзнером </a:t>
            </a:r>
            <a:r>
              <a:rPr lang="ru-RU" dirty="0" err="1">
                <a:effectLst/>
              </a:rPr>
              <a:t>була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розроблена</a:t>
            </a:r>
            <a:r>
              <a:rPr lang="ru-RU" dirty="0">
                <a:effectLst/>
              </a:rPr>
              <a:t> так звана </a:t>
            </a:r>
            <a:r>
              <a:rPr lang="ru-RU" dirty="0" err="1">
                <a:effectLst/>
              </a:rPr>
              <a:t>групова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дієтна</a:t>
            </a:r>
            <a:r>
              <a:rPr lang="ru-RU" dirty="0">
                <a:effectLst/>
              </a:rPr>
              <a:t> система </a:t>
            </a:r>
            <a:r>
              <a:rPr lang="ru-RU" dirty="0" err="1">
                <a:effectLst/>
              </a:rPr>
              <a:t>харчування</a:t>
            </a:r>
            <a:r>
              <a:rPr lang="ru-RU" dirty="0">
                <a:effectLst/>
              </a:rPr>
              <a:t>, </a:t>
            </a:r>
            <a:r>
              <a:rPr lang="ru-RU" dirty="0" err="1">
                <a:effectLst/>
              </a:rPr>
              <a:t>згідно</a:t>
            </a:r>
            <a:r>
              <a:rPr lang="ru-RU" dirty="0">
                <a:effectLst/>
              </a:rPr>
              <a:t> з </a:t>
            </a:r>
            <a:r>
              <a:rPr lang="ru-RU" dirty="0" err="1">
                <a:effectLst/>
              </a:rPr>
              <a:t>якою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кожна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група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споріднених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захворювань</a:t>
            </a:r>
            <a:r>
              <a:rPr lang="ru-RU" dirty="0">
                <a:effectLst/>
              </a:rPr>
              <a:t> одержала свою </a:t>
            </a:r>
            <a:r>
              <a:rPr lang="ru-RU" dirty="0" err="1">
                <a:effectLst/>
              </a:rPr>
              <a:t>дієту</a:t>
            </a:r>
            <a:r>
              <a:rPr lang="ru-RU" dirty="0">
                <a:effectLst/>
              </a:rPr>
              <a:t>. </a:t>
            </a:r>
            <a:r>
              <a:rPr lang="ru-RU" dirty="0" err="1">
                <a:effectLst/>
              </a:rPr>
              <a:t>Нині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існує</a:t>
            </a:r>
            <a:r>
              <a:rPr lang="ru-RU" dirty="0">
                <a:effectLst/>
              </a:rPr>
              <a:t> 16 </a:t>
            </a:r>
            <a:r>
              <a:rPr lang="ru-RU" dirty="0" err="1">
                <a:effectLst/>
              </a:rPr>
              <a:t>основних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дієт</a:t>
            </a:r>
            <a:r>
              <a:rPr lang="ru-RU" dirty="0">
                <a:effectLst/>
              </a:rPr>
              <a:t>: № 0 — </a:t>
            </a:r>
            <a:r>
              <a:rPr lang="ru-RU" dirty="0" err="1">
                <a:effectLst/>
              </a:rPr>
              <a:t>рідка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дієта</a:t>
            </a:r>
            <a:r>
              <a:rPr lang="ru-RU" dirty="0">
                <a:effectLst/>
              </a:rPr>
              <a:t>, № 1— 14 — </a:t>
            </a:r>
            <a:r>
              <a:rPr lang="ru-RU" dirty="0" err="1">
                <a:effectLst/>
              </a:rPr>
              <a:t>дієти</a:t>
            </a:r>
            <a:r>
              <a:rPr lang="ru-RU" dirty="0">
                <a:effectLst/>
              </a:rPr>
              <a:t> при </a:t>
            </a:r>
            <a:r>
              <a:rPr lang="ru-RU" dirty="0" err="1">
                <a:effectLst/>
              </a:rPr>
              <a:t>різних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захворюваннях</a:t>
            </a:r>
            <a:r>
              <a:rPr lang="ru-RU" dirty="0">
                <a:effectLst/>
              </a:rPr>
              <a:t>, № 15 — </a:t>
            </a:r>
            <a:r>
              <a:rPr lang="ru-RU" dirty="0" err="1">
                <a:effectLst/>
              </a:rPr>
              <a:t>загальний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стіл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раціонального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харчування</a:t>
            </a:r>
            <a:r>
              <a:rPr lang="ru-RU" dirty="0">
                <a:effectLst/>
              </a:rPr>
              <a:t> в </a:t>
            </a:r>
            <a:r>
              <a:rPr lang="ru-RU" dirty="0" err="1">
                <a:effectLst/>
              </a:rPr>
              <a:t>умовах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лікувально-профілактичних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закладів</a:t>
            </a:r>
            <a:r>
              <a:rPr lang="ru-RU" dirty="0">
                <a:effectLst/>
              </a:rPr>
              <a:t>. У рамках </a:t>
            </a:r>
            <a:r>
              <a:rPr lang="ru-RU" dirty="0" err="1">
                <a:effectLst/>
              </a:rPr>
              <a:t>однієї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дієти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існують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піддієти</a:t>
            </a:r>
            <a:r>
              <a:rPr lang="ru-RU" dirty="0">
                <a:effectLst/>
              </a:rPr>
              <a:t> (</a:t>
            </a:r>
            <a:r>
              <a:rPr lang="ru-RU" dirty="0" err="1">
                <a:effectLst/>
              </a:rPr>
              <a:t>наприклад</a:t>
            </a:r>
            <a:r>
              <a:rPr lang="ru-RU" dirty="0">
                <a:effectLst/>
              </a:rPr>
              <a:t>, </a:t>
            </a:r>
            <a:r>
              <a:rPr lang="ru-RU" dirty="0" err="1">
                <a:effectLst/>
              </a:rPr>
              <a:t>дієта</a:t>
            </a:r>
            <a:r>
              <a:rPr lang="ru-RU" dirty="0">
                <a:effectLst/>
              </a:rPr>
              <a:t> № 1а, № 16), тому </a:t>
            </a:r>
            <a:r>
              <a:rPr lang="ru-RU" dirty="0" err="1">
                <a:effectLst/>
              </a:rPr>
              <a:t>загальна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кількість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дієт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досягає</a:t>
            </a:r>
            <a:r>
              <a:rPr lang="ru-RU" dirty="0">
                <a:effectLst/>
              </a:rPr>
              <a:t> 60.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4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99" b="5391"/>
          <a:stretch/>
        </p:blipFill>
        <p:spPr>
          <a:xfrm>
            <a:off x="5508104" y="4107861"/>
            <a:ext cx="2952328" cy="2189019"/>
          </a:xfr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4093441"/>
            <a:ext cx="3971024" cy="263019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602432"/>
            <a:ext cx="3848100" cy="2447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34930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07504" y="1"/>
            <a:ext cx="9145016" cy="2780927"/>
          </a:xfrm>
        </p:spPr>
        <p:txBody>
          <a:bodyPr>
            <a:normAutofit/>
          </a:bodyPr>
          <a:lstStyle/>
          <a:p>
            <a:r>
              <a:rPr lang="ru-RU" dirty="0" err="1">
                <a:effectLst/>
              </a:rPr>
              <a:t>Дієтичні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продукти</a:t>
            </a:r>
            <a:r>
              <a:rPr lang="ru-RU" dirty="0">
                <a:effectLst/>
              </a:rPr>
              <a:t> — </a:t>
            </a:r>
            <a:r>
              <a:rPr lang="ru-RU" dirty="0" err="1">
                <a:effectLst/>
              </a:rPr>
              <a:t>це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спеціалізовані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продукти</a:t>
            </a:r>
            <a:r>
              <a:rPr lang="ru-RU" dirty="0">
                <a:effectLst/>
              </a:rPr>
              <a:t>, </a:t>
            </a:r>
            <a:r>
              <a:rPr lang="ru-RU" dirty="0" err="1">
                <a:effectLst/>
              </a:rPr>
              <a:t>які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замінюють</a:t>
            </a:r>
            <a:r>
              <a:rPr lang="ru-RU" dirty="0">
                <a:effectLst/>
              </a:rPr>
              <a:t> у </a:t>
            </a:r>
            <a:r>
              <a:rPr lang="ru-RU" dirty="0" err="1">
                <a:effectLst/>
              </a:rPr>
              <a:t>харчуванні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хворих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традиційні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продукти</a:t>
            </a:r>
            <a:r>
              <a:rPr lang="ru-RU" dirty="0">
                <a:effectLst/>
              </a:rPr>
              <a:t> і </a:t>
            </a:r>
            <a:r>
              <a:rPr lang="ru-RU" dirty="0" err="1">
                <a:effectLst/>
              </a:rPr>
              <a:t>відрізняються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від</a:t>
            </a:r>
            <a:r>
              <a:rPr lang="ru-RU" dirty="0">
                <a:effectLst/>
              </a:rPr>
              <a:t> них </a:t>
            </a:r>
            <a:r>
              <a:rPr lang="ru-RU" dirty="0" err="1">
                <a:effectLst/>
              </a:rPr>
              <a:t>хімічним</a:t>
            </a:r>
            <a:r>
              <a:rPr lang="ru-RU" dirty="0">
                <a:effectLst/>
              </a:rPr>
              <a:t> складом та (</a:t>
            </a:r>
            <a:r>
              <a:rPr lang="ru-RU" dirty="0" err="1">
                <a:effectLst/>
              </a:rPr>
              <a:t>або</a:t>
            </a:r>
            <a:r>
              <a:rPr lang="ru-RU" dirty="0">
                <a:effectLst/>
              </a:rPr>
              <a:t>) </a:t>
            </a:r>
            <a:r>
              <a:rPr lang="ru-RU" dirty="0" err="1">
                <a:effectLst/>
              </a:rPr>
              <a:t>фізичними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властивостями</a:t>
            </a:r>
            <a:r>
              <a:rPr lang="ru-RU" dirty="0">
                <a:effectLst/>
              </a:rPr>
              <a:t>.</a:t>
            </a:r>
            <a:br>
              <a:rPr lang="ru-RU" dirty="0"/>
            </a:br>
            <a:br>
              <a:rPr lang="ru-RU" dirty="0"/>
            </a:br>
            <a:r>
              <a:rPr lang="ru-RU" dirty="0" err="1">
                <a:effectLst/>
              </a:rPr>
              <a:t>Дієтичні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продукти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поділяють</a:t>
            </a:r>
            <a:r>
              <a:rPr lang="ru-RU" dirty="0">
                <a:effectLst/>
              </a:rPr>
              <a:t> на 7 </a:t>
            </a:r>
            <a:r>
              <a:rPr lang="ru-RU" dirty="0" err="1">
                <a:effectLst/>
              </a:rPr>
              <a:t>груп</a:t>
            </a:r>
            <a:r>
              <a:rPr lang="ru-RU" dirty="0">
                <a:effectLst/>
              </a:rPr>
              <a:t>:</a:t>
            </a:r>
            <a:br>
              <a:rPr lang="ru-RU" dirty="0"/>
            </a:br>
            <a:br>
              <a:rPr lang="ru-RU" dirty="0"/>
            </a:b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2276872"/>
            <a:ext cx="7632848" cy="4176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25023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0" y="116632"/>
            <a:ext cx="4617720" cy="6192688"/>
          </a:xfrm>
        </p:spPr>
        <p:txBody>
          <a:bodyPr>
            <a:normAutofit fontScale="77500" lnSpcReduction="20000"/>
          </a:bodyPr>
          <a:lstStyle/>
          <a:p>
            <a:r>
              <a:rPr lang="ru-RU" dirty="0">
                <a:effectLst/>
              </a:rPr>
              <a:t>1. </a:t>
            </a:r>
            <a:r>
              <a:rPr lang="ru-RU" dirty="0" err="1">
                <a:effectLst/>
              </a:rPr>
              <a:t>Харчові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продукти</a:t>
            </a:r>
            <a:r>
              <a:rPr lang="ru-RU" dirty="0">
                <a:effectLst/>
              </a:rPr>
              <a:t>, </a:t>
            </a:r>
            <a:r>
              <a:rPr lang="ru-RU" dirty="0" err="1">
                <a:effectLst/>
              </a:rPr>
              <a:t>які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забезпечують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механічне</a:t>
            </a:r>
            <a:r>
              <a:rPr lang="ru-RU" dirty="0">
                <a:effectLst/>
              </a:rPr>
              <a:t> та </a:t>
            </a:r>
            <a:r>
              <a:rPr lang="ru-RU" dirty="0" err="1">
                <a:effectLst/>
              </a:rPr>
              <a:t>хімічне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оберігання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органів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травлення</a:t>
            </a:r>
            <a:r>
              <a:rPr lang="ru-RU" dirty="0">
                <a:effectLst/>
              </a:rPr>
              <a:t>. До </a:t>
            </a:r>
            <a:r>
              <a:rPr lang="ru-RU" dirty="0" err="1">
                <a:effectLst/>
              </a:rPr>
              <a:t>цієї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групи</a:t>
            </a:r>
            <a:r>
              <a:rPr lang="ru-RU" dirty="0">
                <a:effectLst/>
              </a:rPr>
              <a:t> належать </a:t>
            </a:r>
            <a:r>
              <a:rPr lang="ru-RU" dirty="0" err="1">
                <a:effectLst/>
              </a:rPr>
              <a:t>подрібнені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крупи</a:t>
            </a:r>
            <a:r>
              <a:rPr lang="ru-RU" dirty="0">
                <a:effectLst/>
              </a:rPr>
              <a:t>, </a:t>
            </a:r>
            <a:r>
              <a:rPr lang="ru-RU" dirty="0" err="1">
                <a:effectLst/>
              </a:rPr>
              <a:t>гомогенізовані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овочеві</a:t>
            </a:r>
            <a:r>
              <a:rPr lang="ru-RU" dirty="0">
                <a:effectLst/>
              </a:rPr>
              <a:t> та </a:t>
            </a:r>
            <a:r>
              <a:rPr lang="ru-RU" dirty="0" err="1">
                <a:effectLst/>
              </a:rPr>
              <a:t>фруктові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консерви</a:t>
            </a:r>
            <a:r>
              <a:rPr lang="ru-RU" dirty="0">
                <a:effectLst/>
              </a:rPr>
              <a:t>, </a:t>
            </a:r>
            <a:r>
              <a:rPr lang="ru-RU" dirty="0" err="1">
                <a:effectLst/>
              </a:rPr>
              <a:t>консерви</a:t>
            </a:r>
            <a:r>
              <a:rPr lang="ru-RU" dirty="0">
                <a:effectLst/>
              </a:rPr>
              <a:t> без </a:t>
            </a:r>
            <a:r>
              <a:rPr lang="ru-RU" dirty="0" err="1">
                <a:effectLst/>
              </a:rPr>
              <a:t>спецій</a:t>
            </a:r>
            <a:r>
              <a:rPr lang="ru-RU" dirty="0">
                <a:effectLst/>
              </a:rPr>
              <a:t> і </a:t>
            </a:r>
            <a:r>
              <a:rPr lang="ru-RU" dirty="0" err="1">
                <a:effectLst/>
              </a:rPr>
              <a:t>прянощів</a:t>
            </a:r>
            <a:r>
              <a:rPr lang="ru-RU" dirty="0">
                <a:effectLst/>
              </a:rPr>
              <a:t>, </a:t>
            </a:r>
            <a:r>
              <a:rPr lang="ru-RU" dirty="0" err="1">
                <a:effectLst/>
              </a:rPr>
              <a:t>хлібні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вироби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із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зменшеною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кислотністю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тощо</a:t>
            </a:r>
            <a:r>
              <a:rPr lang="ru-RU" dirty="0">
                <a:effectLst/>
              </a:rPr>
              <a:t>.</a:t>
            </a:r>
            <a:br>
              <a:rPr lang="ru-RU" dirty="0"/>
            </a:br>
            <a:br>
              <a:rPr lang="ru-RU" dirty="0"/>
            </a:br>
            <a:r>
              <a:rPr lang="ru-RU" dirty="0">
                <a:effectLst/>
              </a:rPr>
              <a:t>2. </a:t>
            </a:r>
            <a:r>
              <a:rPr lang="ru-RU" dirty="0" err="1">
                <a:effectLst/>
              </a:rPr>
              <a:t>Харчові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продукти</a:t>
            </a:r>
            <a:r>
              <a:rPr lang="ru-RU" dirty="0">
                <a:effectLst/>
              </a:rPr>
              <a:t> з </a:t>
            </a:r>
            <a:r>
              <a:rPr lang="ru-RU" dirty="0" err="1">
                <a:effectLst/>
              </a:rPr>
              <a:t>малим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вмістом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натрію</a:t>
            </a:r>
            <a:r>
              <a:rPr lang="ru-RU" dirty="0">
                <a:effectLst/>
              </a:rPr>
              <a:t> (</a:t>
            </a:r>
            <a:r>
              <a:rPr lang="ru-RU" dirty="0" err="1">
                <a:effectLst/>
              </a:rPr>
              <a:t>безсольові</a:t>
            </a:r>
            <a:r>
              <a:rPr lang="ru-RU" dirty="0">
                <a:effectLst/>
              </a:rPr>
              <a:t>). До </a:t>
            </a:r>
            <a:r>
              <a:rPr lang="ru-RU" dirty="0" err="1">
                <a:effectLst/>
              </a:rPr>
              <a:t>цієї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групи</a:t>
            </a:r>
            <a:r>
              <a:rPr lang="ru-RU" dirty="0">
                <a:effectLst/>
              </a:rPr>
              <a:t> належать </a:t>
            </a:r>
            <a:r>
              <a:rPr lang="ru-RU" dirty="0" err="1">
                <a:effectLst/>
              </a:rPr>
              <a:t>хліб</a:t>
            </a:r>
            <a:r>
              <a:rPr lang="ru-RU" dirty="0">
                <a:effectLst/>
              </a:rPr>
              <a:t> та </a:t>
            </a:r>
            <a:r>
              <a:rPr lang="ru-RU" dirty="0" err="1">
                <a:effectLst/>
              </a:rPr>
              <a:t>сухарі</a:t>
            </a:r>
            <a:r>
              <a:rPr lang="ru-RU" dirty="0">
                <a:effectLst/>
              </a:rPr>
              <a:t> без </a:t>
            </a:r>
            <a:r>
              <a:rPr lang="ru-RU" dirty="0" err="1">
                <a:effectLst/>
              </a:rPr>
              <a:t>солі</a:t>
            </a:r>
            <a:r>
              <a:rPr lang="ru-RU" dirty="0">
                <a:effectLst/>
              </a:rPr>
              <a:t> (</a:t>
            </a:r>
            <a:r>
              <a:rPr lang="ru-RU" dirty="0" err="1">
                <a:effectLst/>
              </a:rPr>
              <a:t>ахлоридні</a:t>
            </a:r>
            <a:r>
              <a:rPr lang="ru-RU" dirty="0">
                <a:effectLst/>
              </a:rPr>
              <a:t>), </a:t>
            </a:r>
            <a:r>
              <a:rPr lang="ru-RU" dirty="0" err="1">
                <a:effectLst/>
              </a:rPr>
              <a:t>продукти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із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замінниками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кухонної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солі</a:t>
            </a:r>
            <a:r>
              <a:rPr lang="ru-RU" dirty="0">
                <a:effectLst/>
              </a:rPr>
              <a:t> (для </a:t>
            </a:r>
            <a:r>
              <a:rPr lang="ru-RU" dirty="0" err="1">
                <a:effectLst/>
              </a:rPr>
              <a:t>хворих</a:t>
            </a:r>
            <a:r>
              <a:rPr lang="ru-RU" dirty="0">
                <a:effectLst/>
              </a:rPr>
              <a:t> на </a:t>
            </a:r>
            <a:r>
              <a:rPr lang="ru-RU" dirty="0" err="1">
                <a:effectLst/>
              </a:rPr>
              <a:t>гіпертонічну</a:t>
            </a:r>
            <a:r>
              <a:rPr lang="ru-RU" dirty="0">
                <a:effectLst/>
              </a:rPr>
              <a:t> хворобу і з </a:t>
            </a:r>
            <a:r>
              <a:rPr lang="ru-RU" dirty="0" err="1">
                <a:effectLst/>
              </a:rPr>
              <a:t>порушенням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кровообігу</a:t>
            </a:r>
            <a:r>
              <a:rPr lang="ru-RU" dirty="0">
                <a:effectLst/>
              </a:rPr>
              <a:t>).</a:t>
            </a:r>
            <a:br>
              <a:rPr lang="ru-RU" dirty="0"/>
            </a:br>
            <a:br>
              <a:rPr lang="ru-RU" dirty="0"/>
            </a:br>
            <a:r>
              <a:rPr lang="ru-RU" dirty="0">
                <a:effectLst/>
              </a:rPr>
              <a:t>3. </a:t>
            </a:r>
            <a:r>
              <a:rPr lang="ru-RU" dirty="0" err="1">
                <a:effectLst/>
              </a:rPr>
              <a:t>Харчові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продукти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із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зменшеною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кількістю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білка</a:t>
            </a:r>
            <a:r>
              <a:rPr lang="ru-RU" dirty="0">
                <a:effectLst/>
              </a:rPr>
              <a:t> (</a:t>
            </a:r>
            <a:r>
              <a:rPr lang="ru-RU" dirty="0" err="1">
                <a:effectLst/>
              </a:rPr>
              <a:t>безбілкові</a:t>
            </a:r>
            <a:r>
              <a:rPr lang="ru-RU" dirty="0">
                <a:effectLst/>
              </a:rPr>
              <a:t>) та з </a:t>
            </a:r>
            <a:r>
              <a:rPr lang="ru-RU" dirty="0" err="1">
                <a:effectLst/>
              </a:rPr>
              <a:t>вилученням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окремих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білків</a:t>
            </a:r>
            <a:r>
              <a:rPr lang="ru-RU" dirty="0">
                <a:effectLst/>
              </a:rPr>
              <a:t> та </a:t>
            </a:r>
            <a:r>
              <a:rPr lang="ru-RU" dirty="0" err="1">
                <a:effectLst/>
              </a:rPr>
              <a:t>амінокислот</a:t>
            </a:r>
            <a:r>
              <a:rPr lang="ru-RU" dirty="0">
                <a:effectLst/>
              </a:rPr>
              <a:t>. До </a:t>
            </a:r>
            <a:r>
              <a:rPr lang="ru-RU" dirty="0" err="1">
                <a:effectLst/>
              </a:rPr>
              <a:t>цієї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групи</a:t>
            </a:r>
            <a:r>
              <a:rPr lang="ru-RU" dirty="0">
                <a:effectLst/>
              </a:rPr>
              <a:t> належать </a:t>
            </a:r>
            <a:r>
              <a:rPr lang="ru-RU" dirty="0" err="1">
                <a:effectLst/>
              </a:rPr>
              <a:t>замінники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хліба</a:t>
            </a:r>
            <a:r>
              <a:rPr lang="ru-RU" dirty="0">
                <a:effectLst/>
              </a:rPr>
              <a:t>, </a:t>
            </a:r>
            <a:r>
              <a:rPr lang="ru-RU" dirty="0" err="1">
                <a:effectLst/>
              </a:rPr>
              <a:t>макаронних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виробів</a:t>
            </a:r>
            <a:r>
              <a:rPr lang="ru-RU" dirty="0">
                <a:effectLst/>
              </a:rPr>
              <a:t> та круп, </a:t>
            </a:r>
            <a:r>
              <a:rPr lang="ru-RU" dirty="0" err="1">
                <a:effectLst/>
              </a:rPr>
              <a:t>вироблені</a:t>
            </a:r>
            <a:r>
              <a:rPr lang="ru-RU" dirty="0">
                <a:effectLst/>
              </a:rPr>
              <a:t> з </a:t>
            </a:r>
            <a:r>
              <a:rPr lang="ru-RU" dirty="0" err="1">
                <a:effectLst/>
              </a:rPr>
              <a:t>різних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видів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крохмалю</a:t>
            </a:r>
            <a:r>
              <a:rPr lang="ru-RU" dirty="0">
                <a:effectLst/>
              </a:rPr>
              <a:t> і </a:t>
            </a:r>
            <a:r>
              <a:rPr lang="ru-RU" dirty="0" err="1">
                <a:effectLst/>
              </a:rPr>
              <a:t>які</a:t>
            </a:r>
            <a:r>
              <a:rPr lang="ru-RU" dirty="0">
                <a:effectLst/>
              </a:rPr>
              <a:t> не </a:t>
            </a:r>
            <a:r>
              <a:rPr lang="ru-RU" dirty="0" err="1">
                <a:effectLst/>
              </a:rPr>
              <a:t>містять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білків</a:t>
            </a:r>
            <a:r>
              <a:rPr lang="ru-RU" dirty="0">
                <a:effectLst/>
              </a:rPr>
              <a:t>. </a:t>
            </a:r>
            <a:r>
              <a:rPr lang="ru-RU" dirty="0" err="1">
                <a:effectLst/>
              </a:rPr>
              <a:t>Крім</a:t>
            </a:r>
            <a:r>
              <a:rPr lang="ru-RU" dirty="0">
                <a:effectLst/>
              </a:rPr>
              <a:t> того, до </a:t>
            </a:r>
            <a:r>
              <a:rPr lang="ru-RU" dirty="0" err="1">
                <a:effectLst/>
              </a:rPr>
              <a:t>цієї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групи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відносять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також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продукти</a:t>
            </a:r>
            <a:r>
              <a:rPr lang="ru-RU" dirty="0">
                <a:effectLst/>
              </a:rPr>
              <a:t> для </a:t>
            </a:r>
            <a:r>
              <a:rPr lang="ru-RU" dirty="0" err="1">
                <a:effectLst/>
              </a:rPr>
              <a:t>хворих</a:t>
            </a:r>
            <a:r>
              <a:rPr lang="ru-RU" dirty="0">
                <a:effectLst/>
              </a:rPr>
              <a:t> на </a:t>
            </a:r>
            <a:r>
              <a:rPr lang="ru-RU" dirty="0" err="1">
                <a:effectLst/>
              </a:rPr>
              <a:t>окремі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ензимопатії</a:t>
            </a:r>
            <a:r>
              <a:rPr lang="ru-RU" dirty="0">
                <a:effectLst/>
              </a:rPr>
              <a:t>, </a:t>
            </a:r>
            <a:r>
              <a:rPr lang="ru-RU" dirty="0" err="1">
                <a:effectLst/>
              </a:rPr>
              <a:t>які</a:t>
            </a:r>
            <a:r>
              <a:rPr lang="ru-RU" dirty="0">
                <a:effectLst/>
              </a:rPr>
              <a:t> не </a:t>
            </a:r>
            <a:r>
              <a:rPr lang="ru-RU" dirty="0" err="1">
                <a:effectLst/>
              </a:rPr>
              <a:t>містять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білка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пшениці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глютену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або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амінокислоти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фенілаланіну</a:t>
            </a:r>
            <a:r>
              <a:rPr lang="ru-RU" dirty="0">
                <a:effectLst/>
              </a:rPr>
              <a:t>.</a:t>
            </a:r>
            <a:br>
              <a:rPr lang="ru-RU" dirty="0"/>
            </a:br>
            <a:br>
              <a:rPr lang="ru-RU" dirty="0"/>
            </a:br>
            <a:r>
              <a:rPr lang="ru-RU" dirty="0" err="1">
                <a:effectLst/>
              </a:rPr>
              <a:t>Хліб</a:t>
            </a:r>
            <a:r>
              <a:rPr lang="ru-RU" dirty="0">
                <a:effectLst/>
              </a:rPr>
              <a:t> з </a:t>
            </a:r>
            <a:r>
              <a:rPr lang="ru-RU" dirty="0" err="1">
                <a:effectLst/>
              </a:rPr>
              <a:t>набряклим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крохмалем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використовують</a:t>
            </a:r>
            <a:r>
              <a:rPr lang="ru-RU" dirty="0">
                <a:effectLst/>
              </a:rPr>
              <a:t> для </a:t>
            </a:r>
            <a:r>
              <a:rPr lang="ru-RU" dirty="0" err="1">
                <a:effectLst/>
              </a:rPr>
              <a:t>лікування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ниркової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недостатності</a:t>
            </a:r>
            <a:r>
              <a:rPr lang="ru-RU" dirty="0">
                <a:effectLst/>
              </a:rPr>
              <a:t>.</a:t>
            </a:r>
            <a:endParaRPr lang="ru-RU" dirty="0"/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0112" y="188640"/>
            <a:ext cx="3436615" cy="1656184"/>
          </a:xfr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2276872"/>
            <a:ext cx="3168352" cy="172819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4088" y="4437112"/>
            <a:ext cx="3526304" cy="1898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95422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77240" y="6381327"/>
            <a:ext cx="7543800" cy="165943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0" y="-243408"/>
            <a:ext cx="4509200" cy="7101408"/>
          </a:xfrm>
        </p:spPr>
        <p:txBody>
          <a:bodyPr>
            <a:normAutofit fontScale="70000" lnSpcReduction="20000"/>
          </a:bodyPr>
          <a:lstStyle/>
          <a:p>
            <a:r>
              <a:rPr lang="ru-RU" dirty="0">
                <a:effectLst/>
              </a:rPr>
              <a:t>4. </a:t>
            </a:r>
            <a:r>
              <a:rPr lang="ru-RU" dirty="0" err="1">
                <a:effectLst/>
              </a:rPr>
              <a:t>Харчові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продукти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із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зміненим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вуглеводним</a:t>
            </a:r>
            <a:r>
              <a:rPr lang="ru-RU" dirty="0">
                <a:effectLst/>
              </a:rPr>
              <a:t> компонентом. </a:t>
            </a:r>
            <a:r>
              <a:rPr lang="ru-RU" dirty="0" err="1">
                <a:effectLst/>
              </a:rPr>
              <a:t>Це</a:t>
            </a:r>
            <a:r>
              <a:rPr lang="ru-RU" dirty="0">
                <a:effectLst/>
              </a:rPr>
              <a:t> — </a:t>
            </a:r>
            <a:r>
              <a:rPr lang="ru-RU" dirty="0" err="1">
                <a:effectLst/>
              </a:rPr>
              <a:t>найбільша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група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дієтичних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продуктів</a:t>
            </a:r>
            <a:r>
              <a:rPr lang="ru-RU" dirty="0">
                <a:effectLst/>
              </a:rPr>
              <a:t>, до </a:t>
            </a:r>
            <a:r>
              <a:rPr lang="ru-RU" dirty="0" err="1">
                <a:effectLst/>
              </a:rPr>
              <a:t>якої</a:t>
            </a:r>
            <a:r>
              <a:rPr lang="ru-RU" dirty="0">
                <a:effectLst/>
              </a:rPr>
              <a:t> належать </a:t>
            </a:r>
            <a:r>
              <a:rPr lang="ru-RU" dirty="0" err="1">
                <a:effectLst/>
              </a:rPr>
              <a:t>харчові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продукти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із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зменшеною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кількістю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вуглеводів</a:t>
            </a:r>
            <a:r>
              <a:rPr lang="ru-RU" dirty="0">
                <a:effectLst/>
              </a:rPr>
              <a:t>, </a:t>
            </a:r>
            <a:r>
              <a:rPr lang="ru-RU" dirty="0" err="1">
                <a:effectLst/>
              </a:rPr>
              <a:t>безлактозні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молочні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продукти</a:t>
            </a:r>
            <a:r>
              <a:rPr lang="ru-RU" dirty="0">
                <a:effectLst/>
              </a:rPr>
              <a:t>; </a:t>
            </a:r>
            <a:r>
              <a:rPr lang="ru-RU" dirty="0" err="1">
                <a:effectLst/>
              </a:rPr>
              <a:t>продукти</a:t>
            </a:r>
            <a:r>
              <a:rPr lang="ru-RU" dirty="0">
                <a:effectLst/>
              </a:rPr>
              <a:t>, в </a:t>
            </a:r>
            <a:r>
              <a:rPr lang="ru-RU" dirty="0" err="1">
                <a:effectLst/>
              </a:rPr>
              <a:t>яких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цукор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замінений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цукрозамінниками</a:t>
            </a:r>
            <a:r>
              <a:rPr lang="ru-RU" dirty="0">
                <a:effectLst/>
              </a:rPr>
              <a:t>, а </a:t>
            </a:r>
            <a:r>
              <a:rPr lang="ru-RU" dirty="0" err="1">
                <a:effectLst/>
              </a:rPr>
              <a:t>також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самі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цукрозамінники</a:t>
            </a:r>
            <a:r>
              <a:rPr lang="ru-RU" dirty="0">
                <a:effectLst/>
              </a:rPr>
              <a:t> (сахарин, </a:t>
            </a:r>
            <a:r>
              <a:rPr lang="ru-RU" dirty="0" err="1">
                <a:effectLst/>
              </a:rPr>
              <a:t>ксиліт</a:t>
            </a:r>
            <a:r>
              <a:rPr lang="ru-RU" dirty="0">
                <a:effectLst/>
              </a:rPr>
              <a:t>, </a:t>
            </a:r>
            <a:r>
              <a:rPr lang="ru-RU" dirty="0" err="1">
                <a:effectLst/>
              </a:rPr>
              <a:t>сорбіт</a:t>
            </a:r>
            <a:r>
              <a:rPr lang="ru-RU" dirty="0">
                <a:effectLst/>
              </a:rPr>
              <a:t>, фруктоза, аспартам, </a:t>
            </a:r>
            <a:r>
              <a:rPr lang="ru-RU" dirty="0" err="1">
                <a:effectLst/>
              </a:rPr>
              <a:t>ацесульфам</a:t>
            </a:r>
            <a:r>
              <a:rPr lang="ru-RU" dirty="0">
                <a:effectLst/>
              </a:rPr>
              <a:t> К та </a:t>
            </a:r>
            <a:r>
              <a:rPr lang="ru-RU" dirty="0" err="1">
                <a:effectLst/>
              </a:rPr>
              <a:t>ін</a:t>
            </a:r>
            <a:r>
              <a:rPr lang="ru-RU" dirty="0">
                <a:effectLst/>
              </a:rPr>
              <a:t>.). </a:t>
            </a:r>
            <a:r>
              <a:rPr lang="ru-RU" dirty="0" err="1">
                <a:effectLst/>
              </a:rPr>
              <a:t>Харчові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продукти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із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зменшеною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кількістю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вуглеводів</a:t>
            </a:r>
            <a:r>
              <a:rPr lang="ru-RU" dirty="0">
                <a:effectLst/>
              </a:rPr>
              <a:t> та </a:t>
            </a:r>
            <a:r>
              <a:rPr lang="ru-RU" dirty="0" err="1">
                <a:effectLst/>
              </a:rPr>
              <a:t>із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замінниками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цукру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використовують</a:t>
            </a:r>
            <a:r>
              <a:rPr lang="ru-RU" dirty="0">
                <a:effectLst/>
              </a:rPr>
              <a:t> при </a:t>
            </a:r>
            <a:r>
              <a:rPr lang="ru-RU" dirty="0" err="1">
                <a:effectLst/>
              </a:rPr>
              <a:t>лікуванні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хворих</a:t>
            </a:r>
            <a:r>
              <a:rPr lang="ru-RU" dirty="0">
                <a:effectLst/>
              </a:rPr>
              <a:t> на </a:t>
            </a:r>
            <a:r>
              <a:rPr lang="ru-RU" dirty="0" err="1">
                <a:effectLst/>
              </a:rPr>
              <a:t>ожиріння</a:t>
            </a:r>
            <a:r>
              <a:rPr lang="ru-RU" dirty="0">
                <a:effectLst/>
              </a:rPr>
              <a:t>, </a:t>
            </a:r>
            <a:r>
              <a:rPr lang="ru-RU" dirty="0" err="1">
                <a:effectLst/>
              </a:rPr>
              <a:t>цукровий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діабет</a:t>
            </a:r>
            <a:r>
              <a:rPr lang="ru-RU" dirty="0">
                <a:effectLst/>
              </a:rPr>
              <a:t>, </a:t>
            </a:r>
            <a:r>
              <a:rPr lang="ru-RU" dirty="0" err="1">
                <a:effectLst/>
              </a:rPr>
              <a:t>серцево-судинні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хвороби</a:t>
            </a:r>
            <a:r>
              <a:rPr lang="ru-RU" dirty="0">
                <a:effectLst/>
              </a:rPr>
              <a:t>. </a:t>
            </a:r>
            <a:r>
              <a:rPr lang="ru-RU" dirty="0" err="1">
                <a:effectLst/>
              </a:rPr>
              <a:t>Безлактозні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молочні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продукти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призначають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хворим</a:t>
            </a:r>
            <a:r>
              <a:rPr lang="ru-RU" dirty="0">
                <a:effectLst/>
              </a:rPr>
              <a:t> на </a:t>
            </a:r>
            <a:r>
              <a:rPr lang="ru-RU" dirty="0" err="1">
                <a:effectLst/>
              </a:rPr>
              <a:t>недостатність</a:t>
            </a:r>
            <a:r>
              <a:rPr lang="ru-RU" dirty="0">
                <a:effectLst/>
              </a:rPr>
              <a:t> ферменту </a:t>
            </a:r>
            <a:r>
              <a:rPr lang="ru-RU" dirty="0" err="1">
                <a:effectLst/>
              </a:rPr>
              <a:t>лактази</a:t>
            </a:r>
            <a:r>
              <a:rPr lang="ru-RU" dirty="0">
                <a:effectLst/>
              </a:rPr>
              <a:t> (</a:t>
            </a:r>
            <a:r>
              <a:rPr lang="ru-RU" dirty="0" err="1">
                <a:effectLst/>
              </a:rPr>
              <a:t>алактазія</a:t>
            </a:r>
            <a:r>
              <a:rPr lang="ru-RU" dirty="0">
                <a:effectLst/>
              </a:rPr>
              <a:t>).</a:t>
            </a:r>
            <a:br>
              <a:rPr lang="ru-RU" dirty="0"/>
            </a:br>
            <a:br>
              <a:rPr lang="ru-RU" dirty="0"/>
            </a:br>
            <a:r>
              <a:rPr lang="ru-RU" dirty="0">
                <a:effectLst/>
              </a:rPr>
              <a:t>5. </a:t>
            </a:r>
            <a:r>
              <a:rPr lang="ru-RU" dirty="0" err="1">
                <a:effectLst/>
              </a:rPr>
              <a:t>Харчові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продукти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із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зменшеною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кількістю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жирів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або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поліпшеним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їх</a:t>
            </a:r>
            <a:r>
              <a:rPr lang="ru-RU" dirty="0">
                <a:effectLst/>
              </a:rPr>
              <a:t> складом. До </a:t>
            </a:r>
            <a:r>
              <a:rPr lang="ru-RU" dirty="0" err="1">
                <a:effectLst/>
              </a:rPr>
              <a:t>цієї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групи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відносять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молочні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продукти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із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зменшеною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кількістю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жирів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або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повністю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знежирені</a:t>
            </a:r>
            <a:r>
              <a:rPr lang="ru-RU" dirty="0">
                <a:effectLst/>
              </a:rPr>
              <a:t> (10 % сметана, </a:t>
            </a:r>
            <a:r>
              <a:rPr lang="ru-RU" dirty="0" err="1">
                <a:effectLst/>
              </a:rPr>
              <a:t>кефір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нежирний</a:t>
            </a:r>
            <a:r>
              <a:rPr lang="ru-RU" dirty="0">
                <a:effectLst/>
              </a:rPr>
              <a:t>, </a:t>
            </a:r>
            <a:r>
              <a:rPr lang="ru-RU" dirty="0" err="1">
                <a:effectLst/>
              </a:rPr>
              <a:t>кефір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таллінський</a:t>
            </a:r>
            <a:r>
              <a:rPr lang="ru-RU" dirty="0">
                <a:effectLst/>
              </a:rPr>
              <a:t>, </a:t>
            </a:r>
            <a:r>
              <a:rPr lang="ru-RU" dirty="0" err="1">
                <a:effectLst/>
              </a:rPr>
              <a:t>напої</a:t>
            </a:r>
            <a:r>
              <a:rPr lang="ru-RU" dirty="0">
                <a:effectLst/>
              </a:rPr>
              <a:t> з </a:t>
            </a:r>
            <a:r>
              <a:rPr lang="ru-RU" dirty="0" err="1">
                <a:effectLst/>
              </a:rPr>
              <a:t>пахти</a:t>
            </a:r>
            <a:r>
              <a:rPr lang="ru-RU" dirty="0">
                <a:effectLst/>
              </a:rPr>
              <a:t>, масло «</a:t>
            </a:r>
            <a:r>
              <a:rPr lang="ru-RU" dirty="0" err="1">
                <a:effectLst/>
              </a:rPr>
              <a:t>Дієтичне</a:t>
            </a:r>
            <a:r>
              <a:rPr lang="ru-RU" dirty="0">
                <a:effectLst/>
              </a:rPr>
              <a:t>», «</a:t>
            </a:r>
            <a:r>
              <a:rPr lang="ru-RU" dirty="0" err="1">
                <a:effectLst/>
              </a:rPr>
              <a:t>Здоров'я</a:t>
            </a:r>
            <a:r>
              <a:rPr lang="ru-RU" dirty="0">
                <a:effectLst/>
              </a:rPr>
              <a:t>», маргарин «</a:t>
            </a:r>
            <a:r>
              <a:rPr lang="ru-RU" dirty="0" err="1">
                <a:effectLst/>
              </a:rPr>
              <a:t>Здоров'я</a:t>
            </a:r>
            <a:r>
              <a:rPr lang="ru-RU" dirty="0">
                <a:effectLst/>
              </a:rPr>
              <a:t>», майонез з </a:t>
            </a:r>
            <a:r>
              <a:rPr lang="ru-RU" dirty="0" err="1">
                <a:effectLst/>
              </a:rPr>
              <a:t>білковими</a:t>
            </a:r>
            <a:r>
              <a:rPr lang="ru-RU" dirty="0">
                <a:effectLst/>
              </a:rPr>
              <a:t> добавками та </a:t>
            </a:r>
            <a:r>
              <a:rPr lang="ru-RU" dirty="0" err="1">
                <a:effectLst/>
              </a:rPr>
              <a:t>ін</a:t>
            </a:r>
            <a:r>
              <a:rPr lang="ru-RU" dirty="0">
                <a:effectLst/>
              </a:rPr>
              <a:t>.). Жирно-</a:t>
            </a:r>
            <a:r>
              <a:rPr lang="ru-RU" dirty="0" err="1">
                <a:effectLst/>
              </a:rPr>
              <a:t>кислотний</a:t>
            </a:r>
            <a:r>
              <a:rPr lang="ru-RU" dirty="0">
                <a:effectLst/>
              </a:rPr>
              <a:t> склад </a:t>
            </a:r>
            <a:r>
              <a:rPr lang="ru-RU" dirty="0" err="1">
                <a:effectLst/>
              </a:rPr>
              <a:t>продуктів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поліпшують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зменшенням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кількості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насичених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жирів</a:t>
            </a:r>
            <a:r>
              <a:rPr lang="ru-RU" dirty="0">
                <a:effectLst/>
              </a:rPr>
              <a:t> та </a:t>
            </a:r>
            <a:r>
              <a:rPr lang="ru-RU" dirty="0" err="1">
                <a:effectLst/>
              </a:rPr>
              <a:t>збагаченням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поліненасичених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жирних</a:t>
            </a:r>
            <a:r>
              <a:rPr lang="ru-RU" dirty="0">
                <a:effectLst/>
              </a:rPr>
              <a:t> кислот за </a:t>
            </a:r>
            <a:r>
              <a:rPr lang="ru-RU" dirty="0" err="1">
                <a:effectLst/>
              </a:rPr>
              <a:t>рахунок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рослинних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олій</a:t>
            </a:r>
            <a:r>
              <a:rPr lang="ru-RU" dirty="0">
                <a:effectLst/>
              </a:rPr>
              <a:t> (</a:t>
            </a:r>
            <a:r>
              <a:rPr lang="ru-RU" dirty="0" err="1">
                <a:effectLst/>
              </a:rPr>
              <a:t>соняшникової</a:t>
            </a:r>
            <a:r>
              <a:rPr lang="ru-RU" dirty="0">
                <a:effectLst/>
              </a:rPr>
              <a:t>, </a:t>
            </a:r>
            <a:r>
              <a:rPr lang="ru-RU" dirty="0" err="1">
                <a:effectLst/>
              </a:rPr>
              <a:t>оливкової</a:t>
            </a:r>
            <a:r>
              <a:rPr lang="ru-RU" dirty="0">
                <a:effectLst/>
              </a:rPr>
              <a:t>).</a:t>
            </a:r>
            <a:br>
              <a:rPr lang="ru-RU" dirty="0"/>
            </a:br>
            <a:br>
              <a:rPr lang="ru-RU" dirty="0"/>
            </a:b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4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2893" y="260648"/>
            <a:ext cx="2880320" cy="2880320"/>
          </a:xfr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096" y="3501008"/>
            <a:ext cx="2880320" cy="3046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22279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-31932" y="0"/>
            <a:ext cx="3813104" cy="5013176"/>
          </a:xfrm>
        </p:spPr>
        <p:txBody>
          <a:bodyPr>
            <a:normAutofit fontScale="70000" lnSpcReduction="20000"/>
          </a:bodyPr>
          <a:lstStyle/>
          <a:p>
            <a:pPr marL="18288" indent="0">
              <a:buNone/>
            </a:pPr>
            <a:br>
              <a:rPr lang="ru-RU" dirty="0"/>
            </a:br>
            <a:r>
              <a:rPr lang="ru-RU" dirty="0">
                <a:effectLst/>
              </a:rPr>
              <a:t>6. </a:t>
            </a:r>
            <a:r>
              <a:rPr lang="ru-RU" dirty="0" err="1">
                <a:effectLst/>
              </a:rPr>
              <a:t>Харчові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продукти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зниженої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енергетичної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цінності</a:t>
            </a:r>
            <a:r>
              <a:rPr lang="ru-RU" dirty="0">
                <a:effectLst/>
              </a:rPr>
              <a:t>. </a:t>
            </a:r>
            <a:r>
              <a:rPr lang="ru-RU" dirty="0" err="1">
                <a:effectLst/>
              </a:rPr>
              <a:t>Енергетичну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цінність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харчових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продуктів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знижують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зменшенням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загальної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кількості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вуглеводів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або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жирів</a:t>
            </a:r>
            <a:r>
              <a:rPr lang="ru-RU" dirty="0">
                <a:effectLst/>
              </a:rPr>
              <a:t>, а </a:t>
            </a:r>
            <a:r>
              <a:rPr lang="ru-RU" dirty="0" err="1">
                <a:effectLst/>
              </a:rPr>
              <a:t>також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додаванням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різних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наповнювачів</a:t>
            </a:r>
            <a:r>
              <a:rPr lang="ru-RU" dirty="0">
                <a:effectLst/>
              </a:rPr>
              <a:t> (</a:t>
            </a:r>
            <a:r>
              <a:rPr lang="ru-RU" dirty="0" err="1">
                <a:effectLst/>
              </a:rPr>
              <a:t>карбоксиметилцелюлози</a:t>
            </a:r>
            <a:r>
              <a:rPr lang="ru-RU" dirty="0">
                <a:effectLst/>
              </a:rPr>
              <a:t> та </a:t>
            </a:r>
            <a:r>
              <a:rPr lang="ru-RU" dirty="0" err="1">
                <a:effectLst/>
              </a:rPr>
              <a:t>ін</a:t>
            </a:r>
            <a:r>
              <a:rPr lang="ru-RU" dirty="0">
                <a:effectLst/>
              </a:rPr>
              <a:t>.).</a:t>
            </a:r>
            <a:br>
              <a:rPr lang="ru-RU" dirty="0"/>
            </a:br>
            <a:br>
              <a:rPr lang="ru-RU" dirty="0"/>
            </a:br>
            <a:r>
              <a:rPr lang="ru-RU" dirty="0">
                <a:effectLst/>
              </a:rPr>
              <a:t>7. </a:t>
            </a:r>
            <a:r>
              <a:rPr lang="ru-RU" dirty="0" err="1">
                <a:effectLst/>
              </a:rPr>
              <a:t>Харчові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продукти</a:t>
            </a:r>
            <a:r>
              <a:rPr lang="ru-RU" dirty="0">
                <a:effectLst/>
              </a:rPr>
              <a:t>, </a:t>
            </a:r>
            <a:r>
              <a:rPr lang="ru-RU" dirty="0" err="1">
                <a:effectLst/>
              </a:rPr>
              <a:t>збагачені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біологічно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активними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речовинами</a:t>
            </a:r>
            <a:r>
              <a:rPr lang="ru-RU" dirty="0">
                <a:effectLst/>
              </a:rPr>
              <a:t>. </a:t>
            </a:r>
            <a:r>
              <a:rPr lang="ru-RU" dirty="0" err="1">
                <a:effectLst/>
              </a:rPr>
              <a:t>Це</a:t>
            </a:r>
            <a:r>
              <a:rPr lang="ru-RU" dirty="0">
                <a:effectLst/>
              </a:rPr>
              <a:t> — одна </a:t>
            </a:r>
            <a:r>
              <a:rPr lang="ru-RU" dirty="0" err="1">
                <a:effectLst/>
              </a:rPr>
              <a:t>із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найбільш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поширених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груп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дієтичних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продуктів</a:t>
            </a:r>
            <a:r>
              <a:rPr lang="ru-RU" dirty="0">
                <a:effectLst/>
              </a:rPr>
              <a:t>. </a:t>
            </a:r>
            <a:r>
              <a:rPr lang="ru-RU" dirty="0" err="1">
                <a:effectLst/>
              </a:rPr>
              <a:t>Збагачують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продукти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введенням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повноцінного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білка</a:t>
            </a:r>
            <a:r>
              <a:rPr lang="ru-RU" dirty="0">
                <a:effectLst/>
              </a:rPr>
              <a:t>, пектину, </a:t>
            </a:r>
            <a:r>
              <a:rPr lang="ru-RU" dirty="0" err="1">
                <a:effectLst/>
              </a:rPr>
              <a:t>клітковини</a:t>
            </a:r>
            <a:r>
              <a:rPr lang="ru-RU" dirty="0">
                <a:effectLst/>
              </a:rPr>
              <a:t>, </a:t>
            </a:r>
            <a:r>
              <a:rPr lang="ru-RU" dirty="0" err="1">
                <a:effectLst/>
              </a:rPr>
              <a:t>вітамінів</a:t>
            </a:r>
            <a:r>
              <a:rPr lang="ru-RU" dirty="0">
                <a:effectLst/>
              </a:rPr>
              <a:t>, лецитину, йоду та </a:t>
            </a:r>
            <a:r>
              <a:rPr lang="ru-RU" dirty="0" err="1">
                <a:effectLst/>
              </a:rPr>
              <a:t>інших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речовин</a:t>
            </a:r>
            <a:r>
              <a:rPr lang="ru-RU" dirty="0">
                <a:effectLst/>
              </a:rPr>
              <a:t>. </a:t>
            </a:r>
            <a:r>
              <a:rPr lang="ru-RU" dirty="0" err="1">
                <a:effectLst/>
              </a:rPr>
              <a:t>Найбільш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відомі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продукти</a:t>
            </a:r>
            <a:r>
              <a:rPr lang="ru-RU" dirty="0">
                <a:effectLst/>
              </a:rPr>
              <a:t>, </a:t>
            </a:r>
            <a:r>
              <a:rPr lang="ru-RU" dirty="0" err="1">
                <a:effectLst/>
              </a:rPr>
              <a:t>які</a:t>
            </a:r>
            <a:r>
              <a:rPr lang="ru-RU" dirty="0">
                <a:effectLst/>
              </a:rPr>
              <a:t> належать до </a:t>
            </a:r>
            <a:r>
              <a:rPr lang="ru-RU" dirty="0" err="1">
                <a:effectLst/>
              </a:rPr>
              <a:t>цієї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групи</a:t>
            </a:r>
            <a:r>
              <a:rPr lang="ru-RU" dirty="0">
                <a:effectLst/>
              </a:rPr>
              <a:t>, — паста «Океан», </a:t>
            </a:r>
            <a:r>
              <a:rPr lang="ru-RU" dirty="0" err="1">
                <a:effectLst/>
              </a:rPr>
              <a:t>крилеве</a:t>
            </a:r>
            <a:r>
              <a:rPr lang="ru-RU" dirty="0">
                <a:effectLst/>
              </a:rPr>
              <a:t> масло, СБС (суха </a:t>
            </a:r>
            <a:r>
              <a:rPr lang="ru-RU" dirty="0" err="1">
                <a:effectLst/>
              </a:rPr>
              <a:t>білкова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суміш</a:t>
            </a:r>
            <a:r>
              <a:rPr lang="ru-RU" dirty="0">
                <a:effectLst/>
              </a:rPr>
              <a:t>), </a:t>
            </a:r>
            <a:r>
              <a:rPr lang="ru-RU" dirty="0" err="1">
                <a:effectLst/>
              </a:rPr>
              <a:t>кукурудзяно-солодові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екстракти</a:t>
            </a:r>
            <a:r>
              <a:rPr lang="ru-RU" dirty="0">
                <a:effectLst/>
              </a:rPr>
              <a:t>, </a:t>
            </a:r>
            <a:r>
              <a:rPr lang="ru-RU" dirty="0" err="1">
                <a:effectLst/>
              </a:rPr>
              <a:t>кондитерські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вироби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лікувальної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дії</a:t>
            </a:r>
            <a:r>
              <a:rPr lang="ru-RU" dirty="0">
                <a:effectLst/>
              </a:rPr>
              <a:t> з </a:t>
            </a:r>
            <a:r>
              <a:rPr lang="ru-RU" dirty="0" err="1">
                <a:effectLst/>
              </a:rPr>
              <a:t>різними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наповнювачами</a:t>
            </a:r>
            <a:r>
              <a:rPr lang="ru-RU" dirty="0">
                <a:effectLst/>
              </a:rPr>
              <a:t> та </a:t>
            </a:r>
            <a:r>
              <a:rPr lang="ru-RU" dirty="0" err="1">
                <a:effectLst/>
              </a:rPr>
              <a:t>підварками</a:t>
            </a:r>
            <a:r>
              <a:rPr lang="ru-RU" dirty="0">
                <a:effectLst/>
              </a:rPr>
              <a:t> (</a:t>
            </a:r>
            <a:r>
              <a:rPr lang="ru-RU" dirty="0" err="1">
                <a:effectLst/>
              </a:rPr>
              <a:t>цукерки</a:t>
            </a:r>
            <a:r>
              <a:rPr lang="ru-RU" dirty="0">
                <a:effectLst/>
              </a:rPr>
              <a:t>, мармелад, драже з </a:t>
            </a:r>
            <a:r>
              <a:rPr lang="ru-RU" dirty="0" err="1">
                <a:effectLst/>
              </a:rPr>
              <a:t>моркв'яною</a:t>
            </a:r>
            <a:r>
              <a:rPr lang="ru-RU" dirty="0">
                <a:effectLst/>
              </a:rPr>
              <a:t>, </a:t>
            </a:r>
            <a:r>
              <a:rPr lang="ru-RU" dirty="0" err="1">
                <a:effectLst/>
              </a:rPr>
              <a:t>буряковою</a:t>
            </a:r>
            <a:r>
              <a:rPr lang="ru-RU" dirty="0">
                <a:effectLst/>
              </a:rPr>
              <a:t> та </a:t>
            </a:r>
            <a:r>
              <a:rPr lang="ru-RU" dirty="0" err="1">
                <a:effectLst/>
              </a:rPr>
              <a:t>іншими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підварками</a:t>
            </a:r>
            <a:r>
              <a:rPr lang="ru-RU" dirty="0">
                <a:effectLst/>
              </a:rPr>
              <a:t> та пюре).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8104" y="332656"/>
            <a:ext cx="3273425" cy="2203066"/>
          </a:xfr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4917441"/>
            <a:ext cx="1946061" cy="194606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3407" y="2636912"/>
            <a:ext cx="3344435" cy="203574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7864" y="4815627"/>
            <a:ext cx="1709852" cy="2047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835805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азовая">
  <a:themeElements>
    <a:clrScheme name="Литейная">
      <a:dk1>
        <a:sysClr val="windowText" lastClr="000000"/>
      </a:dk1>
      <a:lt1>
        <a:sysClr val="window" lastClr="FFFFFF"/>
      </a:lt1>
      <a:dk2>
        <a:srgbClr val="676A55"/>
      </a:dk2>
      <a:lt2>
        <a:srgbClr val="EAEBDE"/>
      </a:lt2>
      <a:accent1>
        <a:srgbClr val="72A376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DB5353"/>
      </a:hlink>
      <a:folHlink>
        <a:srgbClr val="903638"/>
      </a:folHlink>
    </a:clrScheme>
    <a:fontScheme name="Базовая">
      <a:maj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Базовая">
      <a: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48000">
              <a:schemeClr val="phClr">
                <a:tint val="54000"/>
                <a:satMod val="140000"/>
              </a:schemeClr>
            </a:gs>
            <a:gs pos="100000">
              <a:schemeClr val="phClr">
                <a:tint val="24000"/>
                <a:satMod val="260000"/>
              </a:schemeClr>
            </a:gs>
          </a:gsLst>
          <a:lin ang="1620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48000"/>
                <a:satMod val="180000"/>
                <a:lumMod val="94000"/>
              </a:schemeClr>
            </a:gs>
            <a:gs pos="100000">
              <a:schemeClr val="phClr">
                <a:shade val="48000"/>
                <a:satMod val="180000"/>
                <a:lumMod val="94000"/>
              </a:schemeClr>
            </a:gs>
          </a:gsLst>
          <a:lin ang="4140000" scaled="1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12700" dir="5400000" sx="102000" sy="102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19800000"/>
            </a:lightRig>
          </a:scene3d>
          <a:sp3d prstMaterial="metal">
            <a:bevelT w="38100" h="38100"/>
          </a:sp3d>
        </a:effectStyle>
        <a:effectStyle>
          <a:effectLst>
            <a:outerShdw blurRad="114300" dist="114300" dir="5400000" rotWithShape="0">
              <a:srgbClr val="000000">
                <a:alpha val="7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plastic"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5000"/>
              </a:schemeClr>
            </a:gs>
            <a:gs pos="100000">
              <a:schemeClr val="phClr">
                <a:shade val="40000"/>
                <a:satMod val="18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4000"/>
                <a:satMod val="280000"/>
              </a:schemeClr>
              <a:schemeClr val="phClr">
                <a:tint val="60000"/>
                <a:sat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Elemental</Template>
  <TotalTime>62</TotalTime>
  <Words>784</Words>
  <Application>Microsoft Macintosh PowerPoint</Application>
  <PresentationFormat>Экран (4:3)</PresentationFormat>
  <Paragraphs>9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1" baseType="lpstr">
      <vt:lpstr>Palatino Linotype</vt:lpstr>
      <vt:lpstr>Wingdings</vt:lpstr>
      <vt:lpstr>Базовая</vt:lpstr>
      <vt:lpstr>Діетичне харчування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Діетичне харчування</dc:title>
  <dc:creator>ALL</dc:creator>
  <cp:lastModifiedBy>Elvira Esaulova</cp:lastModifiedBy>
  <cp:revision>7</cp:revision>
  <dcterms:created xsi:type="dcterms:W3CDTF">2016-05-02T08:58:41Z</dcterms:created>
  <dcterms:modified xsi:type="dcterms:W3CDTF">2022-06-29T16:18:25Z</dcterms:modified>
</cp:coreProperties>
</file>