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1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>
      <p:cViewPr varScale="1">
        <p:scale>
          <a:sx n="107" d="100"/>
          <a:sy n="107" d="100"/>
        </p:scale>
        <p:origin x="17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468450"/>
            <a:ext cx="7772400" cy="2062423"/>
          </a:xfrm>
        </p:spPr>
        <p:txBody>
          <a:bodyPr>
            <a:normAutofit fontScale="90000"/>
          </a:bodyPr>
          <a:lstStyle/>
          <a:p>
            <a:r>
              <a:rPr lang="uk-UA" sz="3100" b="1" dirty="0"/>
              <a:t>ВИКОРИСТАННЯ РУХЛИВИХ ІГОР В </a:t>
            </a:r>
            <a:r>
              <a:rPr lang="ru-RU" sz="3100" b="1" dirty="0"/>
              <a:t>ФІЗИЧН</a:t>
            </a:r>
            <a:r>
              <a:rPr lang="uk-UA" sz="3100" b="1" dirty="0"/>
              <a:t>ІЙ</a:t>
            </a:r>
            <a:r>
              <a:rPr lang="ru-RU" sz="3100" b="1" dirty="0"/>
              <a:t> ПІДГОТОВ</a:t>
            </a:r>
            <a:r>
              <a:rPr lang="uk-UA" sz="3100" b="1" dirty="0"/>
              <a:t>ЦІ</a:t>
            </a:r>
            <a:r>
              <a:rPr lang="ru-RU" sz="3100" b="1" dirty="0"/>
              <a:t> ДІТЕЙ МОЛОДШОГО ШКІЛЬНОГО ВІКУ</a:t>
            </a:r>
            <a:br>
              <a:rPr lang="ru-RU" dirty="0"/>
            </a:b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87624" y="471155"/>
            <a:ext cx="68992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uk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13867" y="0"/>
            <a:ext cx="630133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067944" y="5671120"/>
            <a:ext cx="5076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AutoShape 4" descr="Результат пошуку зображень за запитом &quot;рухливі ігри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Результат пошуку зображень за запитом &quot;рухливі ігри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" name="Picture 6" descr="http://poradumo.com.ua/wp-content/uploads/2015/04/1d749b94ef4055b551d95fe842aaa5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25752"/>
            <a:ext cx="3188924" cy="2232248"/>
          </a:xfrm>
          <a:prstGeom prst="rect">
            <a:avLst/>
          </a:prstGeom>
          <a:noFill/>
        </p:spPr>
      </p:pic>
      <p:pic>
        <p:nvPicPr>
          <p:cNvPr id="1032" name="Picture 8" descr="http://pustunchik.ua/uploads/games/cache/2a6c271e5f3ace612f97b61350f35f4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3068960"/>
            <a:ext cx="3308701" cy="2062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334856">
            <a:off x="467544" y="2636913"/>
            <a:ext cx="93783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6000" dirty="0">
                <a:latin typeface="Arial" pitchFamily="34" charset="0"/>
                <a:cs typeface="Arial" pitchFamily="34" charset="0"/>
              </a:rPr>
              <a:t>ДЯКУЮ ЗА УВАГУ!!!</a:t>
            </a:r>
            <a:endParaRPr lang="ru-RU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332656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685800" algn="l"/>
              </a:tabLst>
            </a:pPr>
            <a:r>
              <a:rPr lang="uk-UA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Мета роботи </a:t>
            </a:r>
            <a:r>
              <a:rPr lang="uk-UA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– дослідити використання рухливих ігор в </a:t>
            </a:r>
            <a:r>
              <a:rPr lang="uk-UA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фізичній підготовці дітей молодшого шкільного віку.</a:t>
            </a:r>
            <a:endParaRPr lang="ru-RU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060848"/>
            <a:ext cx="835292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685800" algn="l"/>
              </a:tabLst>
            </a:pPr>
            <a:r>
              <a:rPr lang="uk-UA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Задачі дослідження:</a:t>
            </a: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685800" algn="l"/>
              </a:tabLst>
            </a:pP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uk-UA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Провести аналіз спеціальної літератури, передовий досвід з проблеми організації навчальної і позакласної роботи з фізичної культури молодших школярів і визначити місце фізкультурно-рекреаційних занять в системі фізичного виховання.</a:t>
            </a: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228600" algn="l"/>
                <a:tab pos="685800" algn="l"/>
              </a:tabLst>
            </a:pP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uk-UA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Вивчити </a:t>
            </a:r>
            <a:r>
              <a:rPr lang="uk-UA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значення рухливих ігор у системі фізичного виховання</a:t>
            </a:r>
            <a:r>
              <a:rPr lang="uk-UA" i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Helvetica-Oblique"/>
              </a:rPr>
              <a:t> </a:t>
            </a:r>
            <a:r>
              <a:rPr lang="uk-UA" dirty="0">
                <a:solidFill>
                  <a:prstClr val="black"/>
                </a:solidFill>
                <a:latin typeface="Arial" pitchFamily="34" charset="0"/>
                <a:ea typeface="Helvetica-Oblique"/>
                <a:cs typeface="Helvetica-Oblique"/>
              </a:rPr>
              <a:t>школярів і проаналізувати</a:t>
            </a:r>
            <a:r>
              <a:rPr lang="uk-UA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підходи до класифікації рухливих ігор.</a:t>
            </a: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228600" algn="l"/>
                <a:tab pos="685800" algn="l"/>
              </a:tabLst>
            </a:pP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uk-UA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Визначити особливості використання рухливих ігор </a:t>
            </a:r>
            <a:r>
              <a:rPr lang="uk-UA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 молодшими школярами</a:t>
            </a:r>
            <a:r>
              <a:rPr lang="uk-UA" b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uk-UA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та методичні вказівки щодо їх </a:t>
            </a:r>
            <a:r>
              <a:rPr lang="uk-UA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організації і проведення.</a:t>
            </a:r>
            <a:endParaRPr lang="uk-UA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51520" y="1916832"/>
            <a:ext cx="828092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теоретичний аналіз і узагальнення наукової літератури;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контент-аналіз документальних матеріалів;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історичні методи (порівняльно-історичний, порівняльно-типологічний методи); метод порівняння і зіставлення.</a:t>
            </a:r>
            <a:endParaRPr kumimoji="0" 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692696"/>
            <a:ext cx="5256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 дослідження</a:t>
            </a:r>
            <a:r>
              <a:rPr lang="uk-UA" sz="3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 l="1900" t="3004" r="1938" b="1028"/>
          <a:stretch>
            <a:fillRect/>
          </a:stretch>
        </p:blipFill>
        <p:spPr bwMode="auto">
          <a:xfrm>
            <a:off x="899592" y="836712"/>
            <a:ext cx="6668443" cy="4365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827584" y="5198423"/>
            <a:ext cx="6768752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NewRomanPS-ItalicMT"/>
                <a:cs typeface="Times New Roman" pitchFamily="18" charset="0"/>
              </a:rPr>
              <a:t>Рис..1. Фізичні вправи, які сприяють розумовому розвитку дітей, %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(за даними Пасічник В.М., 2012).</a:t>
            </a: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51520" y="720859"/>
            <a:ext cx="8460432" cy="5355312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Щоб ігри стали не тільки засобом розваг, але й оздоровлення, необхідно на думку О. </a:t>
            </a:r>
            <a:r>
              <a:rPr kumimoji="0" lang="uk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Хоуліна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, Б.Д. </a:t>
            </a:r>
            <a:r>
              <a:rPr kumimoji="0" lang="uk-UA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Френкса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 враховувати в заняттях фізичними вправами наступні принципи: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uk-UA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задоволення дитини від участі в заняттях.</a:t>
            </a: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Це потребує раціонального співвідношення співпраці і суперництва, довготривалої участі кожного та можливості для кожного стати переможцем;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uk-UA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включення до участі в грі кожної дитини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Ключовим компонентом для гри з метою підвищення рівня фізичної підготовленості є можливість включення кожного в рухову активність. Це може вимагати зміни встановлених правил;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uk-UA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необхідність трати та відновлення енергії.</a:t>
            </a: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 ході гри основна частина занять повинна включати ігри з постійною активністю всіх учасників у межах належної частоти серцевих скорочень;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uk-UA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можливості спільного рішення. 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Вихід із ігрових ситуації вимагає від учасників прийняття спільних рішень, що сприяє їх соціальній адаптації в колективі;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uk-UA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використання змагального методу проведення гри.</a:t>
            </a:r>
            <a:r>
              <a:rPr kumimoji="0" lang="uk-UA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 слід уникати елементу змагань, але необхідно зробити деякий акцент на перемозі і не слід виключати учасників із гри;</a:t>
            </a:r>
            <a:endParaRPr kumimoji="0" lang="uk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23528" y="548680"/>
            <a:ext cx="8820472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У педагогічній практиці існує така класифікація рухливих ігор:</a:t>
            </a:r>
            <a:endParaRPr kumimoji="0" lang="ru-RU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індивідуальн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(«Квач», «Вудочка», «Карлики і велетні») </a:t>
            </a:r>
            <a:r>
              <a:rPr kumimoji="0" lang="uk-UA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 командні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(«Абетка», «Гопак», «Всі до своїх прапорців»);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із предметами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(«М'яч середньому», «Квач зі стрічками») і без предметів («Квач», «Гопак»);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 ведучими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(«Вудочка», «Їжак», «Ми веселі діти») і без ведучих («Передай далі». «Хто де живе?»);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 переважаючим розвитком фізичних якостей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(ігри для розвитку швидкості: «День і ніч», «Захисники фортеці», «Останній вибуває»; ігри для розвитку сили: «Гопак», «Човник», «Силачі»; ігри для розвитку спритності: «Квач зі стрічками», «Море хвилюється» тощо);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 інтенсивністю фізичного навантаження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(ігри малої інтенсивності: «Карлики і велетні», «Тиша», ігри середньої інтенсивності: «Вище землі», «Пошта йде у всі міста», ігри великої інтенсивності: «Вудочка», «Потяг»);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 місцем проведення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(на свіжому повітрі: «Класи», «Другий зайвий», в залі: «Пасування волейболістів», «Уважні сусіди», Коники», на воді: «Перекинь швидше», на снігу: «Швидкі санки»);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 спрямованістю рухових дій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(ігри з бігом: «Ворота», «Всі до своїх прапорців»; ігри з ходьбою: «Зайчик», «Котики», ігри зі стрибками: «У річку, гоп», «Довга лоза», ігри з передачею м'яча: «Злови м'яч», «Передай далі»),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ігри </a:t>
            </a: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 метанням </a:t>
            </a: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«Снайпери», «Влуч у ціль», «Спритний м'яч»). </a:t>
            </a: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1556792"/>
          <a:ext cx="4355976" cy="5056947"/>
        </p:xfrm>
        <a:graphic>
          <a:graphicData uri="http://schemas.openxmlformats.org/drawingml/2006/table">
            <a:tbl>
              <a:tblPr/>
              <a:tblGrid>
                <a:gridCol w="226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8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02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23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Назва гри і вік дітей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Очікувані результати впливу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8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1250">
                          <a:latin typeface="Times New Roman"/>
                          <a:ea typeface="Times New Roman"/>
                        </a:rPr>
                        <a:t>Ма</a:t>
                      </a:r>
                      <a:r>
                        <a:rPr lang="uk-UA" sz="1250">
                          <a:latin typeface="Times New Roman"/>
                          <a:ea typeface="Times New Roman"/>
                        </a:rPr>
                        <a:t>й</a:t>
                      </a:r>
                      <a:r>
                        <a:rPr lang="ru-RU" sz="1250">
                          <a:latin typeface="Times New Roman"/>
                          <a:ea typeface="Times New Roman"/>
                        </a:rPr>
                        <a:t>стер</a:t>
                      </a:r>
                      <a:r>
                        <a:rPr lang="uk-UA" sz="1250">
                          <a:latin typeface="Times New Roman"/>
                          <a:ea typeface="Times New Roman"/>
                        </a:rPr>
                        <a:t>и і </a:t>
                      </a:r>
                      <a:r>
                        <a:rPr lang="ru-RU" sz="1250">
                          <a:latin typeface="Times New Roman"/>
                          <a:ea typeface="Times New Roman"/>
                        </a:rPr>
                        <a:t>машин</a:t>
                      </a:r>
                      <a:r>
                        <a:rPr lang="uk-UA" sz="1250">
                          <a:latin typeface="Times New Roman"/>
                          <a:ea typeface="Times New Roman"/>
                        </a:rPr>
                        <a:t>и»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250">
                          <a:latin typeface="Times New Roman"/>
                          <a:ea typeface="Times New Roman"/>
                        </a:rPr>
                        <a:t>(5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ru-RU" sz="1250">
                          <a:latin typeface="Times New Roman"/>
                          <a:ea typeface="Times New Roman"/>
                        </a:rPr>
                        <a:t>10</a:t>
                      </a:r>
                      <a:r>
                        <a:rPr lang="uk-UA" sz="1250">
                          <a:latin typeface="Times New Roman"/>
                          <a:ea typeface="Times New Roman"/>
                        </a:rPr>
                        <a:t>років</a:t>
                      </a:r>
                      <a:r>
                        <a:rPr lang="ru-RU" sz="125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Розвиток координації рухів у малих і великих м'язових групах, зорової пам'яті, уваги.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3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2.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«Заборонений рух»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250">
                          <a:latin typeface="Times New Roman"/>
                          <a:ea typeface="Times New Roman"/>
                        </a:rPr>
                        <a:t>(6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ru-RU" sz="1250">
                          <a:latin typeface="Times New Roman"/>
                          <a:ea typeface="Times New Roman"/>
                        </a:rPr>
                        <a:t>14 </a:t>
                      </a:r>
                      <a:r>
                        <a:rPr lang="uk-UA" sz="1250">
                          <a:latin typeface="Times New Roman"/>
                          <a:ea typeface="Times New Roman"/>
                        </a:rPr>
                        <a:t>років</a:t>
                      </a:r>
                      <a:r>
                        <a:rPr lang="ru-RU" sz="125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Розвиток координації рухів у великих і дрібних м'язових групах; розвиток уваги, швидкості реакції, зорової пам'яті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1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3.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«Передай сідай»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(7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uk-UA" sz="1250">
                          <a:latin typeface="Times New Roman"/>
                          <a:ea typeface="Times New Roman"/>
                        </a:rPr>
                        <a:t>14 років)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 dirty="0">
                          <a:latin typeface="Times New Roman"/>
                          <a:ea typeface="Times New Roman"/>
                        </a:rPr>
                        <a:t>Розвиток уміння в кидати і ловити м'яч, координація рухів; формування правильної постави; тренування уваги, швидкості реакції; соціальна адаптація, уміння діяти в колективі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93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4.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«Стілець є - ніяк не сісти» (5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uk-UA" sz="1250">
                          <a:latin typeface="Times New Roman"/>
                          <a:ea typeface="Times New Roman"/>
                        </a:rPr>
                        <a:t>14 років)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 dirty="0">
                          <a:latin typeface="Times New Roman"/>
                          <a:ea typeface="Times New Roman"/>
                        </a:rPr>
                        <a:t>Поліпшення функції вестибулярного апарату, розвиток відчуття рівноваги, уміння орієнтуватися в просторі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09609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5.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«Півник»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>
                          <a:latin typeface="Times New Roman"/>
                          <a:ea typeface="Times New Roman"/>
                        </a:rPr>
                        <a:t>(5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uk-UA" sz="1250">
                          <a:latin typeface="Times New Roman"/>
                          <a:ea typeface="Times New Roman"/>
                        </a:rPr>
                        <a:t>9 років)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50" dirty="0">
                          <a:latin typeface="Times New Roman"/>
                          <a:ea typeface="Times New Roman"/>
                        </a:rPr>
                        <a:t>Розвиток координації та швидкості рухів у великих і дрібних м’язових групах, формування правильної постави, тренування уваги, поліпшення функції зорового і слухового аналізаторів, їх координації з рухами тулуба і кінцівок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692696"/>
            <a:ext cx="457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Характеристика варіантів рухливих ігор з незначним та помірним психофізичним навантаженням (за узагальненими даними літератури)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571999" y="1397000"/>
          <a:ext cx="4572001" cy="5151120"/>
        </p:xfrm>
        <a:graphic>
          <a:graphicData uri="http://schemas.openxmlformats.org/drawingml/2006/table">
            <a:tbl>
              <a:tblPr/>
              <a:tblGrid>
                <a:gridCol w="248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1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19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49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 dirty="0"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Назва гри і вік дітей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Очікувані результати впливу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37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В гост</a:t>
                      </a:r>
                      <a:r>
                        <a:rPr lang="uk-UA" sz="1200">
                          <a:latin typeface="Times New Roman"/>
                          <a:ea typeface="Times New Roman"/>
                        </a:rPr>
                        <a:t>і»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(5</a:t>
                      </a:r>
                      <a:r>
                        <a:rPr lang="uk-UA" sz="120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12 </a:t>
                      </a:r>
                      <a:r>
                        <a:rPr lang="uk-UA" sz="1200">
                          <a:latin typeface="Times New Roman"/>
                          <a:ea typeface="Times New Roman"/>
                        </a:rPr>
                        <a:t>років</a:t>
                      </a:r>
                      <a:r>
                        <a:rPr lang="ru-RU" sz="120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Тренування координації рухів, розвиток почуття ритму, музичного слуху, швидкості реакції, уміння орієнтування в просторі, звільнення тіла від зайвої напруги, скутості; виховання раціональних навичок природних рухів, формування правильної постави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2.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«М’яч, не падай!»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(7–14років)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Виховання почуття відповідальності, вміння діяти в колективі, розвиток чіткості рухів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24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3.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«М’яч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с переходом</a:t>
                      </a: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»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(7</a:t>
                      </a: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14 </a:t>
                      </a: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років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Розвиток почуття рівноваги, уміння орієнтуватися в просторі, координація рухів у великих і дрібних м'язових групах, виховання витримки, почуття відповідальності, ініціативи, уміння орієнтуватися в нових умовах і пристосовуватися до ним, уміння діяти в колективі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2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4.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«Лови, кидай - впасти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не давай» (7–14 років)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Розвиток координації рухів у великих і дрібних м'язових групах, швидкості реакції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49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«Скакалка, що біжить»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(5–14 років)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Розвиток координації рухів, відчуття рівноваги, зміцнення м'язів тулуба, зв'язкового-м'язового апарату стоп, уміння орієнтуватися в просторі, виховання спритності, сміливості, терпіння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5334" marR="653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4716016" y="260648"/>
            <a:ext cx="413995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sz="14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Характеристика рухливих ігор з помірними та тонізуючими психофізичними навантаженням (II, III групи) (за узагальненими даними літератури)</a:t>
            </a:r>
            <a:endParaRPr kumimoji="0" lang="uk-UA" sz="1800" b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712260"/>
          <a:ext cx="3888433" cy="4837935"/>
        </p:xfrm>
        <a:graphic>
          <a:graphicData uri="http://schemas.openxmlformats.org/drawingml/2006/table">
            <a:tbl>
              <a:tblPr/>
              <a:tblGrid>
                <a:gridCol w="1505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51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18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Назва гри і вік дітей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Очікувані результати впливу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"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«Коло за колом»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2857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(3–9 років)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Зміцнення м'язів кінцівок і тулуба; розвиток навичок повного дихання, формування правильної постави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40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2.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«Змійка»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marL="2857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(5–12 років)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 dirty="0" err="1">
                          <a:latin typeface="Times New Roman"/>
                          <a:ea typeface="Times New Roman"/>
                        </a:rPr>
                        <a:t>Загальнозміцнююча</a:t>
                      </a: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 дію на весь організм; формування правильної постави; розвиток раціонального навику природних рухів; уміння розслабляти м'язи; виховання творчого підходу до вирішення завдань, розвиток ініціативності, швидкості реакції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74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3.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"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«Кіт і мишка»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2857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(5–14 років)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Розвиток спритності, швидкості реакції, почуття координації та швидкості рухів, розвиток витривалості; загальна дія на організм дитини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84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4.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«Зібрати кеглі»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2857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(7</a:t>
                      </a:r>
                      <a:r>
                        <a:rPr lang="uk-UA" sz="110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14</a:t>
                      </a:r>
                      <a:r>
                        <a:rPr lang="uk-UA" sz="1100">
                          <a:latin typeface="Times New Roman"/>
                          <a:ea typeface="Times New Roman"/>
                        </a:rPr>
                        <a:t> років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Розвиток уміння координувати рухи в крупних і дрібних м'язових групах; виховання почуття товариства, відповідальності перед колективом, дисциплінованості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40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5.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"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Мы </a:t>
                      </a:r>
                      <a:r>
                        <a:rPr lang="uk-UA" sz="110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 весел</a:t>
                      </a:r>
                      <a:r>
                        <a:rPr lang="uk-UA" sz="1100">
                          <a:latin typeface="Times New Roman"/>
                          <a:ea typeface="Times New Roman"/>
                        </a:rPr>
                        <a:t>і хлопці»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  <a:p>
                      <a:pPr marL="28575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(7</a:t>
                      </a:r>
                      <a:r>
                        <a:rPr lang="uk-UA" sz="110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12</a:t>
                      </a:r>
                      <a:r>
                        <a:rPr lang="uk-UA" sz="1100">
                          <a:latin typeface="Times New Roman"/>
                          <a:ea typeface="Times New Roman"/>
                        </a:rPr>
                        <a:t> років</a:t>
                      </a:r>
                      <a:r>
                        <a:rPr lang="ru-RU" sz="110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Тренування уміння координувати руху, розвиток спритності, уміння орієнтуватися на місцевості; виховання почуття дружелюбності, взаємодопомоги, загальне зміцнення організму дитини, стимуляція функцій дихання, кровообігу, обміну речовин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6307" marR="563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-180528" y="656983"/>
            <a:ext cx="439248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Характеристика варіантів рухливих ігор з тренувальним психофізичним навантаженням (IV група) (за узагальненими даними літератури)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534608" y="1412776"/>
          <a:ext cx="4609392" cy="5151120"/>
        </p:xfrm>
        <a:graphic>
          <a:graphicData uri="http://schemas.openxmlformats.org/drawingml/2006/table">
            <a:tbl>
              <a:tblPr/>
              <a:tblGrid>
                <a:gridCol w="228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4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7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0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Назва гри і вік дітей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Очікувані результати впливу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4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«Біжіть до прапора» (3</a:t>
                      </a:r>
                      <a:r>
                        <a:rPr lang="ru-RU" sz="130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7 років)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  <a:tab pos="2216150" algn="l"/>
                          <a:tab pos="233045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Розвиток уміння орієнтуватися в просторі, координації рухів під час ходьби, бігу, стрибків, швидкості реакції на сигнал, швидкості,розвиток зорової пам'яті, мислення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6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2.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1300">
                          <a:latin typeface="Times New Roman"/>
                          <a:ea typeface="Times New Roman"/>
                        </a:rPr>
                        <a:t>Гус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и –лебеді»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(3–7 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років</a:t>
                      </a:r>
                      <a:r>
                        <a:rPr lang="ru-RU" sz="130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Зміцнення м'язово-зв'язкового апарату ніг; поліпшення постави, розвиток швидкості реакції, спритності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4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3.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1300">
                          <a:latin typeface="Times New Roman"/>
                          <a:ea typeface="Times New Roman"/>
                        </a:rPr>
                        <a:t>Черепахи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»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(3–14 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років</a:t>
                      </a:r>
                      <a:r>
                        <a:rPr lang="ru-RU" sz="130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Розвиток рухів в горизонтальному положенні (повзання, лазанья), спритності, координації рухів; укріплення м'язів живота, спини, м'язового корсета хребта, м'язів кінцівок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04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4.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Школа мяча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(6–14 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років</a:t>
                      </a:r>
                      <a:r>
                        <a:rPr lang="ru-RU" sz="130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Зміцнення м'язів тулуба і кінцівок, розвиток спритності, влучності, координації рухів у великих і малих м'язових групах, формування правильної постави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9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5.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«Комплекс вправ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ігрового характеру»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</a:rPr>
                        <a:t>(5</a:t>
                      </a:r>
                      <a:r>
                        <a:rPr lang="ru-RU" sz="130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uk-UA" sz="1300">
                          <a:latin typeface="Times New Roman"/>
                          <a:ea typeface="Times New Roman"/>
                        </a:rPr>
                        <a:t>12 років</a:t>
                      </a:r>
                      <a:r>
                        <a:rPr lang="ru-RU" sz="130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uk-UA" sz="1300" dirty="0">
                          <a:latin typeface="Times New Roman"/>
                          <a:ea typeface="Times New Roman"/>
                        </a:rPr>
                        <a:t>Тренування навиків правильного дихання (римованого, повного, з плавильним видихом); зміцнення м'язів тулуба і кінцівок; формування зводів стоп, правильної постави; розвиток відчуття рівноваги, координації рухів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133" marR="681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4427984" y="332656"/>
            <a:ext cx="471601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Характеристика варіантів рухливих ігор з тонізуючим і тренувальним психофізичним навантаженням (III-IV групи) (за узагальненими даними літератури)</a:t>
            </a: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11560" y="332656"/>
            <a:ext cx="788436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Підготовча частина</a:t>
            </a:r>
            <a:r>
              <a:rPr kumimoji="0" lang="uk-U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ігри невеликої рухливості й складності, які сприяють зосередженості уваги учнів. Найхарактернішими видами рухів для цих ігор є ходьба, біг із нескладними додатковими вправами.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Основна частина</a:t>
            </a:r>
            <a:r>
              <a:rPr kumimoji="0" lang="uk-U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ігри з бігом на швидкість, із подоланням перешкод, метанням, стрибками та іншими видами рухів, які потребують великої рухливості. Ігри в основній частині повинні сприяти вивченню й удосконаленню техніки виконання тих чи інших рухів.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Заключна частина</a:t>
            </a:r>
            <a:r>
              <a:rPr kumimoji="0" lang="uk-U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– ігри незначної та середньої рухливості з простими рухами, правилами та організацією. Вони повинні сприяти активному відпочинку після інтенсивного навантаження в основній частині й завершенню його з добрим настроєм.</a:t>
            </a: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23554" name="Rectangle 2"/>
          <p:cNvSpPr>
            <a:spLocks noChangeArrowheads="1"/>
          </p:cNvSpPr>
          <p:nvPr/>
        </p:nvSpPr>
        <p:spPr bwMode="auto">
          <a:xfrm>
            <a:off x="4211960" y="5358118"/>
            <a:ext cx="4932040" cy="1323439"/>
          </a:xfrm>
          <a:prstGeom prst="rect">
            <a:avLst/>
          </a:prstGeom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Дозування ігор варіюється з урахуванням ступеня їх складності, віку, індивідуальних особливостей учнів і складає 2–5 ігор в уроці, кількість повторень від 1 до 3, з інтервалом відпочинку 20-40 с. </a:t>
            </a:r>
            <a:endParaRPr kumimoji="0" lang="uk-UA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1573</Words>
  <Application>Microsoft Macintosh PowerPoint</Application>
  <PresentationFormat>Экран (4:3)</PresentationFormat>
  <Paragraphs>134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Тема Office</vt:lpstr>
      <vt:lpstr>ВИКОРИСТАННЯ РУХЛИВИХ ІГОР В ФІЗИЧНІЙ ПІДГОТОВЦІ ДІТЕЙ МОЛОДШОГО ШКІЛЬНОГО ВІКУ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ВИКОРИСТАННЯ РУХЛИВИХ ІГОР В ФІЗИЧНІЙ ПІДГОТОВЦІ ДІТЕЙ МОЛОДШОГО ШКІЛЬНОГО ВІКУ </dc:title>
  <dc:creator>сергей</dc:creator>
  <cp:lastModifiedBy>Elvira Esaulova</cp:lastModifiedBy>
  <cp:revision>7</cp:revision>
  <dcterms:created xsi:type="dcterms:W3CDTF">2016-05-30T03:12:56Z</dcterms:created>
  <dcterms:modified xsi:type="dcterms:W3CDTF">2022-04-29T05:53:58Z</dcterms:modified>
</cp:coreProperties>
</file>