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5805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63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3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03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44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39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21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9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352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86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13" y="0"/>
            <a:ext cx="90995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>
            <a:spLocks noGrp="1"/>
          </p:cNvSpPr>
          <p:nvPr>
            <p:ph type="ctrTitle"/>
          </p:nvPr>
        </p:nvSpPr>
        <p:spPr>
          <a:xfrm>
            <a:off x="1151619" y="1412776"/>
            <a:ext cx="6840760" cy="3600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3959"/>
              <a:buFont typeface="Georgia"/>
              <a:buNone/>
            </a:pPr>
            <a:r>
              <a:rPr lang="ru-RU" sz="3959" b="1">
                <a:solidFill>
                  <a:srgbClr val="974806"/>
                </a:solidFill>
                <a:latin typeface="Georgia"/>
                <a:ea typeface="Georgia"/>
                <a:cs typeface="Georgia"/>
                <a:sym typeface="Georgia"/>
              </a:rPr>
              <a:t>Організація діяльності дошкільників щодо ознайомлення зі змістом живої та неживої природи </a:t>
            </a:r>
            <a:endParaRPr sz="3959" b="1">
              <a:solidFill>
                <a:srgbClr val="97480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ctrTitle"/>
          </p:nvPr>
        </p:nvSpPr>
        <p:spPr>
          <a:xfrm>
            <a:off x="685800" y="1556792"/>
            <a:ext cx="7772400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nstantia"/>
              <a:buNone/>
            </a:pPr>
            <a:r>
              <a:rPr lang="ru-RU" b="1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МЕТОДИКА ОЗНАЙОМЛЕННЯ ДІТЕЙ ДОШКІЛЬНОГО ВІКУ З ЖИВОЮ ТА НЕЖИВОЮ ПРИРОДОЮ</a:t>
            </a:r>
            <a:endParaRPr b="1">
              <a:solidFill>
                <a:srgbClr val="7030A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11560" y="1628800"/>
            <a:ext cx="8229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Impact"/>
              <a:buNone/>
            </a:pPr>
            <a:r>
              <a:rPr lang="ru-RU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Ознайомлення дітей з природою - один із головних засобів їх розвитку</a:t>
            </a:r>
            <a:r>
              <a:rPr lang="ru-RU"/>
              <a:t/>
            </a:r>
            <a:br>
              <a:rPr lang="ru-RU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467544" y="1196752"/>
            <a:ext cx="8229600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3959"/>
              <a:buFont typeface="Georgia"/>
              <a:buNone/>
            </a:pPr>
            <a:r>
              <a:rPr lang="ru-RU" sz="3959" b="1">
                <a:solidFill>
                  <a:srgbClr val="A04400"/>
                </a:solidFill>
                <a:latin typeface="Georgia"/>
                <a:ea typeface="Georgia"/>
                <a:cs typeface="Georgia"/>
                <a:sym typeface="Georgia"/>
              </a:rPr>
              <a:t>Планування роботи по ознайомленню з природою:</a:t>
            </a:r>
            <a:endParaRPr/>
          </a:p>
        </p:txBody>
      </p:sp>
      <p:grpSp>
        <p:nvGrpSpPr>
          <p:cNvPr id="178" name="Google Shape;178;p28"/>
          <p:cNvGrpSpPr/>
          <p:nvPr/>
        </p:nvGrpSpPr>
        <p:grpSpPr>
          <a:xfrm>
            <a:off x="457200" y="2510470"/>
            <a:ext cx="8229599" cy="3526110"/>
            <a:chOff x="0" y="89582"/>
            <a:chExt cx="8229599" cy="3526110"/>
          </a:xfrm>
        </p:grpSpPr>
        <p:sp>
          <p:nvSpPr>
            <p:cNvPr id="179" name="Google Shape;179;p28"/>
            <p:cNvSpPr/>
            <p:nvPr/>
          </p:nvSpPr>
          <p:spPr>
            <a:xfrm>
              <a:off x="0" y="89582"/>
              <a:ext cx="8229599" cy="111969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 txBox="1"/>
            <p:nvPr/>
          </p:nvSpPr>
          <p:spPr>
            <a:xfrm>
              <a:off x="54659" y="144241"/>
              <a:ext cx="8120281" cy="1010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900" b="1" i="0" u="none" strike="noStrike" cap="none">
                  <a:solidFill>
                    <a:srgbClr val="0033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 доборі матеріалу з природою, потрібно враховувати принцип доступності і науковості </a:t>
              </a:r>
              <a:endParaRPr sz="29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0" y="1292792"/>
              <a:ext cx="8229599" cy="111969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FF8D"/>
                </a:gs>
                <a:gs pos="35000">
                  <a:srgbClr val="B9FFB0"/>
                </a:gs>
                <a:gs pos="100000">
                  <a:srgbClr val="E1FFDD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 txBox="1"/>
            <p:nvPr/>
          </p:nvSpPr>
          <p:spPr>
            <a:xfrm>
              <a:off x="54659" y="1347451"/>
              <a:ext cx="8120281" cy="1010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900" b="1" i="0" u="none" strike="noStrike" cap="none">
                  <a:solidFill>
                    <a:srgbClr val="0033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 доборі матеріалу, враховується принцип енциклопедичності </a:t>
              </a:r>
              <a:endParaRPr sz="29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0" y="2496002"/>
              <a:ext cx="8229599" cy="111969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 txBox="1"/>
            <p:nvPr/>
          </p:nvSpPr>
          <p:spPr>
            <a:xfrm>
              <a:off x="54659" y="2550661"/>
              <a:ext cx="8120281" cy="1010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900" b="1" i="0" u="none" strike="noStrike" cap="none">
                  <a:solidFill>
                    <a:srgbClr val="0033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 доборі матеріалу, враховується краєзнавчий принцип </a:t>
              </a:r>
              <a:endParaRPr sz="29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43528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3959"/>
              <a:buFont typeface="Georgia"/>
              <a:buNone/>
            </a:pPr>
            <a:r>
              <a:rPr lang="ru-RU" sz="3959" b="1">
                <a:solidFill>
                  <a:srgbClr val="A04400"/>
                </a:solidFill>
                <a:latin typeface="Georgia"/>
                <a:ea typeface="Georgia"/>
                <a:cs typeface="Georgia"/>
                <a:sym typeface="Georgia"/>
              </a:rPr>
              <a:t>Методи ознайомлення дітей з природою за Яришевою Н.Ф.</a:t>
            </a:r>
            <a:endParaRPr sz="3959" b="1">
              <a:solidFill>
                <a:srgbClr val="A04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0" name="Google Shape;190;p29"/>
          <p:cNvGrpSpPr/>
          <p:nvPr/>
        </p:nvGrpSpPr>
        <p:grpSpPr>
          <a:xfrm>
            <a:off x="475557" y="2708921"/>
            <a:ext cx="8180097" cy="1724404"/>
            <a:chOff x="18357" y="0"/>
            <a:chExt cx="8180097" cy="1724404"/>
          </a:xfrm>
        </p:grpSpPr>
        <p:sp>
          <p:nvSpPr>
            <p:cNvPr id="191" name="Google Shape;191;p29"/>
            <p:cNvSpPr/>
            <p:nvPr/>
          </p:nvSpPr>
          <p:spPr>
            <a:xfrm>
              <a:off x="18357" y="0"/>
              <a:ext cx="2502561" cy="78823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 txBox="1"/>
            <p:nvPr/>
          </p:nvSpPr>
          <p:spPr>
            <a:xfrm>
              <a:off x="18357" y="0"/>
              <a:ext cx="2502561" cy="78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Наочні</a:t>
              </a:r>
              <a:endParaRPr sz="36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18357" y="784449"/>
              <a:ext cx="2502561" cy="939955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 txBox="1"/>
            <p:nvPr/>
          </p:nvSpPr>
          <p:spPr>
            <a:xfrm>
              <a:off x="18357" y="784449"/>
              <a:ext cx="2502561" cy="93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спостереження,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2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розгляд картин,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2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демонстрація фільмів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821176" y="0"/>
              <a:ext cx="2502561" cy="788236"/>
            </a:xfrm>
            <a:prstGeom prst="rect">
              <a:avLst/>
            </a:prstGeom>
            <a:solidFill>
              <a:srgbClr val="5FDF45"/>
            </a:soli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 txBox="1"/>
            <p:nvPr/>
          </p:nvSpPr>
          <p:spPr>
            <a:xfrm>
              <a:off x="2821176" y="0"/>
              <a:ext cx="2502561" cy="78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Практичні</a:t>
              </a:r>
              <a:endParaRPr sz="32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2821176" y="784449"/>
              <a:ext cx="2502561" cy="939955"/>
            </a:xfrm>
            <a:prstGeom prst="rect">
              <a:avLst/>
            </a:prstGeom>
            <a:solidFill>
              <a:srgbClr val="D2F2CB">
                <a:alpha val="89803"/>
              </a:srgbClr>
            </a:solidFill>
            <a:ln w="25400" cap="flat" cmpd="sng">
              <a:solidFill>
                <a:srgbClr val="D2F2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 txBox="1"/>
            <p:nvPr/>
          </p:nvSpPr>
          <p:spPr>
            <a:xfrm>
              <a:off x="2821176" y="784449"/>
              <a:ext cx="2502561" cy="93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елементарні досліди,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2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ігровий метод,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2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праця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5695893" y="0"/>
              <a:ext cx="2502561" cy="788236"/>
            </a:xfrm>
            <a:prstGeom prst="rect">
              <a:avLst/>
            </a:prstGeom>
            <a:solidFill>
              <a:srgbClr val="F69444"/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 txBox="1"/>
            <p:nvPr/>
          </p:nvSpPr>
          <p:spPr>
            <a:xfrm>
              <a:off x="5695893" y="0"/>
              <a:ext cx="2502561" cy="78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Словесні</a:t>
              </a:r>
              <a:endParaRPr sz="36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5695893" y="784449"/>
              <a:ext cx="2502561" cy="939955"/>
            </a:xfrm>
            <a:prstGeom prst="rect">
              <a:avLst/>
            </a:prstGeom>
            <a:solidFill>
              <a:srgbClr val="FBDACB">
                <a:alpha val="89803"/>
              </a:srgbClr>
            </a:solidFill>
            <a:ln w="25400" cap="flat" cmpd="sng">
              <a:solidFill>
                <a:srgbClr val="FBDA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 txBox="1"/>
            <p:nvPr/>
          </p:nvSpPr>
          <p:spPr>
            <a:xfrm>
              <a:off x="5695893" y="784449"/>
              <a:ext cx="2502561" cy="93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розповіді вихователя,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2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читання художніх творів,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2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90099"/>
                </a:buClr>
                <a:buSzPts val="2000"/>
                <a:buFont typeface="Times New Roman"/>
                <a:buChar char="•"/>
              </a:pPr>
              <a:r>
                <a:rPr lang="ru-RU" sz="2000" b="1" i="0" u="none" strike="noStrike" cap="none">
                  <a:solidFill>
                    <a:srgbClr val="99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бесіди</a:t>
              </a:r>
              <a:endParaRPr sz="20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4400"/>
              <a:buFont typeface="Constantia"/>
              <a:buNone/>
            </a:pPr>
            <a:r>
              <a:rPr lang="ru-RU" b="1">
                <a:solidFill>
                  <a:srgbClr val="A04400"/>
                </a:solidFill>
                <a:latin typeface="Constantia"/>
                <a:ea typeface="Constantia"/>
                <a:cs typeface="Constantia"/>
                <a:sym typeface="Constantia"/>
              </a:rPr>
              <a:t>Види спостережень</a:t>
            </a:r>
            <a:endParaRPr b="1">
              <a:solidFill>
                <a:srgbClr val="A044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08" name="Google Shape;208;p30"/>
          <p:cNvGrpSpPr/>
          <p:nvPr/>
        </p:nvGrpSpPr>
        <p:grpSpPr>
          <a:xfrm>
            <a:off x="467544" y="2780928"/>
            <a:ext cx="8196097" cy="2807709"/>
            <a:chOff x="10344" y="0"/>
            <a:chExt cx="8196097" cy="2807709"/>
          </a:xfrm>
        </p:grpSpPr>
        <p:sp>
          <p:nvSpPr>
            <p:cNvPr id="209" name="Google Shape;209;p30"/>
            <p:cNvSpPr/>
            <p:nvPr/>
          </p:nvSpPr>
          <p:spPr>
            <a:xfrm>
              <a:off x="10344" y="0"/>
              <a:ext cx="2507456" cy="965652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 txBox="1"/>
            <p:nvPr/>
          </p:nvSpPr>
          <p:spPr>
            <a:xfrm>
              <a:off x="10344" y="0"/>
              <a:ext cx="2507456" cy="965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 тривалістю</a:t>
              </a:r>
              <a:endPara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10344" y="936103"/>
              <a:ext cx="2507456" cy="1799604"/>
            </a:xfrm>
            <a:prstGeom prst="rect">
              <a:avLst/>
            </a:prstGeom>
            <a:solidFill>
              <a:srgbClr val="FFFF00">
                <a:alpha val="89803"/>
              </a:srgbClr>
            </a:solidFill>
            <a:ln w="25400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 txBox="1"/>
            <p:nvPr/>
          </p:nvSpPr>
          <p:spPr>
            <a:xfrm>
              <a:off x="10344" y="936103"/>
              <a:ext cx="2507456" cy="17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2286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короткотривалі;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20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довготривалі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2890659" y="0"/>
              <a:ext cx="2507456" cy="965652"/>
            </a:xfrm>
            <a:prstGeom prst="rect">
              <a:avLst/>
            </a:prstGeom>
            <a:gradFill>
              <a:gsLst>
                <a:gs pos="0">
                  <a:srgbClr val="318720"/>
                </a:gs>
                <a:gs pos="50000">
                  <a:srgbClr val="48C32F"/>
                </a:gs>
                <a:gs pos="100000">
                  <a:srgbClr val="57EA3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 txBox="1"/>
            <p:nvPr/>
          </p:nvSpPr>
          <p:spPr>
            <a:xfrm>
              <a:off x="2890659" y="0"/>
              <a:ext cx="2507456" cy="965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 формою організації</a:t>
              </a:r>
              <a:endPara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2890659" y="936103"/>
              <a:ext cx="2507456" cy="1799604"/>
            </a:xfrm>
            <a:prstGeom prst="rect">
              <a:avLst/>
            </a:prstGeom>
            <a:solidFill>
              <a:srgbClr val="00FF00">
                <a:alpha val="89803"/>
              </a:srgbClr>
            </a:solidFill>
            <a:ln w="25400" cap="flat" cmpd="sng">
              <a:solidFill>
                <a:srgbClr val="D2F2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 txBox="1"/>
            <p:nvPr/>
          </p:nvSpPr>
          <p:spPr>
            <a:xfrm>
              <a:off x="2890659" y="936103"/>
              <a:ext cx="2507456" cy="17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індивідуальні;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15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групові;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15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колективні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5698985" y="0"/>
              <a:ext cx="2507456" cy="965652"/>
            </a:xfrm>
            <a:prstGeom prst="rect">
              <a:avLst/>
            </a:prstGeom>
            <a:gradFill>
              <a:gsLst>
                <a:gs pos="0">
                  <a:srgbClr val="FF6699"/>
                </a:gs>
                <a:gs pos="45000">
                  <a:srgbClr val="FF7A00"/>
                </a:gs>
                <a:gs pos="70000">
                  <a:srgbClr val="FF0300"/>
                </a:gs>
                <a:gs pos="83320">
                  <a:srgbClr val="CC0099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 txBox="1"/>
            <p:nvPr/>
          </p:nvSpPr>
          <p:spPr>
            <a:xfrm>
              <a:off x="5698985" y="0"/>
              <a:ext cx="2507456" cy="965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 дидактичною метою</a:t>
              </a:r>
              <a:endPara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5698985" y="1008105"/>
              <a:ext cx="2507456" cy="1799604"/>
            </a:xfrm>
            <a:prstGeom prst="rect">
              <a:avLst/>
            </a:prstGeom>
            <a:solidFill>
              <a:srgbClr val="FF6699">
                <a:alpha val="89803"/>
              </a:srgbClr>
            </a:solidFill>
            <a:ln w="25400" cap="flat" cmpd="sng">
              <a:solidFill>
                <a:srgbClr val="FBDA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 txBox="1"/>
            <p:nvPr/>
          </p:nvSpPr>
          <p:spPr>
            <a:xfrm>
              <a:off x="5698985" y="1008105"/>
              <a:ext cx="2507456" cy="17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первинні;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15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повторні;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15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ru-RU" sz="21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заключні</a:t>
              </a:r>
              <a:endParaRPr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4400"/>
              <a:buFont typeface="Constantia"/>
              <a:buNone/>
            </a:pPr>
            <a:r>
              <a:rPr lang="ru-RU" b="1">
                <a:solidFill>
                  <a:srgbClr val="A04400"/>
                </a:solidFill>
                <a:latin typeface="Constantia"/>
                <a:ea typeface="Constantia"/>
                <a:cs typeface="Constantia"/>
                <a:sym typeface="Constantia"/>
              </a:rPr>
              <a:t>Форми ознайомлення дітей з природою</a:t>
            </a:r>
            <a:endParaRPr b="1">
              <a:solidFill>
                <a:srgbClr val="A044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457200" y="2636912"/>
            <a:ext cx="8229600" cy="34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330"/>
              <a:buChar char="•"/>
            </a:pPr>
            <a:r>
              <a:rPr lang="ru-RU" sz="3330" b="1">
                <a:solidFill>
                  <a:srgbClr val="006600"/>
                </a:solidFill>
                <a:latin typeface="Constantia"/>
                <a:ea typeface="Constantia"/>
                <a:cs typeface="Constantia"/>
                <a:sym typeface="Constantia"/>
              </a:rPr>
              <a:t>Заняття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rgbClr val="006600"/>
              </a:buClr>
              <a:buSzPts val="3330"/>
              <a:buChar char="•"/>
            </a:pPr>
            <a:r>
              <a:rPr lang="ru-RU" sz="3330" b="1">
                <a:solidFill>
                  <a:srgbClr val="006600"/>
                </a:solidFill>
                <a:latin typeface="Constantia"/>
                <a:ea typeface="Constantia"/>
                <a:cs typeface="Constantia"/>
                <a:sym typeface="Constantia"/>
              </a:rPr>
              <a:t>Спостереження в повсякденному житті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rgbClr val="006600"/>
              </a:buClr>
              <a:buSzPts val="3330"/>
              <a:buChar char="•"/>
            </a:pPr>
            <a:r>
              <a:rPr lang="ru-RU" sz="3330" b="1">
                <a:solidFill>
                  <a:srgbClr val="006600"/>
                </a:solidFill>
                <a:latin typeface="Constantia"/>
                <a:ea typeface="Constantia"/>
                <a:cs typeface="Constantia"/>
                <a:sym typeface="Constantia"/>
              </a:rPr>
              <a:t>Екскурсії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rgbClr val="006600"/>
              </a:buClr>
              <a:buSzPts val="3330"/>
              <a:buChar char="•"/>
            </a:pPr>
            <a:r>
              <a:rPr lang="ru-RU" sz="3330" b="1">
                <a:solidFill>
                  <a:srgbClr val="006600"/>
                </a:solidFill>
                <a:latin typeface="Constantia"/>
                <a:ea typeface="Constantia"/>
                <a:cs typeface="Constantia"/>
                <a:sym typeface="Constantia"/>
              </a:rPr>
              <a:t>Елементарна дослідницька діяльність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rgbClr val="006600"/>
              </a:buClr>
              <a:buSzPts val="3330"/>
              <a:buChar char="•"/>
            </a:pPr>
            <a:r>
              <a:rPr lang="ru-RU" sz="3330" b="1">
                <a:solidFill>
                  <a:srgbClr val="006600"/>
                </a:solidFill>
                <a:latin typeface="Constantia"/>
                <a:ea typeface="Constantia"/>
                <a:cs typeface="Constantia"/>
                <a:sym typeface="Constantia"/>
              </a:rPr>
              <a:t>Робота в куточку природи</a:t>
            </a:r>
            <a:endParaRPr sz="3330" b="1">
              <a:solidFill>
                <a:srgbClr val="0066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56" y="1061357"/>
            <a:ext cx="7119257" cy="5774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82296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4000"/>
              <a:buFont typeface="Constantia"/>
              <a:buNone/>
            </a:pPr>
            <a:r>
              <a:rPr lang="uk-UA" b="1" dirty="0" smtClean="0">
                <a:solidFill>
                  <a:srgbClr val="A04400"/>
                </a:solidFill>
                <a:latin typeface="Constantia"/>
                <a:ea typeface="Constantia"/>
                <a:cs typeface="Constantia"/>
                <a:sym typeface="Constantia"/>
              </a:rPr>
              <a:t> Вимоги  та </a:t>
            </a:r>
            <a:r>
              <a:rPr lang="uk-UA" b="1" dirty="0">
                <a:solidFill>
                  <a:srgbClr val="A04400"/>
                </a:solidFill>
                <a:latin typeface="Constantia"/>
                <a:ea typeface="Constantia"/>
                <a:cs typeface="Constantia"/>
                <a:sym typeface="Constantia"/>
              </a:rPr>
              <a:t>п</a:t>
            </a:r>
            <a:r>
              <a:rPr lang="uk-UA" b="1" dirty="0" smtClean="0">
                <a:solidFill>
                  <a:srgbClr val="A04400"/>
                </a:solidFill>
                <a:latin typeface="Constantia"/>
                <a:ea typeface="Constantia"/>
                <a:cs typeface="Constantia"/>
                <a:sym typeface="Constantia"/>
              </a:rPr>
              <a:t>рийоми :</a:t>
            </a:r>
            <a:endParaRPr b="1" dirty="0">
              <a:solidFill>
                <a:srgbClr val="A044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uk-UA" sz="2480" dirty="0" smtClean="0"/>
              <a:t> 1. Відповідність Схемі проведення  спостереження ( структурі)</a:t>
            </a:r>
          </a:p>
          <a:p>
            <a:pPr marL="614680" lvl="0" indent="-4572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AutoNum type="arabicPlain" startAt="2"/>
            </a:pPr>
            <a:r>
              <a:rPr lang="uk-UA" sz="2480" dirty="0" smtClean="0"/>
              <a:t>Використання </a:t>
            </a:r>
          </a:p>
          <a:p>
            <a:pPr marL="15748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uk-UA" sz="2480" dirty="0" smtClean="0"/>
              <a:t>Малі фольклорні жанри:</a:t>
            </a: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uk-UA" sz="2480" dirty="0" smtClean="0"/>
              <a:t> </a:t>
            </a:r>
            <a:r>
              <a:rPr lang="uk-UA" sz="2480" dirty="0" err="1" smtClean="0"/>
              <a:t>загадки</a:t>
            </a:r>
            <a:r>
              <a:rPr lang="uk-UA" sz="2480" dirty="0" err="1" smtClean="0"/>
              <a:t>,прислів</a:t>
            </a:r>
            <a:r>
              <a:rPr lang="uk-UA" sz="2480" dirty="0" smtClean="0"/>
              <a:t> я, казки в Сухомлинського</a:t>
            </a: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uk-UA" sz="2480" dirty="0" smtClean="0"/>
              <a:t>Порівняння</a:t>
            </a: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uk-UA" sz="2480" dirty="0" smtClean="0"/>
              <a:t>Запитання</a:t>
            </a: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uk-UA" sz="2480" dirty="0"/>
              <a:t>Б</a:t>
            </a:r>
            <a:r>
              <a:rPr lang="uk-UA" sz="2480" dirty="0" smtClean="0"/>
              <a:t>есіда</a:t>
            </a:r>
            <a:endParaRPr sz="2480" dirty="0"/>
          </a:p>
        </p:txBody>
      </p:sp>
    </p:spTree>
    <p:extLst>
      <p:ext uri="{BB962C8B-B14F-4D97-AF65-F5344CB8AC3E}">
        <p14:creationId xmlns:p14="http://schemas.microsoft.com/office/powerpoint/2010/main" val="227122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170</Words>
  <Application>Microsoft Office PowerPoint</Application>
  <PresentationFormat>Экран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Georgia</vt:lpstr>
      <vt:lpstr>Impact</vt:lpstr>
      <vt:lpstr>Times New Roman</vt:lpstr>
      <vt:lpstr>Тема Office</vt:lpstr>
      <vt:lpstr>2_Тема Office</vt:lpstr>
      <vt:lpstr>Організація діяльності дошкільників щодо ознайомлення зі змістом живої та неживої природи </vt:lpstr>
      <vt:lpstr>МЕТОДИКА ОЗНАЙОМЛЕННЯ ДІТЕЙ ДОШКІЛЬНОГО ВІКУ З ЖИВОЮ ТА НЕЖИВОЮ ПРИРОДОЮ</vt:lpstr>
      <vt:lpstr>Ознайомлення дітей з природою - один із головних засобів їх розвитку </vt:lpstr>
      <vt:lpstr>Планування роботи по ознайомленню з природою:</vt:lpstr>
      <vt:lpstr>Методи ознайомлення дітей з природою за Яришевою Н.Ф.</vt:lpstr>
      <vt:lpstr>Види спостережень</vt:lpstr>
      <vt:lpstr>Форми ознайомлення дітей з природою</vt:lpstr>
      <vt:lpstr>Презентация PowerPoint</vt:lpstr>
      <vt:lpstr> Вимоги  та прийоми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діяльності дошкільників щодо ознайомлення зі змістом живої та неживої природи </dc:title>
  <cp:lastModifiedBy>Sergey</cp:lastModifiedBy>
  <cp:revision>2</cp:revision>
  <dcterms:modified xsi:type="dcterms:W3CDTF">2022-09-13T08:23:03Z</dcterms:modified>
</cp:coreProperties>
</file>