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75" r:id="rId5"/>
    <p:sldId id="274" r:id="rId6"/>
    <p:sldId id="271" r:id="rId7"/>
    <p:sldId id="259" r:id="rId8"/>
    <p:sldId id="276" r:id="rId9"/>
    <p:sldId id="277" r:id="rId10"/>
    <p:sldId id="260" r:id="rId11"/>
    <p:sldId id="261" r:id="rId12"/>
    <p:sldId id="262" r:id="rId13"/>
    <p:sldId id="272" r:id="rId14"/>
    <p:sldId id="273" r:id="rId15"/>
    <p:sldId id="263" r:id="rId16"/>
    <p:sldId id="264" r:id="rId17"/>
    <p:sldId id="265" r:id="rId18"/>
    <p:sldId id="266" r:id="rId19"/>
    <p:sldId id="267" r:id="rId20"/>
    <p:sldId id="268" r:id="rId21"/>
    <p:sldId id="278" r:id="rId22"/>
    <p:sldId id="269" r:id="rId23"/>
    <p:sldId id="279" r:id="rId24"/>
    <p:sldId id="270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BF85A843-2967-4C71-8772-ACD69601882D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3EB0F981-B0BC-46C6-AD08-79787075D1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188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5A843-2967-4C71-8772-ACD69601882D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0F981-B0BC-46C6-AD08-79787075D1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5876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F85A843-2967-4C71-8772-ACD69601882D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EB0F981-B0BC-46C6-AD08-79787075D1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32341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F85A843-2967-4C71-8772-ACD69601882D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EB0F981-B0BC-46C6-AD08-79787075D1D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321571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F85A843-2967-4C71-8772-ACD69601882D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EB0F981-B0BC-46C6-AD08-79787075D1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8608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5A843-2967-4C71-8772-ACD69601882D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0F981-B0BC-46C6-AD08-79787075D1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97692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5A843-2967-4C71-8772-ACD69601882D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0F981-B0BC-46C6-AD08-79787075D1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4726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5A843-2967-4C71-8772-ACD69601882D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0F981-B0BC-46C6-AD08-79787075D1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3093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F85A843-2967-4C71-8772-ACD69601882D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EB0F981-B0BC-46C6-AD08-79787075D1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3385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5A843-2967-4C71-8772-ACD69601882D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0F981-B0BC-46C6-AD08-79787075D1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078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F85A843-2967-4C71-8772-ACD69601882D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EB0F981-B0BC-46C6-AD08-79787075D1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171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5A843-2967-4C71-8772-ACD69601882D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0F981-B0BC-46C6-AD08-79787075D1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356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5A843-2967-4C71-8772-ACD69601882D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0F981-B0BC-46C6-AD08-79787075D1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457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5A843-2967-4C71-8772-ACD69601882D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0F981-B0BC-46C6-AD08-79787075D1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432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5A843-2967-4C71-8772-ACD69601882D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0F981-B0BC-46C6-AD08-79787075D1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152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5A843-2967-4C71-8772-ACD69601882D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0F981-B0BC-46C6-AD08-79787075D1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976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5A843-2967-4C71-8772-ACD69601882D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0F981-B0BC-46C6-AD08-79787075D1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0294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5A843-2967-4C71-8772-ACD69601882D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0F981-B0BC-46C6-AD08-79787075D1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538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mon.gov.ua/storage/app/media/zagalna%20serednya/programy-1-4-klas/2022/08/15/Typova.osvitnya.prohrama.1-4/Typova.osvitnya.prohrama.1-2.Shyyan.pdf" TargetMode="External"/><Relationship Id="rId2" Type="http://schemas.openxmlformats.org/officeDocument/2006/relationships/hyperlink" Target="https://mon.gov.ua/storage/app/media/zagalna%20serednya/programy-1-4-klas/2022/08/15/Typova.osvitnya.prohrama.1-4/Typova.osvitnya.prohrama.1-2.Savchenko.pdf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mon.gov.ua/storage/app/media/zagalna%20serednya/programy-1-4-klas/2022/08/15/Typova.osvitnya.prohrama.1-4/Typova.osvitnya.prohrama.3-4.Savchenko.pdf" TargetMode="External"/><Relationship Id="rId2" Type="http://schemas.openxmlformats.org/officeDocument/2006/relationships/hyperlink" Target="https://mon.gov.ua/storage/app/media/zagalna%20serednya/programy-1-4-klas/2022/08/15/Typova.osvitnya.prohrama.1-4/Typova.osvitnya.prohrama.1-2.Savchenko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on.gov.ua/storage/app/media/zagalna%20serednya/programy-1-4-klas/2022/08/15/Typova.osvitnya.prohrama.1-4/Typova.osvitnya.prohrama.3-4.Shyyan.pdf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01C0A2-75CF-4CDA-925E-C4709DDF2E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5926" y="3555609"/>
            <a:ext cx="9962271" cy="1825096"/>
          </a:xfrm>
        </p:spPr>
        <p:txBody>
          <a:bodyPr>
            <a:normAutofit fontScale="90000"/>
          </a:bodyPr>
          <a:lstStyle/>
          <a:p>
            <a:pPr algn="ctr"/>
            <a:r>
              <a:rPr lang="uk-UA" sz="60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Лекція 4. </a:t>
            </a:r>
            <a:br>
              <a:rPr lang="uk-UA" sz="60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6000" b="1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Планування</a:t>
            </a:r>
            <a:r>
              <a:rPr lang="ru-RU" sz="60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sz="6000" b="1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облік</a:t>
            </a:r>
            <a:r>
              <a:rPr lang="ru-RU" sz="60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6000" b="1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програмного</a:t>
            </a:r>
            <a:r>
              <a:rPr lang="ru-RU" sz="60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6000" b="1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матеріалу</a:t>
            </a:r>
            <a:r>
              <a:rPr lang="ru-RU" sz="60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 </a:t>
            </a:r>
            <a:r>
              <a:rPr lang="ru-RU" sz="6000" b="1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фізичної</a:t>
            </a:r>
            <a:r>
              <a:rPr lang="ru-RU" sz="60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6000" b="1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культури</a:t>
            </a:r>
            <a:br>
              <a:rPr lang="ru-RU" sz="6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84982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F55B00-2EDD-4D84-A1DB-E28D959C0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40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Типова освітня програма для 1-2 класу НУШ (за О. Савченком)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0F8F2D2-CF35-4911-84D4-60295CAD24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4941277" cy="4024125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err="1"/>
              <a:t>Типова</a:t>
            </a:r>
            <a:r>
              <a:rPr lang="ru-RU" dirty="0"/>
              <a:t> </a:t>
            </a:r>
            <a:r>
              <a:rPr lang="ru-RU" dirty="0" err="1"/>
              <a:t>освітня</a:t>
            </a:r>
            <a:r>
              <a:rPr lang="ru-RU" dirty="0"/>
              <a:t> </a:t>
            </a:r>
            <a:r>
              <a:rPr lang="ru-RU" dirty="0" err="1"/>
              <a:t>програма</a:t>
            </a:r>
            <a:r>
              <a:rPr lang="ru-RU" dirty="0"/>
              <a:t>, </a:t>
            </a:r>
            <a:r>
              <a:rPr lang="ru-RU" dirty="0" err="1"/>
              <a:t>розроблена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керівництвом</a:t>
            </a:r>
            <a:r>
              <a:rPr lang="ru-RU" dirty="0"/>
              <a:t> Савченко О. Я</a:t>
            </a:r>
            <a:endParaRPr lang="uk-UA" dirty="0">
              <a:hlinkClick r:id="rId2"/>
            </a:endParaRPr>
          </a:p>
          <a:p>
            <a:pPr marL="0" indent="0" algn="just">
              <a:buNone/>
            </a:pPr>
            <a:r>
              <a:rPr lang="en-US" dirty="0">
                <a:hlinkClick r:id="rId2"/>
              </a:rPr>
              <a:t>https://mon.gov.ua/storage/app/media/zagalna%20serednya/programy-1-4-klas/2022/08/15/Typova.osvitnya.prohrama.1-4/Typova.osvitnya.prohrama.1-2.Savchenko.pdf</a:t>
            </a:r>
            <a:r>
              <a:rPr lang="uk-UA" dirty="0"/>
              <a:t> </a:t>
            </a:r>
            <a:endParaRPr lang="ru-RU" dirty="0"/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BF412B1D-35A7-46F1-9EE8-0746DECBD6BC}"/>
              </a:ext>
            </a:extLst>
          </p:cNvPr>
          <p:cNvSpPr txBox="1">
            <a:spLocks/>
          </p:cNvSpPr>
          <p:nvPr/>
        </p:nvSpPr>
        <p:spPr>
          <a:xfrm>
            <a:off x="6268330" y="2194560"/>
            <a:ext cx="4941277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u-RU" dirty="0" err="1"/>
              <a:t>Типова</a:t>
            </a:r>
            <a:r>
              <a:rPr lang="ru-RU" dirty="0"/>
              <a:t> </a:t>
            </a:r>
            <a:r>
              <a:rPr lang="ru-RU" dirty="0" err="1"/>
              <a:t>освітня</a:t>
            </a:r>
            <a:r>
              <a:rPr lang="ru-RU" dirty="0"/>
              <a:t> </a:t>
            </a:r>
            <a:r>
              <a:rPr lang="ru-RU" dirty="0" err="1"/>
              <a:t>програма</a:t>
            </a:r>
            <a:r>
              <a:rPr lang="ru-RU" dirty="0"/>
              <a:t>, </a:t>
            </a:r>
            <a:r>
              <a:rPr lang="ru-RU" dirty="0" err="1"/>
              <a:t>розроблена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керівництвом</a:t>
            </a:r>
            <a:r>
              <a:rPr lang="ru-RU" dirty="0"/>
              <a:t> </a:t>
            </a:r>
            <a:r>
              <a:rPr lang="ru-RU" dirty="0" err="1"/>
              <a:t>Шияна</a:t>
            </a:r>
            <a:r>
              <a:rPr lang="ru-RU" dirty="0"/>
              <a:t> Р. Б.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n-US" dirty="0">
                <a:hlinkClick r:id="rId3"/>
              </a:rPr>
              <a:t>https://mon.gov.ua/storage/app/media/zagalna%20serednya/programy-1-4-klas/2022/08/15/Typova.osvitnya.prohrama.1-4/Typova.osvitnya.prohrama.1-2.Shyyan.pdf</a:t>
            </a:r>
            <a:r>
              <a:rPr lang="uk-UA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9571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6F8395-BA90-4F99-B86E-22BFF30A2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3360" y="639315"/>
            <a:ext cx="7743678" cy="1293028"/>
          </a:xfrm>
        </p:spPr>
        <p:txBody>
          <a:bodyPr>
            <a:normAutofit fontScale="90000"/>
          </a:bodyPr>
          <a:lstStyle/>
          <a:p>
            <a:r>
              <a:rPr lang="uk-UA" sz="4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Типова освітня програма для 3-4 класу НУШ (за О. Савченком та за Р. Шияном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15297279-4198-49A8-886C-749115730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4941277" cy="4024125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err="1"/>
              <a:t>Типова</a:t>
            </a:r>
            <a:r>
              <a:rPr lang="ru-RU" dirty="0"/>
              <a:t> </a:t>
            </a:r>
            <a:r>
              <a:rPr lang="ru-RU" dirty="0" err="1"/>
              <a:t>освітня</a:t>
            </a:r>
            <a:r>
              <a:rPr lang="ru-RU" dirty="0"/>
              <a:t> </a:t>
            </a:r>
            <a:r>
              <a:rPr lang="ru-RU" dirty="0" err="1"/>
              <a:t>програма</a:t>
            </a:r>
            <a:r>
              <a:rPr lang="ru-RU" dirty="0"/>
              <a:t>, </a:t>
            </a:r>
            <a:r>
              <a:rPr lang="ru-RU" dirty="0" err="1"/>
              <a:t>розроблена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керівництвом</a:t>
            </a:r>
            <a:r>
              <a:rPr lang="ru-RU" dirty="0"/>
              <a:t> Савченко О. Я</a:t>
            </a:r>
            <a:endParaRPr lang="uk-UA" dirty="0">
              <a:hlinkClick r:id="rId2"/>
            </a:endParaRPr>
          </a:p>
          <a:p>
            <a:pPr marL="0" indent="0" algn="just">
              <a:buNone/>
            </a:pPr>
            <a:r>
              <a:rPr lang="en-US" dirty="0">
                <a:hlinkClick r:id="rId3"/>
              </a:rPr>
              <a:t>https://mon.gov.ua/storage/app/media/zagalna%20serednya/programy-1-4-klas/2022/08/15/Typova.osvitnya.prohrama.1-4/Typova.osvitnya.prohrama.3-4.Savchenko.pdf</a:t>
            </a:r>
            <a:r>
              <a:rPr lang="uk-UA" dirty="0"/>
              <a:t> </a:t>
            </a:r>
            <a:endParaRPr lang="ru-RU" dirty="0"/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F4D2F251-34C3-41B6-A55C-1B48F1D8BB6A}"/>
              </a:ext>
            </a:extLst>
          </p:cNvPr>
          <p:cNvSpPr txBox="1">
            <a:spLocks/>
          </p:cNvSpPr>
          <p:nvPr/>
        </p:nvSpPr>
        <p:spPr>
          <a:xfrm>
            <a:off x="6296464" y="2194560"/>
            <a:ext cx="4941277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u-RU" dirty="0" err="1"/>
              <a:t>Типова</a:t>
            </a:r>
            <a:r>
              <a:rPr lang="ru-RU" dirty="0"/>
              <a:t> </a:t>
            </a:r>
            <a:r>
              <a:rPr lang="ru-RU" dirty="0" err="1"/>
              <a:t>освітня</a:t>
            </a:r>
            <a:r>
              <a:rPr lang="ru-RU" dirty="0"/>
              <a:t> </a:t>
            </a:r>
            <a:r>
              <a:rPr lang="ru-RU" dirty="0" err="1"/>
              <a:t>програма</a:t>
            </a:r>
            <a:r>
              <a:rPr lang="ru-RU" dirty="0"/>
              <a:t>, </a:t>
            </a:r>
            <a:r>
              <a:rPr lang="ru-RU" dirty="0" err="1"/>
              <a:t>розроблена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керівництвом</a:t>
            </a:r>
            <a:r>
              <a:rPr lang="ru-RU" dirty="0"/>
              <a:t> Савченко О. Я</a:t>
            </a:r>
            <a:endParaRPr lang="uk-UA" dirty="0">
              <a:hlinkClick r:id="rId2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n-US" dirty="0">
                <a:hlinkClick r:id="rId4"/>
              </a:rPr>
              <a:t>https://mon.gov.ua/storage/app/media/zagalna%20serednya/programy-1-4-klas/2022/08/15/Typova.osvitnya.prohrama.1-4/Typova.osvitnya.prohrama.3-4.Shyyan.pdf</a:t>
            </a:r>
            <a:r>
              <a:rPr lang="uk-UA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4471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7C2956-D6C6-45A2-B986-F074BA32E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річний план-графік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EF9B451-A0B0-4B99-B51A-4351CD0DC3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err="1"/>
              <a:t>річний</a:t>
            </a:r>
            <a:r>
              <a:rPr lang="ru-RU" dirty="0"/>
              <a:t> план-</a:t>
            </a:r>
            <a:r>
              <a:rPr lang="ru-RU" dirty="0" err="1"/>
              <a:t>графік</a:t>
            </a:r>
            <a:r>
              <a:rPr lang="ru-RU" dirty="0"/>
              <a:t> </a:t>
            </a:r>
            <a:r>
              <a:rPr lang="ru-RU" dirty="0" err="1"/>
              <a:t>навчального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dirty="0"/>
              <a:t> (</a:t>
            </a:r>
            <a:r>
              <a:rPr lang="ru-RU" dirty="0" err="1"/>
              <a:t>визначає</a:t>
            </a:r>
            <a:r>
              <a:rPr lang="ru-RU" dirty="0"/>
              <a:t>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доцільну</a:t>
            </a:r>
            <a:r>
              <a:rPr lang="ru-RU" dirty="0"/>
              <a:t> </a:t>
            </a:r>
            <a:r>
              <a:rPr lang="ru-RU" dirty="0" err="1"/>
              <a:t>послідовність</a:t>
            </a:r>
            <a:r>
              <a:rPr lang="ru-RU" dirty="0"/>
              <a:t> </a:t>
            </a:r>
            <a:r>
              <a:rPr lang="ru-RU" dirty="0" err="1"/>
              <a:t>проходження</a:t>
            </a:r>
            <a:r>
              <a:rPr lang="ru-RU" dirty="0"/>
              <a:t> </a:t>
            </a:r>
            <a:r>
              <a:rPr lang="ru-RU" dirty="0" err="1"/>
              <a:t>матеріалу</a:t>
            </a:r>
            <a:r>
              <a:rPr lang="ru-RU" dirty="0"/>
              <a:t> теоретичного та практичного </a:t>
            </a:r>
            <a:r>
              <a:rPr lang="ru-RU" dirty="0" err="1"/>
              <a:t>розділів</a:t>
            </a:r>
            <a:r>
              <a:rPr lang="ru-RU" dirty="0"/>
              <a:t> </a:t>
            </a:r>
            <a:r>
              <a:rPr lang="ru-RU" dirty="0" err="1"/>
              <a:t>навчальної</a:t>
            </a:r>
            <a:r>
              <a:rPr lang="ru-RU" dirty="0"/>
              <a:t> </a:t>
            </a:r>
            <a:r>
              <a:rPr lang="ru-RU" dirty="0" err="1"/>
              <a:t>програми</a:t>
            </a:r>
            <a:r>
              <a:rPr lang="ru-RU" dirty="0"/>
              <a:t> по </a:t>
            </a:r>
            <a:r>
              <a:rPr lang="ru-RU" dirty="0" err="1"/>
              <a:t>місяцях</a:t>
            </a:r>
            <a:r>
              <a:rPr lang="ru-RU" dirty="0"/>
              <a:t> і </a:t>
            </a:r>
            <a:r>
              <a:rPr lang="ru-RU" dirty="0" err="1"/>
              <a:t>тижням</a:t>
            </a:r>
            <a:r>
              <a:rPr lang="ru-RU" dirty="0"/>
              <a:t> </a:t>
            </a:r>
            <a:r>
              <a:rPr lang="ru-RU" dirty="0" err="1"/>
              <a:t>протягом</a:t>
            </a:r>
            <a:r>
              <a:rPr lang="ru-RU" dirty="0"/>
              <a:t> одного року).</a:t>
            </a:r>
          </a:p>
          <a:p>
            <a:pPr marL="0" indent="0">
              <a:buNone/>
            </a:pPr>
            <a:r>
              <a:rPr lang="ru-RU" sz="18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Річний</a:t>
            </a:r>
            <a:r>
              <a:rPr lang="ru-R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план-</a:t>
            </a:r>
            <a:r>
              <a:rPr lang="ru-RU" sz="18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графік</a:t>
            </a:r>
            <a:r>
              <a:rPr lang="ru-R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дає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загальне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цілісне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уявлення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про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проходження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програмного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матеріалу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протягом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навчального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року і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складається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на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основі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навчальної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програми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та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навчального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плану (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сітки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годин).</a:t>
            </a:r>
          </a:p>
          <a:p>
            <a:pPr marL="0" indent="0">
              <a:buNone/>
            </a:pP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Поурочний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план-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графік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1" i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може</a:t>
            </a:r>
            <a:r>
              <a:rPr lang="ru-RU" sz="1800" b="1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бути </a:t>
            </a:r>
            <a:r>
              <a:rPr lang="ru-RU" sz="1800" b="1" i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графічним</a:t>
            </a:r>
            <a:r>
              <a:rPr lang="ru-RU" sz="1800" b="1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(у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вигляді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таблиці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) </a:t>
            </a:r>
            <a:r>
              <a:rPr lang="ru-RU" sz="1800" b="1" i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або</a:t>
            </a:r>
            <a:r>
              <a:rPr lang="ru-RU" sz="1800" b="1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1" i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текстовим</a:t>
            </a:r>
            <a:r>
              <a:rPr lang="ru-RU" sz="1800" b="1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04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CCA432-E40A-4371-880B-CC9226946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186" y="1866900"/>
            <a:ext cx="4995564" cy="3771900"/>
          </a:xfrm>
        </p:spPr>
        <p:txBody>
          <a:bodyPr/>
          <a:lstStyle/>
          <a:p>
            <a:r>
              <a:rPr lang="ru-R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Приклад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графічного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варіанту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b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План-</a:t>
            </a:r>
            <a:r>
              <a:rPr lang="ru-RU" sz="18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графік</a:t>
            </a:r>
            <a:r>
              <a:rPr lang="ru-R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розподілу</a:t>
            </a:r>
            <a:r>
              <a:rPr lang="ru-R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навчального</a:t>
            </a:r>
            <a:r>
              <a:rPr lang="ru-R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матеріалу</a:t>
            </a:r>
            <a:r>
              <a:rPr lang="ru-R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з </a:t>
            </a:r>
            <a:r>
              <a:rPr lang="ru-RU" sz="18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фізичної</a:t>
            </a:r>
            <a:r>
              <a:rPr lang="ru-R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культури</a:t>
            </a:r>
            <a:r>
              <a:rPr lang="ru-R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b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для </a:t>
            </a:r>
            <a:r>
              <a:rPr lang="ru-RU" sz="18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учнів</a:t>
            </a:r>
            <a:r>
              <a:rPr lang="ru-R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___ </a:t>
            </a:r>
            <a:r>
              <a:rPr lang="ru-RU" sz="18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класу</a:t>
            </a:r>
            <a:r>
              <a:rPr lang="ru-R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на </a:t>
            </a:r>
            <a:r>
              <a:rPr lang="ru-RU" sz="18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рік</a:t>
            </a:r>
            <a:r>
              <a:rPr lang="ru-R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(</a:t>
            </a:r>
            <a:r>
              <a:rPr lang="ru-RU" sz="18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півріччя</a:t>
            </a:r>
            <a:r>
              <a:rPr lang="ru-R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18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чверть</a:t>
            </a:r>
            <a:r>
              <a:rPr lang="ru-R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)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5EB84D1-57FC-4421-A24C-7A6CF2AA4B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032" y="214362"/>
            <a:ext cx="5631917" cy="664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3163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DA7EC0-095C-4560-A2D9-34261DA70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Приклад 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текстового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варіанту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8F87672-65D6-4EED-A40D-B5BCA0189D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62" y="1410887"/>
            <a:ext cx="7095238" cy="25523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8416270-031F-4D62-B310-4B01C4650F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809" y="4400550"/>
            <a:ext cx="8030191" cy="225685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9FC21B7-1653-4155-8195-B6F8C6FEEE67}"/>
              </a:ext>
            </a:extLst>
          </p:cNvPr>
          <p:cNvSpPr txBox="1"/>
          <p:nvPr/>
        </p:nvSpPr>
        <p:spPr>
          <a:xfrm>
            <a:off x="7848600" y="342900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Або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такий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вигляд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6386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B2BEF2-98DF-4815-9535-85B59F966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57199" y="-378628"/>
            <a:ext cx="5410200" cy="2702727"/>
          </a:xfrm>
        </p:spPr>
        <p:txBody>
          <a:bodyPr/>
          <a:lstStyle/>
          <a:p>
            <a:r>
              <a:rPr lang="uk-UA" sz="4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Календарний</a:t>
            </a:r>
            <a:br>
              <a:rPr lang="uk-UA" sz="4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4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план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441228B-F706-43AA-B2BC-E33BB21EAE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137279"/>
            <a:ext cx="4572000" cy="672072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7A11CC7-A760-471F-A8D8-1FC194391591}"/>
              </a:ext>
            </a:extLst>
          </p:cNvPr>
          <p:cNvSpPr txBox="1"/>
          <p:nvPr/>
        </p:nvSpPr>
        <p:spPr>
          <a:xfrm>
            <a:off x="228600" y="1411397"/>
            <a:ext cx="6781800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err="1"/>
              <a:t>складається</a:t>
            </a:r>
            <a:r>
              <a:rPr lang="ru-RU" dirty="0"/>
              <a:t> </a:t>
            </a:r>
            <a:r>
              <a:rPr lang="ru-RU" dirty="0" err="1"/>
              <a:t>безпосередньо</a:t>
            </a:r>
            <a:r>
              <a:rPr lang="ru-RU" dirty="0"/>
              <a:t> перед початком </a:t>
            </a:r>
            <a:r>
              <a:rPr lang="ru-RU" dirty="0" err="1"/>
              <a:t>чергового</a:t>
            </a:r>
            <a:r>
              <a:rPr lang="ru-RU" dirty="0"/>
              <a:t> семестру. У </a:t>
            </a:r>
            <a:r>
              <a:rPr lang="ru-RU" dirty="0" err="1"/>
              <a:t>системі</a:t>
            </a:r>
            <a:r>
              <a:rPr lang="ru-RU" dirty="0"/>
              <a:t> </a:t>
            </a:r>
            <a:r>
              <a:rPr lang="ru-RU" dirty="0" err="1"/>
              <a:t>планування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виконує</a:t>
            </a:r>
            <a:r>
              <a:rPr lang="ru-RU" dirty="0"/>
              <a:t> </a:t>
            </a:r>
            <a:r>
              <a:rPr lang="ru-RU" dirty="0" err="1"/>
              <a:t>функцію</a:t>
            </a:r>
            <a:r>
              <a:rPr lang="ru-RU" dirty="0"/>
              <a:t> методичного </a:t>
            </a:r>
            <a:r>
              <a:rPr lang="ru-RU" dirty="0" err="1"/>
              <a:t>забезпечення</a:t>
            </a:r>
            <a:r>
              <a:rPr lang="ru-RU" dirty="0"/>
              <a:t>, в </a:t>
            </a:r>
            <a:r>
              <a:rPr lang="ru-RU" dirty="0" err="1"/>
              <a:t>ньому</a:t>
            </a:r>
            <a:r>
              <a:rPr lang="ru-RU" dirty="0"/>
              <a:t> </a:t>
            </a:r>
            <a:r>
              <a:rPr lang="ru-RU" dirty="0" err="1"/>
              <a:t>конкретизується</a:t>
            </a:r>
            <a:r>
              <a:rPr lang="ru-RU" dirty="0"/>
              <a:t> і </a:t>
            </a:r>
            <a:r>
              <a:rPr lang="ru-RU" dirty="0" err="1"/>
              <a:t>уточнюється</a:t>
            </a:r>
            <a:r>
              <a:rPr lang="ru-RU" dirty="0"/>
              <a:t> все,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заплановано</a:t>
            </a:r>
            <a:r>
              <a:rPr lang="ru-RU" dirty="0"/>
              <a:t> в </a:t>
            </a:r>
            <a:r>
              <a:rPr lang="ru-RU" dirty="0" err="1"/>
              <a:t>річному</a:t>
            </a:r>
            <a:r>
              <a:rPr lang="ru-RU" dirty="0"/>
              <a:t> </a:t>
            </a:r>
            <a:r>
              <a:rPr lang="ru-RU" dirty="0" err="1"/>
              <a:t>плані</a:t>
            </a:r>
            <a:r>
              <a:rPr lang="ru-RU" dirty="0"/>
              <a:t>. У </a:t>
            </a:r>
            <a:r>
              <a:rPr lang="ru-RU" dirty="0" err="1"/>
              <a:t>робочому</a:t>
            </a:r>
            <a:r>
              <a:rPr lang="ru-RU" dirty="0"/>
              <a:t> </a:t>
            </a:r>
            <a:r>
              <a:rPr lang="ru-RU" dirty="0" err="1"/>
              <a:t>плані</a:t>
            </a:r>
            <a:r>
              <a:rPr lang="ru-RU" dirty="0"/>
              <a:t> </a:t>
            </a:r>
            <a:r>
              <a:rPr lang="ru-RU" dirty="0" err="1"/>
              <a:t>вчитель</a:t>
            </a:r>
            <a:r>
              <a:rPr lang="ru-RU" dirty="0"/>
              <a:t> </a:t>
            </a:r>
            <a:r>
              <a:rPr lang="ru-RU" dirty="0" err="1"/>
              <a:t>планує</a:t>
            </a:r>
            <a:r>
              <a:rPr lang="ru-RU" dirty="0"/>
              <a:t> </a:t>
            </a:r>
            <a:r>
              <a:rPr lang="ru-RU" dirty="0" err="1"/>
              <a:t>кожну</a:t>
            </a:r>
            <a:r>
              <a:rPr lang="ru-RU" dirty="0"/>
              <a:t> з </a:t>
            </a:r>
            <a:r>
              <a:rPr lang="ru-RU" dirty="0" err="1"/>
              <a:t>частин</a:t>
            </a:r>
            <a:r>
              <a:rPr lang="ru-RU" dirty="0"/>
              <a:t> уроку – але </a:t>
            </a:r>
            <a:r>
              <a:rPr lang="ru-RU" dirty="0" err="1"/>
              <a:t>спочатку</a:t>
            </a:r>
            <a:r>
              <a:rPr lang="ru-RU" dirty="0"/>
              <a:t> </a:t>
            </a:r>
            <a:r>
              <a:rPr lang="ru-RU" dirty="0" err="1"/>
              <a:t>обов’язково</a:t>
            </a:r>
            <a:r>
              <a:rPr lang="ru-RU" dirty="0"/>
              <a:t> </a:t>
            </a:r>
            <a:r>
              <a:rPr lang="ru-RU" dirty="0" err="1"/>
              <a:t>основну</a:t>
            </a:r>
            <a:r>
              <a:rPr lang="ru-RU" dirty="0"/>
              <a:t>. </a:t>
            </a:r>
            <a:r>
              <a:rPr lang="ru-RU" dirty="0" err="1"/>
              <a:t>Зміст</a:t>
            </a:r>
            <a:r>
              <a:rPr lang="ru-RU" dirty="0"/>
              <a:t> </a:t>
            </a:r>
            <a:r>
              <a:rPr lang="ru-RU" dirty="0" err="1"/>
              <a:t>підготовчої</a:t>
            </a:r>
            <a:r>
              <a:rPr lang="ru-RU" dirty="0"/>
              <a:t> і </a:t>
            </a:r>
            <a:r>
              <a:rPr lang="ru-RU" dirty="0" err="1"/>
              <a:t>заключної</a:t>
            </a:r>
            <a:r>
              <a:rPr lang="ru-RU" dirty="0"/>
              <a:t> </a:t>
            </a:r>
            <a:r>
              <a:rPr lang="ru-RU" dirty="0" err="1"/>
              <a:t>частин</a:t>
            </a:r>
            <a:r>
              <a:rPr lang="ru-RU" dirty="0"/>
              <a:t> </a:t>
            </a:r>
            <a:r>
              <a:rPr lang="ru-RU" dirty="0" err="1"/>
              <a:t>залежать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завдань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поставлені</a:t>
            </a:r>
            <a:r>
              <a:rPr lang="ru-RU" dirty="0"/>
              <a:t> в </a:t>
            </a:r>
            <a:r>
              <a:rPr lang="ru-RU" dirty="0" err="1"/>
              <a:t>основній</a:t>
            </a:r>
            <a:r>
              <a:rPr lang="ru-RU" dirty="0"/>
              <a:t>. </a:t>
            </a:r>
            <a:r>
              <a:rPr lang="ru-RU" dirty="0" err="1"/>
              <a:t>Робочий</a:t>
            </a:r>
            <a:r>
              <a:rPr lang="ru-RU" dirty="0"/>
              <a:t> план </a:t>
            </a:r>
            <a:r>
              <a:rPr lang="ru-RU" dirty="0" err="1"/>
              <a:t>складається</a:t>
            </a:r>
            <a:r>
              <a:rPr lang="ru-RU" dirty="0"/>
              <a:t> на </a:t>
            </a:r>
            <a:r>
              <a:rPr lang="ru-RU" dirty="0" err="1"/>
              <a:t>чверть</a:t>
            </a:r>
            <a:r>
              <a:rPr lang="ru-RU" dirty="0"/>
              <a:t> (семестр) </a:t>
            </a:r>
            <a:r>
              <a:rPr lang="ru-RU" dirty="0" err="1"/>
              <a:t>або</a:t>
            </a:r>
            <a:r>
              <a:rPr lang="ru-RU" dirty="0"/>
              <a:t> систему </a:t>
            </a:r>
            <a:r>
              <a:rPr lang="ru-RU" dirty="0" err="1"/>
              <a:t>уроків</a:t>
            </a:r>
            <a:r>
              <a:rPr lang="ru-RU" dirty="0"/>
              <a:t>. В </a:t>
            </a:r>
            <a:r>
              <a:rPr lang="ru-RU" dirty="0" err="1"/>
              <a:t>науково-методичній</a:t>
            </a:r>
            <a:r>
              <a:rPr lang="ru-RU" dirty="0"/>
              <a:t> </a:t>
            </a:r>
            <a:r>
              <a:rPr lang="ru-RU" dirty="0" err="1"/>
              <a:t>літературі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"системою </a:t>
            </a:r>
            <a:r>
              <a:rPr lang="ru-RU" dirty="0" err="1"/>
              <a:t>уроків</a:t>
            </a:r>
            <a:r>
              <a:rPr lang="ru-RU" dirty="0"/>
              <a:t>" </a:t>
            </a:r>
            <a:r>
              <a:rPr lang="ru-RU" dirty="0" err="1"/>
              <a:t>розуміють</a:t>
            </a:r>
            <a:r>
              <a:rPr lang="ru-RU" dirty="0"/>
              <a:t> </a:t>
            </a:r>
            <a:r>
              <a:rPr lang="ru-RU" dirty="0" err="1"/>
              <a:t>такий</a:t>
            </a:r>
            <a:r>
              <a:rPr lang="ru-RU" dirty="0"/>
              <a:t> ряд </a:t>
            </a:r>
            <a:r>
              <a:rPr lang="ru-RU" dirty="0" err="1"/>
              <a:t>суміжних</a:t>
            </a:r>
            <a:r>
              <a:rPr lang="ru-RU" dirty="0"/>
              <a:t> </a:t>
            </a:r>
            <a:r>
              <a:rPr lang="ru-RU" dirty="0" err="1"/>
              <a:t>уроків</a:t>
            </a:r>
            <a:r>
              <a:rPr lang="ru-RU" dirty="0"/>
              <a:t>, коли </a:t>
            </a:r>
            <a:r>
              <a:rPr lang="ru-RU" dirty="0" err="1"/>
              <a:t>вивчається</a:t>
            </a:r>
            <a:r>
              <a:rPr lang="ru-RU" dirty="0"/>
              <a:t> один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розділів</a:t>
            </a:r>
            <a:r>
              <a:rPr lang="ru-RU" dirty="0"/>
              <a:t> </a:t>
            </a:r>
            <a:r>
              <a:rPr lang="ru-RU" dirty="0" err="1"/>
              <a:t>програми</a:t>
            </a:r>
            <a:r>
              <a:rPr lang="ru-RU" dirty="0"/>
              <a:t> \система </a:t>
            </a:r>
            <a:r>
              <a:rPr lang="ru-RU" dirty="0" err="1"/>
              <a:t>уроків</a:t>
            </a:r>
            <a:r>
              <a:rPr lang="ru-RU" dirty="0"/>
              <a:t> </a:t>
            </a:r>
            <a:r>
              <a:rPr lang="ru-RU" dirty="0" err="1"/>
              <a:t>легкої</a:t>
            </a:r>
            <a:r>
              <a:rPr lang="ru-RU" dirty="0"/>
              <a:t> атлетики\. При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цими</a:t>
            </a:r>
            <a:r>
              <a:rPr lang="ru-RU" dirty="0"/>
              <a:t> уроками повинен бути </a:t>
            </a:r>
            <a:r>
              <a:rPr lang="ru-RU" dirty="0" err="1"/>
              <a:t>логічний</a:t>
            </a:r>
            <a:r>
              <a:rPr lang="ru-RU" dirty="0"/>
              <a:t> та </a:t>
            </a:r>
            <a:r>
              <a:rPr lang="ru-RU" dirty="0" err="1"/>
              <a:t>причинний</a:t>
            </a:r>
            <a:r>
              <a:rPr lang="ru-RU" dirty="0"/>
              <a:t> </a:t>
            </a:r>
            <a:r>
              <a:rPr lang="ru-RU" dirty="0" err="1"/>
              <a:t>зв'язок</a:t>
            </a:r>
            <a:r>
              <a:rPr lang="ru-RU" dirty="0"/>
              <a:t>, </a:t>
            </a:r>
            <a:r>
              <a:rPr lang="ru-RU" dirty="0" err="1"/>
              <a:t>кожний</a:t>
            </a:r>
            <a:r>
              <a:rPr lang="ru-RU" dirty="0"/>
              <a:t> урок </a:t>
            </a:r>
            <a:r>
              <a:rPr lang="ru-RU" dirty="0" err="1"/>
              <a:t>базується</a:t>
            </a:r>
            <a:r>
              <a:rPr lang="ru-RU" dirty="0"/>
              <a:t> на </a:t>
            </a:r>
            <a:r>
              <a:rPr lang="ru-RU" dirty="0" err="1"/>
              <a:t>попередньому</a:t>
            </a:r>
            <a:r>
              <a:rPr lang="ru-RU" dirty="0"/>
              <a:t> і в свою </a:t>
            </a:r>
            <a:r>
              <a:rPr lang="ru-RU" dirty="0" err="1"/>
              <a:t>чергу</a:t>
            </a:r>
            <a:r>
              <a:rPr lang="ru-RU" dirty="0"/>
              <a:t>, </a:t>
            </a:r>
            <a:r>
              <a:rPr lang="ru-RU" dirty="0" err="1"/>
              <a:t>обумовлює</a:t>
            </a:r>
            <a:r>
              <a:rPr lang="ru-RU" dirty="0"/>
              <a:t> </a:t>
            </a:r>
            <a:r>
              <a:rPr lang="ru-RU" dirty="0" err="1"/>
              <a:t>наступний</a:t>
            </a:r>
            <a:r>
              <a:rPr lang="ru-RU" dirty="0"/>
              <a:t>. Система </a:t>
            </a:r>
            <a:r>
              <a:rPr lang="ru-RU" dirty="0" err="1"/>
              <a:t>уроків</a:t>
            </a:r>
            <a:r>
              <a:rPr lang="ru-RU" dirty="0"/>
              <a:t>, як </a:t>
            </a:r>
            <a:r>
              <a:rPr lang="ru-RU" dirty="0" err="1"/>
              <a:t>вказує</a:t>
            </a:r>
            <a:r>
              <a:rPr lang="ru-RU" dirty="0"/>
              <a:t> </a:t>
            </a:r>
            <a:r>
              <a:rPr lang="ru-RU" dirty="0" err="1"/>
              <a:t>А.Ф.Липман</a:t>
            </a:r>
            <a:r>
              <a:rPr lang="ru-RU" dirty="0"/>
              <a:t> \1960\, 6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/>
              <a:t>запланована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з </a:t>
            </a:r>
            <a:r>
              <a:rPr lang="ru-RU" dirty="0" err="1"/>
              <a:t>врахуванням</a:t>
            </a:r>
            <a:r>
              <a:rPr lang="ru-RU" dirty="0"/>
              <a:t> </a:t>
            </a:r>
            <a:r>
              <a:rPr lang="ru-RU" dirty="0" err="1"/>
              <a:t>особливостей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r>
              <a:rPr lang="ru-RU" dirty="0"/>
              <a:t> </a:t>
            </a:r>
            <a:r>
              <a:rPr lang="ru-RU" dirty="0" err="1"/>
              <a:t>фізичними</a:t>
            </a:r>
            <a:r>
              <a:rPr lang="ru-RU" dirty="0"/>
              <a:t> </a:t>
            </a:r>
            <a:r>
              <a:rPr lang="ru-RU" dirty="0" err="1"/>
              <a:t>вправами</a:t>
            </a:r>
            <a:r>
              <a:rPr lang="ru-RU" dirty="0"/>
              <a:t>. В </a:t>
            </a:r>
            <a:r>
              <a:rPr lang="ru-RU" dirty="0" err="1"/>
              <a:t>робочому</a:t>
            </a:r>
            <a:r>
              <a:rPr lang="ru-RU" dirty="0"/>
              <a:t> </a:t>
            </a:r>
            <a:r>
              <a:rPr lang="ru-RU" dirty="0" err="1"/>
              <a:t>плані</a:t>
            </a:r>
            <a:r>
              <a:rPr lang="ru-RU" dirty="0"/>
              <a:t> </a:t>
            </a:r>
            <a:r>
              <a:rPr lang="ru-RU" dirty="0" err="1"/>
              <a:t>знаходять</a:t>
            </a:r>
            <a:r>
              <a:rPr lang="ru-RU" dirty="0"/>
              <a:t> </a:t>
            </a:r>
            <a:r>
              <a:rPr lang="ru-RU" dirty="0" err="1"/>
              <a:t>своє</a:t>
            </a:r>
            <a:r>
              <a:rPr lang="ru-RU" dirty="0"/>
              <a:t> </a:t>
            </a:r>
            <a:r>
              <a:rPr lang="ru-RU" dirty="0" err="1"/>
              <a:t>відображення</a:t>
            </a:r>
            <a:r>
              <a:rPr lang="ru-RU" dirty="0"/>
              <a:t> </a:t>
            </a:r>
            <a:r>
              <a:rPr lang="ru-RU" dirty="0" err="1"/>
              <a:t>етап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r>
              <a:rPr lang="ru-RU" dirty="0"/>
              <a:t>,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тривалість</a:t>
            </a:r>
            <a:r>
              <a:rPr lang="ru-RU" dirty="0"/>
              <a:t> в </a:t>
            </a:r>
            <a:r>
              <a:rPr lang="ru-RU" dirty="0" err="1"/>
              <a:t>системі</a:t>
            </a:r>
            <a:r>
              <a:rPr lang="ru-RU" dirty="0"/>
              <a:t> </a:t>
            </a:r>
            <a:r>
              <a:rPr lang="ru-RU" dirty="0" err="1"/>
              <a:t>уроків</a:t>
            </a:r>
            <a:r>
              <a:rPr lang="ru-RU" dirty="0"/>
              <a:t>, </a:t>
            </a:r>
            <a:r>
              <a:rPr lang="ru-RU" dirty="0" err="1"/>
              <a:t>періоди</a:t>
            </a:r>
            <a:r>
              <a:rPr lang="ru-RU" dirty="0"/>
              <a:t> </a:t>
            </a:r>
            <a:r>
              <a:rPr lang="ru-RU" dirty="0" err="1"/>
              <a:t>повторень</a:t>
            </a:r>
            <a:r>
              <a:rPr lang="ru-RU" dirty="0"/>
              <a:t>, </a:t>
            </a:r>
            <a:r>
              <a:rPr lang="ru-RU" dirty="0" err="1"/>
              <a:t>точний</a:t>
            </a:r>
            <a:r>
              <a:rPr lang="ru-RU" dirty="0"/>
              <a:t> </a:t>
            </a:r>
            <a:r>
              <a:rPr lang="ru-RU" dirty="0" err="1"/>
              <a:t>термін</a:t>
            </a:r>
            <a:r>
              <a:rPr lang="ru-RU" dirty="0"/>
              <a:t> </a:t>
            </a:r>
            <a:r>
              <a:rPr lang="ru-RU" dirty="0" err="1"/>
              <a:t>контрольних</a:t>
            </a:r>
            <a:r>
              <a:rPr lang="ru-RU" dirty="0"/>
              <a:t> </a:t>
            </a:r>
            <a:r>
              <a:rPr lang="ru-RU" dirty="0" err="1"/>
              <a:t>перевірок</a:t>
            </a:r>
            <a:r>
              <a:rPr lang="ru-RU" dirty="0"/>
              <a:t>, </a:t>
            </a:r>
            <a:r>
              <a:rPr lang="ru-RU" dirty="0" err="1"/>
              <a:t>місце</a:t>
            </a:r>
            <a:r>
              <a:rPr lang="ru-RU" dirty="0"/>
              <a:t> </a:t>
            </a:r>
            <a:r>
              <a:rPr lang="ru-RU" dirty="0" err="1"/>
              <a:t>домашніх</a:t>
            </a:r>
            <a:r>
              <a:rPr lang="ru-RU" dirty="0"/>
              <a:t> </a:t>
            </a:r>
            <a:r>
              <a:rPr lang="ru-RU" dirty="0" err="1"/>
              <a:t>завдань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255344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CE955D-A3A2-4EC1-B90D-2ADFC8B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dirty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 спортивних заходів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AB029E8-FE14-46DC-B23F-6F0CBFF651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64" y="2057401"/>
            <a:ext cx="10228871" cy="1990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7955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BA7521-8BBD-4390-A560-95B1AD55B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 </a:t>
            </a:r>
            <a:r>
              <a:rPr lang="uk-UA" sz="40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позанавчальної</a:t>
            </a:r>
            <a:r>
              <a:rPr lang="uk-UA" sz="40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роботи з фізичної культури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C8EEABB-2B4F-4EFC-9007-496724980D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7401"/>
            <a:ext cx="9303055" cy="208588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9A7372F-AA52-476F-977C-709E0563AF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087" y="4630279"/>
            <a:ext cx="7714913" cy="1612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8115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948E93-4ABD-4FC1-9A3C-9810EA7A4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981200" y="1373973"/>
            <a:ext cx="8610600" cy="1293028"/>
          </a:xfrm>
        </p:spPr>
        <p:txBody>
          <a:bodyPr/>
          <a:lstStyle/>
          <a:p>
            <a:r>
              <a:rPr lang="uk-UA" sz="4000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План-конспект уроку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71AB27-9777-4E14-B2C9-D68AC9A17E0B}"/>
              </a:ext>
            </a:extLst>
          </p:cNvPr>
          <p:cNvSpPr txBox="1"/>
          <p:nvPr/>
        </p:nvSpPr>
        <p:spPr>
          <a:xfrm>
            <a:off x="304800" y="2492276"/>
            <a:ext cx="609600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ru-RU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розробляється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на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кожне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конкретне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заняття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на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основі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робочого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плану і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являє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собою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повний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деталізований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сценарій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майбутнього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уроку </a:t>
            </a:r>
          </a:p>
          <a:p>
            <a:pPr algn="l"/>
            <a:endParaRPr lang="uk-UA" sz="1800" dirty="0"/>
          </a:p>
          <a:p>
            <a:pPr algn="l"/>
            <a:r>
              <a:rPr lang="uk-UA" sz="1800" dirty="0"/>
              <a:t>Складається: на кожне окреме заняття.</a:t>
            </a:r>
          </a:p>
          <a:p>
            <a:pPr algn="l"/>
            <a:r>
              <a:rPr lang="uk-UA" sz="1800" dirty="0"/>
              <a:t>Визначає: конкретні завдання заняття, зміст вправ, послідовність проведення вправ, дозування вправ</a:t>
            </a:r>
          </a:p>
          <a:p>
            <a:pPr algn="l"/>
            <a:r>
              <a:rPr lang="uk-UA" sz="1800" dirty="0"/>
              <a:t>Включає пункти: </a:t>
            </a:r>
          </a:p>
          <a:p>
            <a:pPr marL="514350" indent="-514350" algn="l">
              <a:buFont typeface="+mj-lt"/>
              <a:buAutoNum type="arabicPeriod"/>
            </a:pPr>
            <a:r>
              <a:rPr lang="uk-UA" sz="1800" dirty="0"/>
              <a:t>№</a:t>
            </a:r>
          </a:p>
          <a:p>
            <a:pPr marL="514350" indent="-514350" algn="l">
              <a:buFont typeface="+mj-lt"/>
              <a:buAutoNum type="arabicPeriod"/>
            </a:pPr>
            <a:r>
              <a:rPr lang="uk-UA" sz="1800" dirty="0"/>
              <a:t>Зміст</a:t>
            </a:r>
          </a:p>
          <a:p>
            <a:pPr marL="514350" indent="-514350" algn="l">
              <a:buFont typeface="+mj-lt"/>
              <a:buAutoNum type="arabicPeriod"/>
            </a:pPr>
            <a:r>
              <a:rPr lang="uk-UA" sz="1800" dirty="0"/>
              <a:t>Дозування </a:t>
            </a:r>
          </a:p>
          <a:p>
            <a:pPr marL="514350" indent="-514350" algn="l">
              <a:buFont typeface="+mj-lt"/>
              <a:buAutoNum type="arabicPeriod"/>
            </a:pPr>
            <a:r>
              <a:rPr lang="uk-UA" sz="1800" dirty="0"/>
              <a:t>Організаційно-методичні вказівки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100114C-9582-4ACB-8EDC-5214F5188B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300" y="193847"/>
            <a:ext cx="4838700" cy="666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4039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3A57FB-D9BF-4622-B349-F875CB03E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738602"/>
            <a:ext cx="3467100" cy="3595398"/>
          </a:xfrm>
        </p:spPr>
        <p:txBody>
          <a:bodyPr/>
          <a:lstStyle/>
          <a:p>
            <a:r>
              <a:rPr lang="uk-UA" sz="4000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Щоденник здоров’я учнів</a:t>
            </a:r>
            <a:endParaRPr lang="ru-RU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23CB067-6313-45AF-91F1-B17C00CC0F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3429" y="1738602"/>
            <a:ext cx="3628571" cy="46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351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635155-2E89-4980-B1E3-41E581B04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План:</a:t>
            </a:r>
            <a:b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1C768B-CCBC-42AA-A92D-36EE2E5E56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971550"/>
            <a:ext cx="10820400" cy="569595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 Значення планування. </a:t>
            </a:r>
            <a:endParaRPr lang="ru-RU" sz="23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 Документи планування. </a:t>
            </a:r>
            <a:endParaRPr lang="ru-RU" sz="23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3) Типова освітня програма для 1-2 класу НУШ (за О. Савченком). </a:t>
            </a:r>
            <a:endParaRPr lang="ru-RU" sz="23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4) Типова освітня програма для 3-4 класу НУШ (за О. Савченком та за Р. Шияном. </a:t>
            </a:r>
            <a:endParaRPr lang="ru-RU" sz="23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5) Річний план-графік. </a:t>
            </a:r>
            <a:endParaRPr lang="ru-RU" sz="23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6) Календарний план. </a:t>
            </a:r>
            <a:endParaRPr lang="ru-RU" sz="23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7) План спортивних заходів. </a:t>
            </a:r>
            <a:endParaRPr lang="ru-RU" sz="23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8) План </a:t>
            </a:r>
            <a:r>
              <a:rPr lang="uk-UA" sz="23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позанавчальної</a:t>
            </a:r>
            <a:r>
              <a:rPr lang="uk-UA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роботи з фізичної культури. </a:t>
            </a:r>
            <a:endParaRPr lang="ru-RU" sz="23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9) План-конспект уроку. </a:t>
            </a:r>
            <a:endParaRPr lang="ru-RU" sz="23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10) Щоденник здоров’я учнів. </a:t>
            </a:r>
            <a:endParaRPr lang="ru-RU" sz="23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11) Значення обліку. </a:t>
            </a:r>
            <a:endParaRPr lang="ru-RU" sz="23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12) Види обліку. </a:t>
            </a:r>
            <a:endParaRPr lang="ru-RU" sz="23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75221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018FA2-DD2F-4616-BAC9-4069D88A5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Значення обліку</a:t>
            </a:r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A28DA5-930A-44A4-B18A-7D4EF906F5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err="1"/>
              <a:t>Облік</a:t>
            </a:r>
            <a:r>
              <a:rPr lang="ru-RU" sz="2400" dirty="0"/>
              <a:t> </a:t>
            </a:r>
            <a:r>
              <a:rPr lang="ru-RU" sz="2400" dirty="0" err="1"/>
              <a:t>навчальної</a:t>
            </a:r>
            <a:r>
              <a:rPr lang="ru-RU" sz="2400" dirty="0"/>
              <a:t> </a:t>
            </a:r>
            <a:r>
              <a:rPr lang="ru-RU" sz="2400" dirty="0" err="1"/>
              <a:t>роботи</a:t>
            </a:r>
            <a:r>
              <a:rPr lang="ru-RU" sz="2400" dirty="0"/>
              <a:t> – </a:t>
            </a:r>
            <a:r>
              <a:rPr lang="ru-RU" sz="2400" dirty="0" err="1"/>
              <a:t>невіддільна</a:t>
            </a:r>
            <a:r>
              <a:rPr lang="ru-RU" sz="2400" dirty="0"/>
              <a:t> </a:t>
            </a:r>
            <a:r>
              <a:rPr lang="ru-RU" sz="2400" dirty="0" err="1"/>
              <a:t>частина</a:t>
            </a:r>
            <a:r>
              <a:rPr lang="ru-RU" sz="2400" dirty="0"/>
              <a:t> </a:t>
            </a:r>
            <a:r>
              <a:rPr lang="ru-RU" sz="2400" dirty="0" err="1"/>
              <a:t>навчального</a:t>
            </a:r>
            <a:r>
              <a:rPr lang="ru-RU" sz="2400" dirty="0"/>
              <a:t> </a:t>
            </a:r>
            <a:r>
              <a:rPr lang="ru-RU" sz="2400" dirty="0" err="1"/>
              <a:t>процесу</a:t>
            </a:r>
            <a:r>
              <a:rPr lang="ru-RU" sz="2400" dirty="0"/>
              <a:t>. </a:t>
            </a:r>
            <a:r>
              <a:rPr lang="ru-RU" sz="2400" dirty="0" err="1"/>
              <a:t>Систематичний</a:t>
            </a:r>
            <a:r>
              <a:rPr lang="ru-RU" sz="2400" dirty="0"/>
              <a:t> </a:t>
            </a:r>
            <a:r>
              <a:rPr lang="ru-RU" sz="2400" dirty="0" err="1"/>
              <a:t>облік</a:t>
            </a:r>
            <a:r>
              <a:rPr lang="ru-RU" sz="2400" dirty="0"/>
              <a:t> </a:t>
            </a:r>
            <a:r>
              <a:rPr lang="ru-RU" sz="2400" dirty="0" err="1"/>
              <a:t>допомагає</a:t>
            </a:r>
            <a:r>
              <a:rPr lang="ru-RU" sz="2400" dirty="0"/>
              <a:t> </a:t>
            </a:r>
            <a:r>
              <a:rPr lang="ru-RU" sz="2400" dirty="0" err="1"/>
              <a:t>виконанню</a:t>
            </a:r>
            <a:r>
              <a:rPr lang="ru-RU" sz="2400" dirty="0"/>
              <a:t> </a:t>
            </a:r>
            <a:r>
              <a:rPr lang="ru-RU" sz="2400" dirty="0" err="1"/>
              <a:t>програми</a:t>
            </a:r>
            <a:r>
              <a:rPr lang="ru-RU" sz="2400" dirty="0"/>
              <a:t> занять і </a:t>
            </a:r>
            <a:r>
              <a:rPr lang="ru-RU" sz="2400" dirty="0" err="1"/>
              <a:t>дозволяє</a:t>
            </a:r>
            <a:r>
              <a:rPr lang="ru-RU" sz="2400" dirty="0"/>
              <a:t> на </a:t>
            </a:r>
            <a:r>
              <a:rPr lang="ru-RU" sz="2400" dirty="0" err="1"/>
              <a:t>основі</a:t>
            </a:r>
            <a:r>
              <a:rPr lang="ru-RU" sz="2400" dirty="0"/>
              <a:t> </a:t>
            </a:r>
            <a:r>
              <a:rPr lang="ru-RU" sz="2400" dirty="0" err="1"/>
              <a:t>отриманих</a:t>
            </a:r>
            <a:r>
              <a:rPr lang="ru-RU" sz="2400" dirty="0"/>
              <a:t> </a:t>
            </a:r>
            <a:r>
              <a:rPr lang="ru-RU" sz="2400" dirty="0" err="1"/>
              <a:t>даних</a:t>
            </a:r>
            <a:r>
              <a:rPr lang="ru-RU" sz="2400" dirty="0"/>
              <a:t> </a:t>
            </a:r>
            <a:r>
              <a:rPr lang="ru-RU" sz="2400" dirty="0" err="1"/>
              <a:t>перевірити</a:t>
            </a:r>
            <a:r>
              <a:rPr lang="ru-RU" sz="2400" dirty="0"/>
              <a:t> </a:t>
            </a:r>
            <a:r>
              <a:rPr lang="ru-RU" sz="2400" dirty="0" err="1"/>
              <a:t>чи</a:t>
            </a:r>
            <a:r>
              <a:rPr lang="ru-RU" sz="2400" dirty="0"/>
              <a:t> </a:t>
            </a:r>
            <a:r>
              <a:rPr lang="ru-RU" sz="2400" dirty="0" err="1"/>
              <a:t>засвоєний</a:t>
            </a:r>
            <a:r>
              <a:rPr lang="ru-RU" sz="2400" dirty="0"/>
              <a:t> </a:t>
            </a:r>
            <a:r>
              <a:rPr lang="ru-RU" sz="2400" dirty="0" err="1"/>
              <a:t>програмний</a:t>
            </a:r>
            <a:r>
              <a:rPr lang="ru-RU" sz="2400" dirty="0"/>
              <a:t> </a:t>
            </a:r>
            <a:r>
              <a:rPr lang="ru-RU" sz="2400" dirty="0" err="1"/>
              <a:t>матеріал</a:t>
            </a:r>
            <a:r>
              <a:rPr lang="ru-RU" sz="2400" dirty="0"/>
              <a:t> та </a:t>
            </a:r>
            <a:r>
              <a:rPr lang="ru-RU" sz="2400" dirty="0" err="1"/>
              <a:t>чи</a:t>
            </a:r>
            <a:r>
              <a:rPr lang="ru-RU" sz="2400" dirty="0"/>
              <a:t> </a:t>
            </a:r>
            <a:r>
              <a:rPr lang="ru-RU" sz="2400" dirty="0" err="1"/>
              <a:t>доцільно</a:t>
            </a:r>
            <a:r>
              <a:rPr lang="ru-RU" sz="2400" dirty="0"/>
              <a:t> </a:t>
            </a:r>
            <a:r>
              <a:rPr lang="ru-RU" sz="2400" dirty="0" err="1"/>
              <a:t>використовувати</a:t>
            </a:r>
            <a:r>
              <a:rPr lang="ru-RU" sz="2400" dirty="0"/>
              <a:t> </a:t>
            </a:r>
            <a:r>
              <a:rPr lang="ru-RU" sz="2400" dirty="0" err="1"/>
              <a:t>певну</a:t>
            </a:r>
            <a:r>
              <a:rPr lang="ru-RU" sz="2400" dirty="0"/>
              <a:t> методику </a:t>
            </a:r>
            <a:r>
              <a:rPr lang="ru-RU" sz="2400" dirty="0" err="1"/>
              <a:t>навчання</a:t>
            </a:r>
            <a:r>
              <a:rPr lang="ru-RU" sz="2400" dirty="0"/>
              <a:t>. </a:t>
            </a:r>
            <a:r>
              <a:rPr lang="ru-RU" sz="2400" dirty="0" err="1"/>
              <a:t>Вивчення</a:t>
            </a:r>
            <a:r>
              <a:rPr lang="ru-RU" sz="2400" dirty="0"/>
              <a:t> </a:t>
            </a:r>
            <a:r>
              <a:rPr lang="ru-RU" sz="2400" dirty="0" err="1"/>
              <a:t>матеріалів</a:t>
            </a:r>
            <a:r>
              <a:rPr lang="ru-RU" sz="2400" dirty="0"/>
              <a:t> </a:t>
            </a:r>
            <a:r>
              <a:rPr lang="ru-RU" sz="2400" dirty="0" err="1"/>
              <a:t>обліку</a:t>
            </a:r>
            <a:r>
              <a:rPr lang="ru-RU" sz="2400" dirty="0"/>
              <a:t> </a:t>
            </a:r>
            <a:r>
              <a:rPr lang="ru-RU" sz="2400" dirty="0" err="1"/>
              <a:t>дозволяє</a:t>
            </a:r>
            <a:r>
              <a:rPr lang="ru-RU" sz="2400" dirty="0"/>
              <a:t> </a:t>
            </a:r>
            <a:r>
              <a:rPr lang="ru-RU" sz="2400" dirty="0" err="1"/>
              <a:t>постійно</a:t>
            </a:r>
            <a:r>
              <a:rPr lang="ru-RU" sz="2400" dirty="0"/>
              <a:t> </a:t>
            </a:r>
            <a:r>
              <a:rPr lang="ru-RU" sz="2400" dirty="0" err="1"/>
              <a:t>вдосконалювати</a:t>
            </a:r>
            <a:r>
              <a:rPr lang="ru-RU" sz="2400" dirty="0"/>
              <a:t> методику </a:t>
            </a:r>
            <a:r>
              <a:rPr lang="ru-RU" sz="2400" dirty="0" err="1"/>
              <a:t>навчання</a:t>
            </a:r>
            <a:r>
              <a:rPr lang="ru-RU" sz="2400" dirty="0"/>
              <a:t> і </a:t>
            </a:r>
            <a:r>
              <a:rPr lang="ru-RU" sz="2400" dirty="0" err="1"/>
              <a:t>тим</a:t>
            </a:r>
            <a:r>
              <a:rPr lang="ru-RU" sz="2400" dirty="0"/>
              <a:t> самим </a:t>
            </a:r>
            <a:r>
              <a:rPr lang="ru-RU" sz="2400" dirty="0" err="1"/>
              <a:t>підвищувати</a:t>
            </a:r>
            <a:r>
              <a:rPr lang="ru-RU" sz="2400" dirty="0"/>
              <a:t> </a:t>
            </a:r>
            <a:r>
              <a:rPr lang="ru-RU" sz="2400" dirty="0" err="1"/>
              <a:t>педагогічну</a:t>
            </a:r>
            <a:r>
              <a:rPr lang="ru-RU" sz="2400" dirty="0"/>
              <a:t> </a:t>
            </a:r>
            <a:r>
              <a:rPr lang="ru-RU" sz="2400" dirty="0" err="1"/>
              <a:t>майстерність</a:t>
            </a:r>
            <a:r>
              <a:rPr lang="ru-RU" sz="2400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00907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F990E5-BE9B-40EC-8B22-8601DE278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Функції обліку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326A43-618E-480A-B4CD-9F9E9B68A0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Функції</a:t>
            </a:r>
            <a:r>
              <a:rPr lang="ru-RU" dirty="0"/>
              <a:t> контролю </a:t>
            </a:r>
            <a:r>
              <a:rPr lang="ru-RU" dirty="0" err="1"/>
              <a:t>полягають</a:t>
            </a:r>
            <a:r>
              <a:rPr lang="ru-RU" dirty="0"/>
              <a:t> у : - </a:t>
            </a:r>
            <a:r>
              <a:rPr lang="ru-RU" dirty="0" err="1"/>
              <a:t>об’єктивній</a:t>
            </a:r>
            <a:r>
              <a:rPr lang="ru-RU" dirty="0"/>
              <a:t> </a:t>
            </a:r>
            <a:r>
              <a:rPr lang="ru-RU" dirty="0" err="1"/>
              <a:t>оцінці</a:t>
            </a:r>
            <a:r>
              <a:rPr lang="ru-RU" dirty="0"/>
              <a:t> </a:t>
            </a:r>
            <a:r>
              <a:rPr lang="ru-RU" dirty="0" err="1"/>
              <a:t>індивідуальних</a:t>
            </a:r>
            <a:r>
              <a:rPr lang="ru-RU" dirty="0"/>
              <a:t> </a:t>
            </a:r>
            <a:r>
              <a:rPr lang="ru-RU" dirty="0" err="1"/>
              <a:t>передумов</a:t>
            </a:r>
            <a:r>
              <a:rPr lang="ru-RU" dirty="0"/>
              <a:t> </a:t>
            </a:r>
            <a:r>
              <a:rPr lang="ru-RU" dirty="0" err="1"/>
              <a:t>досягнення</a:t>
            </a:r>
            <a:r>
              <a:rPr lang="ru-RU" dirty="0"/>
              <a:t> мети; - </a:t>
            </a:r>
            <a:r>
              <a:rPr lang="ru-RU" dirty="0" err="1"/>
              <a:t>перевірці</a:t>
            </a:r>
            <a:r>
              <a:rPr lang="ru-RU" dirty="0"/>
              <a:t> </a:t>
            </a:r>
            <a:r>
              <a:rPr lang="ru-RU" dirty="0" err="1"/>
              <a:t>ефективності</a:t>
            </a:r>
            <a:r>
              <a:rPr lang="ru-RU" dirty="0"/>
              <a:t> </a:t>
            </a:r>
            <a:r>
              <a:rPr lang="ru-RU" dirty="0" err="1"/>
              <a:t>змісту</a:t>
            </a:r>
            <a:r>
              <a:rPr lang="ru-RU" dirty="0"/>
              <a:t>, форм </a:t>
            </a:r>
            <a:r>
              <a:rPr lang="ru-RU" dirty="0" err="1"/>
              <a:t>побудови</a:t>
            </a:r>
            <a:r>
              <a:rPr lang="ru-RU" dirty="0"/>
              <a:t> і </a:t>
            </a:r>
            <a:r>
              <a:rPr lang="ru-RU" dirty="0" err="1"/>
              <a:t>результатів</a:t>
            </a:r>
            <a:r>
              <a:rPr lang="ru-RU" dirty="0"/>
              <a:t> </a:t>
            </a:r>
            <a:r>
              <a:rPr lang="ru-RU" dirty="0" err="1"/>
              <a:t>фізичного</a:t>
            </a:r>
            <a:r>
              <a:rPr lang="ru-RU" dirty="0"/>
              <a:t> </a:t>
            </a:r>
            <a:r>
              <a:rPr lang="ru-RU" dirty="0" err="1"/>
              <a:t>виховання</a:t>
            </a:r>
            <a:r>
              <a:rPr lang="ru-RU" dirty="0"/>
              <a:t>; - </a:t>
            </a:r>
            <a:r>
              <a:rPr lang="ru-RU" dirty="0" err="1"/>
              <a:t>порівнянні</a:t>
            </a:r>
            <a:r>
              <a:rPr lang="ru-RU" dirty="0"/>
              <a:t> </a:t>
            </a:r>
            <a:r>
              <a:rPr lang="ru-RU" dirty="0" err="1"/>
              <a:t>запланованих</a:t>
            </a:r>
            <a:r>
              <a:rPr lang="ru-RU" dirty="0"/>
              <a:t> і </a:t>
            </a:r>
            <a:r>
              <a:rPr lang="ru-RU" dirty="0" err="1"/>
              <a:t>досягнутих</a:t>
            </a:r>
            <a:r>
              <a:rPr lang="ru-RU" dirty="0"/>
              <a:t> </a:t>
            </a:r>
            <a:r>
              <a:rPr lang="ru-RU" dirty="0" err="1"/>
              <a:t>результатів</a:t>
            </a:r>
            <a:r>
              <a:rPr lang="ru-RU" dirty="0"/>
              <a:t>; - </a:t>
            </a:r>
            <a:r>
              <a:rPr lang="ru-RU" dirty="0" err="1"/>
              <a:t>виявленні</a:t>
            </a:r>
            <a:r>
              <a:rPr lang="ru-RU" dirty="0"/>
              <a:t> </a:t>
            </a:r>
            <a:r>
              <a:rPr lang="ru-RU" dirty="0" err="1"/>
              <a:t>ступеня</a:t>
            </a:r>
            <a:r>
              <a:rPr lang="ru-RU" dirty="0"/>
              <a:t> </a:t>
            </a:r>
            <a:r>
              <a:rPr lang="ru-RU" dirty="0" err="1"/>
              <a:t>відповідності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невідповідності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ними.</a:t>
            </a:r>
          </a:p>
        </p:txBody>
      </p:sp>
    </p:spTree>
    <p:extLst>
      <p:ext uri="{BB962C8B-B14F-4D97-AF65-F5344CB8AC3E}">
        <p14:creationId xmlns:p14="http://schemas.microsoft.com/office/powerpoint/2010/main" val="12531434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255296-2C54-4FBB-98B2-BA86A0723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dirty="0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види обліку</a:t>
            </a:r>
            <a:endParaRPr lang="ru-RU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8B3053C-CDFE-41B6-9C1F-ED4A1CDEF7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400" dirty="0" err="1"/>
              <a:t>Облік</a:t>
            </a:r>
            <a:r>
              <a:rPr lang="ru-RU" sz="2400" dirty="0"/>
              <a:t> </a:t>
            </a:r>
            <a:r>
              <a:rPr lang="ru-RU" sz="2400" dirty="0" err="1"/>
              <a:t>успішності</a:t>
            </a:r>
            <a:r>
              <a:rPr lang="ru-RU" sz="2400" dirty="0"/>
              <a:t> по </a:t>
            </a:r>
            <a:r>
              <a:rPr lang="ru-RU" sz="2400" dirty="0" err="1"/>
              <a:t>розділу</a:t>
            </a:r>
            <a:r>
              <a:rPr lang="ru-RU" sz="2400" dirty="0"/>
              <a:t> </a:t>
            </a:r>
            <a:r>
              <a:rPr lang="ru-RU" sz="2400" dirty="0" err="1"/>
              <a:t>гімнастика</a:t>
            </a:r>
            <a:r>
              <a:rPr lang="ru-RU" sz="2400" dirty="0"/>
              <a:t> </a:t>
            </a:r>
            <a:r>
              <a:rPr lang="ru-RU" sz="2400" dirty="0" err="1"/>
              <a:t>проводять</a:t>
            </a:r>
            <a:r>
              <a:rPr lang="ru-RU" sz="2400" dirty="0"/>
              <a:t> так, як </a:t>
            </a:r>
            <a:r>
              <a:rPr lang="ru-RU" sz="2400" dirty="0" err="1"/>
              <a:t>прийнято</a:t>
            </a:r>
            <a:r>
              <a:rPr lang="ru-RU" sz="2400" dirty="0"/>
              <a:t>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робити</a:t>
            </a:r>
            <a:r>
              <a:rPr lang="ru-RU" sz="2400" dirty="0"/>
              <a:t> на уроках </a:t>
            </a:r>
            <a:r>
              <a:rPr lang="ru-RU" sz="2400" dirty="0" err="1"/>
              <a:t>фізичної</a:t>
            </a:r>
            <a:r>
              <a:rPr lang="ru-RU" sz="2400" dirty="0"/>
              <a:t> </a:t>
            </a:r>
            <a:r>
              <a:rPr lang="ru-RU" sz="2400" dirty="0" err="1"/>
              <a:t>культури</a:t>
            </a:r>
            <a:r>
              <a:rPr lang="ru-RU" sz="2400" dirty="0"/>
              <a:t>. Система </a:t>
            </a:r>
            <a:r>
              <a:rPr lang="ru-RU" sz="2400" dirty="0" err="1"/>
              <a:t>оцінювання</a:t>
            </a:r>
            <a:r>
              <a:rPr lang="ru-RU" sz="2400" dirty="0"/>
              <a:t> </a:t>
            </a:r>
            <a:r>
              <a:rPr lang="ru-RU" sz="2400" dirty="0" err="1"/>
              <a:t>досягнень</a:t>
            </a:r>
            <a:r>
              <a:rPr lang="ru-RU" sz="2400" dirty="0"/>
              <a:t> кожного </a:t>
            </a:r>
            <a:r>
              <a:rPr lang="ru-RU" sz="2400" dirty="0" err="1"/>
              <a:t>учня</a:t>
            </a:r>
            <a:r>
              <a:rPr lang="ru-RU" sz="2400" dirty="0"/>
              <a:t> на уроках </a:t>
            </a:r>
            <a:r>
              <a:rPr lang="ru-RU" sz="2400" dirty="0" err="1"/>
              <a:t>гімнастики</a:t>
            </a:r>
            <a:r>
              <a:rPr lang="ru-RU" sz="2400" dirty="0"/>
              <a:t> повинна </a:t>
            </a:r>
            <a:r>
              <a:rPr lang="ru-RU" sz="2400" dirty="0" err="1"/>
              <a:t>проводитись</a:t>
            </a:r>
            <a:r>
              <a:rPr lang="ru-RU" sz="2400" dirty="0"/>
              <a:t> з </a:t>
            </a:r>
            <a:r>
              <a:rPr lang="ru-RU" sz="2400" dirty="0" err="1"/>
              <a:t>урахуванням</a:t>
            </a:r>
            <a:r>
              <a:rPr lang="ru-RU" sz="2400" dirty="0"/>
              <a:t> </a:t>
            </a:r>
            <a:r>
              <a:rPr lang="ru-RU" sz="2400" dirty="0" err="1"/>
              <a:t>динаміки</a:t>
            </a:r>
            <a:r>
              <a:rPr lang="ru-RU" sz="2400" dirty="0"/>
              <a:t> </a:t>
            </a:r>
            <a:r>
              <a:rPr lang="ru-RU" sz="2400" dirty="0" err="1"/>
              <a:t>його</a:t>
            </a:r>
            <a:r>
              <a:rPr lang="ru-RU" sz="2400" dirty="0"/>
              <a:t> </a:t>
            </a:r>
            <a:r>
              <a:rPr lang="ru-RU" sz="2400" dirty="0" err="1"/>
              <a:t>особистих</a:t>
            </a:r>
            <a:r>
              <a:rPr lang="ru-RU" sz="2400" dirty="0"/>
              <a:t> </a:t>
            </a:r>
            <a:r>
              <a:rPr lang="ru-RU" sz="2400" dirty="0" err="1"/>
              <a:t>рекордів</a:t>
            </a:r>
            <a:r>
              <a:rPr lang="ru-RU" sz="2400" dirty="0"/>
              <a:t>. </a:t>
            </a:r>
            <a:r>
              <a:rPr lang="ru-RU" sz="2400" dirty="0" err="1"/>
              <a:t>Перевага</a:t>
            </a:r>
            <a:r>
              <a:rPr lang="ru-RU" sz="2400" dirty="0"/>
              <a:t> такого </a:t>
            </a:r>
            <a:r>
              <a:rPr lang="ru-RU" sz="2400" dirty="0" err="1"/>
              <a:t>підходу</a:t>
            </a:r>
            <a:r>
              <a:rPr lang="ru-RU" sz="2400" dirty="0"/>
              <a:t> в тому, </a:t>
            </a:r>
            <a:r>
              <a:rPr lang="ru-RU" sz="2400" dirty="0" err="1"/>
              <a:t>що</a:t>
            </a:r>
            <a:r>
              <a:rPr lang="ru-RU" sz="2400" dirty="0"/>
              <a:t> при позитивному </a:t>
            </a:r>
            <a:r>
              <a:rPr lang="ru-RU" sz="2400" dirty="0" err="1"/>
              <a:t>відношенню</a:t>
            </a:r>
            <a:r>
              <a:rPr lang="ru-RU" sz="2400" dirty="0"/>
              <a:t> до </a:t>
            </a:r>
            <a:r>
              <a:rPr lang="ru-RU" sz="2400" dirty="0" err="1"/>
              <a:t>навчання</a:t>
            </a:r>
            <a:r>
              <a:rPr lang="ru-RU" sz="2400" dirty="0"/>
              <a:t> </a:t>
            </a:r>
            <a:r>
              <a:rPr lang="ru-RU" sz="2400" dirty="0" err="1"/>
              <a:t>кожний</a:t>
            </a:r>
            <a:r>
              <a:rPr lang="ru-RU" sz="2400" dirty="0"/>
              <a:t> </a:t>
            </a:r>
            <a:r>
              <a:rPr lang="ru-RU" sz="2400" dirty="0" err="1"/>
              <a:t>може</a:t>
            </a:r>
            <a:r>
              <a:rPr lang="ru-RU" sz="2400" dirty="0"/>
              <a:t> </a:t>
            </a:r>
            <a:r>
              <a:rPr lang="ru-RU" sz="2400" dirty="0" err="1"/>
              <a:t>покращити</a:t>
            </a:r>
            <a:r>
              <a:rPr lang="ru-RU" sz="2400" dirty="0"/>
              <a:t> </a:t>
            </a:r>
            <a:r>
              <a:rPr lang="ru-RU" sz="2400" dirty="0" err="1"/>
              <a:t>особистий</a:t>
            </a:r>
            <a:r>
              <a:rPr lang="ru-RU" sz="2400" dirty="0"/>
              <a:t> результат.</a:t>
            </a:r>
          </a:p>
          <a:p>
            <a:pPr algn="just"/>
            <a:r>
              <a:rPr lang="ru-RU" sz="2400" dirty="0" err="1"/>
              <a:t>Облік</a:t>
            </a:r>
            <a:r>
              <a:rPr lang="ru-RU" sz="2400" dirty="0"/>
              <a:t> </a:t>
            </a:r>
            <a:r>
              <a:rPr lang="ru-RU" sz="2400" dirty="0" err="1"/>
              <a:t>навчальної</a:t>
            </a:r>
            <a:r>
              <a:rPr lang="ru-RU" sz="2400" dirty="0"/>
              <a:t> </a:t>
            </a:r>
            <a:r>
              <a:rPr lang="ru-RU" sz="2400" dirty="0" err="1"/>
              <a:t>роботи</a:t>
            </a:r>
            <a:r>
              <a:rPr lang="ru-RU" sz="2400" dirty="0"/>
              <a:t> </a:t>
            </a:r>
            <a:r>
              <a:rPr lang="ru-RU" sz="2400" dirty="0" err="1"/>
              <a:t>складається</a:t>
            </a:r>
            <a:r>
              <a:rPr lang="ru-RU" sz="2400" dirty="0"/>
              <a:t> </a:t>
            </a:r>
            <a:r>
              <a:rPr lang="ru-RU" sz="2400" dirty="0" err="1"/>
              <a:t>із</a:t>
            </a:r>
            <a:r>
              <a:rPr lang="ru-RU" sz="2400" dirty="0"/>
              <a:t>: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2400" dirty="0" err="1"/>
              <a:t>попереднього</a:t>
            </a:r>
            <a:r>
              <a:rPr lang="ru-RU" sz="2400" dirty="0"/>
              <a:t> </a:t>
            </a:r>
            <a:r>
              <a:rPr lang="ru-RU" sz="2400" dirty="0" err="1"/>
              <a:t>обліку</a:t>
            </a:r>
            <a:r>
              <a:rPr lang="ru-RU" sz="2400" dirty="0"/>
              <a:t>;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2400" dirty="0"/>
              <a:t>поточного </a:t>
            </a:r>
            <a:r>
              <a:rPr lang="ru-RU" sz="2400" dirty="0" err="1"/>
              <a:t>обліку</a:t>
            </a:r>
            <a:r>
              <a:rPr lang="ru-RU" sz="2400" dirty="0"/>
              <a:t>;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2400" dirty="0" err="1"/>
              <a:t>підсумкового</a:t>
            </a:r>
            <a:r>
              <a:rPr lang="ru-RU" sz="2400" dirty="0"/>
              <a:t> </a:t>
            </a:r>
            <a:r>
              <a:rPr lang="ru-RU" sz="2400" dirty="0" err="1"/>
              <a:t>обліку</a:t>
            </a:r>
            <a:r>
              <a:rPr lang="ru-RU" sz="2400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56255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DE2C55-54D6-43E4-BC9E-67EC29499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Види обліку</a:t>
            </a: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A596F9-C2B0-40CF-87C0-9114AD306B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ru-RU" dirty="0" err="1"/>
              <a:t>Кожний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/>
              <a:t>обліку</a:t>
            </a:r>
            <a:r>
              <a:rPr lang="ru-RU" dirty="0"/>
              <a:t> </a:t>
            </a:r>
            <a:r>
              <a:rPr lang="ru-RU" dirty="0" err="1"/>
              <a:t>передбачає</a:t>
            </a:r>
            <a:r>
              <a:rPr lang="ru-RU" dirty="0"/>
              <a:t> </a:t>
            </a:r>
            <a:r>
              <a:rPr lang="ru-RU" dirty="0" err="1"/>
              <a:t>кількісний</a:t>
            </a:r>
            <a:r>
              <a:rPr lang="ru-RU" dirty="0"/>
              <a:t> і </a:t>
            </a:r>
            <a:r>
              <a:rPr lang="ru-RU" dirty="0" err="1"/>
              <a:t>якісний</a:t>
            </a:r>
            <a:r>
              <a:rPr lang="ru-RU" dirty="0"/>
              <a:t> </a:t>
            </a:r>
            <a:r>
              <a:rPr lang="ru-RU" dirty="0" err="1"/>
              <a:t>облік</a:t>
            </a:r>
            <a:r>
              <a:rPr lang="ru-RU" dirty="0"/>
              <a:t>.</a:t>
            </a:r>
          </a:p>
          <a:p>
            <a:pPr algn="just"/>
            <a:r>
              <a:rPr lang="ru-RU" dirty="0"/>
              <a:t>В </a:t>
            </a:r>
            <a:r>
              <a:rPr lang="ru-RU" dirty="0" err="1"/>
              <a:t>зміст</a:t>
            </a:r>
            <a:r>
              <a:rPr lang="ru-RU" dirty="0"/>
              <a:t> </a:t>
            </a:r>
            <a:r>
              <a:rPr lang="ru-RU" b="1" dirty="0" err="1"/>
              <a:t>попереднього</a:t>
            </a:r>
            <a:r>
              <a:rPr lang="ru-RU" dirty="0"/>
              <a:t> </a:t>
            </a:r>
            <a:r>
              <a:rPr lang="ru-RU" dirty="0" err="1"/>
              <a:t>обліку</a:t>
            </a:r>
            <a:r>
              <a:rPr lang="ru-RU" dirty="0"/>
              <a:t> </a:t>
            </a:r>
            <a:r>
              <a:rPr lang="ru-RU" i="1" dirty="0"/>
              <a:t>входить</a:t>
            </a:r>
            <a:r>
              <a:rPr lang="ru-RU" dirty="0"/>
              <a:t>: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dirty="0" err="1"/>
              <a:t>облік</a:t>
            </a:r>
            <a:r>
              <a:rPr lang="ru-RU" dirty="0"/>
              <a:t> стану </a:t>
            </a:r>
            <a:r>
              <a:rPr lang="ru-RU" dirty="0" err="1"/>
              <a:t>здоровۥя</a:t>
            </a:r>
            <a:r>
              <a:rPr lang="ru-RU" dirty="0"/>
              <a:t> і </a:t>
            </a:r>
            <a:r>
              <a:rPr lang="ru-RU" dirty="0" err="1"/>
              <a:t>фізичного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учнів</a:t>
            </a:r>
            <a:r>
              <a:rPr lang="ru-RU" dirty="0"/>
              <a:t> за </a:t>
            </a:r>
            <a:r>
              <a:rPr lang="ru-RU" dirty="0" err="1"/>
              <a:t>даними</a:t>
            </a:r>
            <a:r>
              <a:rPr lang="ru-RU" dirty="0"/>
              <a:t> </a:t>
            </a:r>
            <a:r>
              <a:rPr lang="ru-RU" dirty="0" err="1"/>
              <a:t>лікарського</a:t>
            </a:r>
            <a:r>
              <a:rPr lang="ru-RU" dirty="0"/>
              <a:t> контролю;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dirty="0" err="1"/>
              <a:t>облік</a:t>
            </a:r>
            <a:r>
              <a:rPr lang="ru-RU" dirty="0"/>
              <a:t> </a:t>
            </a:r>
            <a:r>
              <a:rPr lang="ru-RU" dirty="0" err="1"/>
              <a:t>фізичної</a:t>
            </a:r>
            <a:r>
              <a:rPr lang="ru-RU" dirty="0"/>
              <a:t> </a:t>
            </a:r>
            <a:r>
              <a:rPr lang="ru-RU" dirty="0" err="1"/>
              <a:t>підготовленості</a:t>
            </a:r>
            <a:r>
              <a:rPr lang="ru-RU" dirty="0"/>
              <a:t> </a:t>
            </a:r>
            <a:r>
              <a:rPr lang="ru-RU" dirty="0" err="1"/>
              <a:t>учнів</a:t>
            </a:r>
            <a:r>
              <a:rPr lang="ru-RU" dirty="0"/>
              <a:t> за </a:t>
            </a:r>
            <a:r>
              <a:rPr lang="ru-RU" dirty="0" err="1"/>
              <a:t>спеціально</a:t>
            </a:r>
            <a:r>
              <a:rPr lang="ru-RU" dirty="0"/>
              <a:t> </a:t>
            </a:r>
            <a:r>
              <a:rPr lang="ru-RU" dirty="0" err="1"/>
              <a:t>розробленими</a:t>
            </a:r>
            <a:r>
              <a:rPr lang="ru-RU" dirty="0"/>
              <a:t> нормативами.</a:t>
            </a:r>
          </a:p>
          <a:p>
            <a:pPr algn="just"/>
            <a:r>
              <a:rPr lang="ru-RU" dirty="0" err="1"/>
              <a:t>Дані</a:t>
            </a:r>
            <a:r>
              <a:rPr lang="ru-RU" dirty="0"/>
              <a:t> </a:t>
            </a:r>
            <a:r>
              <a:rPr lang="ru-RU" dirty="0" err="1"/>
              <a:t>попереднього</a:t>
            </a:r>
            <a:r>
              <a:rPr lang="ru-RU" dirty="0"/>
              <a:t> </a:t>
            </a:r>
            <a:r>
              <a:rPr lang="ru-RU" dirty="0" err="1"/>
              <a:t>обліку</a:t>
            </a:r>
            <a:r>
              <a:rPr lang="ru-RU" dirty="0"/>
              <a:t> </a:t>
            </a:r>
            <a:r>
              <a:rPr lang="ru-RU" dirty="0" err="1"/>
              <a:t>допомагають</a:t>
            </a:r>
            <a:r>
              <a:rPr lang="ru-RU" dirty="0"/>
              <a:t> конкретно </a:t>
            </a:r>
            <a:r>
              <a:rPr lang="ru-RU" dirty="0" err="1"/>
              <a:t>спланувати</a:t>
            </a:r>
            <a:r>
              <a:rPr lang="ru-RU" dirty="0"/>
              <a:t> </a:t>
            </a:r>
            <a:r>
              <a:rPr lang="ru-RU" dirty="0" err="1"/>
              <a:t>програмний</a:t>
            </a:r>
            <a:r>
              <a:rPr lang="ru-RU" dirty="0"/>
              <a:t> </a:t>
            </a:r>
            <a:r>
              <a:rPr lang="ru-RU" dirty="0" err="1"/>
              <a:t>матеріал</a:t>
            </a:r>
            <a:r>
              <a:rPr lang="ru-RU" dirty="0"/>
              <a:t>, </a:t>
            </a:r>
            <a:r>
              <a:rPr lang="ru-RU" dirty="0" err="1"/>
              <a:t>вибрати</a:t>
            </a:r>
            <a:r>
              <a:rPr lang="ru-RU" dirty="0"/>
              <a:t> </a:t>
            </a:r>
            <a:r>
              <a:rPr lang="ru-RU" dirty="0" err="1"/>
              <a:t>засоби</a:t>
            </a:r>
            <a:r>
              <a:rPr lang="ru-RU" dirty="0"/>
              <a:t> та </a:t>
            </a:r>
            <a:r>
              <a:rPr lang="ru-RU" dirty="0" err="1"/>
              <a:t>методи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r>
              <a:rPr lang="ru-RU" dirty="0"/>
              <a:t>.</a:t>
            </a:r>
          </a:p>
          <a:p>
            <a:pPr algn="just"/>
            <a:r>
              <a:rPr lang="ru-RU" dirty="0"/>
              <a:t>В </a:t>
            </a:r>
            <a:r>
              <a:rPr lang="ru-RU" dirty="0" err="1"/>
              <a:t>зміст</a:t>
            </a:r>
            <a:r>
              <a:rPr lang="ru-RU" dirty="0"/>
              <a:t> </a:t>
            </a:r>
            <a:r>
              <a:rPr lang="ru-RU" b="1" i="1" dirty="0"/>
              <a:t>поточного</a:t>
            </a:r>
            <a:r>
              <a:rPr lang="ru-RU" i="1" dirty="0"/>
              <a:t> </a:t>
            </a:r>
            <a:r>
              <a:rPr lang="ru-RU" i="1" dirty="0" err="1"/>
              <a:t>обліку</a:t>
            </a:r>
            <a:r>
              <a:rPr lang="ru-RU" dirty="0" err="1"/>
              <a:t>входить</a:t>
            </a:r>
            <a:r>
              <a:rPr lang="ru-RU" dirty="0"/>
              <a:t>: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dirty="0" err="1"/>
              <a:t>облік</a:t>
            </a:r>
            <a:r>
              <a:rPr lang="ru-RU" dirty="0"/>
              <a:t> </a:t>
            </a:r>
            <a:r>
              <a:rPr lang="ru-RU" dirty="0" err="1"/>
              <a:t>відвідування</a:t>
            </a:r>
            <a:r>
              <a:rPr lang="ru-RU" dirty="0"/>
              <a:t> занять;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dirty="0" err="1"/>
              <a:t>облік</a:t>
            </a:r>
            <a:r>
              <a:rPr lang="ru-RU" dirty="0"/>
              <a:t> </a:t>
            </a:r>
            <a:r>
              <a:rPr lang="ru-RU" dirty="0" err="1"/>
              <a:t>засвоєння</a:t>
            </a:r>
            <a:r>
              <a:rPr lang="ru-RU" dirty="0"/>
              <a:t> </a:t>
            </a:r>
            <a:r>
              <a:rPr lang="ru-RU" dirty="0" err="1"/>
              <a:t>програмного</a:t>
            </a:r>
            <a:r>
              <a:rPr lang="ru-RU" dirty="0"/>
              <a:t> </a:t>
            </a:r>
            <a:r>
              <a:rPr lang="ru-RU" dirty="0" err="1"/>
              <a:t>матеріалу</a:t>
            </a:r>
            <a:r>
              <a:rPr lang="ru-RU" dirty="0"/>
              <a:t>;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dirty="0" err="1"/>
              <a:t>облік</a:t>
            </a:r>
            <a:r>
              <a:rPr lang="ru-RU" dirty="0"/>
              <a:t> </a:t>
            </a:r>
            <a:r>
              <a:rPr lang="ru-RU" dirty="0" err="1"/>
              <a:t>підготовки</a:t>
            </a:r>
            <a:r>
              <a:rPr lang="ru-RU" dirty="0"/>
              <a:t> і </a:t>
            </a:r>
            <a:r>
              <a:rPr lang="ru-RU" dirty="0" err="1"/>
              <a:t>здачі</a:t>
            </a:r>
            <a:r>
              <a:rPr lang="ru-RU" dirty="0"/>
              <a:t> </a:t>
            </a:r>
            <a:r>
              <a:rPr lang="ru-RU" dirty="0" err="1"/>
              <a:t>нормативів</a:t>
            </a:r>
            <a:r>
              <a:rPr lang="ru-RU" dirty="0"/>
              <a:t> і </a:t>
            </a:r>
            <a:r>
              <a:rPr lang="ru-RU" dirty="0" err="1"/>
              <a:t>тестів</a:t>
            </a:r>
            <a:r>
              <a:rPr lang="ru-RU" dirty="0"/>
              <a:t>;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dirty="0" err="1"/>
              <a:t>періодичний</a:t>
            </a:r>
            <a:r>
              <a:rPr lang="ru-RU" dirty="0"/>
              <a:t> </a:t>
            </a:r>
            <a:r>
              <a:rPr lang="ru-RU" dirty="0" err="1"/>
              <a:t>облік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 </a:t>
            </a:r>
            <a:r>
              <a:rPr lang="ru-RU" dirty="0" err="1"/>
              <a:t>лікарського</a:t>
            </a:r>
            <a:r>
              <a:rPr lang="ru-RU" dirty="0"/>
              <a:t> контролю.</a:t>
            </a:r>
          </a:p>
          <a:p>
            <a:pPr algn="just"/>
            <a:r>
              <a:rPr lang="ru-RU" dirty="0"/>
              <a:t>З </a:t>
            </a:r>
            <a:r>
              <a:rPr lang="ru-RU" dirty="0" err="1"/>
              <a:t>допомогою</a:t>
            </a:r>
            <a:r>
              <a:rPr lang="ru-RU" dirty="0"/>
              <a:t> </a:t>
            </a:r>
            <a:r>
              <a:rPr lang="ru-RU" b="1" i="1" dirty="0" err="1"/>
              <a:t>підсумкового</a:t>
            </a:r>
            <a:r>
              <a:rPr lang="ru-RU" i="1" dirty="0"/>
              <a:t> </a:t>
            </a:r>
            <a:r>
              <a:rPr lang="ru-RU" i="1" dirty="0" err="1"/>
              <a:t>обліку</a:t>
            </a:r>
            <a:r>
              <a:rPr lang="ru-RU" i="1" dirty="0"/>
              <a:t> </a:t>
            </a:r>
            <a:r>
              <a:rPr lang="ru-RU" dirty="0" err="1"/>
              <a:t>оцінюються</a:t>
            </a:r>
            <a:r>
              <a:rPr lang="ru-RU" dirty="0"/>
              <a:t> </a:t>
            </a:r>
            <a:r>
              <a:rPr lang="ru-RU" dirty="0" err="1"/>
              <a:t>результати</a:t>
            </a:r>
            <a:r>
              <a:rPr lang="ru-RU" dirty="0"/>
              <a:t>, </a:t>
            </a:r>
            <a:r>
              <a:rPr lang="ru-RU" dirty="0" err="1"/>
              <a:t>досягнуті</a:t>
            </a:r>
            <a:r>
              <a:rPr lang="ru-RU" dirty="0"/>
              <a:t> </a:t>
            </a:r>
            <a:r>
              <a:rPr lang="ru-RU" dirty="0" err="1"/>
              <a:t>учнями</a:t>
            </a:r>
            <a:endParaRPr lang="ru-RU" dirty="0"/>
          </a:p>
          <a:p>
            <a:pPr algn="just"/>
            <a:r>
              <a:rPr lang="ru-RU" dirty="0" err="1"/>
              <a:t>досягнуті</a:t>
            </a:r>
            <a:r>
              <a:rPr lang="ru-RU" dirty="0"/>
              <a:t> за </a:t>
            </a:r>
            <a:r>
              <a:rPr lang="ru-RU" dirty="0" err="1"/>
              <a:t>певний</a:t>
            </a:r>
            <a:r>
              <a:rPr lang="ru-RU" dirty="0"/>
              <a:t> </a:t>
            </a:r>
            <a:r>
              <a:rPr lang="ru-RU" dirty="0" err="1"/>
              <a:t>період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r>
              <a:rPr lang="ru-RU" dirty="0"/>
              <a:t>. </a:t>
            </a:r>
            <a:r>
              <a:rPr lang="ru-RU" dirty="0" err="1"/>
              <a:t>Оцінюють</a:t>
            </a:r>
            <a:r>
              <a:rPr lang="ru-RU" dirty="0"/>
              <a:t>, </a:t>
            </a:r>
            <a:r>
              <a:rPr lang="ru-RU" dirty="0" err="1"/>
              <a:t>основним</a:t>
            </a:r>
            <a:r>
              <a:rPr lang="ru-RU" dirty="0"/>
              <a:t> чином,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важливі</a:t>
            </a:r>
            <a:r>
              <a:rPr lang="ru-RU" dirty="0"/>
              <a:t> </a:t>
            </a:r>
            <a:r>
              <a:rPr lang="ru-RU" dirty="0" err="1"/>
              <a:t>вправи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включені</a:t>
            </a:r>
            <a:r>
              <a:rPr lang="ru-RU" dirty="0"/>
              <a:t> в </a:t>
            </a:r>
            <a:r>
              <a:rPr lang="ru-RU" dirty="0" err="1"/>
              <a:t>програму</a:t>
            </a:r>
            <a:r>
              <a:rPr lang="ru-RU" dirty="0"/>
              <a:t> на </a:t>
            </a:r>
            <a:r>
              <a:rPr lang="ru-RU" dirty="0" err="1"/>
              <a:t>певну</a:t>
            </a:r>
            <a:r>
              <a:rPr lang="ru-RU" dirty="0"/>
              <a:t> четверть. </a:t>
            </a:r>
            <a:r>
              <a:rPr lang="ru-RU" dirty="0" err="1"/>
              <a:t>Підсумкову</a:t>
            </a:r>
            <a:r>
              <a:rPr lang="ru-RU" dirty="0"/>
              <a:t> </a:t>
            </a:r>
            <a:r>
              <a:rPr lang="ru-RU" dirty="0" err="1"/>
              <a:t>перевірку</a:t>
            </a:r>
            <a:r>
              <a:rPr lang="ru-RU" dirty="0"/>
              <a:t>, як правило, </a:t>
            </a:r>
            <a:r>
              <a:rPr lang="ru-RU" dirty="0" err="1"/>
              <a:t>проводять</a:t>
            </a:r>
            <a:r>
              <a:rPr lang="ru-RU" dirty="0"/>
              <a:t> на </a:t>
            </a:r>
            <a:r>
              <a:rPr lang="ru-RU" dirty="0" err="1"/>
              <a:t>спеціальних</a:t>
            </a:r>
            <a:r>
              <a:rPr lang="ru-RU" dirty="0"/>
              <a:t> </a:t>
            </a:r>
            <a:r>
              <a:rPr lang="ru-RU" dirty="0" err="1"/>
              <a:t>контрольних</a:t>
            </a:r>
            <a:r>
              <a:rPr lang="ru-RU" dirty="0"/>
              <a:t> уроках,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доцільно</a:t>
            </a:r>
            <a:r>
              <a:rPr lang="ru-RU" dirty="0"/>
              <a:t> </a:t>
            </a:r>
            <a:r>
              <a:rPr lang="ru-RU" dirty="0" err="1"/>
              <a:t>проводити</a:t>
            </a:r>
            <a:r>
              <a:rPr lang="ru-RU" dirty="0"/>
              <a:t> у </a:t>
            </a:r>
            <a:r>
              <a:rPr lang="ru-RU" dirty="0" err="1"/>
              <a:t>вигляді</a:t>
            </a:r>
            <a:r>
              <a:rPr lang="ru-RU" dirty="0"/>
              <a:t> </a:t>
            </a:r>
            <a:r>
              <a:rPr lang="ru-RU" dirty="0" err="1"/>
              <a:t>змагань</a:t>
            </a:r>
            <a:r>
              <a:rPr lang="ru-RU" dirty="0"/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92713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60B61BCA-7ADF-4453-8D05-9FD17C4704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89053" y="1718999"/>
            <a:ext cx="9448800" cy="1825096"/>
          </a:xfrm>
        </p:spPr>
        <p:txBody>
          <a:bodyPr>
            <a:normAutofit/>
          </a:bodyPr>
          <a:lstStyle/>
          <a:p>
            <a:r>
              <a:rPr lang="uk-UA" sz="7200" dirty="0">
                <a:solidFill>
                  <a:schemeClr val="accent4">
                    <a:lumMod val="75000"/>
                  </a:schemeClr>
                </a:solidFill>
              </a:rPr>
              <a:t>Дякую за увагу!</a:t>
            </a:r>
            <a:endParaRPr lang="ru-RU" sz="72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801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4C2E81-6254-47CA-B2E0-2EBF7C21D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Значення планування</a:t>
            </a:r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0362B3-CE38-494C-990F-54DE2D15E1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У будь-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якій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цілеспрямованій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і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раціонально-організованій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діяльності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можна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виокремити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такі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взаємопов’язані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між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собою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компоненти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</a:p>
          <a:p>
            <a:r>
              <a:rPr lang="ru-RU" sz="1800" b="0" i="0" u="none" strike="noStrike" baseline="0" dirty="0">
                <a:solidFill>
                  <a:srgbClr val="000000"/>
                </a:solidFill>
              </a:rPr>
              <a:t>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планування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; </a:t>
            </a:r>
          </a:p>
          <a:p>
            <a:r>
              <a:rPr lang="ru-RU" sz="1800" b="0" i="0" u="none" strike="noStrike" baseline="0" dirty="0">
                <a:solidFill>
                  <a:srgbClr val="000000"/>
                </a:solidFill>
              </a:rPr>
              <a:t>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реалізація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запланованого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; </a:t>
            </a:r>
          </a:p>
          <a:p>
            <a:r>
              <a:rPr lang="ru-RU" sz="1800" b="0" i="0" u="none" strike="noStrike" baseline="0" dirty="0">
                <a:solidFill>
                  <a:srgbClr val="000000"/>
                </a:solidFill>
              </a:rPr>
              <a:t> 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контроль; </a:t>
            </a:r>
          </a:p>
          <a:p>
            <a:r>
              <a:rPr lang="ru-RU" sz="1800" b="0" i="0" u="none" strike="noStrike" baseline="0" dirty="0">
                <a:solidFill>
                  <a:srgbClr val="000000"/>
                </a:solidFill>
              </a:rPr>
              <a:t>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облік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результатів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4940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50C92D-D391-49F1-99C9-11237CE65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Значення планування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10173C-C4B5-4749-940C-E233591D9B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Планування</a:t>
            </a:r>
            <a:r>
              <a:rPr lang="ru-R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–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це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складання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теоретично і методично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обґрунтованої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документації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що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формує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систему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навчання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і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виховання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;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це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проникнення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в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сутність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явищ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і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закономірностей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процесу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фізичного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виховання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</a:p>
          <a:p>
            <a:r>
              <a:rPr lang="ru-R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Суть </a:t>
            </a:r>
            <a:r>
              <a:rPr lang="ru-RU" sz="18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планування</a:t>
            </a:r>
            <a:r>
              <a:rPr lang="ru-R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у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фізичному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вихованні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(ФВ)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полягає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в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обґрунтуванні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розробці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та документальному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оформленні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змісту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і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послідовності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дій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педагога для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вирішення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завдань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навчання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і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виховання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тих,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хто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займається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фізичними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вправами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</a:p>
          <a:p>
            <a:r>
              <a:rPr lang="ru-R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План 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–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це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заздалегідь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визначений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порядок,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послідовність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здійснення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накресленої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на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конкретний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період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програми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(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роботи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) з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вказівкою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її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мети,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змісту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об’ємів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методів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матеріальних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і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фінансових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засобів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термінів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виконання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Плани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дають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змогу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дивитися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далеко вперед,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визначати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мету і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конкретні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завдання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передбачати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найефективніші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засоби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та шляхи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їх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розв’язання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</a:p>
          <a:p>
            <a:r>
              <a:rPr lang="ru-RU" sz="18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Планування</a:t>
            </a:r>
            <a:r>
              <a:rPr lang="ru-R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у </a:t>
            </a:r>
            <a:r>
              <a:rPr lang="ru-RU" sz="18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фізичному</a:t>
            </a:r>
            <a:r>
              <a:rPr lang="ru-R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вихованні</a:t>
            </a:r>
            <a:r>
              <a:rPr lang="ru-R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–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це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розподіл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на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конкретний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термін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(урок,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чверть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рік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)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зміст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матеріалу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програми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засобів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методів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форм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організації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занять з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урахуванням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матеріально-технічної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бази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сезонно-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кліматичний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умов,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віку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статі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фізичної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ступеня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підготовленості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4779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4C2E81-6254-47CA-B2E0-2EBF7C21D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Значення планування</a:t>
            </a:r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0362B3-CE38-494C-990F-54DE2D15E1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400" dirty="0"/>
              <a:t>Робота </a:t>
            </a:r>
            <a:r>
              <a:rPr lang="ru-RU" sz="2400" dirty="0" err="1"/>
              <a:t>вчителя</a:t>
            </a:r>
            <a:r>
              <a:rPr lang="ru-RU" sz="2400" dirty="0"/>
              <a:t> </a:t>
            </a:r>
            <a:r>
              <a:rPr lang="ru-RU" sz="2400" dirty="0" err="1"/>
              <a:t>фізичної</a:t>
            </a:r>
            <a:r>
              <a:rPr lang="ru-RU" sz="2400" dirty="0"/>
              <a:t> </a:t>
            </a:r>
            <a:r>
              <a:rPr lang="ru-RU" sz="2400" dirty="0" err="1"/>
              <a:t>культури</a:t>
            </a:r>
            <a:r>
              <a:rPr lang="ru-RU" sz="2400" dirty="0"/>
              <a:t> </a:t>
            </a:r>
            <a:r>
              <a:rPr lang="ru-RU" sz="2400" dirty="0" err="1"/>
              <a:t>починається</a:t>
            </a:r>
            <a:r>
              <a:rPr lang="ru-RU" sz="2400" dirty="0"/>
              <a:t> з </a:t>
            </a:r>
            <a:r>
              <a:rPr lang="ru-RU" sz="2400" dirty="0" err="1"/>
              <a:t>планування</a:t>
            </a:r>
            <a:r>
              <a:rPr lang="ru-RU" sz="2400" dirty="0"/>
              <a:t> </a:t>
            </a:r>
            <a:r>
              <a:rPr lang="ru-RU" sz="2400" dirty="0" err="1"/>
              <a:t>програмного</a:t>
            </a:r>
            <a:r>
              <a:rPr lang="ru-RU" sz="2400" dirty="0"/>
              <a:t> </a:t>
            </a:r>
            <a:r>
              <a:rPr lang="ru-RU" sz="2400" dirty="0" err="1"/>
              <a:t>матеріалу</a:t>
            </a:r>
            <a:r>
              <a:rPr lang="ru-RU" sz="2400" dirty="0"/>
              <a:t>. </a:t>
            </a:r>
            <a:r>
              <a:rPr lang="ru-RU" sz="2400" dirty="0" err="1"/>
              <a:t>Від</a:t>
            </a:r>
            <a:r>
              <a:rPr lang="ru-RU" sz="2400" dirty="0"/>
              <a:t> правильного </a:t>
            </a:r>
            <a:r>
              <a:rPr lang="ru-RU" sz="2400" dirty="0" err="1"/>
              <a:t>планування</a:t>
            </a:r>
            <a:r>
              <a:rPr lang="ru-RU" sz="2400" dirty="0"/>
              <a:t> </a:t>
            </a:r>
            <a:r>
              <a:rPr lang="ru-RU" sz="2400" dirty="0" err="1"/>
              <a:t>залежить</a:t>
            </a:r>
            <a:r>
              <a:rPr lang="ru-RU" sz="2400" dirty="0"/>
              <a:t> </a:t>
            </a:r>
            <a:r>
              <a:rPr lang="ru-RU" sz="2400" dirty="0" err="1"/>
              <a:t>якість</a:t>
            </a:r>
            <a:r>
              <a:rPr lang="ru-RU" sz="2400" dirty="0"/>
              <a:t> </a:t>
            </a:r>
            <a:r>
              <a:rPr lang="ru-RU" sz="2400" dirty="0" err="1"/>
              <a:t>навчально-виховного</a:t>
            </a:r>
            <a:r>
              <a:rPr lang="ru-RU" sz="2400" dirty="0"/>
              <a:t> </a:t>
            </a:r>
            <a:r>
              <a:rPr lang="ru-RU" sz="2400" dirty="0" err="1"/>
              <a:t>процесу</a:t>
            </a:r>
            <a:r>
              <a:rPr lang="ru-RU" sz="2400" dirty="0"/>
              <a:t>, і </a:t>
            </a:r>
            <a:r>
              <a:rPr lang="ru-RU" sz="2400" dirty="0" err="1"/>
              <a:t>навпаки</a:t>
            </a:r>
            <a:r>
              <a:rPr lang="ru-RU" sz="2400" dirty="0"/>
              <a:t>, </a:t>
            </a:r>
            <a:r>
              <a:rPr lang="ru-RU" sz="2400" dirty="0" err="1"/>
              <a:t>якщо</a:t>
            </a:r>
            <a:r>
              <a:rPr lang="ru-RU" sz="2400" dirty="0"/>
              <a:t> </a:t>
            </a:r>
            <a:r>
              <a:rPr lang="ru-RU" sz="2400" dirty="0" err="1"/>
              <a:t>воно</a:t>
            </a:r>
            <a:r>
              <a:rPr lang="ru-RU" sz="2400" dirty="0"/>
              <a:t> </a:t>
            </a:r>
            <a:r>
              <a:rPr lang="ru-RU" sz="2400" dirty="0" err="1"/>
              <a:t>виконано</a:t>
            </a:r>
            <a:r>
              <a:rPr lang="ru-RU" sz="2400" dirty="0"/>
              <a:t> </a:t>
            </a:r>
            <a:r>
              <a:rPr lang="ru-RU" sz="2400" dirty="0" err="1"/>
              <a:t>непрофесійно</a:t>
            </a:r>
            <a:r>
              <a:rPr lang="ru-RU" sz="2400" dirty="0"/>
              <a:t>, то стане причиною </a:t>
            </a:r>
            <a:r>
              <a:rPr lang="ru-RU" sz="2400" dirty="0" err="1"/>
              <a:t>багатьох</a:t>
            </a:r>
            <a:r>
              <a:rPr lang="ru-RU" sz="2400" dirty="0"/>
              <a:t> </a:t>
            </a:r>
            <a:r>
              <a:rPr lang="ru-RU" sz="2400" dirty="0" err="1"/>
              <a:t>недоліків</a:t>
            </a:r>
            <a:r>
              <a:rPr lang="ru-RU" sz="2400" dirty="0"/>
              <a:t> </a:t>
            </a:r>
            <a:r>
              <a:rPr lang="ru-RU" sz="2400" dirty="0" err="1"/>
              <a:t>фізичного</a:t>
            </a:r>
            <a:r>
              <a:rPr lang="ru-RU" sz="2400" dirty="0"/>
              <a:t> </a:t>
            </a:r>
            <a:r>
              <a:rPr lang="ru-RU" sz="2400" dirty="0" err="1"/>
              <a:t>виховання</a:t>
            </a:r>
            <a:r>
              <a:rPr lang="ru-RU" sz="2400" dirty="0"/>
              <a:t> </a:t>
            </a:r>
            <a:r>
              <a:rPr lang="ru-RU" sz="2400" dirty="0" err="1"/>
              <a:t>учнів</a:t>
            </a:r>
            <a:r>
              <a:rPr lang="ru-RU" sz="2400" dirty="0"/>
              <a:t>. </a:t>
            </a:r>
            <a:r>
              <a:rPr lang="ru-RU" sz="2400" dirty="0" err="1"/>
              <a:t>Воно</a:t>
            </a:r>
            <a:r>
              <a:rPr lang="ru-RU" sz="2400" dirty="0"/>
              <a:t> </a:t>
            </a:r>
            <a:r>
              <a:rPr lang="ru-RU" sz="2400" dirty="0" err="1"/>
              <a:t>передбачає</a:t>
            </a:r>
            <a:r>
              <a:rPr lang="ru-RU" sz="2400" dirty="0"/>
              <a:t> </a:t>
            </a:r>
            <a:r>
              <a:rPr lang="ru-RU" sz="2400" dirty="0" err="1"/>
              <a:t>певну</a:t>
            </a:r>
            <a:r>
              <a:rPr lang="ru-RU" sz="2400" dirty="0"/>
              <a:t> систему </a:t>
            </a:r>
            <a:r>
              <a:rPr lang="ru-RU" sz="2400" dirty="0" err="1"/>
              <a:t>заходів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передбачають</a:t>
            </a:r>
            <a:r>
              <a:rPr lang="ru-RU" sz="2400" dirty="0"/>
              <a:t> </a:t>
            </a:r>
            <a:r>
              <a:rPr lang="ru-RU" sz="2400" dirty="0" err="1"/>
              <a:t>систематичність</a:t>
            </a:r>
            <a:r>
              <a:rPr lang="ru-RU" sz="2400" dirty="0"/>
              <a:t> і </a:t>
            </a:r>
            <a:r>
              <a:rPr lang="ru-RU" sz="2400" dirty="0" err="1"/>
              <a:t>послідовність</a:t>
            </a:r>
            <a:r>
              <a:rPr lang="ru-RU" sz="2400" dirty="0"/>
              <a:t> в </a:t>
            </a:r>
            <a:r>
              <a:rPr lang="ru-RU" sz="2400" dirty="0" err="1"/>
              <a:t>роботі</a:t>
            </a:r>
            <a:r>
              <a:rPr lang="ru-RU" sz="2400" dirty="0"/>
              <a:t>, </a:t>
            </a:r>
            <a:r>
              <a:rPr lang="ru-RU" sz="2400" dirty="0" err="1"/>
              <a:t>гарну</a:t>
            </a:r>
            <a:r>
              <a:rPr lang="ru-RU" sz="2400" dirty="0"/>
              <a:t> </a:t>
            </a:r>
            <a:r>
              <a:rPr lang="ru-RU" sz="2400" dirty="0" err="1"/>
              <a:t>організацію</a:t>
            </a:r>
            <a:r>
              <a:rPr lang="ru-RU" sz="2400" dirty="0"/>
              <a:t> і </a:t>
            </a:r>
            <a:r>
              <a:rPr lang="ru-RU" sz="2400" dirty="0" err="1"/>
              <a:t>правильний</a:t>
            </a:r>
            <a:r>
              <a:rPr lang="ru-RU" sz="2400" dirty="0"/>
              <a:t> </a:t>
            </a:r>
            <a:r>
              <a:rPr lang="ru-RU" sz="2400" dirty="0" err="1"/>
              <a:t>зміст</a:t>
            </a:r>
            <a:r>
              <a:rPr lang="ru-RU" sz="2400" dirty="0"/>
              <a:t> занять. В </a:t>
            </a:r>
            <a:r>
              <a:rPr lang="ru-RU" sz="2400" dirty="0" err="1"/>
              <a:t>плані</a:t>
            </a:r>
            <a:r>
              <a:rPr lang="ru-RU" sz="2400" dirty="0"/>
              <a:t> </a:t>
            </a:r>
            <a:r>
              <a:rPr lang="ru-RU" sz="2400" dirty="0" err="1"/>
              <a:t>повинні</a:t>
            </a:r>
            <a:r>
              <a:rPr lang="ru-RU" sz="2400" dirty="0"/>
              <a:t> бути </a:t>
            </a:r>
            <a:r>
              <a:rPr lang="ru-RU" sz="2400" dirty="0" err="1"/>
              <a:t>передбачені</a:t>
            </a:r>
            <a:r>
              <a:rPr lang="ru-RU" sz="2400" dirty="0"/>
              <a:t> </a:t>
            </a:r>
            <a:r>
              <a:rPr lang="ru-RU" sz="2400" dirty="0" err="1"/>
              <a:t>певні</a:t>
            </a:r>
            <a:r>
              <a:rPr lang="ru-RU" sz="2400" dirty="0"/>
              <a:t> </a:t>
            </a:r>
            <a:r>
              <a:rPr lang="ru-RU" sz="2400" dirty="0" err="1"/>
              <a:t>перспективи</a:t>
            </a:r>
            <a:r>
              <a:rPr lang="ru-RU" sz="2400" dirty="0"/>
              <a:t> </a:t>
            </a:r>
            <a:r>
              <a:rPr lang="ru-RU" sz="2400" dirty="0" err="1"/>
              <a:t>процесу</a:t>
            </a:r>
            <a:r>
              <a:rPr lang="ru-RU" sz="2400" dirty="0"/>
              <a:t> </a:t>
            </a:r>
            <a:r>
              <a:rPr lang="ru-RU" sz="2400" dirty="0" err="1"/>
              <a:t>навчання</a:t>
            </a:r>
            <a:r>
              <a:rPr lang="ru-RU" sz="2400" dirty="0"/>
              <a:t> і </a:t>
            </a:r>
            <a:r>
              <a:rPr lang="ru-RU" sz="2400" dirty="0" err="1"/>
              <a:t>виховання</a:t>
            </a:r>
            <a:r>
              <a:rPr lang="ru-RU" sz="2400" dirty="0"/>
              <a:t>, а </a:t>
            </a:r>
            <a:r>
              <a:rPr lang="ru-RU" sz="2400" dirty="0" err="1"/>
              <a:t>також</a:t>
            </a:r>
            <a:r>
              <a:rPr lang="ru-RU" sz="2400" dirty="0"/>
              <a:t> </a:t>
            </a:r>
            <a:r>
              <a:rPr lang="ru-RU" sz="2400" dirty="0" err="1"/>
              <a:t>терміни</a:t>
            </a:r>
            <a:r>
              <a:rPr lang="ru-RU" sz="2400" dirty="0"/>
              <a:t> </a:t>
            </a:r>
            <a:r>
              <a:rPr lang="ru-RU" sz="2400" dirty="0" err="1"/>
              <a:t>виконання</a:t>
            </a:r>
            <a:r>
              <a:rPr lang="ru-RU" sz="2400" dirty="0"/>
              <a:t> </a:t>
            </a:r>
            <a:r>
              <a:rPr lang="ru-RU" sz="2400" dirty="0" err="1"/>
              <a:t>запланованих</a:t>
            </a:r>
            <a:r>
              <a:rPr lang="ru-RU" sz="2400" dirty="0"/>
              <a:t> </a:t>
            </a:r>
            <a:r>
              <a:rPr lang="ru-RU" sz="2400" dirty="0" err="1"/>
              <a:t>заходів</a:t>
            </a:r>
            <a:r>
              <a:rPr lang="ru-RU" sz="2400" dirty="0"/>
              <a:t>.</a:t>
            </a:r>
          </a:p>
          <a:p>
            <a:pPr marL="0" indent="0" algn="just">
              <a:buNone/>
            </a:pPr>
            <a:r>
              <a:rPr lang="en-US" sz="2400" dirty="0" err="1"/>
              <a:t>При</a:t>
            </a:r>
            <a:r>
              <a:rPr lang="en-US" sz="2400" dirty="0"/>
              <a:t> </a:t>
            </a:r>
            <a:r>
              <a:rPr lang="en-US" sz="2400" dirty="0" err="1"/>
              <a:t>плануванні</a:t>
            </a:r>
            <a:r>
              <a:rPr lang="en-US" sz="2400" dirty="0"/>
              <a:t> </a:t>
            </a:r>
            <a:r>
              <a:rPr lang="en-US" sz="2400" dirty="0" err="1"/>
              <a:t>роботи</a:t>
            </a:r>
            <a:r>
              <a:rPr lang="en-US" sz="2400" dirty="0"/>
              <a:t> з </a:t>
            </a:r>
            <a:r>
              <a:rPr lang="en-US" sz="2400" dirty="0" err="1"/>
              <a:t>гімнастики</a:t>
            </a:r>
            <a:r>
              <a:rPr lang="en-US" sz="2400" dirty="0"/>
              <a:t> </a:t>
            </a:r>
            <a:r>
              <a:rPr lang="en-US" sz="2400" dirty="0" err="1"/>
              <a:t>необхідно</a:t>
            </a:r>
            <a:r>
              <a:rPr lang="en-US" sz="2400" dirty="0"/>
              <a:t> </a:t>
            </a:r>
            <a:r>
              <a:rPr lang="en-US" sz="2400" dirty="0" err="1"/>
              <a:t>враховувати</a:t>
            </a:r>
            <a:r>
              <a:rPr lang="en-US" sz="2400" dirty="0"/>
              <a:t> </a:t>
            </a:r>
            <a:r>
              <a:rPr lang="en-US" sz="2400" dirty="0" err="1"/>
              <a:t>контингент</a:t>
            </a:r>
            <a:r>
              <a:rPr lang="en-US" sz="2400" dirty="0"/>
              <a:t> </a:t>
            </a:r>
            <a:r>
              <a:rPr lang="en-US" sz="2400" dirty="0" err="1"/>
              <a:t>учнів</a:t>
            </a:r>
            <a:r>
              <a:rPr lang="en-US" sz="2400" dirty="0"/>
              <a:t> (</a:t>
            </a:r>
            <a:r>
              <a:rPr lang="en-US" sz="2400" dirty="0" err="1"/>
              <a:t>стать</a:t>
            </a:r>
            <a:r>
              <a:rPr lang="en-US" sz="2400" dirty="0"/>
              <a:t>, </a:t>
            </a:r>
            <a:r>
              <a:rPr lang="en-US" sz="2400" dirty="0" err="1"/>
              <a:t>вік</a:t>
            </a:r>
            <a:r>
              <a:rPr lang="en-US" sz="2400" dirty="0"/>
              <a:t>, </a:t>
            </a:r>
            <a:r>
              <a:rPr lang="en-US" sz="2400" dirty="0" err="1"/>
              <a:t>підготовленість</a:t>
            </a:r>
            <a:r>
              <a:rPr lang="en-US" sz="2400" dirty="0"/>
              <a:t>, </a:t>
            </a:r>
            <a:r>
              <a:rPr lang="en-US" sz="2400" dirty="0" err="1"/>
              <a:t>стан</a:t>
            </a:r>
            <a:r>
              <a:rPr lang="en-US" sz="2400" dirty="0"/>
              <a:t> </a:t>
            </a:r>
            <a:r>
              <a:rPr lang="en-US" sz="2400" dirty="0" err="1"/>
              <a:t>здоров’я</a:t>
            </a:r>
            <a:r>
              <a:rPr lang="en-US" sz="2400" dirty="0"/>
              <a:t>), а </a:t>
            </a:r>
            <a:r>
              <a:rPr lang="en-US" sz="2400" dirty="0" err="1"/>
              <a:t>також</a:t>
            </a:r>
            <a:r>
              <a:rPr lang="en-US" sz="2400" dirty="0"/>
              <a:t> </a:t>
            </a:r>
            <a:r>
              <a:rPr lang="en-US" sz="2400" dirty="0" err="1"/>
              <a:t>завдання</a:t>
            </a:r>
            <a:r>
              <a:rPr lang="en-US" sz="2400" dirty="0"/>
              <a:t> і </a:t>
            </a:r>
            <a:r>
              <a:rPr lang="en-US" sz="2400" dirty="0" err="1"/>
              <a:t>умови</a:t>
            </a:r>
            <a:r>
              <a:rPr lang="en-US" sz="2400" dirty="0"/>
              <a:t> </a:t>
            </a:r>
            <a:r>
              <a:rPr lang="en-US" sz="2400" dirty="0" err="1"/>
              <a:t>занять</a:t>
            </a:r>
            <a:r>
              <a:rPr lang="en-US" sz="2400" dirty="0"/>
              <a:t>.</a:t>
            </a:r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1676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E8BD86-AAD6-43CC-AF84-D9FB89861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DB7561A-EEFE-4AD2-BFB3-CF7C358C22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057401"/>
            <a:ext cx="11447619" cy="426666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764BF3C-9473-4ADA-AE45-05FDEF8EEC6D}"/>
              </a:ext>
            </a:extLst>
          </p:cNvPr>
          <p:cNvSpPr txBox="1"/>
          <p:nvPr/>
        </p:nvSpPr>
        <p:spPr>
          <a:xfrm>
            <a:off x="533400" y="187273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https://mm.tt/map/2606151870?t=AMFZv2TPWx</a:t>
            </a:r>
          </a:p>
        </p:txBody>
      </p:sp>
    </p:spTree>
    <p:extLst>
      <p:ext uri="{BB962C8B-B14F-4D97-AF65-F5344CB8AC3E}">
        <p14:creationId xmlns:p14="http://schemas.microsoft.com/office/powerpoint/2010/main" val="3886924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DB4696-6663-42FD-888A-766085555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6100" y="0"/>
            <a:ext cx="8610600" cy="1293028"/>
          </a:xfrm>
        </p:spPr>
        <p:txBody>
          <a:bodyPr/>
          <a:lstStyle/>
          <a:p>
            <a:r>
              <a:rPr lang="uk-UA" sz="400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Документи планування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9A8382-527F-445E-9BB1-3C2ED8A3CC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550" y="1466850"/>
            <a:ext cx="11753850" cy="517310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	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документи</a:t>
            </a:r>
            <a:r>
              <a:rPr lang="ru-RU" dirty="0"/>
              <a:t> </a:t>
            </a:r>
            <a:r>
              <a:rPr lang="ru-RU" dirty="0" err="1"/>
              <a:t>планування</a:t>
            </a:r>
            <a:r>
              <a:rPr lang="ru-RU" dirty="0"/>
              <a:t> ФВ в </a:t>
            </a:r>
            <a:r>
              <a:rPr lang="ru-RU" dirty="0" err="1"/>
              <a:t>школі</a:t>
            </a:r>
            <a:r>
              <a:rPr lang="ru-RU" dirty="0"/>
              <a:t> </a:t>
            </a:r>
            <a:r>
              <a:rPr lang="ru-RU" dirty="0" err="1"/>
              <a:t>поділяються</a:t>
            </a:r>
            <a:r>
              <a:rPr lang="ru-RU" dirty="0"/>
              <a:t> на 2 </a:t>
            </a:r>
            <a:r>
              <a:rPr lang="ru-RU" dirty="0" err="1"/>
              <a:t>групи</a:t>
            </a:r>
            <a:r>
              <a:rPr lang="ru-RU" dirty="0"/>
              <a:t>: </a:t>
            </a:r>
            <a:r>
              <a:rPr lang="ru-RU" dirty="0" err="1"/>
              <a:t>державні</a:t>
            </a:r>
            <a:r>
              <a:rPr lang="ru-RU" dirty="0"/>
              <a:t> </a:t>
            </a:r>
            <a:r>
              <a:rPr lang="ru-RU" dirty="0" err="1"/>
              <a:t>документи</a:t>
            </a:r>
            <a:r>
              <a:rPr lang="ru-RU" dirty="0"/>
              <a:t> і </a:t>
            </a:r>
            <a:r>
              <a:rPr lang="ru-RU" dirty="0" err="1"/>
              <a:t>документи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складаються</a:t>
            </a:r>
            <a:r>
              <a:rPr lang="ru-RU" dirty="0"/>
              <a:t> самим </a:t>
            </a:r>
            <a:r>
              <a:rPr lang="ru-RU" dirty="0" err="1"/>
              <a:t>вчителем</a:t>
            </a:r>
            <a:r>
              <a:rPr lang="ru-RU" dirty="0"/>
              <a:t>. </a:t>
            </a:r>
          </a:p>
          <a:p>
            <a:pPr marL="0" indent="0">
              <a:buNone/>
            </a:pPr>
            <a:r>
              <a:rPr lang="ru-RU" dirty="0"/>
              <a:t>До </a:t>
            </a:r>
            <a:r>
              <a:rPr lang="ru-RU" dirty="0" err="1"/>
              <a:t>державних</a:t>
            </a:r>
            <a:r>
              <a:rPr lang="ru-RU" dirty="0"/>
              <a:t> </a:t>
            </a:r>
            <a:r>
              <a:rPr lang="ru-RU" dirty="0" err="1"/>
              <a:t>документів</a:t>
            </a:r>
            <a:r>
              <a:rPr lang="ru-RU" dirty="0"/>
              <a:t> </a:t>
            </a:r>
            <a:r>
              <a:rPr lang="ru-RU" dirty="0" err="1"/>
              <a:t>планування</a:t>
            </a:r>
            <a:r>
              <a:rPr lang="ru-RU" dirty="0"/>
              <a:t> ФВ </a:t>
            </a:r>
            <a:r>
              <a:rPr lang="ru-RU" dirty="0" err="1"/>
              <a:t>відносяться</a:t>
            </a:r>
            <a:r>
              <a:rPr lang="ru-RU" dirty="0"/>
              <a:t>: </a:t>
            </a:r>
          </a:p>
          <a:p>
            <a:pPr marL="0" indent="0">
              <a:buNone/>
            </a:pPr>
            <a:r>
              <a:rPr lang="ru-RU" dirty="0"/>
              <a:t>→ </a:t>
            </a:r>
            <a:r>
              <a:rPr lang="ru-RU" dirty="0" err="1"/>
              <a:t>навчальний</a:t>
            </a:r>
            <a:r>
              <a:rPr lang="ru-RU" dirty="0"/>
              <a:t> план,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зумовлює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годин, </a:t>
            </a:r>
            <a:r>
              <a:rPr lang="ru-RU" dirty="0" err="1"/>
              <a:t>відведених</a:t>
            </a:r>
            <a:r>
              <a:rPr lang="ru-RU" dirty="0"/>
              <a:t> на предмет "</a:t>
            </a:r>
            <a:r>
              <a:rPr lang="ru-RU" dirty="0" err="1"/>
              <a:t>фізична</a:t>
            </a:r>
            <a:r>
              <a:rPr lang="ru-RU" dirty="0"/>
              <a:t> культура"; </a:t>
            </a:r>
          </a:p>
          <a:p>
            <a:pPr marL="0" indent="0">
              <a:buNone/>
            </a:pPr>
            <a:r>
              <a:rPr lang="ru-RU" dirty="0"/>
              <a:t>→ </a:t>
            </a:r>
            <a:r>
              <a:rPr lang="ru-RU" dirty="0" err="1"/>
              <a:t>типова</a:t>
            </a:r>
            <a:r>
              <a:rPr lang="ru-RU" dirty="0"/>
              <a:t> (</a:t>
            </a:r>
            <a:r>
              <a:rPr lang="ru-RU" dirty="0" err="1"/>
              <a:t>базова</a:t>
            </a:r>
            <a:r>
              <a:rPr lang="ru-RU" dirty="0"/>
              <a:t>) </a:t>
            </a:r>
            <a:r>
              <a:rPr lang="ru-RU" dirty="0" err="1"/>
              <a:t>навчальна</a:t>
            </a:r>
            <a:r>
              <a:rPr lang="ru-RU" dirty="0"/>
              <a:t> </a:t>
            </a:r>
            <a:r>
              <a:rPr lang="ru-RU" dirty="0" err="1"/>
              <a:t>програма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визначає</a:t>
            </a:r>
            <a:r>
              <a:rPr lang="ru-RU" dirty="0"/>
              <a:t> </a:t>
            </a:r>
            <a:r>
              <a:rPr lang="ru-RU" dirty="0" err="1"/>
              <a:t>обсяг</a:t>
            </a:r>
            <a:r>
              <a:rPr lang="ru-RU" dirty="0"/>
              <a:t> </a:t>
            </a:r>
            <a:r>
              <a:rPr lang="ru-RU" dirty="0" err="1"/>
              <a:t>знань</a:t>
            </a:r>
            <a:r>
              <a:rPr lang="ru-RU" dirty="0"/>
              <a:t>, </a:t>
            </a:r>
            <a:r>
              <a:rPr lang="ru-RU" dirty="0" err="1"/>
              <a:t>вмінь</a:t>
            </a:r>
            <a:r>
              <a:rPr lang="ru-RU" dirty="0"/>
              <a:t> і </a:t>
            </a:r>
            <a:r>
              <a:rPr lang="ru-RU" dirty="0" err="1"/>
              <a:t>навичок</a:t>
            </a:r>
            <a:r>
              <a:rPr lang="ru-RU" dirty="0"/>
              <a:t> </a:t>
            </a:r>
            <a:r>
              <a:rPr lang="ru-RU" dirty="0" err="1"/>
              <a:t>виконувати</a:t>
            </a:r>
            <a:r>
              <a:rPr lang="ru-RU" dirty="0"/>
              <a:t> </a:t>
            </a:r>
            <a:r>
              <a:rPr lang="ru-RU" dirty="0" err="1"/>
              <a:t>рухові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підлягають</a:t>
            </a:r>
            <a:r>
              <a:rPr lang="ru-RU" dirty="0"/>
              <a:t> </a:t>
            </a:r>
            <a:r>
              <a:rPr lang="ru-RU" dirty="0" err="1"/>
              <a:t>засвоєнню</a:t>
            </a:r>
            <a:r>
              <a:rPr lang="ru-RU" dirty="0"/>
              <a:t> за роками </a:t>
            </a:r>
            <a:r>
              <a:rPr lang="ru-RU" dirty="0" err="1"/>
              <a:t>навчання</a:t>
            </a:r>
            <a:r>
              <a:rPr lang="ru-RU" dirty="0"/>
              <a:t> і </a:t>
            </a:r>
            <a:r>
              <a:rPr lang="ru-RU" dirty="0" err="1"/>
              <a:t>сприяють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особи </a:t>
            </a:r>
            <a:r>
              <a:rPr lang="ru-RU" dirty="0" err="1"/>
              <a:t>відповідно</a:t>
            </a:r>
            <a:r>
              <a:rPr lang="ru-RU" dirty="0"/>
              <a:t> до </a:t>
            </a:r>
            <a:r>
              <a:rPr lang="ru-RU" dirty="0" err="1"/>
              <a:t>державних</a:t>
            </a:r>
            <a:r>
              <a:rPr lang="ru-RU" dirty="0"/>
              <a:t> </a:t>
            </a:r>
            <a:r>
              <a:rPr lang="ru-RU" dirty="0" err="1"/>
              <a:t>вимог</a:t>
            </a:r>
            <a:r>
              <a:rPr lang="ru-RU" dirty="0"/>
              <a:t> у </a:t>
            </a:r>
            <a:r>
              <a:rPr lang="ru-RU" dirty="0" err="1"/>
              <a:t>цій</a:t>
            </a:r>
            <a:r>
              <a:rPr lang="ru-RU" dirty="0"/>
              <a:t> </a:t>
            </a:r>
            <a:r>
              <a:rPr lang="ru-RU" dirty="0" err="1"/>
              <a:t>галузі</a:t>
            </a:r>
            <a:r>
              <a:rPr lang="ru-RU" dirty="0"/>
              <a:t>. </a:t>
            </a:r>
            <a:r>
              <a:rPr lang="ru-RU" dirty="0" err="1"/>
              <a:t>Базова</a:t>
            </a:r>
            <a:r>
              <a:rPr lang="ru-RU" dirty="0"/>
              <a:t> </a:t>
            </a:r>
            <a:r>
              <a:rPr lang="ru-RU" dirty="0" err="1"/>
              <a:t>програма</a:t>
            </a:r>
            <a:r>
              <a:rPr lang="ru-RU" dirty="0"/>
              <a:t> – </a:t>
            </a:r>
            <a:r>
              <a:rPr lang="ru-RU" dirty="0" err="1"/>
              <a:t>визначає</a:t>
            </a:r>
            <a:r>
              <a:rPr lang="ru-RU" dirty="0"/>
              <a:t> </a:t>
            </a:r>
            <a:r>
              <a:rPr lang="ru-RU" dirty="0" err="1"/>
              <a:t>мінімальний</a:t>
            </a:r>
            <a:r>
              <a:rPr lang="ru-RU" dirty="0"/>
              <a:t>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фізкультурної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, яку держава </a:t>
            </a:r>
            <a:r>
              <a:rPr lang="ru-RU" dirty="0" err="1"/>
              <a:t>зобов’язується</a:t>
            </a:r>
            <a:r>
              <a:rPr lang="ru-RU" dirty="0"/>
              <a:t> </a:t>
            </a:r>
            <a:r>
              <a:rPr lang="ru-RU" dirty="0" err="1"/>
              <a:t>забезпечити</a:t>
            </a:r>
            <a:r>
              <a:rPr lang="ru-RU" dirty="0"/>
              <a:t> </a:t>
            </a:r>
            <a:r>
              <a:rPr lang="ru-RU" dirty="0" err="1"/>
              <a:t>всім</a:t>
            </a:r>
            <a:r>
              <a:rPr lang="ru-RU" dirty="0"/>
              <a:t> </a:t>
            </a:r>
            <a:r>
              <a:rPr lang="ru-RU" dirty="0" err="1"/>
              <a:t>дітям</a:t>
            </a:r>
            <a:r>
              <a:rPr lang="ru-RU" dirty="0"/>
              <a:t>, </a:t>
            </a:r>
            <a:r>
              <a:rPr lang="ru-RU" dirty="0" err="1"/>
              <a:t>учням</a:t>
            </a:r>
            <a:r>
              <a:rPr lang="ru-RU" dirty="0"/>
              <a:t>, студентам і </a:t>
            </a:r>
            <a:r>
              <a:rPr lang="ru-RU" dirty="0" err="1"/>
              <a:t>військовослужбовцям</a:t>
            </a:r>
            <a:r>
              <a:rPr lang="ru-RU" dirty="0"/>
              <a:t> </a:t>
            </a:r>
            <a:r>
              <a:rPr lang="ru-RU" dirty="0" err="1"/>
              <a:t>незалежно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типу </a:t>
            </a:r>
            <a:r>
              <a:rPr lang="ru-RU" dirty="0" err="1"/>
              <a:t>навчально-виховного</a:t>
            </a:r>
            <a:r>
              <a:rPr lang="ru-RU" dirty="0"/>
              <a:t> закладу, в </a:t>
            </a:r>
            <a:r>
              <a:rPr lang="ru-RU" dirty="0" err="1"/>
              <a:t>якому</a:t>
            </a:r>
            <a:r>
              <a:rPr lang="ru-RU" dirty="0"/>
              <a:t> вони </a:t>
            </a:r>
            <a:r>
              <a:rPr lang="ru-RU" dirty="0" err="1"/>
              <a:t>навчаються</a:t>
            </a:r>
            <a:r>
              <a:rPr lang="ru-RU" dirty="0"/>
              <a:t>, </a:t>
            </a:r>
            <a:r>
              <a:rPr lang="ru-RU" dirty="0" err="1"/>
              <a:t>регіону</a:t>
            </a:r>
            <a:r>
              <a:rPr lang="ru-RU" dirty="0"/>
              <a:t> </a:t>
            </a:r>
            <a:r>
              <a:rPr lang="ru-RU" dirty="0" err="1"/>
              <a:t>проживання</a:t>
            </a:r>
            <a:r>
              <a:rPr lang="ru-RU" dirty="0"/>
              <a:t>, </a:t>
            </a:r>
            <a:r>
              <a:rPr lang="ru-RU" dirty="0" err="1"/>
              <a:t>національності</a:t>
            </a:r>
            <a:r>
              <a:rPr lang="ru-RU" dirty="0"/>
              <a:t> і </a:t>
            </a:r>
            <a:r>
              <a:rPr lang="ru-RU" dirty="0" err="1"/>
              <a:t>індивідуальних</a:t>
            </a:r>
            <a:r>
              <a:rPr lang="ru-RU" dirty="0"/>
              <a:t> </a:t>
            </a:r>
            <a:r>
              <a:rPr lang="ru-RU" dirty="0" err="1"/>
              <a:t>особливостей</a:t>
            </a:r>
            <a:r>
              <a:rPr lang="ru-RU" dirty="0"/>
              <a:t>. </a:t>
            </a:r>
          </a:p>
          <a:p>
            <a:pPr marL="0" indent="0">
              <a:buNone/>
            </a:pPr>
            <a:r>
              <a:rPr lang="ru-RU" dirty="0"/>
              <a:t>	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базових</a:t>
            </a:r>
            <a:r>
              <a:rPr lang="ru-RU" dirty="0"/>
              <a:t> </a:t>
            </a:r>
            <a:r>
              <a:rPr lang="ru-RU" dirty="0" err="1"/>
              <a:t>розробляються</a:t>
            </a:r>
            <a:r>
              <a:rPr lang="ru-RU" dirty="0"/>
              <a:t> </a:t>
            </a:r>
            <a:r>
              <a:rPr lang="ru-RU" dirty="0" err="1"/>
              <a:t>регіональні</a:t>
            </a:r>
            <a:r>
              <a:rPr lang="ru-RU" dirty="0"/>
              <a:t> </a:t>
            </a:r>
            <a:r>
              <a:rPr lang="ru-RU" dirty="0" err="1"/>
              <a:t>навчальні</a:t>
            </a:r>
            <a:r>
              <a:rPr lang="ru-RU" dirty="0"/>
              <a:t> </a:t>
            </a:r>
            <a:r>
              <a:rPr lang="ru-RU" dirty="0" err="1"/>
              <a:t>програми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враховуючи</a:t>
            </a:r>
            <a:r>
              <a:rPr lang="ru-RU" dirty="0"/>
              <a:t> </a:t>
            </a:r>
            <a:r>
              <a:rPr lang="ru-RU" dirty="0" err="1"/>
              <a:t>регіональні</a:t>
            </a:r>
            <a:r>
              <a:rPr lang="ru-RU" dirty="0"/>
              <a:t> і </a:t>
            </a:r>
            <a:r>
              <a:rPr lang="ru-RU" dirty="0" err="1"/>
              <a:t>національні</a:t>
            </a:r>
            <a:r>
              <a:rPr lang="ru-RU" dirty="0"/>
              <a:t> </a:t>
            </a:r>
            <a:r>
              <a:rPr lang="ru-RU" dirty="0" err="1"/>
              <a:t>особливості</a:t>
            </a:r>
            <a:r>
              <a:rPr lang="ru-RU" dirty="0"/>
              <a:t> та </a:t>
            </a:r>
            <a:r>
              <a:rPr lang="ru-RU" dirty="0" err="1"/>
              <a:t>традиції</a:t>
            </a:r>
            <a:r>
              <a:rPr lang="ru-RU" dirty="0"/>
              <a:t>, </a:t>
            </a:r>
            <a:r>
              <a:rPr lang="ru-RU" dirty="0" err="1"/>
              <a:t>кліматичні</a:t>
            </a:r>
            <a:r>
              <a:rPr lang="ru-RU" dirty="0"/>
              <a:t> та </a:t>
            </a:r>
            <a:r>
              <a:rPr lang="ru-RU" dirty="0" err="1"/>
              <a:t>екологічні</a:t>
            </a:r>
            <a:r>
              <a:rPr lang="ru-RU" dirty="0"/>
              <a:t> </a:t>
            </a:r>
            <a:r>
              <a:rPr lang="ru-RU" dirty="0" err="1"/>
              <a:t>умови</a:t>
            </a:r>
            <a:r>
              <a:rPr lang="ru-RU" dirty="0"/>
              <a:t>, </a:t>
            </a:r>
            <a:r>
              <a:rPr lang="ru-RU" dirty="0" err="1"/>
              <a:t>визначають</a:t>
            </a:r>
            <a:r>
              <a:rPr lang="ru-RU" dirty="0"/>
              <a:t> </a:t>
            </a:r>
            <a:r>
              <a:rPr lang="ru-RU" dirty="0" err="1"/>
              <a:t>рівні</a:t>
            </a:r>
            <a:r>
              <a:rPr lang="ru-RU" dirty="0"/>
              <a:t> </a:t>
            </a:r>
            <a:r>
              <a:rPr lang="ru-RU" dirty="0" err="1"/>
              <a:t>рухової</a:t>
            </a:r>
            <a:r>
              <a:rPr lang="ru-RU" dirty="0"/>
              <a:t> </a:t>
            </a:r>
            <a:r>
              <a:rPr lang="ru-RU" dirty="0" err="1"/>
              <a:t>підготовленості</a:t>
            </a:r>
            <a:r>
              <a:rPr lang="ru-RU" dirty="0"/>
              <a:t> </a:t>
            </a:r>
            <a:r>
              <a:rPr lang="ru-RU" dirty="0" err="1"/>
              <a:t>учнів</a:t>
            </a:r>
            <a:r>
              <a:rPr lang="ru-RU" dirty="0"/>
              <a:t> і </a:t>
            </a:r>
            <a:r>
              <a:rPr lang="ru-RU" dirty="0" err="1"/>
              <a:t>студентів</a:t>
            </a:r>
            <a:r>
              <a:rPr lang="ru-RU" dirty="0"/>
              <a:t> у </a:t>
            </a:r>
            <a:r>
              <a:rPr lang="ru-RU" dirty="0" err="1"/>
              <a:t>навчальних</a:t>
            </a:r>
            <a:r>
              <a:rPr lang="ru-RU" dirty="0"/>
              <a:t> закладах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регіонів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87985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FF0BE9-9076-4F96-BA0C-DA0E77F3F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781300" y="1393023"/>
            <a:ext cx="8610600" cy="1293028"/>
          </a:xfrm>
        </p:spPr>
        <p:txBody>
          <a:bodyPr/>
          <a:lstStyle/>
          <a:p>
            <a:r>
              <a:rPr lang="uk-UA" dirty="0"/>
              <a:t>Навчальний план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362338E-DDAA-42A2-A3AC-FA95DA70D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4095750" cy="4024125"/>
          </a:xfrm>
        </p:spPr>
        <p:txBody>
          <a:bodyPr/>
          <a:lstStyle/>
          <a:p>
            <a:pPr algn="l"/>
            <a:endParaRPr lang="ru-RU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основний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(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вихідний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) документ, на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основі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якого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здійснюється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вся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багатогранна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робота з ФВ в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державних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навчальних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закладах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всіх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рівнів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4BBB987-0618-4759-86B6-55D00DC55C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129" y="1496095"/>
            <a:ext cx="4828571" cy="53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813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41C8A0-01E2-4E27-A90B-4B3CF521A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Освітня (навчальна) програма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C81D3A3-BBE0-4C2D-877C-E209185B2D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endParaRPr lang="ru-RU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це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документ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планування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навчальної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роботи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у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якому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визначаються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цільові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настанови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та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загальні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завдання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педагогічного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процесу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;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обсяг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знань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умінь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і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навичок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якими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повинні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оволодіти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ти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що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займаються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в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плановий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строк занять і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перелік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основних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фізичних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вправ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та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інших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засобів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що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забезпечують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рішення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поставлених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завдань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;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рівень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теоретичної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загально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фізичної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та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спортивної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підготовленості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(тести))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Навчальна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програма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розробляється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відповідно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до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встановленого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навчального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плану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змістом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і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обсягом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годин,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відведених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на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кожний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розділ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і в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цілому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на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всі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розділи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занять;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6995154"/>
      </p:ext>
    </p:extLst>
  </p:cSld>
  <p:clrMapOvr>
    <a:masterClrMapping/>
  </p:clrMapOvr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1881</TotalTime>
  <Words>1571</Words>
  <Application>Microsoft Office PowerPoint</Application>
  <PresentationFormat>Широкоэкранный</PresentationFormat>
  <Paragraphs>99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Arial</vt:lpstr>
      <vt:lpstr>Century Gothic</vt:lpstr>
      <vt:lpstr>Times New Roman</vt:lpstr>
      <vt:lpstr>След самолета</vt:lpstr>
      <vt:lpstr>Лекція 4.  Планування та облік програмного матеріалу з фізичної культури </vt:lpstr>
      <vt:lpstr>План: </vt:lpstr>
      <vt:lpstr>Значення планування</vt:lpstr>
      <vt:lpstr>Значення планування</vt:lpstr>
      <vt:lpstr>Значення планування</vt:lpstr>
      <vt:lpstr>Презентация PowerPoint</vt:lpstr>
      <vt:lpstr>Документи планування</vt:lpstr>
      <vt:lpstr>Навчальний план</vt:lpstr>
      <vt:lpstr>Освітня (навчальна) програма</vt:lpstr>
      <vt:lpstr>Типова освітня програма для 1-2 класу НУШ (за О. Савченком)</vt:lpstr>
      <vt:lpstr>Типова освітня програма для 3-4 класу НУШ (за О. Савченком та за Р. Шияном</vt:lpstr>
      <vt:lpstr>річний план-графік</vt:lpstr>
      <vt:lpstr>Приклад графічного варіанту  План-графік розподілу навчального матеріалу з фізичної культури  для учнів ___ класу на рік (півріччя, чверть)</vt:lpstr>
      <vt:lpstr>Приклад текстового варіанту</vt:lpstr>
      <vt:lpstr>Календарний  план</vt:lpstr>
      <vt:lpstr>План спортивних заходів</vt:lpstr>
      <vt:lpstr>План позанавчальної роботи з фізичної культури</vt:lpstr>
      <vt:lpstr>План-конспект уроку</vt:lpstr>
      <vt:lpstr>Щоденник здоров’я учнів</vt:lpstr>
      <vt:lpstr>Значення обліку</vt:lpstr>
      <vt:lpstr>Функції обліку</vt:lpstr>
      <vt:lpstr>види обліку</vt:lpstr>
      <vt:lpstr>Види обліку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Лекція 4.  Планування та облік програмного матеріалу з фізичної культури </dc:title>
  <dc:creator>admin</dc:creator>
  <cp:lastModifiedBy>admin</cp:lastModifiedBy>
  <cp:revision>10</cp:revision>
  <dcterms:created xsi:type="dcterms:W3CDTF">2023-02-15T23:00:53Z</dcterms:created>
  <dcterms:modified xsi:type="dcterms:W3CDTF">2023-03-05T13:33:23Z</dcterms:modified>
</cp:coreProperties>
</file>