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4" r:id="rId2"/>
    <p:sldId id="268" r:id="rId3"/>
    <p:sldId id="271" r:id="rId4"/>
    <p:sldId id="272" r:id="rId5"/>
    <p:sldId id="273" r:id="rId6"/>
    <p:sldId id="274" r:id="rId7"/>
    <p:sldId id="275" r:id="rId8"/>
    <p:sldId id="258" r:id="rId9"/>
    <p:sldId id="276" r:id="rId10"/>
    <p:sldId id="259" r:id="rId11"/>
    <p:sldId id="27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5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7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6F9D0-55B9-44FD-BDEA-8A72F50E72C1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8FED-B95D-4D57-8F1A-B945FC1A1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uryad-shvaliv-strategiyu-vprovadzhennya-gendernoyi-rivnosti-u-sferi-osviti-do-2030-roku?fbclid=IwAR3KRynj4XK2ATcfvaU7ze2zANMHtRfUs7Ud-3R9CFKIftti6CitjSaKBPw" TargetMode="External"/><Relationship Id="rId2" Type="http://schemas.openxmlformats.org/officeDocument/2006/relationships/hyperlink" Target="http://gestproject.eu/wp-content/uploads/2019/02/Education-and-Gender-Zhelib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ОСНОВИ ГЕНДЕРНОЇ ПЕДАГОГІКИ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34" y="1825625"/>
            <a:ext cx="5781731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34" y="1978025"/>
            <a:ext cx="57817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НАВЧАЛЬНІ РЕСУРСИ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err="1" smtClean="0"/>
              <a:t>Желіба</a:t>
            </a:r>
            <a:r>
              <a:rPr lang="uk-UA" dirty="0" smtClean="0"/>
              <a:t> </a:t>
            </a:r>
            <a:r>
              <a:rPr lang="uk-UA" dirty="0"/>
              <a:t>О. В.  Освіта і </a:t>
            </a:r>
            <a:r>
              <a:rPr lang="uk-UA" dirty="0" err="1"/>
              <a:t>ґендер</a:t>
            </a:r>
            <a:r>
              <a:rPr lang="uk-UA" dirty="0"/>
              <a:t>: </a:t>
            </a:r>
            <a:r>
              <a:rPr lang="uk-UA" dirty="0" err="1"/>
              <a:t>навч</a:t>
            </a:r>
            <a:r>
              <a:rPr lang="uk-UA" dirty="0"/>
              <a:t>.-метод. </a:t>
            </a:r>
            <a:r>
              <a:rPr lang="uk-UA" dirty="0" err="1"/>
              <a:t>посіб</a:t>
            </a:r>
            <a:r>
              <a:rPr lang="uk-UA" dirty="0"/>
              <a:t>. Ніжин: Видавець ПП Лисенко М.М., 2019. 256 с.</a:t>
            </a:r>
            <a:endParaRPr lang="ru-RU" dirty="0"/>
          </a:p>
          <a:p>
            <a:r>
              <a:rPr lang="en-US" i="1" u="sng" dirty="0">
                <a:hlinkClick r:id="rId2"/>
              </a:rPr>
              <a:t>http</a:t>
            </a:r>
            <a:r>
              <a:rPr lang="uk-UA" i="1" u="sng" dirty="0">
                <a:hlinkClick r:id="rId2"/>
              </a:rPr>
              <a:t>://</a:t>
            </a:r>
            <a:r>
              <a:rPr lang="en-US" i="1" u="sng" dirty="0" err="1">
                <a:hlinkClick r:id="rId2"/>
              </a:rPr>
              <a:t>gestproject</a:t>
            </a:r>
            <a:r>
              <a:rPr lang="uk-UA" i="1" u="sng" dirty="0">
                <a:hlinkClick r:id="rId2"/>
              </a:rPr>
              <a:t>.</a:t>
            </a:r>
            <a:r>
              <a:rPr lang="en-US" i="1" u="sng" dirty="0" err="1">
                <a:hlinkClick r:id="rId2"/>
              </a:rPr>
              <a:t>eu</a:t>
            </a:r>
            <a:r>
              <a:rPr lang="uk-UA" i="1" u="sng" dirty="0">
                <a:hlinkClick r:id="rId2"/>
              </a:rPr>
              <a:t>/</a:t>
            </a:r>
            <a:r>
              <a:rPr lang="en-US" i="1" u="sng" dirty="0" err="1">
                <a:hlinkClick r:id="rId2"/>
              </a:rPr>
              <a:t>wp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content</a:t>
            </a:r>
            <a:r>
              <a:rPr lang="uk-UA" i="1" u="sng" dirty="0">
                <a:hlinkClick r:id="rId2"/>
              </a:rPr>
              <a:t>/</a:t>
            </a:r>
            <a:r>
              <a:rPr lang="en-US" i="1" u="sng" dirty="0">
                <a:hlinkClick r:id="rId2"/>
              </a:rPr>
              <a:t>uploads</a:t>
            </a:r>
            <a:r>
              <a:rPr lang="uk-UA" i="1" u="sng" dirty="0">
                <a:hlinkClick r:id="rId2"/>
              </a:rPr>
              <a:t>/2019/02/</a:t>
            </a:r>
            <a:r>
              <a:rPr lang="en-US" i="1" u="sng" dirty="0">
                <a:hlinkClick r:id="rId2"/>
              </a:rPr>
              <a:t>Education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and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>
                <a:hlinkClick r:id="rId2"/>
              </a:rPr>
              <a:t>Gender</a:t>
            </a:r>
            <a:r>
              <a:rPr lang="uk-UA" i="1" u="sng" dirty="0">
                <a:hlinkClick r:id="rId2"/>
              </a:rPr>
              <a:t>-</a:t>
            </a:r>
            <a:r>
              <a:rPr lang="en-US" i="1" u="sng" dirty="0" err="1">
                <a:hlinkClick r:id="rId2"/>
              </a:rPr>
              <a:t>Zheliba</a:t>
            </a:r>
            <a:r>
              <a:rPr lang="uk-UA" i="1" u="sng" dirty="0">
                <a:hlinkClick r:id="rId2"/>
              </a:rPr>
              <a:t>.</a:t>
            </a:r>
            <a:r>
              <a:rPr lang="en-US" i="1" u="sng" dirty="0" smtClean="0">
                <a:hlinkClick r:id="rId2"/>
              </a:rPr>
              <a:t>pdf</a:t>
            </a:r>
            <a:endParaRPr lang="en-US" i="1" u="sng" dirty="0" smtClean="0"/>
          </a:p>
          <a:p>
            <a:r>
              <a:rPr lang="uk-UA" dirty="0" smtClean="0"/>
              <a:t>Уряд </a:t>
            </a:r>
            <a:r>
              <a:rPr lang="uk-UA" dirty="0"/>
              <a:t>схвалив Стратегію впровадження гендерної рівності у сфері освіти до 2030 року та затвердив операційний план з її реалізації на 2022 - 2024 роки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uk-UA" u="sng" dirty="0">
                <a:hlinkClick r:id="rId3"/>
              </a:rPr>
              <a:t>https://</a:t>
            </a:r>
            <a:r>
              <a:rPr lang="uk-UA" u="sng" dirty="0" smtClean="0">
                <a:hlinkClick r:id="rId3"/>
              </a:rPr>
              <a:t>mon.gov.ua/ua/news/uryad-shvaliv-strategiyu-vprovadzhennya-gendernoyi-rivnosti-u-sferi-osviti-do-2030-roku?fbclid=IwAR3KRynj4XK2ATcfvaU7ze2zANMHtRfUs7Ud-3R9CFKIftti6CitjSaKBPw</a:t>
            </a:r>
            <a:endParaRPr lang="uk-UA" u="sng" dirty="0" smtClean="0"/>
          </a:p>
          <a:p>
            <a:r>
              <a:rPr lang="ru-RU" dirty="0" err="1"/>
              <a:t>Презентація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гендерної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en-US" dirty="0"/>
              <a:t> URL</a:t>
            </a:r>
            <a:r>
              <a:rPr lang="uk-UA" dirty="0" smtClean="0"/>
              <a:t>:</a:t>
            </a:r>
            <a:r>
              <a:rPr lang="en-US" dirty="0"/>
              <a:t> https://www.youtube.com/c/UkrinformTV</a:t>
            </a:r>
            <a:endParaRPr lang="ru-RU" dirty="0"/>
          </a:p>
          <a:p>
            <a:endParaRPr lang="ru-RU" dirty="0"/>
          </a:p>
          <a:p>
            <a:r>
              <a:rPr lang="uk-UA" dirty="0" smtClean="0"/>
              <a:t>Ключко </a:t>
            </a:r>
            <a:r>
              <a:rPr lang="uk-UA" dirty="0"/>
              <a:t>О.В. Гендерна психологія і педагогіка </a:t>
            </a:r>
            <a:r>
              <a:rPr lang="en-US" dirty="0"/>
              <a:t>URL</a:t>
            </a:r>
            <a:r>
              <a:rPr lang="uk-UA" dirty="0"/>
              <a:t>: https://stud.com.ua/167815/pedagogika/genderna_psihologiya_ta_pedagogika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2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/>
              <a:t/>
            </a:r>
            <a:br>
              <a:rPr lang="uk-UA" sz="1800" b="1" dirty="0"/>
            </a:br>
            <a:r>
              <a:rPr lang="uk-UA" sz="3100" b="1" dirty="0" smtClean="0"/>
              <a:t>РОЗКЛАД </a:t>
            </a:r>
            <a:r>
              <a:rPr lang="uk-UA" sz="3100" b="1" dirty="0"/>
              <a:t>КУРСУ ЗА ТЕМАМИ І КОНТРОЛЬНІ ЗАВДАННЯ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uk-UA" sz="3100" b="1" dirty="0"/>
              <a:t> 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43609" y="1763487"/>
          <a:ext cx="8434873" cy="10910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75440">
                  <a:extLst>
                    <a:ext uri="{9D8B030D-6E8A-4147-A177-3AD203B41FA5}">
                      <a16:colId xmlns:a16="http://schemas.microsoft.com/office/drawing/2014/main" val="306939464"/>
                    </a:ext>
                  </a:extLst>
                </a:gridCol>
                <a:gridCol w="1555406">
                  <a:extLst>
                    <a:ext uri="{9D8B030D-6E8A-4147-A177-3AD203B41FA5}">
                      <a16:colId xmlns:a16="http://schemas.microsoft.com/office/drawing/2014/main" val="2801093285"/>
                    </a:ext>
                  </a:extLst>
                </a:gridCol>
                <a:gridCol w="2808669">
                  <a:extLst>
                    <a:ext uri="{9D8B030D-6E8A-4147-A177-3AD203B41FA5}">
                      <a16:colId xmlns:a16="http://schemas.microsoft.com/office/drawing/2014/main" val="2568278599"/>
                    </a:ext>
                  </a:extLst>
                </a:gridCol>
                <a:gridCol w="247679">
                  <a:extLst>
                    <a:ext uri="{9D8B030D-6E8A-4147-A177-3AD203B41FA5}">
                      <a16:colId xmlns:a16="http://schemas.microsoft.com/office/drawing/2014/main" val="2171126284"/>
                    </a:ext>
                  </a:extLst>
                </a:gridCol>
                <a:gridCol w="247679">
                  <a:extLst>
                    <a:ext uri="{9D8B030D-6E8A-4147-A177-3AD203B41FA5}">
                      <a16:colId xmlns:a16="http://schemas.microsoft.com/office/drawing/2014/main" val="347388985"/>
                    </a:ext>
                  </a:extLst>
                </a:gridCol>
              </a:tblGrid>
              <a:tr h="495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Тиждень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і вид заняття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Тема заняття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Контрольний захід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Кількість балів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13248"/>
                  </a:ext>
                </a:extLst>
              </a:tr>
              <a:tr h="16959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Змістовий модуль 1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r>
                        <a:rPr lang="ru-RU" sz="900" dirty="0" err="1">
                          <a:effectLst/>
                        </a:rPr>
                        <a:t>Соціально</a:t>
                      </a:r>
                      <a:r>
                        <a:rPr lang="ru-RU" sz="900" dirty="0">
                          <a:effectLst/>
                        </a:rPr>
                        <a:t>  - </a:t>
                      </a:r>
                      <a:r>
                        <a:rPr lang="ru-RU" sz="900" dirty="0" err="1">
                          <a:effectLst/>
                        </a:rPr>
                        <a:t>педагогічна</a:t>
                      </a:r>
                      <a:r>
                        <a:rPr lang="ru-RU" sz="900" dirty="0">
                          <a:effectLst/>
                        </a:rPr>
                        <a:t> перспектива </a:t>
                      </a:r>
                      <a:r>
                        <a:rPr lang="ru-RU" sz="900" dirty="0" err="1">
                          <a:effectLst/>
                        </a:rPr>
                        <a:t>гендерної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педагогіки</a:t>
                      </a:r>
                      <a:r>
                        <a:rPr lang="ru-RU" sz="900" dirty="0">
                          <a:effectLst/>
                        </a:rPr>
                        <a:t>  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67655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Тиждень 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Лекція 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Гендерна </a:t>
                      </a:r>
                      <a:r>
                        <a:rPr lang="ru-RU" sz="900" dirty="0" err="1">
                          <a:effectLst/>
                        </a:rPr>
                        <a:t>педагогіка</a:t>
                      </a:r>
                      <a:r>
                        <a:rPr lang="ru-RU" sz="900" dirty="0">
                          <a:effectLst/>
                        </a:rPr>
                        <a:t> в </a:t>
                      </a:r>
                      <a:r>
                        <a:rPr lang="ru-RU" sz="900" dirty="0" err="1">
                          <a:effectLst/>
                        </a:rPr>
                        <a:t>перспективі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гендерної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політики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суспільства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Тестування.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00868"/>
                  </a:ext>
                </a:extLst>
              </a:tr>
              <a:tr h="169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Гендерні стереотипи.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893001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Основи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міжнародного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і</a:t>
                      </a:r>
                      <a:r>
                        <a:rPr lang="ru-RU" sz="900" spc="-3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українського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гендерного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законодавства.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10332"/>
                  </a:ext>
                </a:extLst>
              </a:tr>
              <a:tr h="33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Тиждень 2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Лекція 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Предмет і </a:t>
                      </a:r>
                      <a:r>
                        <a:rPr lang="ru-RU" sz="900" dirty="0" err="1">
                          <a:effectLst/>
                        </a:rPr>
                        <a:t>завдання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гендерної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педагогіки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189107"/>
                  </a:ext>
                </a:extLst>
              </a:tr>
              <a:tr h="33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en-US" sz="900">
                          <a:effectLst/>
                        </a:rPr>
                        <a:t>Предмет гендерной педагогіки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Презентація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653142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12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Гендерні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дослідження</a:t>
                      </a:r>
                      <a:r>
                        <a:rPr lang="ru-RU" sz="900" dirty="0">
                          <a:effectLst/>
                        </a:rPr>
                        <a:t> як </a:t>
                      </a:r>
                      <a:r>
                        <a:rPr lang="ru-RU" sz="900" dirty="0" err="1">
                          <a:effectLst/>
                        </a:rPr>
                        <a:t>науковий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напрям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соціальної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педагогіки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32509"/>
                  </a:ext>
                </a:extLst>
              </a:tr>
              <a:tr h="227217">
                <a:tc gridSpan="5">
                  <a:txBody>
                    <a:bodyPr/>
                    <a:lstStyle/>
                    <a:p>
                      <a:pPr marR="6985" indent="36385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1190" algn="l"/>
                        </a:tabLst>
                      </a:pPr>
                      <a:r>
                        <a:rPr lang="uk-UA" sz="900">
                          <a:effectLst/>
                        </a:rPr>
                        <a:t>Змістовий модуль 2. Соціологічна та психологічна перспективи гендерної педагогіки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83927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Тиждень 3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Лекція 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Базові концепції понять «</a:t>
                      </a:r>
                      <a:r>
                        <a:rPr lang="uk-UA" sz="900" dirty="0" err="1">
                          <a:effectLst/>
                        </a:rPr>
                        <a:t>гендер</a:t>
                      </a:r>
                      <a:r>
                        <a:rPr lang="uk-UA" sz="900" dirty="0">
                          <a:effectLst/>
                        </a:rPr>
                        <a:t>», «гендерні ролі». </a:t>
                      </a:r>
                      <a:r>
                        <a:rPr lang="uk-UA" sz="900" spc="-1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Тестування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253607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Базові концепції понять «</a:t>
                      </a:r>
                      <a:r>
                        <a:rPr lang="uk-UA" sz="900" dirty="0" err="1">
                          <a:effectLst/>
                        </a:rPr>
                        <a:t>гендер</a:t>
                      </a:r>
                      <a:r>
                        <a:rPr lang="uk-UA" sz="900" dirty="0">
                          <a:effectLst/>
                        </a:rPr>
                        <a:t>», «ген</a:t>
                      </a:r>
                      <a:r>
                        <a:rPr lang="ru-RU" sz="900" dirty="0" err="1">
                          <a:effectLst/>
                        </a:rPr>
                        <a:t>дерні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ролі</a:t>
                      </a:r>
                      <a:r>
                        <a:rPr lang="ru-RU" sz="900" dirty="0">
                          <a:effectLst/>
                        </a:rPr>
                        <a:t>». </a:t>
                      </a:r>
                      <a:r>
                        <a:rPr lang="ru-RU" sz="900" spc="-1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Презентація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05186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Гендерна характеристика особистості. Гендерна ідентичність.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7598"/>
                  </a:ext>
                </a:extLst>
              </a:tr>
              <a:tr h="33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Тиждень 4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Лекція.  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Гендерний розвиток: процес соціалізації.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93576"/>
                  </a:ext>
                </a:extLst>
              </a:tr>
              <a:tr h="16959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79172"/>
                  </a:ext>
                </a:extLst>
              </a:tr>
              <a:tr h="370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Практичне 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Вплив</a:t>
                      </a:r>
                      <a:r>
                        <a:rPr lang="ru-RU" sz="900" spc="30">
                          <a:effectLst/>
                        </a:rPr>
                        <a:t> культури на гендерну соціалізацію особистості.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83640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Практичне 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uk-UA" sz="800" dirty="0">
                          <a:effectLst/>
                        </a:rPr>
                        <a:t>Теорія гендерної схеми </a:t>
                      </a:r>
                      <a:r>
                        <a:rPr lang="uk-UA" sz="800" dirty="0" err="1">
                          <a:effectLst/>
                        </a:rPr>
                        <a:t>С.Бем</a:t>
                      </a:r>
                      <a:r>
                        <a:rPr lang="uk-UA" sz="800" dirty="0">
                          <a:effectLst/>
                        </a:rPr>
                        <a:t>. 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73779"/>
                  </a:ext>
                </a:extLst>
              </a:tr>
              <a:tr h="169594">
                <a:tc gridSpan="5">
                  <a:txBody>
                    <a:bodyPr/>
                    <a:lstStyle/>
                    <a:p>
                      <a:pPr algn="ctr">
                        <a:tabLst>
                          <a:tab pos="4457700" algn="l"/>
                        </a:tabLst>
                      </a:pPr>
                      <a:r>
                        <a:rPr lang="ru-RU" sz="800" dirty="0" err="1">
                          <a:effectLst/>
                        </a:rPr>
                        <a:t>Змістовий</a:t>
                      </a:r>
                      <a:r>
                        <a:rPr lang="ru-RU" sz="800" dirty="0">
                          <a:effectLst/>
                        </a:rPr>
                        <a:t> модуль 3. </a:t>
                      </a:r>
                      <a:r>
                        <a:rPr lang="ru-RU" sz="800" dirty="0" err="1">
                          <a:effectLst/>
                        </a:rPr>
                        <a:t>Освіта</a:t>
                      </a:r>
                      <a:r>
                        <a:rPr lang="ru-RU" sz="800" dirty="0">
                          <a:effectLst/>
                        </a:rPr>
                        <a:t> та </a:t>
                      </a:r>
                      <a:r>
                        <a:rPr lang="ru-RU" sz="800" dirty="0" err="1">
                          <a:effectLst/>
                        </a:rPr>
                        <a:t>зміна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гендерних</a:t>
                      </a:r>
                      <a:r>
                        <a:rPr lang="ru-RU" sz="800" dirty="0">
                          <a:effectLst/>
                        </a:rPr>
                        <a:t> ролей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18415"/>
                  </a:ext>
                </a:extLst>
              </a:tr>
              <a:tr h="33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Тиждень 5. Лекція 5.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Історичні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аспекти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гендерної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педагогіки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Тестування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582502"/>
                  </a:ext>
                </a:extLst>
              </a:tr>
              <a:tr h="356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9.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 marR="6096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684530" algn="l"/>
                        </a:tabLst>
                      </a:pPr>
                      <a:r>
                        <a:rPr lang="uk-UA" sz="800" dirty="0">
                          <a:effectLst/>
                        </a:rPr>
                        <a:t>Прихований</a:t>
                      </a:r>
                      <a:r>
                        <a:rPr lang="uk-UA" sz="800" spc="5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навчальний</a:t>
                      </a:r>
                      <a:r>
                        <a:rPr lang="uk-UA" sz="800" spc="6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план»</a:t>
                      </a:r>
                      <a:r>
                        <a:rPr lang="uk-UA" sz="800" spc="5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і</a:t>
                      </a:r>
                      <a:r>
                        <a:rPr lang="uk-UA" sz="800" spc="6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його</a:t>
                      </a:r>
                      <a:r>
                        <a:rPr lang="uk-UA" sz="800" spc="60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наслідки</a:t>
                      </a:r>
                      <a:r>
                        <a:rPr lang="uk-UA" sz="800" spc="6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для</a:t>
                      </a:r>
                      <a:r>
                        <a:rPr lang="uk-UA" sz="800" spc="65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освітнього </a:t>
                      </a:r>
                      <a:r>
                        <a:rPr lang="uk-UA" sz="800" spc="-410" dirty="0">
                          <a:effectLst/>
                        </a:rPr>
                        <a:t> </a:t>
                      </a:r>
                      <a:r>
                        <a:rPr lang="uk-UA" sz="800" dirty="0">
                          <a:effectLst/>
                        </a:rPr>
                        <a:t>процесу. 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4087"/>
                  </a:ext>
                </a:extLst>
              </a:tr>
              <a:tr h="33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10.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22935" algn="l"/>
                        </a:tabLst>
                      </a:pPr>
                      <a:r>
                        <a:rPr lang="uk-UA" sz="800" dirty="0" err="1">
                          <a:effectLst/>
                        </a:rPr>
                        <a:t>Гендерночутлива</a:t>
                      </a:r>
                      <a:r>
                        <a:rPr lang="uk-UA" sz="800" dirty="0">
                          <a:effectLst/>
                        </a:rPr>
                        <a:t> мова в освітньому процесі.</a:t>
                      </a:r>
                      <a:endParaRPr lang="ru-RU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55107"/>
                  </a:ext>
                </a:extLst>
              </a:tr>
              <a:tr h="523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Тиждень 6.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Лекція 6.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Гендерна </a:t>
                      </a:r>
                      <a:r>
                        <a:rPr lang="ru-RU" sz="800" dirty="0" err="1">
                          <a:effectLst/>
                        </a:rPr>
                        <a:t>рівність</a:t>
                      </a:r>
                      <a:r>
                        <a:rPr lang="ru-RU" sz="800" dirty="0">
                          <a:effectLst/>
                        </a:rPr>
                        <a:t> як </a:t>
                      </a:r>
                      <a:r>
                        <a:rPr lang="ru-RU" sz="800" dirty="0" err="1">
                          <a:effectLst/>
                        </a:rPr>
                        <a:t>стратегія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подолання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гендерних</a:t>
                      </a:r>
                      <a:r>
                        <a:rPr lang="ru-RU" sz="800" dirty="0">
                          <a:effectLst/>
                        </a:rPr>
                        <a:t> проблем </a:t>
                      </a:r>
                      <a:r>
                        <a:rPr lang="ru-RU" sz="800" dirty="0" err="1">
                          <a:effectLst/>
                        </a:rPr>
                        <a:t>освіти</a:t>
                      </a:r>
                      <a:r>
                        <a:rPr lang="ru-RU" sz="800" dirty="0">
                          <a:effectLst/>
                        </a:rPr>
                        <a:t>  та </a:t>
                      </a:r>
                      <a:r>
                        <a:rPr lang="ru-RU" sz="800" dirty="0" err="1">
                          <a:effectLst/>
                        </a:rPr>
                        <a:t>здобувачів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освіти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66026"/>
                  </a:ext>
                </a:extLst>
              </a:tr>
              <a:tr h="384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11.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Розвіток успішності дівчат-учнів через гендерночутливу</a:t>
                      </a:r>
                      <a:r>
                        <a:rPr lang="uk-UA" sz="800" spc="-35">
                          <a:effectLst/>
                        </a:rPr>
                        <a:t> </a:t>
                      </a:r>
                      <a:r>
                        <a:rPr lang="uk-UA" sz="800">
                          <a:effectLst/>
                        </a:rPr>
                        <a:t> освіту.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Презентація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6497"/>
                  </a:ext>
                </a:extLst>
              </a:tr>
              <a:tr h="50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12.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Гендерна виховання і культура безпеки особистості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349841"/>
                  </a:ext>
                </a:extLst>
              </a:tr>
              <a:tr h="227217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Змістовий</a:t>
                      </a:r>
                      <a:r>
                        <a:rPr lang="ru-RU" sz="800" dirty="0">
                          <a:effectLst/>
                        </a:rPr>
                        <a:t> модуль 4. </a:t>
                      </a:r>
                      <a:r>
                        <a:rPr lang="ru-RU" sz="800" dirty="0" err="1">
                          <a:effectLst/>
                        </a:rPr>
                        <a:t>Гендерний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розвиток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соціального</a:t>
                      </a:r>
                      <a:r>
                        <a:rPr lang="ru-RU" sz="800" dirty="0">
                          <a:effectLst/>
                        </a:rPr>
                        <a:t> педагога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74955"/>
                  </a:ext>
                </a:extLst>
              </a:tr>
              <a:tr h="156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Тиждень 7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Лекція 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Інтерактивні технології в роботі соціального педагога з просвітницько-профілактичної роботи.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Тестування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66576"/>
                  </a:ext>
                </a:extLst>
              </a:tr>
              <a:tr h="303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Інтерактивні вправи і техніки гендерного заходу .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Презентація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24288"/>
                  </a:ext>
                </a:extLst>
              </a:tr>
              <a:tr h="40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14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Організація та проведення профілактично-просвітницьких заходів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50266"/>
                  </a:ext>
                </a:extLst>
              </a:tr>
              <a:tr h="678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Тиждень  8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Практичне  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Протидія </a:t>
                      </a:r>
                      <a:r>
                        <a:rPr lang="uk-UA" sz="800" dirty="0" err="1">
                          <a:effectLst/>
                        </a:rPr>
                        <a:t>домашньмоу</a:t>
                      </a:r>
                      <a:r>
                        <a:rPr lang="uk-UA" sz="800" dirty="0">
                          <a:effectLst/>
                        </a:rPr>
                        <a:t> насильству як напрям роботи соціального педагога.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11372" marR="1137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18156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6843452" y="0"/>
            <a:ext cx="8212018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Шкала оцінювання: національна та ECTS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19387" y="3077115"/>
          <a:ext cx="6753225" cy="184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val="551195737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1067525866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63900231"/>
                    </a:ext>
                  </a:extLst>
                </a:gridCol>
                <a:gridCol w="1189355">
                  <a:extLst>
                    <a:ext uri="{9D8B030D-6E8A-4147-A177-3AD203B41FA5}">
                      <a16:colId xmlns:a16="http://schemas.microsoft.com/office/drawing/2014/main" val="198893774"/>
                    </a:ext>
                  </a:extLst>
                </a:gridCol>
              </a:tblGrid>
              <a:tr h="130175"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200" cap="all">
                          <a:effectLst/>
                        </a:rPr>
                        <a:t>З</a:t>
                      </a:r>
                      <a:r>
                        <a:rPr lang="uk-UA" sz="1200">
                          <a:effectLst/>
                        </a:rPr>
                        <a:t>а шкалою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ECTS</a:t>
                      </a:r>
                      <a:endParaRPr lang="ru-RU" sz="1000" b="1">
                        <a:solidFill>
                          <a:srgbClr val="243F60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 шкалою коледжу/університету</a:t>
                      </a:r>
                      <a:endParaRPr lang="ru-RU" sz="1000" b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 національною шкалою</a:t>
                      </a:r>
                      <a:endParaRPr lang="ru-RU" sz="1000" b="1">
                        <a:solidFill>
                          <a:srgbClr val="243F60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62323"/>
                  </a:ext>
                </a:extLst>
              </a:tr>
              <a:tr h="36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Екзамен</a:t>
                      </a:r>
                      <a:endParaRPr lang="ru-RU" sz="1000" b="1">
                        <a:solidFill>
                          <a:srgbClr val="243F60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Залік</a:t>
                      </a:r>
                      <a:endParaRPr lang="ru-RU" sz="1000" b="1">
                        <a:solidFill>
                          <a:srgbClr val="243F60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782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90 – 100 (відмінно)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 (відмінно)</a:t>
                      </a:r>
                      <a:endParaRPr lang="ru-RU" sz="1000" b="1" i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Зараховано</a:t>
                      </a:r>
                      <a:endParaRPr lang="ru-RU" sz="1000" b="1" i="1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081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85 – 89 (дуже добре)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4 (добре)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59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C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75 – 84 (добре)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03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D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70 – 74 (задовільно)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3 (задовільно)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2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60 – 69 (достатньо)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6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FX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35 – 59 (незадовільно – з можливістю повторного складання)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2 (незадовільно)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Не зараховано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02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>
                          <a:effectLst/>
                        </a:rPr>
                        <a:t>F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uk-UA" sz="1200" spc="-10" dirty="0">
                          <a:effectLst/>
                        </a:rPr>
                        <a:t>1 – 34 (незадовільно – з обов’язковим повторним курсом)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74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6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91" y="711390"/>
            <a:ext cx="65913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760" y="2967335"/>
            <a:ext cx="4178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Викладачка:</a:t>
            </a:r>
            <a:r>
              <a:rPr lang="uk-UA" dirty="0"/>
              <a:t> </a:t>
            </a:r>
            <a:r>
              <a:rPr lang="ru-RU" dirty="0"/>
              <a:t>кандидатка </a:t>
            </a:r>
            <a:r>
              <a:rPr lang="ru-RU" dirty="0" err="1"/>
              <a:t>педагогічних</a:t>
            </a:r>
            <a:r>
              <a:rPr lang="ru-RU" dirty="0"/>
              <a:t> наук, </a:t>
            </a:r>
            <a:r>
              <a:rPr lang="ru-RU" dirty="0" err="1"/>
              <a:t>доцентка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 та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 Голованова </a:t>
            </a:r>
            <a:r>
              <a:rPr lang="ru-RU" dirty="0" err="1"/>
              <a:t>Тетяна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7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ОПИС  </a:t>
            </a:r>
            <a:r>
              <a:rPr lang="uk-UA" b="1" dirty="0"/>
              <a:t>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i="1" dirty="0"/>
              <a:t>Мета курсу «</a:t>
            </a:r>
            <a:r>
              <a:rPr lang="uk-UA" i="1" u="sng" dirty="0"/>
              <a:t>Основи ґендерної педагогіки</a:t>
            </a:r>
            <a:r>
              <a:rPr lang="uk-UA" i="1" dirty="0"/>
              <a:t>»</a:t>
            </a:r>
            <a:r>
              <a:rPr lang="uk-UA" dirty="0"/>
              <a:t> - засвоєння основ гендерних знань, набуття вмінь та навичок гендерного виміру освіти та практичної реалізації засвоєних знань з  гендерного виховання в галузі соціально-педагогічної роботи.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9" y="1825625"/>
            <a:ext cx="3276301" cy="4351338"/>
          </a:xfrm>
        </p:spPr>
      </p:pic>
    </p:spTree>
    <p:extLst>
      <p:ext uri="{BB962C8B-B14F-4D97-AF65-F5344CB8AC3E}">
        <p14:creationId xmlns:p14="http://schemas.microsoft.com/office/powerpoint/2010/main" val="227891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               ОПИС 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 err="1"/>
              <a:t>єкт</a:t>
            </a:r>
            <a:r>
              <a:rPr lang="uk-UA" dirty="0"/>
              <a:t> дисципліни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dirty="0" smtClean="0"/>
              <a:t>гендерна педагогіка як сукупність підходів </a:t>
            </a:r>
            <a:r>
              <a:rPr lang="uk-UA" dirty="0" smtClean="0"/>
              <a:t>з </a:t>
            </a:r>
          </a:p>
          <a:p>
            <a:pPr marL="0" indent="0">
              <a:buNone/>
            </a:pPr>
            <a:r>
              <a:rPr lang="uk-UA" dirty="0" smtClean="0"/>
              <a:t>гендерного виховання, гендерної соціалізації, </a:t>
            </a:r>
          </a:p>
          <a:p>
            <a:pPr marL="0" indent="0">
              <a:buNone/>
            </a:pPr>
            <a:r>
              <a:rPr lang="uk-UA" dirty="0" smtClean="0"/>
              <a:t>гендерної </a:t>
            </a:r>
            <a:r>
              <a:rPr lang="uk-UA" smtClean="0"/>
              <a:t>освіти особистості.</a:t>
            </a:r>
            <a:endParaRPr lang="ru-RU" dirty="0"/>
          </a:p>
        </p:txBody>
      </p:sp>
      <p:pic>
        <p:nvPicPr>
          <p:cNvPr id="7170" name="Picture 2" descr="Нет описания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1560861"/>
            <a:ext cx="5785104" cy="4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0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 ОПИС 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Предмет дисципліни </a:t>
            </a:r>
            <a:r>
              <a:rPr lang="uk-UA" dirty="0" smtClean="0"/>
              <a:t>– основи гендерної </a:t>
            </a:r>
            <a:r>
              <a:rPr lang="uk-UA" dirty="0"/>
              <a:t>рівності в освіті, </a:t>
            </a:r>
            <a:r>
              <a:rPr lang="uk-UA" dirty="0" smtClean="0"/>
              <a:t>міждисциплінарна перспектива</a:t>
            </a:r>
            <a:r>
              <a:rPr lang="uk-UA" b="1" i="1" dirty="0" smtClean="0"/>
              <a:t> </a:t>
            </a:r>
            <a:r>
              <a:rPr lang="uk-UA" dirty="0"/>
              <a:t>гендерної </a:t>
            </a:r>
            <a:r>
              <a:rPr lang="uk-UA" dirty="0" smtClean="0"/>
              <a:t>педагогіки, механізми </a:t>
            </a:r>
            <a:r>
              <a:rPr lang="ru-RU" dirty="0" err="1" smtClean="0"/>
              <a:t>гендерної</a:t>
            </a:r>
            <a:r>
              <a:rPr lang="ru-RU" dirty="0" smtClean="0"/>
              <a:t>  </a:t>
            </a:r>
            <a:r>
              <a:rPr lang="ru-RU" smtClean="0"/>
              <a:t>соціалізації,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гендерної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гендерного </a:t>
            </a:r>
            <a:r>
              <a:rPr lang="ru-RU" dirty="0" err="1" smtClean="0"/>
              <a:t>виховання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Нет описания фото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7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зі сутністю основних понять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гендерної педагогіки, принципів гендерних досліджень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 сутність понять про зміст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 рівності в освіті, гендерного виховання, гендерної освіти, про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технології уроків гендерної рівності в освіті;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66362" y="758602"/>
            <a:ext cx="765927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завдання вивчення </a:t>
            </a:r>
            <a:r>
              <a:rPr kumimoji="0" lang="uk-UA" alt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sz="half" idx="2"/>
          </p:nvPr>
        </p:nvSpPr>
        <p:spPr bwMode="auto">
          <a:xfrm>
            <a:off x="6419087" y="2069998"/>
            <a:ext cx="4480561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опанувати знання про гендерний  розвиток особистості, гендерну соціалізацію, 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гендерні стереотипи, гендерні ролі, гендерну ідентичність, </a:t>
            </a:r>
            <a:r>
              <a:rPr lang="uk-UA" alt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маскулінність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фемінність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андрогінність</a:t>
            </a:r>
            <a:r>
              <a:rPr lang="uk-UA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фемінітиви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1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завдання вивчення 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65973" y="2870215"/>
            <a:ext cx="4235212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виробити уміння та навички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і обґрунтовано пояснювати факти гендерних стереотипів в освіті,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певні прояви дискримінації</a:t>
            </a:r>
            <a:r>
              <a:rPr kumimoji="0" lang="uk-UA" altLang="ru-RU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насильства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5734511" y="2870216"/>
            <a:ext cx="605697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набути  навичок формулювання мети 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сновків,  аналізу своєї роботи,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аналізу своїх очікувань і очікування інших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в процесі навчання, навичок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самопрезентації, подолання непевності 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остраху перед публічним виступом у групі.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73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студент повинен набути таких результатів навчання (знання, уміння тощо) та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0191"/>
          </a:xfrm>
        </p:spPr>
        <p:txBody>
          <a:bodyPr>
            <a:normAutofit fontScale="25000" lnSpcReduction="20000"/>
          </a:bodyPr>
          <a:lstStyle/>
          <a:p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ЗК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Здатність спілкуватися державною мовою як усно, так і письмово.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 5. Здатність застосовувати знання у практичних ситуаціях.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 6. Здатність до пошуку, оброблення та аналізу інформації з різних джерел.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ЗК 9. Здатність працювати самостійно і в команді, налагоджувати комунікаційні зв’язки та міжособистісні взаємодії під час вирішення поставлених завдань.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 4. Здатність до розуміння соціально-психологічних явищ, процесів становлення, розвитку та соціалізації особистості.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 15. Застосовувати методи та прийоми комунікації, виходячи з професійних, вікових особливостей соціальних груп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4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застосовувати знання у практичних ситуаціях.</a:t>
            </a:r>
            <a:endParaRPr lang="ru-RU" dirty="0"/>
          </a:p>
        </p:txBody>
      </p:sp>
      <p:pic>
        <p:nvPicPr>
          <p:cNvPr id="12290" name="Picture 2" descr="Возможно, это изображение в мультипликационном стиле (4 человека, ноутбук и экран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1825624"/>
            <a:ext cx="11015472" cy="49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80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852</Words>
  <Application>Microsoft Office PowerPoint</Application>
  <PresentationFormat>Широкоэкранный</PresentationFormat>
  <Paragraphs>161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MS Mincho</vt:lpstr>
      <vt:lpstr>Times New Roman</vt:lpstr>
      <vt:lpstr>Verdana</vt:lpstr>
      <vt:lpstr>Тема Office</vt:lpstr>
      <vt:lpstr>ОСНОВИ ГЕНДЕРНОЇ ПЕДАГОГІКИ</vt:lpstr>
      <vt:lpstr>Презентация PowerPoint</vt:lpstr>
      <vt:lpstr>ОПИС  ДИСЦИПЛІНИ</vt:lpstr>
      <vt:lpstr>                       ОПИС  ДИСЦИПЛІНИ</vt:lpstr>
      <vt:lpstr> ОПИС  ДИСЦИПЛІНИ</vt:lpstr>
      <vt:lpstr>Основні завдання вивчення дисципліни: </vt:lpstr>
      <vt:lpstr>Основні завдання вивчення дисципліни</vt:lpstr>
      <vt:lpstr>У результаті вивчення навчальної дисципліни студент повинен набути таких результатів навчання (знання, уміння тощо) та компетентностей:</vt:lpstr>
      <vt:lpstr>Здатність застосовувати знання у практичних ситуаціях.</vt:lpstr>
      <vt:lpstr>ОСНОВНІ НАВЧАЛЬНІ РЕСУРСИ</vt:lpstr>
      <vt:lpstr>    РОЗКЛАД КУРСУ ЗА ТЕМАМИ І КОНТРОЛЬНІ ЗАВДАННЯ   </vt:lpstr>
      <vt:lpstr>Шкала оцінювання: національна та 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ГЕНДЕРНОЇ ПЕДАГОГІКИ</dc:title>
  <dc:creator>Татьяна</dc:creator>
  <cp:lastModifiedBy>Татьяна</cp:lastModifiedBy>
  <cp:revision>33</cp:revision>
  <dcterms:created xsi:type="dcterms:W3CDTF">2023-01-30T07:32:51Z</dcterms:created>
  <dcterms:modified xsi:type="dcterms:W3CDTF">2023-03-16T13:59:10Z</dcterms:modified>
</cp:coreProperties>
</file>