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9" r:id="rId3"/>
    <p:sldId id="257" r:id="rId4"/>
    <p:sldId id="258" r:id="rId5"/>
    <p:sldId id="259" r:id="rId6"/>
    <p:sldId id="273" r:id="rId7"/>
    <p:sldId id="275" r:id="rId8"/>
    <p:sldId id="276" r:id="rId9"/>
    <p:sldId id="277" r:id="rId10"/>
    <p:sldId id="274" r:id="rId11"/>
    <p:sldId id="278" r:id="rId12"/>
    <p:sldId id="260" r:id="rId13"/>
    <p:sldId id="261" r:id="rId14"/>
    <p:sldId id="263" r:id="rId15"/>
    <p:sldId id="262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b="1" dirty="0">
                <a:solidFill>
                  <a:srgbClr val="C00000"/>
                </a:solidFill>
              </a:rPr>
              <a:t>МОРФОЛОГІЧНІ ЗАСОБИ ПРОФЕСІЙНОГО МОВЛЕННЯ. ДІЄСЛОВО. ПРИСЛІВНИК. СЛУЖБОВІ ЧАСТИНИ МОВИ</a:t>
            </a:r>
            <a:r>
              <a:rPr lang="ru-RU" sz="4800" dirty="0">
                <a:solidFill>
                  <a:srgbClr val="C00000"/>
                </a:solidFill>
              </a:rPr>
              <a:t/>
            </a:r>
            <a:br>
              <a:rPr lang="ru-RU" sz="4800" dirty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ТЕМА </a:t>
            </a:r>
            <a:r>
              <a:rPr lang="uk-UA" b="1" dirty="0" smtClean="0">
                <a:solidFill>
                  <a:srgbClr val="C00000"/>
                </a:solidFill>
              </a:rPr>
              <a:t>10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03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74" y="509451"/>
            <a:ext cx="1143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Обрати </a:t>
            </a:r>
            <a:r>
              <a:rPr lang="uk-UA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потрібний </a:t>
            </a:r>
            <a:r>
              <a:rPr lang="uk-UA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прийменник. 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Був 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 документі; острів 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 морі; був 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 класі; сказано 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 творі; помилка 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 фразі; прийшов (з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із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зі) театру; 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 будинку;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вечоріло,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кімнаті стало сутеніти; виконали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в)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середу; лист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(з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із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зі) пропозицією,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вірю 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в)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справедливість.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Були 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 мене; екскурсія 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 Одесі; був 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 аудиторії; побачив 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 Львові; прийшов (з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із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зі) університету; прийшов (з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із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зі) школи; купався 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 озері;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(з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із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зі)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іноземної мови; стало сутеніти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кімнаті; двері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фоє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(з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із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зі)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зброєю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руках,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НБУ,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в)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МВФ.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Обрати потрібний </a:t>
            </a:r>
            <a:r>
              <a:rPr lang="uk-UA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сполучник.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День (і/й) ранок, школи (і/й) виші, війна (і/й) мир, яблука (і/й) банани, щука (і/й) йорж, епос (і/й) лірика, психологи (і/й) логопеди, батьки (і/й) діти, євро (і/й) долари.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Осінь (і/й) літо, зима (і/й) весна, вишні (і/й) яблука, червоне (і/й) чорне, канікули (і/й) вихідні, зло (і/й) добро, літо – (і/й) зима, на траві (і/й) квітах, квіти (і/й) трави.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481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3756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Вживання </a:t>
            </a:r>
            <a:r>
              <a:rPr lang="ru-RU" sz="3200" b="1" dirty="0" err="1"/>
              <a:t>прийменника</a:t>
            </a:r>
            <a:r>
              <a:rPr lang="ru-RU" sz="3200" b="1" dirty="0"/>
              <a:t> З та </a:t>
            </a:r>
            <a:r>
              <a:rPr lang="ru-RU" sz="3200" b="1" dirty="0" err="1"/>
              <a:t>його</a:t>
            </a:r>
            <a:r>
              <a:rPr lang="ru-RU" sz="3200" b="1" dirty="0"/>
              <a:t> </a:t>
            </a:r>
            <a:r>
              <a:rPr lang="ru-RU" sz="3200" b="1" dirty="0" err="1"/>
              <a:t>варіантів</a:t>
            </a:r>
            <a:r>
              <a:rPr lang="ru-RU" sz="3200" b="1" dirty="0"/>
              <a:t> ІЗ, ЗІ (ЗО)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979714"/>
            <a:ext cx="10753725" cy="5878286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З </a:t>
            </a:r>
            <a:r>
              <a:rPr lang="ru-RU" b="1" dirty="0" err="1">
                <a:solidFill>
                  <a:srgbClr val="FF0000"/>
                </a:solidFill>
              </a:rPr>
              <a:t>уживаємо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b="1" dirty="0"/>
              <a:t>1) на початку </a:t>
            </a:r>
            <a:r>
              <a:rPr lang="ru-RU" b="1" dirty="0" err="1"/>
              <a:t>речення</a:t>
            </a:r>
            <a:r>
              <a:rPr lang="ru-RU" b="1" dirty="0"/>
              <a:t> перед буквою,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позначає</a:t>
            </a:r>
            <a:r>
              <a:rPr lang="ru-RU" b="1" dirty="0"/>
              <a:t> </a:t>
            </a:r>
            <a:r>
              <a:rPr lang="ru-RU" b="1" dirty="0" err="1"/>
              <a:t>голосний</a:t>
            </a:r>
            <a:r>
              <a:rPr lang="ru-RU" b="1" dirty="0"/>
              <a:t>: </a:t>
            </a:r>
            <a:r>
              <a:rPr lang="ru-RU" b="1" i="1" dirty="0"/>
              <a:t>З одним </a:t>
            </a:r>
            <a:r>
              <a:rPr lang="ru-RU" b="1" i="1" dirty="0" err="1"/>
              <a:t>рибалкою</a:t>
            </a:r>
            <a:r>
              <a:rPr lang="ru-RU" b="1" i="1" dirty="0"/>
              <a:t> </a:t>
            </a:r>
            <a:r>
              <a:rPr lang="ru-RU" b="1" i="1" dirty="0" err="1"/>
              <a:t>він</a:t>
            </a:r>
            <a:r>
              <a:rPr lang="ru-RU" b="1" i="1" dirty="0"/>
              <a:t> </a:t>
            </a:r>
            <a:r>
              <a:rPr lang="ru-RU" b="1" i="1" dirty="0" err="1"/>
              <a:t>дуже</a:t>
            </a:r>
            <a:r>
              <a:rPr lang="ru-RU" b="1" i="1" dirty="0"/>
              <a:t> подружив </a:t>
            </a:r>
            <a:r>
              <a:rPr lang="ru-RU" b="1" dirty="0"/>
              <a:t>(Л. </a:t>
            </a:r>
            <a:r>
              <a:rPr lang="ru-RU" b="1" dirty="0" err="1"/>
              <a:t>Глібов</a:t>
            </a:r>
            <a:r>
              <a:rPr lang="ru-RU" b="1" dirty="0"/>
              <a:t>); </a:t>
            </a:r>
            <a:r>
              <a:rPr lang="ru-RU" b="1" dirty="0" err="1"/>
              <a:t>усередині</a:t>
            </a:r>
            <a:r>
              <a:rPr lang="ru-RU" b="1" dirty="0"/>
              <a:t> </a:t>
            </a:r>
            <a:r>
              <a:rPr lang="ru-RU" b="1" dirty="0" err="1"/>
              <a:t>речення</a:t>
            </a:r>
            <a:r>
              <a:rPr lang="ru-RU" b="1" dirty="0"/>
              <a:t> перед такою самою буквою </a:t>
            </a:r>
            <a:r>
              <a:rPr lang="ru-RU" b="1" dirty="0" err="1"/>
              <a:t>незалежно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закінчення</a:t>
            </a:r>
            <a:r>
              <a:rPr lang="ru-RU" b="1" dirty="0"/>
              <a:t> </a:t>
            </a:r>
            <a:r>
              <a:rPr lang="ru-RU" b="1" dirty="0" err="1"/>
              <a:t>попереднього</a:t>
            </a:r>
            <a:r>
              <a:rPr lang="ru-RU" b="1" dirty="0"/>
              <a:t> слова </a:t>
            </a:r>
            <a:r>
              <a:rPr lang="ru-RU" b="1" dirty="0" err="1"/>
              <a:t>чи</a:t>
            </a:r>
            <a:r>
              <a:rPr lang="ru-RU" b="1" dirty="0"/>
              <a:t> паузи: </a:t>
            </a:r>
            <a:r>
              <a:rPr lang="ru-RU" b="1" i="1" dirty="0"/>
              <a:t>Диктант з </a:t>
            </a:r>
            <a:r>
              <a:rPr lang="ru-RU" b="1" i="1" dirty="0" err="1"/>
              <a:t>української</a:t>
            </a:r>
            <a:r>
              <a:rPr lang="ru-RU" b="1" i="1" dirty="0"/>
              <a:t> </a:t>
            </a:r>
            <a:r>
              <a:rPr lang="ru-RU" b="1" i="1" dirty="0" err="1"/>
              <a:t>мови</a:t>
            </a:r>
            <a:r>
              <a:rPr lang="ru-RU" b="1" i="1" dirty="0"/>
              <a:t>; </a:t>
            </a:r>
          </a:p>
          <a:p>
            <a:pPr>
              <a:lnSpc>
                <a:spcPct val="150000"/>
              </a:lnSpc>
            </a:pPr>
            <a:r>
              <a:rPr lang="ru-RU" b="1" dirty="0"/>
              <a:t>2) на початку </a:t>
            </a:r>
            <a:r>
              <a:rPr lang="ru-RU" b="1" dirty="0" err="1"/>
              <a:t>речення</a:t>
            </a:r>
            <a:r>
              <a:rPr lang="ru-RU" b="1" dirty="0"/>
              <a:t> перед буквою,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позначає</a:t>
            </a:r>
            <a:r>
              <a:rPr lang="ru-RU" b="1" dirty="0"/>
              <a:t> </a:t>
            </a:r>
            <a:r>
              <a:rPr lang="ru-RU" b="1" dirty="0" err="1"/>
              <a:t>приголосний</a:t>
            </a:r>
            <a:r>
              <a:rPr lang="ru-RU" b="1" dirty="0"/>
              <a:t> (</a:t>
            </a:r>
            <a:r>
              <a:rPr lang="ru-RU" b="1" dirty="0" err="1"/>
              <a:t>крім</a:t>
            </a:r>
            <a:r>
              <a:rPr lang="ru-RU" b="1" dirty="0"/>
              <a:t> </a:t>
            </a:r>
            <a:r>
              <a:rPr lang="ru-RU" b="1" dirty="0" err="1"/>
              <a:t>свистячих</a:t>
            </a:r>
            <a:r>
              <a:rPr lang="ru-RU" b="1" dirty="0"/>
              <a:t> з, с, ц та </a:t>
            </a:r>
            <a:r>
              <a:rPr lang="ru-RU" b="1" dirty="0" err="1"/>
              <a:t>шиплячих</a:t>
            </a:r>
            <a:r>
              <a:rPr lang="ru-RU" b="1" dirty="0"/>
              <a:t> ч, ш, </a:t>
            </a:r>
            <a:r>
              <a:rPr lang="ru-RU" b="1" dirty="0" err="1"/>
              <a:t>шч</a:t>
            </a:r>
            <a:r>
              <a:rPr lang="ru-RU" b="1" dirty="0"/>
              <a:t>): І</a:t>
            </a:r>
            <a:r>
              <a:rPr lang="ru-RU" b="1" i="1" dirty="0"/>
              <a:t>З </a:t>
            </a:r>
            <a:r>
              <a:rPr lang="ru-RU" b="1" i="1" dirty="0" err="1"/>
              <a:t>лісу</a:t>
            </a:r>
            <a:r>
              <a:rPr lang="ru-RU" b="1" i="1" dirty="0"/>
              <a:t> </a:t>
            </a:r>
            <a:r>
              <a:rPr lang="ru-RU" b="1" i="1" dirty="0" err="1"/>
              <a:t>потягло</a:t>
            </a:r>
            <a:r>
              <a:rPr lang="ru-RU" b="1" i="1" dirty="0"/>
              <a:t> </a:t>
            </a:r>
            <a:r>
              <a:rPr lang="ru-RU" b="1" i="1" dirty="0" err="1"/>
              <a:t>прохолодою</a:t>
            </a:r>
            <a:r>
              <a:rPr lang="ru-RU" b="1" i="1" dirty="0"/>
              <a:t>; З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/>
              <a:t>приїздом</a:t>
            </a:r>
            <a:r>
              <a:rPr lang="ru-RU" b="1" i="1" dirty="0"/>
              <a:t> </a:t>
            </a:r>
            <a:r>
              <a:rPr lang="ru-RU" b="1" i="1" dirty="0" err="1"/>
              <a:t>якось</a:t>
            </a:r>
            <a:r>
              <a:rPr lang="ru-RU" b="1" i="1" dirty="0"/>
              <a:t> </a:t>
            </a:r>
            <a:r>
              <a:rPr lang="ru-RU" b="1" i="1" dirty="0" err="1"/>
              <a:t>повеселіла</a:t>
            </a:r>
            <a:r>
              <a:rPr lang="ru-RU" b="1" i="1" dirty="0"/>
              <a:t> хата </a:t>
            </a:r>
            <a:r>
              <a:rPr lang="ru-RU" b="1" dirty="0"/>
              <a:t>(Леся </a:t>
            </a:r>
            <a:r>
              <a:rPr lang="ru-RU" b="1" dirty="0" err="1"/>
              <a:t>Українка</a:t>
            </a:r>
            <a:r>
              <a:rPr lang="ru-RU" b="1" dirty="0"/>
              <a:t>); </a:t>
            </a:r>
          </a:p>
          <a:p>
            <a:pPr>
              <a:lnSpc>
                <a:spcPct val="150000"/>
              </a:lnSpc>
            </a:pPr>
            <a:r>
              <a:rPr lang="uk-UA" b="1" dirty="0"/>
              <a:t>3)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двома</a:t>
            </a:r>
            <a:r>
              <a:rPr lang="ru-RU" b="1" dirty="0"/>
              <a:t> буквами, перша з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позначає</a:t>
            </a:r>
            <a:r>
              <a:rPr lang="ru-RU" b="1" dirty="0"/>
              <a:t> </a:t>
            </a:r>
            <a:r>
              <a:rPr lang="ru-RU" b="1" dirty="0" err="1"/>
              <a:t>голосний</a:t>
            </a:r>
            <a:r>
              <a:rPr lang="ru-RU" b="1" dirty="0"/>
              <a:t>, а друга — </a:t>
            </a:r>
            <a:r>
              <a:rPr lang="ru-RU" b="1" dirty="0" err="1"/>
              <a:t>приголосний</a:t>
            </a:r>
            <a:r>
              <a:rPr lang="ru-RU" b="1" dirty="0"/>
              <a:t>: </a:t>
            </a:r>
            <a:r>
              <a:rPr lang="ru-RU" b="1" i="1" dirty="0"/>
              <a:t>Як сонях той до </a:t>
            </a:r>
            <a:r>
              <a:rPr lang="ru-RU" b="1" i="1" dirty="0" err="1"/>
              <a:t>сонця</a:t>
            </a:r>
            <a:r>
              <a:rPr lang="ru-RU" b="1" i="1" dirty="0"/>
              <a:t>, до </a:t>
            </a:r>
            <a:r>
              <a:rPr lang="ru-RU" b="1" i="1" dirty="0" err="1"/>
              <a:t>Вкраїни</a:t>
            </a:r>
            <a:r>
              <a:rPr lang="ru-RU" b="1" i="1" dirty="0"/>
              <a:t> </a:t>
            </a:r>
            <a:r>
              <a:rPr lang="ru-RU" b="1" i="1" dirty="0" err="1"/>
              <a:t>свій</a:t>
            </a:r>
            <a:r>
              <a:rPr lang="ru-RU" b="1" i="1" dirty="0"/>
              <a:t> </a:t>
            </a:r>
            <a:r>
              <a:rPr lang="ru-RU" b="1" i="1" dirty="0" err="1"/>
              <a:t>погляд</a:t>
            </a:r>
            <a:r>
              <a:rPr lang="ru-RU" b="1" i="1" dirty="0"/>
              <a:t> я з </a:t>
            </a:r>
            <a:r>
              <a:rPr lang="ru-RU" b="1" i="1" dirty="0" err="1"/>
              <a:t>любов’ю</a:t>
            </a:r>
            <a:r>
              <a:rPr lang="ru-RU" b="1" i="1" dirty="0"/>
              <a:t> </a:t>
            </a:r>
            <a:r>
              <a:rPr lang="ru-RU" b="1" i="1" dirty="0" err="1"/>
              <a:t>повертав</a:t>
            </a:r>
            <a:r>
              <a:rPr lang="ru-RU" b="1" i="1" dirty="0"/>
              <a:t> </a:t>
            </a:r>
            <a:r>
              <a:rPr lang="ru-RU" b="1" dirty="0"/>
              <a:t>(Ф. </a:t>
            </a:r>
            <a:r>
              <a:rPr lang="ru-RU" b="1" dirty="0" err="1"/>
              <a:t>Малицький</a:t>
            </a:r>
            <a:r>
              <a:rPr lang="ru-RU" b="1" dirty="0"/>
              <a:t>).</a:t>
            </a:r>
          </a:p>
          <a:p>
            <a:pPr algn="ctr">
              <a:lnSpc>
                <a:spcPct val="150000"/>
              </a:lnSpc>
            </a:pPr>
            <a:r>
              <a:rPr lang="ru-RU" b="1" dirty="0" err="1">
                <a:solidFill>
                  <a:srgbClr val="FF0000"/>
                </a:solidFill>
              </a:rPr>
              <a:t>Із</a:t>
            </a:r>
            <a:r>
              <a:rPr lang="ru-RU" b="1" dirty="0"/>
              <a:t> </a:t>
            </a:r>
            <a:r>
              <a:rPr lang="ru-RU" b="1" dirty="0" err="1"/>
              <a:t>уживаємо</a:t>
            </a:r>
            <a:r>
              <a:rPr lang="ru-RU" b="1" dirty="0"/>
              <a:t> </a:t>
            </a:r>
            <a:r>
              <a:rPr lang="ru-RU" b="1" dirty="0" err="1"/>
              <a:t>переважно</a:t>
            </a:r>
            <a:r>
              <a:rPr lang="ru-RU" b="1" dirty="0"/>
              <a:t> перед буквами,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позначають</a:t>
            </a:r>
            <a:r>
              <a:rPr lang="ru-RU" b="1" dirty="0"/>
              <a:t> </a:t>
            </a:r>
            <a:r>
              <a:rPr lang="ru-RU" b="1" dirty="0" err="1"/>
              <a:t>свистячі</a:t>
            </a:r>
            <a:r>
              <a:rPr lang="ru-RU" b="1" dirty="0"/>
              <a:t> та </a:t>
            </a:r>
            <a:r>
              <a:rPr lang="ru-RU" b="1" dirty="0" err="1"/>
              <a:t>шиплячі</a:t>
            </a:r>
            <a:r>
              <a:rPr lang="ru-RU" b="1" dirty="0"/>
              <a:t> звуки (з, с, ц, ч, ш, </a:t>
            </a:r>
            <a:r>
              <a:rPr lang="ru-RU" b="1" dirty="0" err="1"/>
              <a:t>шч</a:t>
            </a:r>
            <a:r>
              <a:rPr lang="ru-RU" b="1" dirty="0"/>
              <a:t>) </a:t>
            </a:r>
            <a:r>
              <a:rPr lang="ru-RU" b="1" dirty="0" err="1"/>
              <a:t>незалежно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закінчення</a:t>
            </a:r>
            <a:r>
              <a:rPr lang="ru-RU" b="1" dirty="0"/>
              <a:t> </a:t>
            </a:r>
            <a:r>
              <a:rPr lang="ru-RU" b="1" dirty="0" err="1"/>
              <a:t>попереднього</a:t>
            </a:r>
            <a:r>
              <a:rPr lang="ru-RU" b="1" dirty="0"/>
              <a:t> слова та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буквосполученнями</a:t>
            </a:r>
            <a:r>
              <a:rPr lang="ru-RU" b="1" dirty="0"/>
              <a:t> (</a:t>
            </a:r>
            <a:r>
              <a:rPr lang="ru-RU" b="1" dirty="0" err="1"/>
              <a:t>після</a:t>
            </a:r>
            <a:r>
              <a:rPr lang="ru-RU" b="1" dirty="0"/>
              <a:t> них </a:t>
            </a:r>
            <a:r>
              <a:rPr lang="ru-RU" b="1" dirty="0" err="1"/>
              <a:t>або</a:t>
            </a:r>
            <a:r>
              <a:rPr lang="ru-RU" b="1" dirty="0"/>
              <a:t> перед ними): </a:t>
            </a:r>
            <a:r>
              <a:rPr lang="ru-RU" b="1" i="1" dirty="0"/>
              <a:t>Перстень </a:t>
            </a:r>
            <a:r>
              <a:rPr lang="ru-RU" b="1" i="1" dirty="0" err="1"/>
              <a:t>виготовлено</a:t>
            </a:r>
            <a:r>
              <a:rPr lang="ru-RU" b="1" i="1" dirty="0"/>
              <a:t> </a:t>
            </a:r>
            <a:r>
              <a:rPr lang="ru-RU" b="1" i="1" dirty="0" err="1"/>
              <a:t>із</a:t>
            </a:r>
            <a:r>
              <a:rPr lang="ru-RU" b="1" i="1" dirty="0"/>
              <a:t> золота; Родина </a:t>
            </a:r>
            <a:r>
              <a:rPr lang="ru-RU" b="1" i="1" dirty="0" err="1"/>
              <a:t>із</a:t>
            </a:r>
            <a:r>
              <a:rPr lang="ru-RU" b="1" i="1" dirty="0"/>
              <a:t> семи душ; </a:t>
            </a:r>
            <a:endParaRPr lang="uk-UA" b="1" i="1" dirty="0"/>
          </a:p>
          <a:p>
            <a:pPr algn="just">
              <a:lnSpc>
                <a:spcPct val="150000"/>
              </a:lnSpc>
            </a:pPr>
            <a:r>
              <a:rPr lang="ru-RU" b="1" dirty="0" err="1">
                <a:solidFill>
                  <a:srgbClr val="FF0000"/>
                </a:solidFill>
              </a:rPr>
              <a:t>Зі</a:t>
            </a:r>
            <a:r>
              <a:rPr lang="ru-RU" b="1" dirty="0"/>
              <a:t> </a:t>
            </a:r>
            <a:r>
              <a:rPr lang="ru-RU" b="1" dirty="0" err="1"/>
              <a:t>вживаємо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буквосполучення</a:t>
            </a:r>
            <a:r>
              <a:rPr lang="ru-RU" b="1" dirty="0"/>
              <a:t> </a:t>
            </a:r>
            <a:r>
              <a:rPr lang="ru-RU" b="1" dirty="0" err="1"/>
              <a:t>наступного</a:t>
            </a:r>
            <a:r>
              <a:rPr lang="ru-RU" b="1" dirty="0"/>
              <a:t> слова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початкові</a:t>
            </a:r>
            <a:r>
              <a:rPr lang="ru-RU" b="1" dirty="0"/>
              <a:t> з, с, ш, </a:t>
            </a:r>
            <a:r>
              <a:rPr lang="ru-RU" b="1" dirty="0" err="1"/>
              <a:t>шч</a:t>
            </a:r>
            <a:r>
              <a:rPr lang="ru-RU" b="1" dirty="0"/>
              <a:t> та </a:t>
            </a:r>
            <a:r>
              <a:rPr lang="ru-RU" b="1" dirty="0" err="1"/>
              <a:t>ін</a:t>
            </a:r>
            <a:r>
              <a:rPr lang="ru-RU" b="1" dirty="0"/>
              <a:t>., </a:t>
            </a:r>
            <a:r>
              <a:rPr lang="ru-RU" b="1" dirty="0" err="1"/>
              <a:t>незалежно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закінчення</a:t>
            </a:r>
            <a:r>
              <a:rPr lang="ru-RU" b="1" dirty="0"/>
              <a:t> </a:t>
            </a:r>
            <a:r>
              <a:rPr lang="ru-RU" b="1" dirty="0" err="1"/>
              <a:t>попереднього</a:t>
            </a:r>
            <a:r>
              <a:rPr lang="ru-RU" b="1" dirty="0"/>
              <a:t> слова </a:t>
            </a:r>
            <a:r>
              <a:rPr lang="ru-RU" b="1" dirty="0" err="1"/>
              <a:t>чи</a:t>
            </a:r>
            <a:r>
              <a:rPr lang="ru-RU" b="1" dirty="0"/>
              <a:t> паузи: </a:t>
            </a:r>
            <a:r>
              <a:rPr lang="ru-RU" b="1" i="1" dirty="0"/>
              <a:t>Ви </a:t>
            </a:r>
            <a:r>
              <a:rPr lang="ru-RU" b="1" i="1" dirty="0" err="1"/>
              <a:t>зустріли</a:t>
            </a:r>
            <a:r>
              <a:rPr lang="ru-RU" b="1" i="1" dirty="0"/>
              <a:t> ворога… </a:t>
            </a:r>
            <a:r>
              <a:rPr lang="ru-RU" b="1" i="1" dirty="0" err="1"/>
              <a:t>зі</a:t>
            </a:r>
            <a:r>
              <a:rPr lang="ru-RU" b="1" i="1" dirty="0"/>
              <a:t> </a:t>
            </a:r>
            <a:r>
              <a:rPr lang="ru-RU" b="1" i="1" dirty="0" err="1"/>
              <a:t>зброєю</a:t>
            </a:r>
            <a:r>
              <a:rPr lang="ru-RU" b="1" i="1" dirty="0"/>
              <a:t> в руках </a:t>
            </a:r>
            <a:r>
              <a:rPr lang="ru-RU" b="1" dirty="0"/>
              <a:t>(Ю. </a:t>
            </a:r>
            <a:r>
              <a:rPr lang="ru-RU" b="1" dirty="0" err="1"/>
              <a:t>Яновський</a:t>
            </a:r>
            <a:r>
              <a:rPr lang="ru-RU" b="1" dirty="0"/>
              <a:t>); </a:t>
            </a:r>
            <a:r>
              <a:rPr lang="ru-RU" b="1" i="1" dirty="0" err="1"/>
              <a:t>Доповідь</a:t>
            </a:r>
            <a:r>
              <a:rPr lang="ru-RU" b="1" i="1" dirty="0"/>
              <a:t> </a:t>
            </a:r>
            <a:r>
              <a:rPr lang="ru-RU" b="1" i="1" dirty="0" err="1"/>
              <a:t>зі</a:t>
            </a:r>
            <a:r>
              <a:rPr lang="ru-RU" b="1" i="1" dirty="0"/>
              <a:t> знаком </a:t>
            </a:r>
            <a:r>
              <a:rPr lang="ru-RU" b="1" i="1" dirty="0" err="1"/>
              <a:t>запитання</a:t>
            </a:r>
            <a:r>
              <a:rPr lang="ru-RU" b="1" i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b="1" dirty="0" err="1">
                <a:solidFill>
                  <a:srgbClr val="FF0000"/>
                </a:solidFill>
              </a:rPr>
              <a:t>Зо</a:t>
            </a:r>
            <a:r>
              <a:rPr lang="ru-RU" b="1" dirty="0"/>
              <a:t> як </a:t>
            </a:r>
            <a:r>
              <a:rPr lang="ru-RU" b="1" dirty="0" err="1"/>
              <a:t>фонетичний</a:t>
            </a:r>
            <a:r>
              <a:rPr lang="ru-RU" b="1" dirty="0"/>
              <a:t> </a:t>
            </a:r>
            <a:r>
              <a:rPr lang="ru-RU" b="1" dirty="0" err="1"/>
              <a:t>варіант</a:t>
            </a:r>
            <a:r>
              <a:rPr lang="ru-RU" b="1" dirty="0"/>
              <a:t> </a:t>
            </a:r>
            <a:r>
              <a:rPr lang="ru-RU" b="1" dirty="0" err="1"/>
              <a:t>прийменника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вживаємо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числівниками</a:t>
            </a:r>
            <a:r>
              <a:rPr lang="ru-RU" b="1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два, три</a:t>
            </a:r>
            <a:r>
              <a:rPr lang="ru-RU" b="1" i="1" dirty="0"/>
              <a:t>: </a:t>
            </a:r>
            <a:r>
              <a:rPr lang="ru-RU" b="1" i="1" dirty="0" err="1"/>
              <a:t>Позичив</a:t>
            </a:r>
            <a:r>
              <a:rPr lang="ru-RU" b="1" i="1" dirty="0"/>
              <a:t> </a:t>
            </a:r>
            <a:r>
              <a:rPr lang="ru-RU" b="1" i="1" dirty="0" err="1"/>
              <a:t>зо</a:t>
            </a:r>
            <a:r>
              <a:rPr lang="ru-RU" b="1" i="1" dirty="0"/>
              <a:t> </a:t>
            </a:r>
            <a:r>
              <a:rPr lang="ru-RU" b="1" i="1" dirty="0" err="1"/>
              <a:t>дві</a:t>
            </a:r>
            <a:r>
              <a:rPr lang="ru-RU" b="1" i="1" dirty="0"/>
              <a:t> </a:t>
            </a:r>
            <a:r>
              <a:rPr lang="ru-RU" b="1" i="1" dirty="0" err="1"/>
              <a:t>сотні</a:t>
            </a:r>
            <a:r>
              <a:rPr lang="ru-RU" b="1" i="1" dirty="0"/>
              <a:t>; Проспав </a:t>
            </a:r>
            <a:r>
              <a:rPr lang="ru-RU" b="1" i="1" dirty="0" err="1"/>
              <a:t>зо</a:t>
            </a:r>
            <a:r>
              <a:rPr lang="ru-RU" b="1" i="1" dirty="0"/>
              <a:t> три </a:t>
            </a:r>
            <a:r>
              <a:rPr lang="ru-RU" b="1" i="1" dirty="0" err="1"/>
              <a:t>години</a:t>
            </a:r>
            <a:r>
              <a:rPr lang="ru-RU" b="1" i="1" dirty="0"/>
              <a:t> </a:t>
            </a:r>
            <a:r>
              <a:rPr lang="ru-RU" b="1" dirty="0"/>
              <a:t>та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займенником</a:t>
            </a:r>
            <a:r>
              <a:rPr lang="ru-RU" b="1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мною</a:t>
            </a:r>
            <a:r>
              <a:rPr lang="ru-RU" b="1" i="1" dirty="0"/>
              <a:t>: </a:t>
            </a:r>
            <a:r>
              <a:rPr lang="ru-RU" b="1" i="1" dirty="0" err="1"/>
              <a:t>Він</a:t>
            </a:r>
            <a:r>
              <a:rPr lang="ru-RU" b="1" i="1" dirty="0"/>
              <a:t> </a:t>
            </a:r>
            <a:r>
              <a:rPr lang="ru-RU" b="1" i="1" dirty="0" err="1"/>
              <a:t>був</a:t>
            </a:r>
            <a:r>
              <a:rPr lang="ru-RU" b="1" i="1" dirty="0"/>
              <a:t> </a:t>
            </a:r>
            <a:r>
              <a:rPr lang="ru-RU" b="1" i="1" dirty="0" err="1"/>
              <a:t>зі</a:t>
            </a:r>
            <a:r>
              <a:rPr lang="ru-RU" b="1" i="1" dirty="0"/>
              <a:t> (</a:t>
            </a:r>
            <a:r>
              <a:rPr lang="ru-RU" b="1" i="1" dirty="0" err="1"/>
              <a:t>зо</a:t>
            </a:r>
            <a:r>
              <a:rPr lang="ru-RU" b="1" i="1" dirty="0"/>
              <a:t>) мною. 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734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Дієслово – </a:t>
            </a:r>
            <a:r>
              <a:rPr lang="ru-RU" b="1" dirty="0" err="1">
                <a:solidFill>
                  <a:schemeClr val="tx1"/>
                </a:solidFill>
              </a:rPr>
              <a:t>частина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мови</a:t>
            </a:r>
            <a:r>
              <a:rPr lang="ru-RU" b="1" dirty="0">
                <a:solidFill>
                  <a:schemeClr val="tx1"/>
                </a:solidFill>
              </a:rPr>
              <a:t>, яка </a:t>
            </a:r>
            <a:r>
              <a:rPr lang="ru-RU" b="1" dirty="0" err="1">
                <a:solidFill>
                  <a:schemeClr val="tx1"/>
                </a:solidFill>
              </a:rPr>
              <a:t>означає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дію</a:t>
            </a:r>
            <a:r>
              <a:rPr lang="ru-RU" b="1" dirty="0">
                <a:solidFill>
                  <a:schemeClr val="tx1"/>
                </a:solidFill>
              </a:rPr>
              <a:t>, стан </a:t>
            </a:r>
            <a:r>
              <a:rPr lang="ru-RU" b="1" dirty="0" err="1">
                <a:solidFill>
                  <a:schemeClr val="tx1"/>
                </a:solidFill>
              </a:rPr>
              <a:t>істоти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чи</a:t>
            </a:r>
            <a:r>
              <a:rPr lang="ru-RU" b="1" dirty="0">
                <a:solidFill>
                  <a:schemeClr val="tx1"/>
                </a:solidFill>
              </a:rPr>
              <a:t>    </a:t>
            </a:r>
            <a:r>
              <a:rPr lang="ru-RU" b="1" dirty="0" smtClean="0">
                <a:solidFill>
                  <a:schemeClr val="tx1"/>
                </a:solidFill>
              </a:rPr>
              <a:t>предмета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16" y="1724298"/>
            <a:ext cx="1159074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9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Стилістика дієслова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79" y="1815420"/>
            <a:ext cx="4406151" cy="3767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818" y="1854291"/>
            <a:ext cx="5844238" cy="678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584" y="3035280"/>
            <a:ext cx="648670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Уживання слів на –</a:t>
            </a:r>
            <a:r>
              <a:rPr lang="uk-UA" b="1" dirty="0" err="1">
                <a:solidFill>
                  <a:schemeClr val="tx1"/>
                </a:solidFill>
              </a:rPr>
              <a:t>учий</a:t>
            </a:r>
            <a:r>
              <a:rPr lang="uk-UA" b="1" dirty="0">
                <a:solidFill>
                  <a:schemeClr val="tx1"/>
                </a:solidFill>
              </a:rPr>
              <a:t>/</a:t>
            </a:r>
            <a:r>
              <a:rPr lang="uk-UA" b="1" dirty="0" err="1">
                <a:solidFill>
                  <a:schemeClr val="tx1"/>
                </a:solidFill>
              </a:rPr>
              <a:t>ючий</a:t>
            </a:r>
            <a:r>
              <a:rPr lang="uk-UA" b="1" dirty="0">
                <a:solidFill>
                  <a:schemeClr val="tx1"/>
                </a:solidFill>
              </a:rPr>
              <a:t> небажане в українській мові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804" y="2011363"/>
            <a:ext cx="10013077" cy="46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0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636936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>
                <a:solidFill>
                  <a:schemeClr val="tx1"/>
                </a:solidFill>
              </a:rPr>
              <a:t>Від поданих дієслів утворити форми дієприкметників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6867827"/>
              </p:ext>
            </p:extLst>
          </p:nvPr>
        </p:nvGraphicFramePr>
        <p:xfrm>
          <a:off x="676275" y="1619791"/>
          <a:ext cx="4664075" cy="4598128"/>
        </p:xfrm>
        <a:graphic>
          <a:graphicData uri="http://schemas.openxmlformats.org/drawingml/2006/table">
            <a:tbl>
              <a:tblPr firstRow="1" firstCol="1" bandRow="1"/>
              <a:tblGrid>
                <a:gridCol w="4664075">
                  <a:extLst>
                    <a:ext uri="{9D8B030D-6E8A-4147-A177-3AD203B41FA5}">
                      <a16:colId xmlns:a16="http://schemas.microsoft.com/office/drawing/2014/main" val="157284889"/>
                    </a:ext>
                  </a:extLst>
                </a:gridCol>
              </a:tblGrid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Написати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80" marR="51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486671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працювати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80" marR="51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92142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бажати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80" marR="51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583847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кинути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80" marR="51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437332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відставати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80" marR="51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33353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згоріти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80" marR="51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221152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аналізувати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80" marR="51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991951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допомагати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80" marR="51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93198"/>
                  </a:ext>
                </a:extLst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3757456"/>
              </p:ext>
            </p:extLst>
          </p:nvPr>
        </p:nvGraphicFramePr>
        <p:xfrm>
          <a:off x="6011863" y="1619791"/>
          <a:ext cx="4662487" cy="4598128"/>
        </p:xfrm>
        <a:graphic>
          <a:graphicData uri="http://schemas.openxmlformats.org/drawingml/2006/table">
            <a:tbl>
              <a:tblPr firstRow="1" firstCol="1" bandRow="1"/>
              <a:tblGrid>
                <a:gridCol w="4662487">
                  <a:extLst>
                    <a:ext uri="{9D8B030D-6E8A-4147-A177-3AD203B41FA5}">
                      <a16:colId xmlns:a16="http://schemas.microsoft.com/office/drawing/2014/main" val="3494196366"/>
                    </a:ext>
                  </a:extLst>
                </a:gridCol>
              </a:tblGrid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списувати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62" marR="51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327931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виконувати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62" marR="51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037573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сказати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62" marR="51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997568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прочитати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62" marR="51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67817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відтворити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62" marR="51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388726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звільнити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62" marR="51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934716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декорувати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62" marR="51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672005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проєктувати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62" marR="51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065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96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3364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Виправте</a:t>
            </a:r>
            <a:r>
              <a:rPr lang="uk-UA" b="1" dirty="0" smtClean="0"/>
              <a:t> помилки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214846"/>
            <a:ext cx="10753725" cy="55386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UA" b="1" i="1" dirty="0">
                <a:solidFill>
                  <a:schemeClr val="tx1"/>
                </a:solidFill>
              </a:rPr>
              <a:t>Діючий</a:t>
            </a:r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b="1" i="1" dirty="0">
                <a:solidFill>
                  <a:schemeClr val="bg1"/>
                </a:solidFill>
              </a:rPr>
              <a:t>– </a:t>
            </a:r>
            <a:r>
              <a:rPr lang="ru-UA" b="1" dirty="0">
                <a:solidFill>
                  <a:schemeClr val="bg1"/>
                </a:solidFill>
              </a:rPr>
              <a:t>діяльний</a:t>
            </a:r>
            <a:r>
              <a:rPr lang="uk-UA" b="1" i="1" dirty="0">
                <a:solidFill>
                  <a:schemeClr val="bg1"/>
                </a:solidFill>
              </a:rPr>
              <a:t>, </a:t>
            </a:r>
            <a:r>
              <a:rPr lang="ru-UA" b="1" dirty="0">
                <a:solidFill>
                  <a:schemeClr val="bg1"/>
                </a:solidFill>
              </a:rPr>
              <a:t>який діє, покликаний (згодний, готовий, звиклий) діяти,,активний, ефективний, чинний, дійовий, робочий, ходовий, в дії,в роботі, </a:t>
            </a:r>
            <a:r>
              <a:rPr lang="uk-UA" b="1" dirty="0">
                <a:solidFill>
                  <a:schemeClr val="bg1"/>
                </a:solidFill>
              </a:rPr>
              <a:t>на</a:t>
            </a:r>
            <a:r>
              <a:rPr lang="ru-UA" b="1" dirty="0">
                <a:solidFill>
                  <a:schemeClr val="bg1"/>
                </a:solidFill>
              </a:rPr>
              <a:t> ходу</a:t>
            </a:r>
            <a:r>
              <a:rPr lang="uk-UA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UA" b="1" i="1" dirty="0">
                <a:solidFill>
                  <a:schemeClr val="tx1"/>
                </a:solidFill>
              </a:rPr>
              <a:t>Домінуючий </a:t>
            </a:r>
            <a:r>
              <a:rPr lang="uk-UA" b="1" i="1" dirty="0">
                <a:solidFill>
                  <a:schemeClr val="bg1"/>
                </a:solidFill>
              </a:rPr>
              <a:t>– </a:t>
            </a:r>
            <a:r>
              <a:rPr lang="uk-UA" b="1" i="1" dirty="0" err="1">
                <a:solidFill>
                  <a:schemeClr val="bg1"/>
                </a:solidFill>
              </a:rPr>
              <a:t>домінувальний</a:t>
            </a:r>
            <a:r>
              <a:rPr lang="uk-UA" b="1" i="1" dirty="0">
                <a:solidFill>
                  <a:schemeClr val="bg1"/>
                </a:solidFill>
              </a:rPr>
              <a:t>, </a:t>
            </a:r>
            <a:r>
              <a:rPr lang="ru-UA" b="1" dirty="0">
                <a:solidFill>
                  <a:schemeClr val="bg1"/>
                </a:solidFill>
              </a:rPr>
              <a:t>що </a:t>
            </a:r>
            <a:r>
              <a:rPr lang="ru-UA" b="1" i="1" dirty="0">
                <a:solidFill>
                  <a:schemeClr val="bg1"/>
                </a:solidFill>
              </a:rPr>
              <a:t>(який) </a:t>
            </a:r>
            <a:r>
              <a:rPr lang="ru-UA" b="1" dirty="0">
                <a:solidFill>
                  <a:schemeClr val="bg1"/>
                </a:solidFill>
              </a:rPr>
              <a:t>домінує,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ru-UA" b="1" dirty="0">
                <a:solidFill>
                  <a:schemeClr val="bg1"/>
                </a:solidFill>
              </a:rPr>
              <a:t>найпоширеніший, найпопулярніший,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UA" b="1" dirty="0">
                <a:solidFill>
                  <a:schemeClr val="bg1"/>
                </a:solidFill>
              </a:rPr>
              <a:t>найбільш поширений, здатний домінувати, панівний, більший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UA" b="1" dirty="0">
                <a:solidFill>
                  <a:schemeClr val="bg1"/>
                </a:solidFill>
              </a:rPr>
              <a:t>числом, завжди в більшості</a:t>
            </a:r>
            <a:r>
              <a:rPr lang="uk-UA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UA" b="1" i="1" dirty="0">
                <a:solidFill>
                  <a:schemeClr val="tx1"/>
                </a:solidFill>
              </a:rPr>
              <a:t>Життєстверджуючий</a:t>
            </a:r>
            <a:r>
              <a:rPr lang="uk-UA" b="1" i="1" dirty="0">
                <a:solidFill>
                  <a:schemeClr val="bg1"/>
                </a:solidFill>
              </a:rPr>
              <a:t>- </a:t>
            </a:r>
            <a:r>
              <a:rPr lang="ru-UA" b="1" dirty="0">
                <a:solidFill>
                  <a:schemeClr val="bg1"/>
                </a:solidFill>
              </a:rPr>
              <a:t>життєствердний</a:t>
            </a:r>
            <a:r>
              <a:rPr lang="uk-UA" b="1" dirty="0">
                <a:solidFill>
                  <a:schemeClr val="bg1"/>
                </a:solidFill>
              </a:rPr>
              <a:t>, </a:t>
            </a:r>
            <a:r>
              <a:rPr lang="ru-UA" b="1" dirty="0">
                <a:solidFill>
                  <a:schemeClr val="bg1"/>
                </a:solidFill>
              </a:rPr>
              <a:t>сповнений життя, оптимістичний, динамічний, </a:t>
            </a:r>
            <a:r>
              <a:rPr lang="ru-UA" b="1" i="1" dirty="0">
                <a:solidFill>
                  <a:schemeClr val="tx1"/>
                </a:solidFill>
              </a:rPr>
              <a:t>Зберігаючий </a:t>
            </a:r>
            <a:r>
              <a:rPr lang="uk-UA" b="1" i="1" dirty="0">
                <a:solidFill>
                  <a:schemeClr val="bg1"/>
                </a:solidFill>
              </a:rPr>
              <a:t>– ощадливий, </a:t>
            </a:r>
            <a:r>
              <a:rPr lang="ru-UA" b="1" dirty="0">
                <a:solidFill>
                  <a:schemeClr val="bg1"/>
                </a:solidFill>
              </a:rPr>
              <a:t>що </a:t>
            </a:r>
            <a:r>
              <a:rPr lang="ru-UA" b="1" i="1" dirty="0">
                <a:solidFill>
                  <a:schemeClr val="bg1"/>
                </a:solidFill>
              </a:rPr>
              <a:t>(який) </a:t>
            </a:r>
            <a:r>
              <a:rPr lang="ru-UA" b="1" dirty="0">
                <a:solidFill>
                  <a:schemeClr val="bg1"/>
                </a:solidFill>
              </a:rPr>
              <a:t>зберігає, покликаний берегти, хоронитель, (посуд) для зберігання</a:t>
            </a:r>
            <a:r>
              <a:rPr lang="uk-UA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UA" b="1" i="1" dirty="0">
                <a:solidFill>
                  <a:schemeClr val="tx1"/>
                </a:solidFill>
              </a:rPr>
              <a:t>Знаючий </a:t>
            </a:r>
            <a:r>
              <a:rPr lang="uk-UA" b="1" i="1" dirty="0">
                <a:solidFill>
                  <a:schemeClr val="bg1"/>
                </a:solidFill>
              </a:rPr>
              <a:t>– </a:t>
            </a:r>
            <a:r>
              <a:rPr lang="ru-UA" b="1" dirty="0">
                <a:solidFill>
                  <a:schemeClr val="bg1"/>
                </a:solidFill>
              </a:rPr>
              <a:t>обізнаний</a:t>
            </a:r>
            <a:r>
              <a:rPr lang="uk-UA" b="1" dirty="0">
                <a:solidFill>
                  <a:schemeClr val="bg1"/>
                </a:solidFill>
              </a:rPr>
              <a:t>, </a:t>
            </a:r>
            <a:r>
              <a:rPr lang="ru-UA" b="1" dirty="0">
                <a:solidFill>
                  <a:schemeClr val="bg1"/>
                </a:solidFill>
              </a:rPr>
              <a:t>який знає, знавець, знайко, тямущий, досвідчений</a:t>
            </a:r>
            <a:r>
              <a:rPr lang="uk-UA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UA" b="1" i="1" dirty="0">
                <a:solidFill>
                  <a:schemeClr val="tx1"/>
                </a:solidFill>
              </a:rPr>
              <a:t>Зобов’язуючий</a:t>
            </a:r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b="1" i="1" dirty="0">
                <a:solidFill>
                  <a:schemeClr val="bg1"/>
                </a:solidFill>
              </a:rPr>
              <a:t>-</a:t>
            </a:r>
            <a:r>
              <a:rPr lang="ru-UA" b="1" i="1" dirty="0">
                <a:solidFill>
                  <a:schemeClr val="bg1"/>
                </a:solidFill>
              </a:rPr>
              <a:t> </a:t>
            </a:r>
            <a:r>
              <a:rPr lang="ru-UA" b="1" dirty="0">
                <a:solidFill>
                  <a:schemeClr val="bg1"/>
                </a:solidFill>
              </a:rPr>
              <a:t>зобов’язальний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UA" b="1" dirty="0">
                <a:solidFill>
                  <a:schemeClr val="bg1"/>
                </a:solidFill>
              </a:rPr>
              <a:t>який зобов’язує, покликаний зобов’язати, змушений зобов’язати,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UA" b="1" dirty="0">
                <a:solidFill>
                  <a:schemeClr val="bg1"/>
                </a:solidFill>
              </a:rPr>
              <a:t>зобов’язувач, </a:t>
            </a:r>
            <a:r>
              <a:rPr lang="ru-UA" b="1" i="1" dirty="0">
                <a:solidFill>
                  <a:schemeClr val="bg1"/>
                </a:solidFill>
              </a:rPr>
              <a:t>п-к </a:t>
            </a:r>
            <a:r>
              <a:rPr lang="ru-UA" b="1" dirty="0">
                <a:solidFill>
                  <a:schemeClr val="bg1"/>
                </a:solidFill>
              </a:rPr>
              <a:t>обов’язковий для </a:t>
            </a:r>
            <a:r>
              <a:rPr lang="ru-UA" b="1" i="1" dirty="0">
                <a:solidFill>
                  <a:schemeClr val="bg1"/>
                </a:solidFill>
              </a:rPr>
              <a:t>кого, </a:t>
            </a:r>
            <a:r>
              <a:rPr lang="ru-UA" b="1" dirty="0">
                <a:solidFill>
                  <a:schemeClr val="bg1"/>
                </a:solidFill>
              </a:rPr>
              <a:t>імперативний, нормативний</a:t>
            </a:r>
            <a:r>
              <a:rPr lang="uk-UA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UA" b="1" i="1" dirty="0">
                <a:solidFill>
                  <a:schemeClr val="tx1"/>
                </a:solidFill>
              </a:rPr>
              <a:t>Лідируючий </a:t>
            </a:r>
            <a:r>
              <a:rPr lang="ru-UA" b="1" dirty="0">
                <a:solidFill>
                  <a:schemeClr val="bg1"/>
                </a:solidFill>
              </a:rPr>
              <a:t>що </a:t>
            </a:r>
            <a:r>
              <a:rPr lang="ru-UA" b="1" i="1" dirty="0">
                <a:solidFill>
                  <a:schemeClr val="bg1"/>
                </a:solidFill>
              </a:rPr>
              <a:t>(який) </a:t>
            </a:r>
            <a:r>
              <a:rPr lang="ru-UA" b="1" dirty="0">
                <a:solidFill>
                  <a:schemeClr val="bg1"/>
                </a:solidFill>
              </a:rPr>
              <a:t>лідирує, предовий, провідний, авнгардний, перший,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UA" b="1" dirty="0">
                <a:solidFill>
                  <a:schemeClr val="bg1"/>
                </a:solidFill>
              </a:rPr>
              <a:t>лідер, флагман, на цей час лідер</a:t>
            </a:r>
            <a:r>
              <a:rPr lang="uk-UA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UA" b="1" i="1" dirty="0">
                <a:solidFill>
                  <a:schemeClr val="tx1"/>
                </a:solidFill>
              </a:rPr>
              <a:t>Наступаючий </a:t>
            </a:r>
            <a:r>
              <a:rPr lang="ru-UA" b="1" dirty="0">
                <a:solidFill>
                  <a:schemeClr val="bg1"/>
                </a:solidFill>
              </a:rPr>
              <a:t>1. (</a:t>
            </a:r>
            <a:r>
              <a:rPr lang="ru-UA" b="1" i="1" dirty="0">
                <a:solidFill>
                  <a:schemeClr val="bg1"/>
                </a:solidFill>
              </a:rPr>
              <a:t>на пальці</a:t>
            </a:r>
            <a:r>
              <a:rPr lang="ru-UA" b="1" dirty="0">
                <a:solidFill>
                  <a:schemeClr val="bg1"/>
                </a:solidFill>
              </a:rPr>
              <a:t>) що наступає, звиклий наступати; 2. (</a:t>
            </a:r>
            <a:r>
              <a:rPr lang="ru-UA" b="1" i="1" dirty="0">
                <a:solidFill>
                  <a:schemeClr val="bg1"/>
                </a:solidFill>
              </a:rPr>
              <a:t>ювілей</a:t>
            </a:r>
            <a:r>
              <a:rPr lang="ru-UA" b="1" dirty="0">
                <a:solidFill>
                  <a:schemeClr val="bg1"/>
                </a:solidFill>
              </a:rPr>
              <a:t>) прийдешній, майбутній, 3. (</a:t>
            </a:r>
            <a:r>
              <a:rPr lang="ru-UA" b="1" i="1" dirty="0">
                <a:solidFill>
                  <a:schemeClr val="bg1"/>
                </a:solidFill>
              </a:rPr>
              <a:t>на фронті</a:t>
            </a:r>
            <a:r>
              <a:rPr lang="ru-UA" b="1" dirty="0">
                <a:solidFill>
                  <a:schemeClr val="bg1"/>
                </a:solidFill>
              </a:rPr>
              <a:t>) що наступає, зайнятий наступом,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UA" b="1" dirty="0">
                <a:solidFill>
                  <a:schemeClr val="bg1"/>
                </a:solidFill>
              </a:rPr>
              <a:t>наступальний, штурмовий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UA" b="1" i="1" dirty="0">
                <a:solidFill>
                  <a:schemeClr val="tx1"/>
                </a:solidFill>
              </a:rPr>
              <a:t>Неіснуючий </a:t>
            </a:r>
            <a:r>
              <a:rPr lang="ru-UA" b="1" dirty="0">
                <a:solidFill>
                  <a:schemeClr val="bg1"/>
                </a:solidFill>
              </a:rPr>
              <a:t>що </a:t>
            </a:r>
            <a:r>
              <a:rPr lang="ru-UA" b="1" i="1" dirty="0">
                <a:solidFill>
                  <a:schemeClr val="bg1"/>
                </a:solidFill>
              </a:rPr>
              <a:t>(який) </a:t>
            </a:r>
            <a:r>
              <a:rPr lang="ru-UA" b="1" dirty="0">
                <a:solidFill>
                  <a:schemeClr val="bg1"/>
                </a:solidFill>
              </a:rPr>
              <a:t>не існує, вигаданий, нереальний, уявний,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94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Особливості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використання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дієслівних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форм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86" y="2286364"/>
            <a:ext cx="5791702" cy="2145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931" y="4432342"/>
            <a:ext cx="5858764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01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16" y="323463"/>
            <a:ext cx="5931922" cy="1377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630" y="1974579"/>
            <a:ext cx="8943607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22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34479" cy="268780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Дієслово давайте </a:t>
            </a:r>
            <a:r>
              <a:rPr lang="ru-RU" sz="2400" b="1" dirty="0" err="1">
                <a:solidFill>
                  <a:schemeClr val="tx1"/>
                </a:solidFill>
              </a:rPr>
              <a:t>вживається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лише</a:t>
            </a:r>
            <a:r>
              <a:rPr lang="ru-RU" sz="2400" b="1" dirty="0">
                <a:solidFill>
                  <a:schemeClr val="tx1"/>
                </a:solidFill>
              </a:rPr>
              <a:t> у </a:t>
            </a:r>
            <a:r>
              <a:rPr lang="ru-RU" sz="2400" b="1" dirty="0" err="1">
                <a:solidFill>
                  <a:schemeClr val="tx1"/>
                </a:solidFill>
              </a:rPr>
              <a:t>своєму</a:t>
            </a:r>
            <a:r>
              <a:rPr lang="ru-RU" sz="2400" b="1" dirty="0">
                <a:solidFill>
                  <a:schemeClr val="tx1"/>
                </a:solidFill>
              </a:rPr>
              <a:t> прямому </a:t>
            </a:r>
            <a:r>
              <a:rPr lang="ru-RU" sz="2400" b="1" dirty="0" err="1">
                <a:solidFill>
                  <a:schemeClr val="tx1"/>
                </a:solidFill>
              </a:rPr>
              <a:t>значенні</a:t>
            </a:r>
            <a:r>
              <a:rPr lang="ru-RU" sz="2400" b="1" dirty="0">
                <a:solidFill>
                  <a:schemeClr val="tx1"/>
                </a:solidFill>
              </a:rPr>
              <a:t>, коли </a:t>
            </a:r>
            <a:r>
              <a:rPr lang="ru-RU" sz="2400" b="1" dirty="0" err="1">
                <a:solidFill>
                  <a:schemeClr val="tx1"/>
                </a:solidFill>
              </a:rPr>
              <a:t>ця</a:t>
            </a:r>
            <a:r>
              <a:rPr lang="ru-RU" sz="2400" b="1" dirty="0">
                <a:solidFill>
                  <a:schemeClr val="tx1"/>
                </a:solidFill>
              </a:rPr>
              <a:t> форма </a:t>
            </a:r>
            <a:r>
              <a:rPr lang="ru-RU" sz="2400" b="1" dirty="0" err="1">
                <a:solidFill>
                  <a:schemeClr val="tx1"/>
                </a:solidFill>
              </a:rPr>
              <a:t>заохоти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поєднується</a:t>
            </a:r>
            <a:r>
              <a:rPr lang="ru-RU" sz="2400" b="1" dirty="0">
                <a:solidFill>
                  <a:schemeClr val="tx1"/>
                </a:solidFill>
              </a:rPr>
              <a:t> з </a:t>
            </a:r>
            <a:r>
              <a:rPr lang="ru-RU" sz="2400" b="1" dirty="0" err="1">
                <a:solidFill>
                  <a:schemeClr val="tx1"/>
                </a:solidFill>
              </a:rPr>
              <a:t>іменником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що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означає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певні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предмети</a:t>
            </a:r>
            <a:r>
              <a:rPr lang="ru-RU" sz="2400" b="1" dirty="0">
                <a:solidFill>
                  <a:schemeClr val="tx1"/>
                </a:solidFill>
              </a:rPr>
              <a:t>: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Давайте </a:t>
            </a:r>
            <a:r>
              <a:rPr lang="ru-RU" sz="2400" b="1" i="1" dirty="0" err="1">
                <a:solidFill>
                  <a:schemeClr val="tx1"/>
                </a:solidFill>
              </a:rPr>
              <a:t>Ваші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посвідчення</a:t>
            </a:r>
            <a:r>
              <a:rPr lang="ru-RU" sz="2400" b="1" i="1" dirty="0">
                <a:solidFill>
                  <a:schemeClr val="tx1"/>
                </a:solidFill>
              </a:rPr>
              <a:t>;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err="1" smtClean="0">
                <a:solidFill>
                  <a:schemeClr val="tx1"/>
                </a:solidFill>
              </a:rPr>
              <a:t>звіти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й </a:t>
            </a:r>
            <a:r>
              <a:rPr lang="ru-RU" sz="2400" b="1" i="1" dirty="0" err="1">
                <a:solidFill>
                  <a:schemeClr val="tx1"/>
                </a:solidFill>
              </a:rPr>
              <a:t>додатки</a:t>
            </a:r>
            <a:r>
              <a:rPr lang="ru-RU" sz="2400" b="1" i="1" dirty="0">
                <a:solidFill>
                  <a:schemeClr val="tx1"/>
                </a:solidFill>
              </a:rPr>
              <a:t> давайте </a:t>
            </a:r>
            <a:r>
              <a:rPr lang="ru-RU" sz="2400" b="1" i="1" dirty="0" err="1">
                <a:solidFill>
                  <a:schemeClr val="tx1"/>
                </a:solidFill>
              </a:rPr>
              <a:t>мені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/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dirty="0" err="1">
                <a:solidFill>
                  <a:schemeClr val="tx1"/>
                </a:solidFill>
              </a:rPr>
              <a:t>Хоча</a:t>
            </a:r>
            <a:r>
              <a:rPr lang="ru-RU" sz="2400" b="1" dirty="0">
                <a:solidFill>
                  <a:schemeClr val="tx1"/>
                </a:solidFill>
              </a:rPr>
              <a:t> й у </a:t>
            </a:r>
            <a:r>
              <a:rPr lang="ru-RU" sz="2400" b="1" dirty="0" err="1">
                <a:solidFill>
                  <a:schemeClr val="tx1"/>
                </a:solidFill>
              </a:rPr>
              <a:t>цих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випадках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інтонаційно</a:t>
            </a:r>
            <a:r>
              <a:rPr lang="ru-RU" sz="2400" b="1" dirty="0">
                <a:solidFill>
                  <a:schemeClr val="tx1"/>
                </a:solidFill>
              </a:rPr>
              <a:t> та за </a:t>
            </a:r>
            <a:r>
              <a:rPr lang="ru-RU" sz="2400" b="1" dirty="0" err="1">
                <a:solidFill>
                  <a:schemeClr val="tx1"/>
                </a:solidFill>
              </a:rPr>
              <a:t>допомогою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несловесних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засобів</a:t>
            </a:r>
            <a:r>
              <a:rPr lang="ru-RU" sz="2400" b="1" dirty="0">
                <a:solidFill>
                  <a:schemeClr val="tx1"/>
                </a:solidFill>
              </a:rPr>
              <a:t> (жесту) </a:t>
            </a:r>
            <a:r>
              <a:rPr lang="ru-RU" sz="2400" b="1" dirty="0" err="1">
                <a:solidFill>
                  <a:schemeClr val="tx1"/>
                </a:solidFill>
              </a:rPr>
              <a:t>можна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спонукати</a:t>
            </a:r>
            <a:r>
              <a:rPr lang="ru-RU" sz="2400" b="1" dirty="0">
                <a:solidFill>
                  <a:schemeClr val="tx1"/>
                </a:solidFill>
              </a:rPr>
              <a:t> до </a:t>
            </a:r>
            <a:r>
              <a:rPr lang="ru-RU" sz="2400" b="1" dirty="0" err="1">
                <a:solidFill>
                  <a:schemeClr val="tx1"/>
                </a:solidFill>
              </a:rPr>
              <a:t>дії</a:t>
            </a:r>
            <a:r>
              <a:rPr lang="ru-RU" sz="2400" b="1" dirty="0">
                <a:solidFill>
                  <a:schemeClr val="tx1"/>
                </a:solidFill>
              </a:rPr>
              <a:t>: </a:t>
            </a:r>
            <a:r>
              <a:rPr lang="ru-RU" sz="2400" b="1" i="1" dirty="0" err="1">
                <a:solidFill>
                  <a:schemeClr val="tx1"/>
                </a:solidFill>
              </a:rPr>
              <a:t>Ваші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посвідчення</a:t>
            </a:r>
            <a:r>
              <a:rPr lang="ru-RU" sz="2400" b="1" i="1" dirty="0">
                <a:solidFill>
                  <a:schemeClr val="tx1"/>
                </a:solidFill>
              </a:rPr>
              <a:t>, будь ласка; прошу </a:t>
            </a:r>
            <a:r>
              <a:rPr lang="ru-RU" sz="2400" b="1" i="1" dirty="0" err="1">
                <a:solidFill>
                  <a:schemeClr val="tx1"/>
                </a:solidFill>
              </a:rPr>
              <a:t>звіти</a:t>
            </a:r>
            <a:r>
              <a:rPr lang="ru-RU" sz="2400" b="1" i="1" dirty="0">
                <a:solidFill>
                  <a:schemeClr val="tx1"/>
                </a:solidFill>
              </a:rPr>
              <a:t> і </a:t>
            </a:r>
            <a:r>
              <a:rPr lang="ru-RU" sz="2400" b="1" i="1" dirty="0" err="1">
                <a:solidFill>
                  <a:schemeClr val="tx1"/>
                </a:solidFill>
              </a:rPr>
              <a:t>додатки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  <a:r>
              <a:rPr lang="ru-RU" sz="2400" b="1" i="1" dirty="0">
                <a:solidFill>
                  <a:schemeClr val="bg1"/>
                </a:solidFill>
              </a:rPr>
              <a:t/>
            </a:r>
            <a:br>
              <a:rPr lang="ru-RU" sz="2400" b="1" i="1" dirty="0">
                <a:solidFill>
                  <a:schemeClr val="bg1"/>
                </a:solidFill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761" y="4165692"/>
            <a:ext cx="6675699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Правописне нагадування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963" y="2011363"/>
            <a:ext cx="9366349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19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50" y="1078492"/>
            <a:ext cx="7187807" cy="14875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50" y="5238122"/>
            <a:ext cx="7642131" cy="1920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318" y="2710886"/>
            <a:ext cx="6803726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Борімося з суржиком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931" y="2011363"/>
            <a:ext cx="7634413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44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/>
              <a:t>Відредагуйте</a:t>
            </a:r>
            <a:r>
              <a:rPr lang="ru-RU" i="1" dirty="0" smtClean="0"/>
              <a:t> </a:t>
            </a:r>
            <a:r>
              <a:rPr lang="ru-RU" i="1" dirty="0" err="1" smtClean="0"/>
              <a:t>речення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1. Не </a:t>
            </a:r>
            <a:r>
              <a:rPr lang="ru-RU" b="1" dirty="0" err="1">
                <a:solidFill>
                  <a:schemeClr val="tx1"/>
                </a:solidFill>
              </a:rPr>
              <a:t>дивлячись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дощі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господарства</a:t>
            </a:r>
            <a:r>
              <a:rPr lang="ru-RU" b="1" dirty="0">
                <a:solidFill>
                  <a:schemeClr val="tx1"/>
                </a:solidFill>
              </a:rPr>
              <a:t> району </a:t>
            </a:r>
            <a:r>
              <a:rPr lang="ru-RU" b="1" dirty="0" err="1">
                <a:solidFill>
                  <a:schemeClr val="tx1"/>
                </a:solidFill>
              </a:rPr>
              <a:t>цього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літа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вчасно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закінчили</a:t>
            </a:r>
            <a:r>
              <a:rPr lang="ru-RU" b="1" dirty="0">
                <a:solidFill>
                  <a:schemeClr val="tx1"/>
                </a:solidFill>
              </a:rPr>
              <a:t> жнива.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2</a:t>
            </a:r>
            <a:r>
              <a:rPr lang="ru-RU" b="1" dirty="0">
                <a:solidFill>
                  <a:schemeClr val="tx1"/>
                </a:solidFill>
              </a:rPr>
              <a:t>. При </a:t>
            </a:r>
            <a:r>
              <a:rPr lang="ru-RU" b="1" dirty="0" err="1">
                <a:solidFill>
                  <a:schemeClr val="tx1"/>
                </a:solidFill>
              </a:rPr>
              <a:t>прибутті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поїзда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зустрічаючі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вийшли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перон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Необхідно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додержуватися</a:t>
            </a:r>
            <a:r>
              <a:rPr lang="ru-RU" b="1" dirty="0">
                <a:solidFill>
                  <a:schemeClr val="tx1"/>
                </a:solidFill>
              </a:rPr>
              <a:t> регламента.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4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Представники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делегації</a:t>
            </a:r>
            <a:r>
              <a:rPr lang="ru-RU" b="1" dirty="0">
                <a:solidFill>
                  <a:schemeClr val="tx1"/>
                </a:solidFill>
              </a:rPr>
              <a:t> заключили </a:t>
            </a:r>
            <a:r>
              <a:rPr lang="ru-RU" b="1" dirty="0" err="1">
                <a:solidFill>
                  <a:schemeClr val="tx1"/>
                </a:solidFill>
              </a:rPr>
              <a:t>договір</a:t>
            </a:r>
            <a:r>
              <a:rPr lang="ru-RU" b="1" dirty="0">
                <a:solidFill>
                  <a:schemeClr val="tx1"/>
                </a:solidFill>
              </a:rPr>
              <a:t> про </a:t>
            </a:r>
            <a:r>
              <a:rPr lang="ru-RU" b="1" dirty="0" err="1">
                <a:solidFill>
                  <a:schemeClr val="tx1"/>
                </a:solidFill>
              </a:rPr>
              <a:t>співробітництво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5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Цей</a:t>
            </a:r>
            <a:r>
              <a:rPr lang="ru-RU" b="1" dirty="0">
                <a:solidFill>
                  <a:schemeClr val="tx1"/>
                </a:solidFill>
              </a:rPr>
              <a:t> тезис не </a:t>
            </a:r>
            <a:r>
              <a:rPr lang="ru-RU" b="1" dirty="0" err="1">
                <a:solidFill>
                  <a:schemeClr val="tx1"/>
                </a:solidFill>
              </a:rPr>
              <a:t>протирічить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раніше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затвердженому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рішенню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6. </a:t>
            </a:r>
            <a:r>
              <a:rPr lang="ru-RU" b="1" dirty="0" err="1">
                <a:solidFill>
                  <a:schemeClr val="tx1"/>
                </a:solidFill>
              </a:rPr>
              <a:t>Керівництво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нашої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фірми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вважає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ваша </a:t>
            </a:r>
            <a:r>
              <a:rPr lang="ru-RU" b="1" dirty="0" err="1">
                <a:solidFill>
                  <a:schemeClr val="tx1"/>
                </a:solidFill>
              </a:rPr>
              <a:t>фірма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невчасно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розраховується</a:t>
            </a:r>
            <a:r>
              <a:rPr lang="ru-RU" b="1" dirty="0">
                <a:solidFill>
                  <a:schemeClr val="tx1"/>
                </a:solidFill>
              </a:rPr>
              <a:t> за </a:t>
            </a:r>
            <a:r>
              <a:rPr lang="ru-RU" b="1" dirty="0" err="1">
                <a:solidFill>
                  <a:schemeClr val="tx1"/>
                </a:solidFill>
              </a:rPr>
              <a:t>предоставлені</a:t>
            </a:r>
            <a:r>
              <a:rPr lang="ru-RU" b="1" dirty="0">
                <a:solidFill>
                  <a:schemeClr val="tx1"/>
                </a:solidFill>
              </a:rPr>
              <a:t> услуги.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70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НАКАЗ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Наказ </a:t>
            </a:r>
            <a:r>
              <a:rPr lang="ru-RU" b="1" dirty="0"/>
              <a:t>– </a:t>
            </a:r>
            <a:r>
              <a:rPr lang="ru-RU" b="1" dirty="0" err="1"/>
              <a:t>розпорядчий</a:t>
            </a:r>
            <a:r>
              <a:rPr lang="ru-RU" b="1" dirty="0"/>
              <a:t> документ,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видається</a:t>
            </a:r>
            <a:r>
              <a:rPr lang="ru-RU" b="1" dirty="0"/>
              <a:t> </a:t>
            </a:r>
            <a:r>
              <a:rPr lang="ru-RU" b="1" dirty="0" err="1"/>
              <a:t>керівником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r>
              <a:rPr lang="ru-RU" b="1" dirty="0"/>
              <a:t>, </a:t>
            </a:r>
            <a:r>
              <a:rPr lang="ru-RU" b="1" dirty="0" err="1"/>
              <a:t>організації</a:t>
            </a:r>
            <a:r>
              <a:rPr lang="ru-RU" b="1" dirty="0"/>
              <a:t>, установи на правах </a:t>
            </a:r>
            <a:r>
              <a:rPr lang="ru-RU" b="1" dirty="0" err="1"/>
              <a:t>єдиноначальності</a:t>
            </a:r>
            <a:r>
              <a:rPr lang="ru-RU" b="1" dirty="0"/>
              <a:t> й у межах </a:t>
            </a:r>
            <a:r>
              <a:rPr lang="ru-RU" b="1" dirty="0" err="1"/>
              <a:t>своєї</a:t>
            </a:r>
            <a:r>
              <a:rPr lang="ru-RU" b="1" dirty="0"/>
              <a:t> </a:t>
            </a:r>
            <a:r>
              <a:rPr lang="ru-RU" b="1" dirty="0" err="1"/>
              <a:t>компетенції</a:t>
            </a:r>
            <a:r>
              <a:rPr lang="ru-RU" b="1" dirty="0"/>
              <a:t> і </a:t>
            </a:r>
            <a:r>
              <a:rPr lang="ru-RU" b="1" dirty="0" err="1"/>
              <a:t>стосується</a:t>
            </a:r>
            <a:r>
              <a:rPr lang="ru-RU" b="1" dirty="0"/>
              <a:t> </a:t>
            </a:r>
            <a:r>
              <a:rPr lang="ru-RU" b="1" dirty="0" err="1"/>
              <a:t>організаційних</a:t>
            </a:r>
            <a:r>
              <a:rPr lang="ru-RU" b="1" dirty="0"/>
              <a:t> та </a:t>
            </a:r>
            <a:r>
              <a:rPr lang="ru-RU" b="1" dirty="0" err="1"/>
              <a:t>кадрових</a:t>
            </a:r>
            <a:r>
              <a:rPr lang="ru-RU" b="1" dirty="0"/>
              <a:t> </a:t>
            </a:r>
            <a:r>
              <a:rPr lang="ru-RU" b="1" dirty="0" err="1"/>
              <a:t>питань</a:t>
            </a:r>
            <a:r>
              <a:rPr lang="ru-RU" b="1" dirty="0"/>
              <a:t>. </a:t>
            </a:r>
          </a:p>
          <a:p>
            <a:pPr algn="just"/>
            <a:r>
              <a:rPr lang="ru-RU" b="1" dirty="0"/>
              <a:t>За </a:t>
            </a:r>
            <a:r>
              <a:rPr lang="ru-RU" b="1" dirty="0" err="1"/>
              <a:t>призначенням</a:t>
            </a:r>
            <a:r>
              <a:rPr lang="ru-RU" b="1" dirty="0"/>
              <a:t> </a:t>
            </a:r>
            <a:r>
              <a:rPr lang="ru-RU" b="1" dirty="0" err="1"/>
              <a:t>накази</a:t>
            </a:r>
            <a:r>
              <a:rPr lang="ru-RU" b="1" dirty="0"/>
              <a:t> </a:t>
            </a:r>
            <a:r>
              <a:rPr lang="ru-RU" b="1" dirty="0" err="1"/>
              <a:t>поділяються</a:t>
            </a:r>
            <a:r>
              <a:rPr lang="ru-RU" b="1" dirty="0"/>
              <a:t> на два </a:t>
            </a:r>
            <a:r>
              <a:rPr lang="ru-RU" b="1" dirty="0" err="1"/>
              <a:t>види</a:t>
            </a:r>
            <a:r>
              <a:rPr lang="ru-RU" b="1" dirty="0"/>
              <a:t>: </a:t>
            </a:r>
            <a:r>
              <a:rPr lang="ru-RU" b="1" i="1" dirty="0" err="1"/>
              <a:t>накази</a:t>
            </a:r>
            <a:r>
              <a:rPr lang="ru-RU" b="1" i="1" dirty="0"/>
              <a:t> </a:t>
            </a:r>
            <a:r>
              <a:rPr lang="ru-RU" b="1" i="1" dirty="0" err="1"/>
              <a:t>щодо</a:t>
            </a:r>
            <a:r>
              <a:rPr lang="ru-RU" b="1" i="1" dirty="0"/>
              <a:t> </a:t>
            </a:r>
            <a:r>
              <a:rPr lang="ru-RU" b="1" i="1" dirty="0" err="1"/>
              <a:t>особового</a:t>
            </a:r>
            <a:r>
              <a:rPr lang="ru-RU" b="1" i="1" dirty="0"/>
              <a:t> складу (</a:t>
            </a:r>
            <a:r>
              <a:rPr lang="ru-RU" b="1" i="1" dirty="0" err="1"/>
              <a:t>кадрові</a:t>
            </a:r>
            <a:r>
              <a:rPr lang="ru-RU" b="1" i="1" dirty="0"/>
              <a:t>), </a:t>
            </a:r>
            <a:r>
              <a:rPr lang="ru-RU" b="1" i="1" dirty="0" err="1"/>
              <a:t>накази</a:t>
            </a:r>
            <a:r>
              <a:rPr lang="ru-RU" b="1" i="1" dirty="0"/>
              <a:t>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загальних</a:t>
            </a:r>
            <a:r>
              <a:rPr lang="ru-RU" b="1" i="1" dirty="0"/>
              <a:t> </a:t>
            </a:r>
            <a:r>
              <a:rPr lang="ru-RU" b="1" i="1" dirty="0" err="1"/>
              <a:t>питань</a:t>
            </a:r>
            <a:r>
              <a:rPr lang="ru-RU" b="1" i="1" dirty="0"/>
              <a:t> (</a:t>
            </a:r>
            <a:r>
              <a:rPr lang="ru-RU" b="1" i="1" dirty="0" err="1"/>
              <a:t>організаційні</a:t>
            </a:r>
            <a:r>
              <a:rPr lang="ru-RU" b="1" i="1" dirty="0"/>
              <a:t>)</a:t>
            </a:r>
            <a:r>
              <a:rPr lang="ru-RU" b="1" dirty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9694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4409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Реквізити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097280"/>
            <a:ext cx="10753725" cy="56170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/>
              <a:t>1. </a:t>
            </a:r>
            <a:r>
              <a:rPr lang="ru-RU" b="1" dirty="0" err="1"/>
              <a:t>Назва</a:t>
            </a:r>
            <a:r>
              <a:rPr lang="ru-RU" b="1" dirty="0"/>
              <a:t> установи,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видає</a:t>
            </a:r>
            <a:r>
              <a:rPr lang="ru-RU" b="1" dirty="0"/>
              <a:t> наказ,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назва</a:t>
            </a:r>
            <a:r>
              <a:rPr lang="ru-RU" b="1" dirty="0"/>
              <a:t> посади </a:t>
            </a:r>
            <a:r>
              <a:rPr lang="ru-RU" b="1" dirty="0" err="1"/>
              <a:t>керівника</a:t>
            </a:r>
            <a:r>
              <a:rPr lang="ru-RU" b="1" dirty="0"/>
              <a:t>. </a:t>
            </a:r>
          </a:p>
          <a:p>
            <a:r>
              <a:rPr lang="ru-RU" b="1" dirty="0"/>
              <a:t>2. </a:t>
            </a:r>
            <a:r>
              <a:rPr lang="ru-RU" b="1" dirty="0" err="1"/>
              <a:t>Назва</a:t>
            </a:r>
            <a:r>
              <a:rPr lang="ru-RU" b="1" dirty="0"/>
              <a:t> виду документа (НАКАЗ). </a:t>
            </a:r>
          </a:p>
          <a:p>
            <a:r>
              <a:rPr lang="ru-RU" b="1" dirty="0"/>
              <a:t>3. </a:t>
            </a:r>
            <a:r>
              <a:rPr lang="ru-RU" b="1" dirty="0" err="1"/>
              <a:t>Місце</a:t>
            </a:r>
            <a:r>
              <a:rPr lang="ru-RU" b="1" dirty="0"/>
              <a:t> </a:t>
            </a:r>
            <a:r>
              <a:rPr lang="ru-RU" b="1" dirty="0" err="1"/>
              <a:t>складання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видання</a:t>
            </a:r>
            <a:r>
              <a:rPr lang="ru-RU" b="1" dirty="0"/>
              <a:t>. </a:t>
            </a:r>
          </a:p>
          <a:p>
            <a:r>
              <a:rPr lang="ru-RU" b="1" dirty="0"/>
              <a:t>4. Номер. </a:t>
            </a:r>
          </a:p>
          <a:p>
            <a:r>
              <a:rPr lang="ru-RU" b="1" dirty="0"/>
              <a:t>5. Дата. </a:t>
            </a:r>
          </a:p>
          <a:p>
            <a:r>
              <a:rPr lang="ru-RU" b="1" dirty="0"/>
              <a:t>6. Заголовок до тексту. </a:t>
            </a:r>
          </a:p>
          <a:p>
            <a:r>
              <a:rPr lang="ru-RU" b="1" dirty="0"/>
              <a:t>7. Текст,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складається</a:t>
            </a:r>
            <a:r>
              <a:rPr lang="ru-RU" b="1" dirty="0"/>
              <a:t> з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частин</a:t>
            </a:r>
            <a:r>
              <a:rPr lang="ru-RU" b="1" dirty="0"/>
              <a:t>: </a:t>
            </a:r>
          </a:p>
          <a:p>
            <a:endParaRPr lang="ru-RU" b="1" dirty="0"/>
          </a:p>
          <a:p>
            <a:r>
              <a:rPr lang="ru-RU" b="1" dirty="0"/>
              <a:t>- </a:t>
            </a:r>
            <a:r>
              <a:rPr lang="ru-RU" b="1" dirty="0" err="1"/>
              <a:t>констатуються</a:t>
            </a:r>
            <a:r>
              <a:rPr lang="ru-RU" b="1" dirty="0"/>
              <a:t> та </a:t>
            </a:r>
            <a:r>
              <a:rPr lang="ru-RU" b="1" dirty="0" err="1"/>
              <a:t>аналізуються</a:t>
            </a:r>
            <a:r>
              <a:rPr lang="ru-RU" b="1" dirty="0"/>
              <a:t> </a:t>
            </a:r>
            <a:r>
              <a:rPr lang="ru-RU" b="1" dirty="0" err="1"/>
              <a:t>факти</a:t>
            </a:r>
            <a:r>
              <a:rPr lang="ru-RU" b="1" dirty="0"/>
              <a:t>; </a:t>
            </a:r>
          </a:p>
          <a:p>
            <a:r>
              <a:rPr lang="ru-RU" b="1" dirty="0"/>
              <a:t>- </a:t>
            </a:r>
            <a:r>
              <a:rPr lang="ru-RU" b="1" dirty="0" err="1"/>
              <a:t>подаються</a:t>
            </a:r>
            <a:r>
              <a:rPr lang="ru-RU" b="1" dirty="0"/>
              <a:t> </a:t>
            </a:r>
            <a:r>
              <a:rPr lang="ru-RU" b="1" dirty="0" err="1"/>
              <a:t>розпорядження</a:t>
            </a:r>
            <a:r>
              <a:rPr lang="ru-RU" b="1" dirty="0"/>
              <a:t>, </a:t>
            </a:r>
            <a:r>
              <a:rPr lang="ru-RU" b="1" dirty="0" err="1"/>
              <a:t>заохочення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стягнення</a:t>
            </a:r>
            <a:r>
              <a:rPr lang="ru-RU" b="1" dirty="0"/>
              <a:t> (</a:t>
            </a:r>
            <a:r>
              <a:rPr lang="ru-RU" b="1" dirty="0" err="1"/>
              <a:t>починається</a:t>
            </a:r>
            <a:r>
              <a:rPr lang="ru-RU" b="1" dirty="0"/>
              <a:t> словом НАКАЗУЮ). </a:t>
            </a:r>
          </a:p>
          <a:p>
            <a:r>
              <a:rPr lang="ru-RU" b="1" dirty="0"/>
              <a:t>9. </a:t>
            </a:r>
            <a:r>
              <a:rPr lang="ru-RU" b="1" dirty="0" err="1"/>
              <a:t>Підпис</a:t>
            </a:r>
            <a:r>
              <a:rPr lang="ru-RU" b="1" dirty="0"/>
              <a:t> </a:t>
            </a:r>
            <a:r>
              <a:rPr lang="ru-RU" b="1" dirty="0" err="1"/>
              <a:t>керівника</a:t>
            </a:r>
            <a:r>
              <a:rPr lang="ru-RU" b="1" dirty="0"/>
              <a:t> установи. </a:t>
            </a:r>
          </a:p>
          <a:p>
            <a:r>
              <a:rPr lang="ru-RU" b="1" dirty="0"/>
              <a:t>10. Печатка. </a:t>
            </a:r>
          </a:p>
          <a:p>
            <a:r>
              <a:rPr lang="ru-RU" b="1" dirty="0"/>
              <a:t>11. </a:t>
            </a:r>
            <a:r>
              <a:rPr lang="ru-RU" b="1" dirty="0" err="1"/>
              <a:t>Візи</a:t>
            </a:r>
            <a:r>
              <a:rPr lang="ru-RU" b="1" dirty="0"/>
              <a:t> (</a:t>
            </a:r>
            <a:r>
              <a:rPr lang="ru-RU" b="1" dirty="0" err="1"/>
              <a:t>оформляють</a:t>
            </a:r>
            <a:r>
              <a:rPr lang="ru-RU" b="1" dirty="0"/>
              <a:t> у </a:t>
            </a:r>
            <a:r>
              <a:rPr lang="ru-RU" b="1" dirty="0" err="1"/>
              <a:t>разі</a:t>
            </a:r>
            <a:r>
              <a:rPr lang="ru-RU" b="1" dirty="0"/>
              <a:t> потреби).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546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</a:t>
            </a:r>
            <a:r>
              <a:rPr lang="uk-UA" b="1" dirty="0">
                <a:solidFill>
                  <a:srgbClr val="C00000"/>
                </a:solidFill>
              </a:rPr>
              <a:t>. Дієслівні форми в документах.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uk-UA" b="1" dirty="0">
                <a:solidFill>
                  <a:srgbClr val="C00000"/>
                </a:solidFill>
              </a:rPr>
              <a:t>2. Творення і вживання дієприкметників. Особливості перекладу з російської українською мовою.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uk-UA" b="1" dirty="0">
                <a:solidFill>
                  <a:srgbClr val="C00000"/>
                </a:solidFill>
              </a:rPr>
              <a:t>3. Творення і вживання дієприслівників.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uk-UA" b="1" dirty="0">
                <a:solidFill>
                  <a:srgbClr val="C00000"/>
                </a:solidFill>
              </a:rPr>
              <a:t>4. Прислівник у професійному мовленні. Ступені порівняння. Правопис.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uk-UA" b="1" dirty="0">
                <a:solidFill>
                  <a:srgbClr val="C00000"/>
                </a:solidFill>
              </a:rPr>
              <a:t>5.Вживання прийменників у ділових паперах. Чергування у/в, і/й/та,  з/із/зі/зо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uk-UA" b="1" dirty="0">
                <a:solidFill>
                  <a:srgbClr val="C00000"/>
                </a:solidFill>
              </a:rPr>
              <a:t>5. Наказ. Розпорядження.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22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Відредагуйте речення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06686"/>
          </a:xfrm>
        </p:spPr>
        <p:txBody>
          <a:bodyPr>
            <a:normAutofit/>
          </a:bodyPr>
          <a:lstStyle/>
          <a:p>
            <a:r>
              <a:rPr lang="uk-UA" b="1" dirty="0" smtClean="0"/>
              <a:t>1.Підводячи </a:t>
            </a:r>
            <a:r>
              <a:rPr lang="uk-UA" b="1" dirty="0"/>
              <a:t>підсумки нашого дослідження, хочемо наголосити на його важливості. </a:t>
            </a:r>
            <a:endParaRPr lang="uk-UA" b="1" dirty="0" smtClean="0"/>
          </a:p>
          <a:p>
            <a:r>
              <a:rPr lang="uk-UA" b="1" dirty="0" smtClean="0"/>
              <a:t>2</a:t>
            </a:r>
            <a:r>
              <a:rPr lang="uk-UA" b="1" dirty="0"/>
              <a:t>. Не дивлячись на різні проблеми, ми успішно провели виховний захід. </a:t>
            </a:r>
            <a:endParaRPr lang="uk-UA" b="1" dirty="0" smtClean="0"/>
          </a:p>
          <a:p>
            <a:r>
              <a:rPr lang="uk-UA" b="1" dirty="0" smtClean="0"/>
              <a:t>3</a:t>
            </a:r>
            <a:r>
              <a:rPr lang="uk-UA" b="1" dirty="0"/>
              <a:t>. У місті було створено сітку </a:t>
            </a:r>
            <a:r>
              <a:rPr lang="uk-UA" b="1" dirty="0" err="1"/>
              <a:t>інклюзівних</a:t>
            </a:r>
            <a:r>
              <a:rPr lang="uk-UA" b="1" dirty="0"/>
              <a:t> класів. </a:t>
            </a:r>
            <a:endParaRPr lang="uk-UA" b="1" dirty="0" smtClean="0"/>
          </a:p>
          <a:p>
            <a:r>
              <a:rPr lang="uk-UA" b="1" dirty="0" smtClean="0"/>
              <a:t>4</a:t>
            </a:r>
            <a:r>
              <a:rPr lang="uk-UA" b="1" dirty="0"/>
              <a:t>. ДНЗ «Надія» заключив договір на постачання хліба. </a:t>
            </a:r>
            <a:endParaRPr lang="uk-UA" b="1" dirty="0" smtClean="0"/>
          </a:p>
          <a:p>
            <a:r>
              <a:rPr lang="uk-UA" b="1" dirty="0" smtClean="0"/>
              <a:t>5</a:t>
            </a:r>
            <a:r>
              <a:rPr lang="uk-UA" b="1" dirty="0"/>
              <a:t>. Клініка «</a:t>
            </a:r>
            <a:r>
              <a:rPr lang="uk-UA" b="1" dirty="0" err="1"/>
              <a:t>Здоровя</a:t>
            </a:r>
            <a:r>
              <a:rPr lang="uk-UA" b="1" dirty="0"/>
              <a:t>» </a:t>
            </a:r>
            <a:r>
              <a:rPr lang="uk-UA" b="1" dirty="0" err="1"/>
              <a:t>предоставляє</a:t>
            </a:r>
            <a:r>
              <a:rPr lang="uk-UA" b="1" dirty="0"/>
              <a:t> широкий спектр послуг. </a:t>
            </a:r>
            <a:endParaRPr lang="uk-UA" b="1" dirty="0" smtClean="0"/>
          </a:p>
          <a:p>
            <a:r>
              <a:rPr lang="uk-UA" b="1" dirty="0" smtClean="0"/>
              <a:t>6</a:t>
            </a:r>
            <a:r>
              <a:rPr lang="uk-UA" b="1" dirty="0"/>
              <a:t>. Треба </a:t>
            </a:r>
            <a:r>
              <a:rPr lang="uk-UA" b="1" dirty="0" err="1"/>
              <a:t>примінити</a:t>
            </a:r>
            <a:r>
              <a:rPr lang="uk-UA" b="1" dirty="0"/>
              <a:t> зовсім інший метод діагностики. </a:t>
            </a:r>
            <a:endParaRPr lang="uk-UA" b="1" dirty="0" smtClean="0"/>
          </a:p>
          <a:p>
            <a:r>
              <a:rPr lang="uk-UA" b="1" dirty="0" smtClean="0"/>
              <a:t>7</a:t>
            </a:r>
            <a:r>
              <a:rPr lang="uk-UA" b="1" dirty="0"/>
              <a:t>. Валерія Петренко наш ведучий психолог. </a:t>
            </a:r>
            <a:endParaRPr lang="uk-UA" b="1" dirty="0" smtClean="0"/>
          </a:p>
          <a:p>
            <a:r>
              <a:rPr lang="uk-UA" b="1" dirty="0" smtClean="0"/>
              <a:t>8</a:t>
            </a:r>
            <a:r>
              <a:rPr lang="uk-UA" b="1" dirty="0"/>
              <a:t>. </a:t>
            </a:r>
            <a:r>
              <a:rPr lang="uk-UA" b="1" dirty="0" err="1" smtClean="0"/>
              <a:t>Подавляюча</a:t>
            </a:r>
            <a:r>
              <a:rPr lang="uk-UA" b="1" dirty="0" smtClean="0"/>
              <a:t> </a:t>
            </a:r>
            <a:r>
              <a:rPr lang="uk-UA" b="1" dirty="0"/>
              <a:t>більшість делегатів прийшла на збори.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02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24318"/>
          </a:xfrm>
        </p:spPr>
        <p:txBody>
          <a:bodyPr/>
          <a:lstStyle/>
          <a:p>
            <a:pPr algn="ctr"/>
            <a:r>
              <a:rPr lang="uk-UA" dirty="0"/>
              <a:t>Відредагуйте речення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1. Біля тисячі шкіл потребують ремонту. 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2</a:t>
            </a:r>
            <a:r>
              <a:rPr lang="uk-UA" b="1" dirty="0">
                <a:solidFill>
                  <a:schemeClr val="tx1"/>
                </a:solidFill>
              </a:rPr>
              <a:t>. У даній роботі ми використали наступні методи дослідження</a:t>
            </a:r>
            <a:r>
              <a:rPr lang="uk-UA" b="1" dirty="0" smtClean="0">
                <a:solidFill>
                  <a:schemeClr val="tx1"/>
                </a:solidFill>
              </a:rPr>
              <a:t>…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3. За </a:t>
            </a:r>
            <a:r>
              <a:rPr lang="uk-UA" b="1" dirty="0" smtClean="0">
                <a:solidFill>
                  <a:schemeClr val="tx1"/>
                </a:solidFill>
              </a:rPr>
              <a:t>водою </a:t>
            </a:r>
            <a:r>
              <a:rPr lang="uk-UA" b="1" dirty="0">
                <a:solidFill>
                  <a:schemeClr val="tx1"/>
                </a:solidFill>
              </a:rPr>
              <a:t>ми сьогодні ще не ходили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4. </a:t>
            </a:r>
            <a:r>
              <a:rPr lang="uk-UA" b="1" dirty="0">
                <a:solidFill>
                  <a:schemeClr val="tx1"/>
                </a:solidFill>
              </a:rPr>
              <a:t>Їзда верхом ефективний метод лікування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5. Ми взяли участь в обговоренні </a:t>
            </a:r>
            <a:r>
              <a:rPr lang="uk-UA" b="1" dirty="0" err="1">
                <a:solidFill>
                  <a:schemeClr val="tx1"/>
                </a:solidFill>
              </a:rPr>
              <a:t>фільма</a:t>
            </a:r>
            <a:r>
              <a:rPr lang="uk-UA" b="1" dirty="0">
                <a:solidFill>
                  <a:schemeClr val="tx1"/>
                </a:solidFill>
              </a:rPr>
              <a:t> «Ніч довжиною у життя</a:t>
            </a:r>
            <a:r>
              <a:rPr lang="uk-UA" b="1" dirty="0" smtClean="0">
                <a:solidFill>
                  <a:schemeClr val="tx1"/>
                </a:solidFill>
              </a:rPr>
              <a:t>».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6. </a:t>
            </a:r>
            <a:r>
              <a:rPr lang="uk-UA" b="1" dirty="0" err="1">
                <a:solidFill>
                  <a:schemeClr val="tx1"/>
                </a:solidFill>
              </a:rPr>
              <a:t>Срочно</a:t>
            </a:r>
            <a:r>
              <a:rPr lang="uk-UA" b="1" dirty="0">
                <a:solidFill>
                  <a:schemeClr val="tx1"/>
                </a:solidFill>
              </a:rPr>
              <a:t> необхідно заключити договір про надання услуг щодо будівництва жилого </a:t>
            </a:r>
            <a:r>
              <a:rPr lang="uk-UA" b="1" dirty="0" err="1">
                <a:solidFill>
                  <a:schemeClr val="tx1"/>
                </a:solidFill>
              </a:rPr>
              <a:t>комплекса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7. В кінці кінців вони працюють ефективно. 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9</a:t>
            </a:r>
            <a:r>
              <a:rPr lang="uk-UA" b="1" dirty="0">
                <a:solidFill>
                  <a:schemeClr val="tx1"/>
                </a:solidFill>
              </a:rPr>
              <a:t>. ЧП «Світоч» оголошує конкурс на заміщення посади директора.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5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4143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Правописний блок: позиційні чергування</a:t>
            </a:r>
            <a:endParaRPr lang="ru-RU" b="1" dirty="0"/>
          </a:p>
        </p:txBody>
      </p:sp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676274" y="1658983"/>
            <a:ext cx="10753725" cy="4558937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rgbClr val="FF0000"/>
                </a:solidFill>
              </a:rPr>
              <a:t>І ПИШЕМО:</a:t>
            </a:r>
          </a:p>
          <a:p>
            <a:pPr>
              <a:lnSpc>
                <a:spcPct val="150000"/>
              </a:lnSpc>
            </a:pPr>
            <a:r>
              <a:rPr lang="uk-UA" sz="1800" b="1" dirty="0" smtClean="0">
                <a:solidFill>
                  <a:srgbClr val="FF0000"/>
                </a:solidFill>
              </a:rPr>
              <a:t>Між приголосними: Він</a:t>
            </a:r>
            <a:r>
              <a:rPr lang="uk-UA" sz="1800" b="1" dirty="0" smtClean="0">
                <a:solidFill>
                  <a:srgbClr val="192CDC"/>
                </a:solidFill>
              </a:rPr>
              <a:t> </a:t>
            </a:r>
            <a:r>
              <a:rPr lang="uk-UA" sz="1800" b="1" dirty="0">
                <a:solidFill>
                  <a:srgbClr val="192CDC"/>
                </a:solidFill>
              </a:rPr>
              <a:t>і</a:t>
            </a:r>
            <a:r>
              <a:rPr lang="uk-UA" sz="1800" b="1" dirty="0" smtClean="0">
                <a:solidFill>
                  <a:srgbClr val="192CDC"/>
                </a:solidFill>
              </a:rPr>
              <a:t>де</a:t>
            </a:r>
            <a:r>
              <a:rPr lang="uk-UA" sz="1800" b="1" dirty="0" smtClean="0">
                <a:solidFill>
                  <a:srgbClr val="FF0000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uk-UA" sz="1800" b="1" dirty="0" smtClean="0">
                <a:solidFill>
                  <a:srgbClr val="FF0000"/>
                </a:solidFill>
              </a:rPr>
              <a:t>На початку речення, після </a:t>
            </a:r>
            <a:r>
              <a:rPr lang="ru-RU" sz="1800" b="1" dirty="0" err="1" smtClean="0"/>
              <a:t>коми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крапи</a:t>
            </a:r>
            <a:r>
              <a:rPr lang="ru-RU" sz="1800" b="1" dirty="0" smtClean="0"/>
              <a:t> </a:t>
            </a:r>
            <a:r>
              <a:rPr lang="ru-RU" sz="1800" b="1" dirty="0"/>
              <a:t>з комою, </a:t>
            </a:r>
            <a:r>
              <a:rPr lang="ru-RU" sz="1800" b="1" dirty="0" err="1" smtClean="0"/>
              <a:t>двокрапки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крапок</a:t>
            </a:r>
            <a:r>
              <a:rPr lang="ru-RU" sz="1800" b="1" dirty="0" smtClean="0"/>
              <a:t>, </a:t>
            </a:r>
            <a:r>
              <a:rPr lang="ru-RU" sz="1800" b="1" dirty="0"/>
              <a:t>перед словом </a:t>
            </a:r>
            <a:r>
              <a:rPr lang="ru-RU" sz="1800" b="1" dirty="0" err="1"/>
              <a:t>або</a:t>
            </a:r>
            <a:r>
              <a:rPr lang="ru-RU" sz="1800" b="1" dirty="0"/>
              <a:t> складом, </a:t>
            </a:r>
            <a:r>
              <a:rPr lang="ru-RU" sz="1800" b="1" dirty="0" err="1"/>
              <a:t>які</a:t>
            </a:r>
            <a:r>
              <a:rPr lang="ru-RU" sz="1800" b="1" dirty="0"/>
              <a:t> </a:t>
            </a:r>
            <a:r>
              <a:rPr lang="ru-RU" sz="1800" b="1" dirty="0" err="1"/>
              <a:t>починає</a:t>
            </a:r>
            <a:r>
              <a:rPr lang="ru-RU" sz="1800" b="1" dirty="0"/>
              <a:t> буква, </a:t>
            </a:r>
            <a:r>
              <a:rPr lang="ru-RU" sz="1800" b="1" dirty="0" err="1"/>
              <a:t>що</a:t>
            </a:r>
            <a:r>
              <a:rPr lang="ru-RU" sz="1800" b="1" dirty="0"/>
              <a:t> </a:t>
            </a:r>
            <a:r>
              <a:rPr lang="ru-RU" sz="1800" b="1" dirty="0" err="1"/>
              <a:t>передає</a:t>
            </a:r>
            <a:r>
              <a:rPr lang="ru-RU" sz="1800" b="1" dirty="0"/>
              <a:t> </a:t>
            </a:r>
            <a:r>
              <a:rPr lang="ru-RU" sz="1800" b="1" dirty="0" err="1"/>
              <a:t>приголосний</a:t>
            </a:r>
            <a:r>
              <a:rPr lang="ru-RU" sz="1800" b="1" dirty="0"/>
              <a:t> звук </a:t>
            </a:r>
            <a:r>
              <a:rPr lang="ru-RU" sz="1800" b="1" dirty="0" smtClean="0"/>
              <a:t>:</a:t>
            </a:r>
            <a:r>
              <a:rPr lang="ru-RU" sz="1800" b="1" i="1" dirty="0" err="1">
                <a:solidFill>
                  <a:srgbClr val="192CDC"/>
                </a:solidFill>
              </a:rPr>
              <a:t>Він</a:t>
            </a:r>
            <a:r>
              <a:rPr lang="ru-RU" sz="1800" b="1" i="1" dirty="0">
                <a:solidFill>
                  <a:srgbClr val="192CDC"/>
                </a:solidFill>
              </a:rPr>
              <a:t>, </a:t>
            </a:r>
            <a:r>
              <a:rPr lang="ru-RU" sz="1800" b="1" i="1" dirty="0" err="1">
                <a:solidFill>
                  <a:srgbClr val="192CDC"/>
                </a:solidFill>
              </a:rPr>
              <a:t>імовірно</a:t>
            </a:r>
            <a:r>
              <a:rPr lang="ru-RU" sz="1800" b="1" i="1" dirty="0">
                <a:solidFill>
                  <a:srgbClr val="192CDC"/>
                </a:solidFill>
              </a:rPr>
              <a:t>, </a:t>
            </a:r>
            <a:r>
              <a:rPr lang="ru-RU" sz="1800" b="1" i="1" dirty="0" err="1">
                <a:solidFill>
                  <a:srgbClr val="192CDC"/>
                </a:solidFill>
              </a:rPr>
              <a:t>нічого</a:t>
            </a:r>
            <a:r>
              <a:rPr lang="ru-RU" sz="1800" b="1" i="1" dirty="0">
                <a:solidFill>
                  <a:srgbClr val="192CDC"/>
                </a:solidFill>
              </a:rPr>
              <a:t> не </a:t>
            </a:r>
            <a:r>
              <a:rPr lang="ru-RU" sz="1800" b="1" i="1" dirty="0" err="1">
                <a:solidFill>
                  <a:srgbClr val="192CDC"/>
                </a:solidFill>
              </a:rPr>
              <a:t>зробить</a:t>
            </a:r>
            <a:r>
              <a:rPr lang="ru-RU" sz="1800" b="1" i="1" dirty="0">
                <a:solidFill>
                  <a:srgbClr val="192CDC"/>
                </a:solidFill>
              </a:rPr>
              <a:t>; </a:t>
            </a:r>
            <a:r>
              <a:rPr lang="ru-RU" sz="1800" b="1" i="1" dirty="0" err="1">
                <a:solidFill>
                  <a:srgbClr val="192CDC"/>
                </a:solidFill>
              </a:rPr>
              <a:t>Імовірне</a:t>
            </a:r>
            <a:r>
              <a:rPr lang="ru-RU" sz="1800" b="1" i="1" dirty="0">
                <a:solidFill>
                  <a:srgbClr val="192CDC"/>
                </a:solidFill>
              </a:rPr>
              <a:t> </a:t>
            </a:r>
            <a:r>
              <a:rPr lang="ru-RU" sz="1800" b="1" i="1" dirty="0" err="1">
                <a:solidFill>
                  <a:srgbClr val="192CDC"/>
                </a:solidFill>
              </a:rPr>
              <a:t>водопілля</a:t>
            </a:r>
            <a:r>
              <a:rPr lang="ru-RU" sz="1800" b="1" i="1" dirty="0">
                <a:solidFill>
                  <a:srgbClr val="192CDC"/>
                </a:solidFill>
              </a:rPr>
              <a:t> </a:t>
            </a:r>
            <a:r>
              <a:rPr lang="ru-RU" sz="1800" b="1" i="1" dirty="0" err="1">
                <a:solidFill>
                  <a:srgbClr val="192CDC"/>
                </a:solidFill>
              </a:rPr>
              <a:t>цього</a:t>
            </a:r>
            <a:r>
              <a:rPr lang="ru-RU" sz="1800" b="1" i="1" dirty="0">
                <a:solidFill>
                  <a:srgbClr val="192CDC"/>
                </a:solidFill>
              </a:rPr>
              <a:t> року. </a:t>
            </a:r>
            <a:r>
              <a:rPr lang="ru-RU" sz="1800" b="1" i="1" dirty="0" err="1" smtClean="0">
                <a:solidFill>
                  <a:srgbClr val="192CDC"/>
                </a:solidFill>
              </a:rPr>
              <a:t>Найімовірніше</a:t>
            </a:r>
            <a:endParaRPr lang="uk-UA" sz="1800" b="1" i="1" dirty="0">
              <a:solidFill>
                <a:srgbClr val="192CD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1800" b="1" i="1" dirty="0" smtClean="0">
                <a:solidFill>
                  <a:srgbClr val="FF0000"/>
                </a:solidFill>
              </a:rPr>
              <a:t>Й  ПИШЕМО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/>
              <a:t> </a:t>
            </a:r>
            <a:r>
              <a:rPr lang="ru-RU" sz="1800" b="1" dirty="0" err="1"/>
              <a:t>між</a:t>
            </a:r>
            <a:r>
              <a:rPr lang="ru-RU" sz="1800" b="1" dirty="0"/>
              <a:t> </a:t>
            </a:r>
            <a:r>
              <a:rPr lang="ru-RU" sz="1800" b="1" dirty="0" err="1" smtClean="0"/>
              <a:t>голосними</a:t>
            </a:r>
            <a:r>
              <a:rPr lang="ru-RU" sz="1800" b="1" dirty="0" smtClean="0"/>
              <a:t>: </a:t>
            </a:r>
            <a:r>
              <a:rPr lang="ru-RU" sz="1800" b="1" i="1" dirty="0"/>
              <a:t>У садку </a:t>
            </a:r>
            <a:r>
              <a:rPr lang="ru-RU" sz="1800" b="1" i="1" dirty="0" err="1"/>
              <a:t>співали</a:t>
            </a:r>
            <a:r>
              <a:rPr lang="ru-RU" sz="1800" b="1" i="1" dirty="0"/>
              <a:t> Ольга й </a:t>
            </a:r>
            <a:r>
              <a:rPr lang="ru-RU" sz="1800" b="1" i="1" dirty="0" err="1"/>
              <a:t>Андрій</a:t>
            </a:r>
            <a:r>
              <a:rPr lang="ru-RU" sz="1800" b="1" i="1" dirty="0"/>
              <a:t>; </a:t>
            </a:r>
            <a:r>
              <a:rPr lang="ru-RU" sz="1800" b="1" i="1" dirty="0" err="1"/>
              <a:t>Оце</a:t>
            </a:r>
            <a:r>
              <a:rPr lang="ru-RU" sz="1800" b="1" i="1" dirty="0"/>
              <a:t> й </a:t>
            </a:r>
            <a:r>
              <a:rPr lang="ru-RU" sz="1800" b="1" i="1" dirty="0" err="1"/>
              <a:t>уся</a:t>
            </a:r>
            <a:r>
              <a:rPr lang="ru-RU" sz="1800" b="1" i="1" dirty="0"/>
              <a:t> </a:t>
            </a:r>
            <a:r>
              <a:rPr lang="ru-RU" sz="1800" b="1" i="1" dirty="0" err="1"/>
              <a:t>врода</a:t>
            </a:r>
            <a:r>
              <a:rPr lang="ru-RU" sz="1800" b="1" i="1" dirty="0"/>
              <a:t> </a:t>
            </a:r>
            <a:r>
              <a:rPr lang="ru-RU" sz="1800" b="1" dirty="0"/>
              <a:t>(</a:t>
            </a:r>
            <a:r>
              <a:rPr lang="ru-RU" sz="1800" b="1" dirty="0" err="1"/>
              <a:t>Панас</a:t>
            </a:r>
            <a:r>
              <a:rPr lang="ru-RU" sz="1800" b="1" dirty="0"/>
              <a:t> </a:t>
            </a:r>
            <a:r>
              <a:rPr lang="ru-RU" sz="1800" b="1" dirty="0" err="1"/>
              <a:t>Мирний</a:t>
            </a:r>
            <a:r>
              <a:rPr lang="ru-RU" sz="1800" b="1" dirty="0"/>
              <a:t>); </a:t>
            </a:r>
            <a:r>
              <a:rPr lang="ru-RU" sz="1800" b="1" i="1" dirty="0" err="1"/>
              <a:t>Квітли</a:t>
            </a:r>
            <a:r>
              <a:rPr lang="ru-RU" sz="1800" b="1" i="1" dirty="0"/>
              <a:t> </a:t>
            </a:r>
            <a:r>
              <a:rPr lang="ru-RU" sz="1800" b="1" i="1" dirty="0" err="1"/>
              <a:t>вишні</a:t>
            </a:r>
            <a:r>
              <a:rPr lang="ru-RU" sz="1800" b="1" i="1" dirty="0"/>
              <a:t> й </a:t>
            </a:r>
            <a:r>
              <a:rPr lang="ru-RU" sz="1800" b="1" i="1" dirty="0" err="1"/>
              <a:t>одцвітали</a:t>
            </a:r>
            <a:r>
              <a:rPr lang="ru-RU" sz="1800" b="1" i="1" dirty="0"/>
              <a:t> </a:t>
            </a:r>
            <a:r>
              <a:rPr lang="ru-RU" sz="1800" b="1" dirty="0"/>
              <a:t>(Ф. </a:t>
            </a:r>
            <a:r>
              <a:rPr lang="ru-RU" sz="1800" b="1" dirty="0" err="1"/>
              <a:t>Малицький</a:t>
            </a:r>
            <a:r>
              <a:rPr lang="ru-RU" sz="1800" b="1" dirty="0"/>
              <a:t>); 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/>
              <a:t> </a:t>
            </a:r>
            <a:r>
              <a:rPr lang="ru-RU" sz="1800" b="1" dirty="0" err="1"/>
              <a:t>між</a:t>
            </a:r>
            <a:r>
              <a:rPr lang="ru-RU" sz="1800" b="1" dirty="0"/>
              <a:t> </a:t>
            </a:r>
            <a:r>
              <a:rPr lang="ru-RU" sz="1800" b="1" dirty="0" err="1" smtClean="0"/>
              <a:t>голосним</a:t>
            </a:r>
            <a:r>
              <a:rPr lang="ru-RU" sz="1800" b="1" dirty="0" smtClean="0"/>
              <a:t> і </a:t>
            </a:r>
            <a:r>
              <a:rPr lang="ru-RU" sz="1800" b="1" dirty="0" err="1" smtClean="0"/>
              <a:t>приголосним</a:t>
            </a:r>
            <a:r>
              <a:rPr lang="ru-RU" sz="1800" b="1" dirty="0" smtClean="0"/>
              <a:t>: </a:t>
            </a:r>
            <a:r>
              <a:rPr lang="ru-RU" sz="1800" b="1" i="1" dirty="0" err="1"/>
              <a:t>Навчає</a:t>
            </a:r>
            <a:r>
              <a:rPr lang="ru-RU" sz="1800" b="1" i="1" dirty="0"/>
              <a:t> </a:t>
            </a:r>
            <a:r>
              <a:rPr lang="ru-RU" sz="1800" b="1" i="1" dirty="0" err="1"/>
              <a:t>баєчка</a:t>
            </a:r>
            <a:r>
              <a:rPr lang="ru-RU" sz="1800" b="1" i="1" dirty="0"/>
              <a:t> великого й</a:t>
            </a:r>
            <a:r>
              <a:rPr lang="ru-RU" sz="1800" b="1" i="1" dirty="0" smtClean="0"/>
              <a:t> </a:t>
            </a:r>
            <a:r>
              <a:rPr lang="ru-RU" sz="1800" b="1" i="1" dirty="0"/>
              <a:t>малого </a:t>
            </a:r>
            <a:r>
              <a:rPr lang="ru-RU" sz="1800" b="1" dirty="0"/>
              <a:t>(Л. </a:t>
            </a:r>
            <a:r>
              <a:rPr lang="ru-RU" sz="1800" b="1" dirty="0" err="1"/>
              <a:t>Глібов</a:t>
            </a:r>
            <a:r>
              <a:rPr lang="ru-RU" sz="1800" b="1" dirty="0"/>
              <a:t>); </a:t>
            </a:r>
            <a:r>
              <a:rPr lang="ru-RU" sz="1800" b="1" i="1" dirty="0"/>
              <a:t>На </a:t>
            </a:r>
            <a:r>
              <a:rPr lang="ru-RU" sz="1800" b="1" i="1" dirty="0" err="1"/>
              <a:t>траві</a:t>
            </a:r>
            <a:r>
              <a:rPr lang="ru-RU" sz="1800" b="1" i="1" dirty="0"/>
              <a:t> й </a:t>
            </a:r>
            <a:r>
              <a:rPr lang="ru-RU" sz="1800" b="1" i="1" dirty="0" err="1"/>
              <a:t>квітках</a:t>
            </a:r>
            <a:r>
              <a:rPr lang="ru-RU" sz="1800" b="1" i="1" dirty="0"/>
              <a:t> росинки, </a:t>
            </a:r>
            <a:r>
              <a:rPr lang="ru-RU" sz="1800" b="1" i="1" dirty="0" err="1"/>
              <a:t>шелестіння</a:t>
            </a:r>
            <a:r>
              <a:rPr lang="ru-RU" sz="1800" b="1" i="1" dirty="0"/>
              <a:t> й </a:t>
            </a:r>
            <a:r>
              <a:rPr lang="ru-RU" sz="1800" b="1" i="1" dirty="0" err="1"/>
              <a:t>гомін</a:t>
            </a:r>
            <a:r>
              <a:rPr lang="ru-RU" sz="1800" b="1" i="1" dirty="0"/>
              <a:t> </a:t>
            </a:r>
            <a:r>
              <a:rPr lang="ru-RU" sz="1800" b="1" i="1" dirty="0" err="1"/>
              <a:t>гілки</a:t>
            </a:r>
            <a:r>
              <a:rPr lang="ru-RU" sz="1800" b="1" i="1" dirty="0"/>
              <a:t>, </a:t>
            </a:r>
            <a:r>
              <a:rPr lang="ru-RU" sz="1800" b="1" i="1" dirty="0" err="1"/>
              <a:t>щебетання</a:t>
            </a:r>
            <a:r>
              <a:rPr lang="ru-RU" sz="1800" b="1" i="1" dirty="0"/>
              <a:t> й </a:t>
            </a:r>
            <a:r>
              <a:rPr lang="ru-RU" sz="1800" b="1" i="1" dirty="0" err="1"/>
              <a:t>пісня</a:t>
            </a:r>
            <a:r>
              <a:rPr lang="ru-RU" sz="1800" b="1" i="1" dirty="0"/>
              <a:t> пташки </a:t>
            </a:r>
            <a:r>
              <a:rPr lang="ru-RU" sz="1800" b="1" dirty="0"/>
              <a:t>(Я. </a:t>
            </a:r>
            <a:r>
              <a:rPr lang="ru-RU" sz="1800" b="1" dirty="0" err="1"/>
              <a:t>Щоголів</a:t>
            </a:r>
            <a:r>
              <a:rPr lang="ru-RU" sz="1800" b="1" dirty="0"/>
              <a:t>); </a:t>
            </a:r>
            <a:r>
              <a:rPr lang="ru-RU" sz="1800" b="1" i="1" dirty="0" err="1"/>
              <a:t>Висока</a:t>
            </a:r>
            <a:r>
              <a:rPr lang="ru-RU" sz="1800" b="1" i="1" dirty="0"/>
              <a:t> </a:t>
            </a:r>
            <a:r>
              <a:rPr lang="ru-RU" sz="1800" b="1" i="1" dirty="0" err="1"/>
              <a:t>ймовірність</a:t>
            </a:r>
            <a:r>
              <a:rPr lang="ru-RU" sz="1800" b="1" i="1" dirty="0"/>
              <a:t> </a:t>
            </a:r>
            <a:r>
              <a:rPr lang="ru-RU" sz="1800" b="1" i="1" dirty="0" err="1"/>
              <a:t>захворіти</a:t>
            </a:r>
            <a:r>
              <a:rPr lang="ru-RU" sz="1800" b="1" i="1" dirty="0"/>
              <a:t>; Вона </a:t>
            </a:r>
            <a:r>
              <a:rPr lang="ru-RU" sz="1800" b="1" i="1" dirty="0" err="1"/>
              <a:t>йде</a:t>
            </a:r>
            <a:r>
              <a:rPr lang="ru-RU" sz="1800" b="1" i="1" dirty="0"/>
              <a:t>; </a:t>
            </a:r>
            <a:r>
              <a:rPr lang="ru-RU" sz="1800" b="1" i="1" dirty="0" err="1"/>
              <a:t>Високе</a:t>
            </a:r>
            <a:r>
              <a:rPr lang="ru-RU" sz="1800" b="1" i="1" dirty="0"/>
              <a:t> </a:t>
            </a:r>
            <a:r>
              <a:rPr lang="ru-RU" sz="1800" b="1" i="1" dirty="0" err="1"/>
              <a:t>ймення</a:t>
            </a:r>
            <a:r>
              <a:rPr lang="ru-RU" sz="1800" b="1" i="1" dirty="0"/>
              <a:t> — </a:t>
            </a:r>
            <a:r>
              <a:rPr lang="ru-RU" sz="1800" b="1" i="1" dirty="0" err="1"/>
              <a:t>патріот</a:t>
            </a:r>
            <a:r>
              <a:rPr lang="ru-RU" sz="1800" b="1" i="1" dirty="0"/>
              <a:t>. 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8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6" y="473408"/>
            <a:ext cx="10772775" cy="40180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Правописний блок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606" y="966652"/>
            <a:ext cx="10753725" cy="5421085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АЛЕ (!)      </a:t>
            </a:r>
            <a:r>
              <a:rPr lang="ru-RU" b="1" u="sng" dirty="0" err="1">
                <a:solidFill>
                  <a:srgbClr val="002060"/>
                </a:solidFill>
              </a:rPr>
              <a:t>Тільки</a:t>
            </a:r>
            <a:r>
              <a:rPr lang="ru-RU" b="1" u="sng" dirty="0">
                <a:solidFill>
                  <a:srgbClr val="002060"/>
                </a:solidFill>
              </a:rPr>
              <a:t> І(і) </a:t>
            </a:r>
            <a:r>
              <a:rPr lang="ru-RU" b="1" u="sng" dirty="0" err="1">
                <a:solidFill>
                  <a:srgbClr val="002060"/>
                </a:solidFill>
              </a:rPr>
              <a:t>вживаємо</a:t>
            </a:r>
            <a:r>
              <a:rPr lang="ru-RU" b="1" u="sng" dirty="0">
                <a:solidFill>
                  <a:srgbClr val="002060"/>
                </a:solidFill>
              </a:rPr>
              <a:t>: </a:t>
            </a:r>
          </a:p>
          <a:p>
            <a:r>
              <a:rPr lang="ru-RU" b="1" dirty="0">
                <a:solidFill>
                  <a:srgbClr val="7C85D7"/>
                </a:solidFill>
              </a:rPr>
              <a:t/>
            </a:r>
            <a:br>
              <a:rPr lang="ru-RU" b="1" dirty="0">
                <a:solidFill>
                  <a:srgbClr val="7C85D7"/>
                </a:solidFill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1)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</a:rPr>
              <a:t>якщо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</a:rPr>
              <a:t>зіставляємо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</a:rPr>
              <a:t>поняття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</a:rPr>
              <a:t>Дні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rgbClr val="192CDC"/>
                </a:solidFill>
              </a:rPr>
              <a:t>і</a:t>
            </a:r>
            <a:r>
              <a:rPr lang="ru-RU" b="1" i="1" dirty="0">
                <a:solidFill>
                  <a:schemeClr val="bg2"/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</a:rPr>
              <a:t>ночі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</a:rPr>
              <a:t>; </a:t>
            </a:r>
            <a:r>
              <a:rPr lang="ru-RU" b="1" i="1" dirty="0">
                <a:solidFill>
                  <a:srgbClr val="FF0000"/>
                </a:solidFill>
              </a:rPr>
              <a:t>Батьки і </a:t>
            </a:r>
            <a:r>
              <a:rPr lang="ru-RU" b="1" i="1" dirty="0" err="1">
                <a:solidFill>
                  <a:srgbClr val="FF0000"/>
                </a:solidFill>
              </a:rPr>
              <a:t>діти</a:t>
            </a:r>
            <a:r>
              <a:rPr lang="ru-RU" b="1" i="1" dirty="0">
                <a:solidFill>
                  <a:srgbClr val="FF0000"/>
                </a:solidFill>
              </a:rPr>
              <a:t>; Правда і кривда; </a:t>
            </a:r>
            <a:r>
              <a:rPr lang="ru-RU" b="1" i="1" dirty="0" err="1">
                <a:solidFill>
                  <a:srgbClr val="FF0000"/>
                </a:solidFill>
              </a:rPr>
              <a:t>Просте</a:t>
            </a:r>
            <a:r>
              <a:rPr lang="ru-RU" b="1" i="1" dirty="0">
                <a:solidFill>
                  <a:srgbClr val="FF0000"/>
                </a:solidFill>
              </a:rPr>
              <a:t> і складне </a:t>
            </a:r>
            <a:r>
              <a:rPr lang="ru-RU" b="1" i="1" dirty="0" err="1">
                <a:solidFill>
                  <a:srgbClr val="FF0000"/>
                </a:solidFill>
              </a:rPr>
              <a:t>речення</a:t>
            </a:r>
            <a:r>
              <a:rPr lang="ru-RU" b="1" i="1" dirty="0">
                <a:solidFill>
                  <a:srgbClr val="FF0000"/>
                </a:solidFill>
              </a:rPr>
              <a:t>;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2) перед словом, на початку якого стоять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</a:rPr>
              <a:t>букви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 й, є, ї, ю, я: </a:t>
            </a:r>
            <a:r>
              <a:rPr lang="ru-RU" b="1" i="1" dirty="0">
                <a:solidFill>
                  <a:srgbClr val="FF0000"/>
                </a:solidFill>
              </a:rPr>
              <a:t>Ольга і </a:t>
            </a:r>
            <a:r>
              <a:rPr lang="ru-RU" b="1" i="1" dirty="0" err="1">
                <a:solidFill>
                  <a:srgbClr val="FF0000"/>
                </a:solidFill>
              </a:rPr>
              <a:t>Йосип</a:t>
            </a:r>
            <a:r>
              <a:rPr lang="ru-RU" b="1" i="1" dirty="0">
                <a:solidFill>
                  <a:srgbClr val="FF0000"/>
                </a:solidFill>
              </a:rPr>
              <a:t> — </a:t>
            </a:r>
            <a:r>
              <a:rPr lang="ru-RU" b="1" i="1" dirty="0" err="1">
                <a:solidFill>
                  <a:srgbClr val="FF0000"/>
                </a:solidFill>
              </a:rPr>
              <a:t>друзі</a:t>
            </a:r>
            <a:r>
              <a:rPr lang="ru-RU" b="1" i="1" dirty="0">
                <a:solidFill>
                  <a:srgbClr val="FF0000"/>
                </a:solidFill>
              </a:rPr>
              <a:t>; </a:t>
            </a:r>
            <a:r>
              <a:rPr lang="ru-RU" b="1" i="1" dirty="0" err="1">
                <a:solidFill>
                  <a:srgbClr val="FF0000"/>
                </a:solidFill>
              </a:rPr>
              <a:t>Світлана</a:t>
            </a:r>
            <a:r>
              <a:rPr lang="ru-RU" b="1" i="1" dirty="0">
                <a:solidFill>
                  <a:srgbClr val="FF0000"/>
                </a:solidFill>
              </a:rPr>
              <a:t> і </a:t>
            </a:r>
            <a:r>
              <a:rPr lang="ru-RU" b="1" i="1" dirty="0" err="1">
                <a:solidFill>
                  <a:srgbClr val="FF0000"/>
                </a:solidFill>
              </a:rPr>
              <a:t>Єва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навчаються</a:t>
            </a:r>
            <a:r>
              <a:rPr lang="ru-RU" b="1" i="1" dirty="0">
                <a:solidFill>
                  <a:srgbClr val="FF0000"/>
                </a:solidFill>
              </a:rPr>
              <a:t> в </a:t>
            </a:r>
            <a:r>
              <a:rPr lang="ru-RU" b="1" i="1" dirty="0" err="1">
                <a:solidFill>
                  <a:srgbClr val="FF0000"/>
                </a:solidFill>
              </a:rPr>
              <a:t>коледжі</a:t>
            </a:r>
            <a:r>
              <a:rPr lang="ru-RU" b="1" i="1" dirty="0">
                <a:solidFill>
                  <a:srgbClr val="FF0000"/>
                </a:solidFill>
              </a:rPr>
              <a:t>; Василь і </a:t>
            </a:r>
            <a:r>
              <a:rPr lang="ru-RU" b="1" i="1" dirty="0" err="1">
                <a:solidFill>
                  <a:srgbClr val="FF0000"/>
                </a:solidFill>
              </a:rPr>
              <a:t>Юрій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повернулися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додому</a:t>
            </a:r>
            <a:r>
              <a:rPr lang="ru-RU" b="1" i="1" dirty="0">
                <a:solidFill>
                  <a:srgbClr val="FF0000"/>
                </a:solidFill>
              </a:rPr>
              <a:t>; </a:t>
            </a:r>
            <a:r>
              <a:rPr lang="ru-RU" b="1" i="1" dirty="0" err="1">
                <a:solidFill>
                  <a:srgbClr val="FF0000"/>
                </a:solidFill>
              </a:rPr>
              <a:t>Куди</a:t>
            </a:r>
            <a:r>
              <a:rPr lang="ru-RU" b="1" i="1" dirty="0">
                <a:solidFill>
                  <a:srgbClr val="FF0000"/>
                </a:solidFill>
              </a:rPr>
              <a:t>, для </a:t>
            </a:r>
            <a:r>
              <a:rPr lang="ru-RU" b="1" i="1" dirty="0" err="1">
                <a:solidFill>
                  <a:srgbClr val="FF0000"/>
                </a:solidFill>
              </a:rPr>
              <a:t>чого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хто</a:t>
            </a:r>
            <a:r>
              <a:rPr lang="ru-RU" b="1" i="1" dirty="0">
                <a:solidFill>
                  <a:srgbClr val="FF0000"/>
                </a:solidFill>
              </a:rPr>
              <a:t> і як? </a:t>
            </a:r>
            <a:r>
              <a:rPr lang="ru-RU" b="1" dirty="0">
                <a:solidFill>
                  <a:srgbClr val="7C85D7"/>
                </a:solidFill>
              </a:rPr>
              <a:t>(М. </a:t>
            </a:r>
            <a:r>
              <a:rPr lang="ru-RU" b="1" dirty="0" err="1">
                <a:solidFill>
                  <a:srgbClr val="7C85D7"/>
                </a:solidFill>
              </a:rPr>
              <a:t>Рильський</a:t>
            </a:r>
            <a:r>
              <a:rPr lang="ru-RU" b="1" dirty="0">
                <a:solidFill>
                  <a:srgbClr val="7C85D7"/>
                </a:solidFill>
              </a:rPr>
              <a:t>). </a:t>
            </a:r>
            <a:br>
              <a:rPr lang="ru-RU" b="1" dirty="0">
                <a:solidFill>
                  <a:srgbClr val="7C85D7"/>
                </a:solidFill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3)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</a:rPr>
              <a:t>Після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 букв й, я, ю, є, ї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</a:rPr>
              <a:t>вживаємо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</a:rPr>
              <a:t>єднальні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</a:rPr>
              <a:t>сполучники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192CDC"/>
                </a:solidFill>
              </a:rPr>
              <a:t>і </a:t>
            </a:r>
            <a:r>
              <a:rPr lang="ru-RU" b="1" dirty="0" err="1">
                <a:solidFill>
                  <a:srgbClr val="FF0000"/>
                </a:solidFill>
              </a:rPr>
              <a:t>або</a:t>
            </a:r>
            <a:r>
              <a:rPr lang="ru-RU" b="1" dirty="0">
                <a:solidFill>
                  <a:srgbClr val="192CDC"/>
                </a:solidFill>
              </a:rPr>
              <a:t> та</a:t>
            </a:r>
            <a:r>
              <a:rPr lang="ru-RU" b="1" dirty="0">
                <a:solidFill>
                  <a:srgbClr val="7C85D7"/>
                </a:solidFill>
              </a:rPr>
              <a:t>:  </a:t>
            </a:r>
          </a:p>
          <a:p>
            <a:r>
              <a:rPr lang="ru-RU" b="1" i="1" dirty="0" err="1">
                <a:solidFill>
                  <a:srgbClr val="FF0000"/>
                </a:solidFill>
              </a:rPr>
              <a:t>Неподалік</a:t>
            </a:r>
            <a:r>
              <a:rPr lang="ru-RU" b="1" i="1" dirty="0">
                <a:solidFill>
                  <a:srgbClr val="FF0000"/>
                </a:solidFill>
              </a:rPr>
              <a:t> вони </a:t>
            </a:r>
            <a:r>
              <a:rPr lang="ru-RU" b="1" i="1" dirty="0" err="1">
                <a:solidFill>
                  <a:srgbClr val="FF0000"/>
                </a:solidFill>
              </a:rPr>
              <a:t>побачили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зелений</a:t>
            </a:r>
            <a:r>
              <a:rPr lang="ru-RU" b="1" i="1" dirty="0">
                <a:solidFill>
                  <a:srgbClr val="FF0000"/>
                </a:solidFill>
              </a:rPr>
              <a:t> гай і </a:t>
            </a:r>
            <a:r>
              <a:rPr lang="ru-RU" b="1" i="1" dirty="0" err="1">
                <a:solidFill>
                  <a:srgbClr val="FF0000"/>
                </a:solidFill>
              </a:rPr>
              <a:t>широку</a:t>
            </a:r>
            <a:r>
              <a:rPr lang="ru-RU" b="1" i="1" dirty="0">
                <a:solidFill>
                  <a:srgbClr val="FF0000"/>
                </a:solidFill>
              </a:rPr>
              <a:t> долину </a:t>
            </a:r>
            <a:r>
              <a:rPr lang="ru-RU" b="1" dirty="0">
                <a:solidFill>
                  <a:srgbClr val="7C85D7"/>
                </a:solidFill>
              </a:rPr>
              <a:t>і </a:t>
            </a:r>
            <a:r>
              <a:rPr lang="ru-RU" b="1" i="1" dirty="0" err="1">
                <a:solidFill>
                  <a:srgbClr val="FF0000"/>
                </a:solidFill>
              </a:rPr>
              <a:t>Неподалік</a:t>
            </a:r>
            <a:r>
              <a:rPr lang="ru-RU" b="1" i="1" dirty="0">
                <a:solidFill>
                  <a:srgbClr val="FF0000"/>
                </a:solidFill>
              </a:rPr>
              <a:t> вони </a:t>
            </a:r>
            <a:r>
              <a:rPr lang="ru-RU" b="1" i="1" dirty="0" err="1">
                <a:solidFill>
                  <a:srgbClr val="FF0000"/>
                </a:solidFill>
              </a:rPr>
              <a:t>побачили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зелений</a:t>
            </a:r>
            <a:r>
              <a:rPr lang="ru-RU" b="1" i="1" dirty="0">
                <a:solidFill>
                  <a:srgbClr val="FF0000"/>
                </a:solidFill>
              </a:rPr>
              <a:t> гай та </a:t>
            </a:r>
            <a:r>
              <a:rPr lang="ru-RU" b="1" i="1" dirty="0" err="1">
                <a:solidFill>
                  <a:srgbClr val="FF0000"/>
                </a:solidFill>
              </a:rPr>
              <a:t>широку</a:t>
            </a:r>
            <a:r>
              <a:rPr lang="ru-RU" b="1" i="1" dirty="0">
                <a:solidFill>
                  <a:srgbClr val="FF0000"/>
                </a:solidFill>
              </a:rPr>
              <a:t> долину;</a:t>
            </a:r>
          </a:p>
          <a:p>
            <a:pPr marL="15240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 </a:t>
            </a:r>
          </a:p>
          <a:p>
            <a:pPr marL="15240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    </a:t>
            </a:r>
            <a:r>
              <a:rPr lang="ru-RU" b="1" i="1" dirty="0" err="1">
                <a:solidFill>
                  <a:srgbClr val="FF0000"/>
                </a:solidFill>
              </a:rPr>
              <a:t>Теорія</a:t>
            </a:r>
            <a:r>
              <a:rPr lang="ru-RU" b="1" i="1" dirty="0">
                <a:solidFill>
                  <a:srgbClr val="FF0000"/>
                </a:solidFill>
              </a:rPr>
              <a:t> і практика </a:t>
            </a:r>
            <a:r>
              <a:rPr lang="ru-RU" b="1" i="1" dirty="0" err="1">
                <a:solidFill>
                  <a:srgbClr val="FF0000"/>
                </a:solidFill>
              </a:rPr>
              <a:t>перекладів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і </a:t>
            </a:r>
          </a:p>
          <a:p>
            <a:pPr marL="15240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    </a:t>
            </a:r>
            <a:r>
              <a:rPr lang="ru-RU" b="1" i="1" dirty="0" err="1">
                <a:solidFill>
                  <a:srgbClr val="FF0000"/>
                </a:solidFill>
              </a:rPr>
              <a:t>Теорія</a:t>
            </a:r>
            <a:r>
              <a:rPr lang="ru-RU" b="1" i="1" dirty="0">
                <a:solidFill>
                  <a:srgbClr val="FF0000"/>
                </a:solidFill>
              </a:rPr>
              <a:t> та практика </a:t>
            </a:r>
            <a:r>
              <a:rPr lang="ru-RU" b="1" i="1" dirty="0" err="1">
                <a:solidFill>
                  <a:srgbClr val="FF0000"/>
                </a:solidFill>
              </a:rPr>
              <a:t>перекладів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62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44099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У пишемо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4" y="1045029"/>
            <a:ext cx="10753725" cy="556477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1) </a:t>
            </a:r>
            <a:r>
              <a:rPr lang="ru-RU" b="1" dirty="0" err="1"/>
              <a:t>між</a:t>
            </a:r>
            <a:r>
              <a:rPr lang="ru-RU" b="1" dirty="0"/>
              <a:t> буквами,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позначають</a:t>
            </a:r>
            <a:r>
              <a:rPr lang="ru-RU" b="1" dirty="0"/>
              <a:t> </a:t>
            </a:r>
            <a:r>
              <a:rPr lang="ru-RU" b="1" dirty="0" err="1"/>
              <a:t>приголосні</a:t>
            </a:r>
            <a:r>
              <a:rPr lang="ru-RU" b="1" dirty="0"/>
              <a:t>: </a:t>
            </a:r>
            <a:r>
              <a:rPr lang="ru-RU" b="1" dirty="0" err="1"/>
              <a:t>Десь</a:t>
            </a:r>
            <a:r>
              <a:rPr lang="ru-RU" b="1" dirty="0"/>
              <a:t> у </a:t>
            </a:r>
            <a:r>
              <a:rPr lang="ru-RU" b="1" dirty="0" err="1"/>
              <a:t>житі</a:t>
            </a:r>
            <a:r>
              <a:rPr lang="ru-RU" b="1" dirty="0"/>
              <a:t> кричав перепел; Наш учитель; </a:t>
            </a:r>
          </a:p>
          <a:p>
            <a:r>
              <a:rPr lang="ru-RU" b="1" dirty="0"/>
              <a:t>2) на початку </a:t>
            </a:r>
            <a:r>
              <a:rPr lang="ru-RU" b="1" dirty="0" err="1"/>
              <a:t>речення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слова перед буквою на </a:t>
            </a:r>
            <a:r>
              <a:rPr lang="ru-RU" b="1" dirty="0" err="1"/>
              <a:t>позначення</a:t>
            </a:r>
            <a:r>
              <a:rPr lang="ru-RU" b="1" dirty="0"/>
              <a:t> </a:t>
            </a:r>
            <a:r>
              <a:rPr lang="ru-RU" b="1" dirty="0" err="1"/>
              <a:t>приголосного</a:t>
            </a:r>
            <a:r>
              <a:rPr lang="ru-RU" b="1" dirty="0"/>
              <a:t>: У </a:t>
            </a:r>
            <a:r>
              <a:rPr lang="ru-RU" b="1" dirty="0" err="1"/>
              <a:t>лісі</a:t>
            </a:r>
            <a:r>
              <a:rPr lang="ru-RU" b="1" dirty="0"/>
              <a:t> пахло </a:t>
            </a:r>
            <a:r>
              <a:rPr lang="ru-RU" b="1" dirty="0" err="1"/>
              <a:t>квітами</a:t>
            </a:r>
            <a:r>
              <a:rPr lang="ru-RU" b="1" dirty="0"/>
              <a:t>; </a:t>
            </a:r>
            <a:r>
              <a:rPr lang="ru-RU" b="1" dirty="0" err="1"/>
              <a:t>Угорі</a:t>
            </a:r>
            <a:r>
              <a:rPr lang="ru-RU" b="1" dirty="0"/>
              <a:t> </a:t>
            </a:r>
            <a:r>
              <a:rPr lang="ru-RU" b="1" dirty="0" err="1"/>
              <a:t>яскраво</a:t>
            </a:r>
            <a:r>
              <a:rPr lang="ru-RU" b="1" dirty="0"/>
              <a:t> </a:t>
            </a:r>
            <a:r>
              <a:rPr lang="ru-RU" b="1" dirty="0" err="1"/>
              <a:t>сяяло</a:t>
            </a:r>
            <a:r>
              <a:rPr lang="ru-RU" b="1" dirty="0"/>
              <a:t> </a:t>
            </a:r>
            <a:r>
              <a:rPr lang="ru-RU" b="1" dirty="0" err="1"/>
              <a:t>сонце</a:t>
            </a:r>
            <a:r>
              <a:rPr lang="ru-RU" b="1" dirty="0"/>
              <a:t>; </a:t>
            </a:r>
            <a:r>
              <a:rPr lang="ru-RU" b="1" dirty="0" err="1"/>
              <a:t>Унаслідок</a:t>
            </a:r>
            <a:r>
              <a:rPr lang="ru-RU" b="1" dirty="0"/>
              <a:t> </a:t>
            </a:r>
            <a:r>
              <a:rPr lang="ru-RU" b="1" dirty="0" err="1"/>
              <a:t>зливи</a:t>
            </a:r>
            <a:r>
              <a:rPr lang="ru-RU" b="1" dirty="0"/>
              <a:t> </a:t>
            </a:r>
            <a:r>
              <a:rPr lang="ru-RU" b="1" dirty="0" err="1"/>
              <a:t>пошкоджено</a:t>
            </a:r>
            <a:r>
              <a:rPr lang="ru-RU" b="1" dirty="0"/>
              <a:t> дороги; </a:t>
            </a:r>
          </a:p>
          <a:p>
            <a:r>
              <a:rPr lang="ru-RU" b="1" dirty="0"/>
              <a:t>3) на початку </a:t>
            </a:r>
            <a:r>
              <a:rPr lang="ru-RU" b="1" dirty="0" err="1"/>
              <a:t>речення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слова перед </a:t>
            </a:r>
            <a:r>
              <a:rPr lang="ru-RU" b="1" dirty="0" err="1"/>
              <a:t>двома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трьома</a:t>
            </a:r>
            <a:r>
              <a:rPr lang="ru-RU" b="1" dirty="0"/>
              <a:t> буквами,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позначають</a:t>
            </a:r>
            <a:r>
              <a:rPr lang="ru-RU" b="1" dirty="0"/>
              <a:t> </a:t>
            </a:r>
            <a:r>
              <a:rPr lang="ru-RU" b="1" dirty="0" err="1"/>
              <a:t>приголосні</a:t>
            </a:r>
            <a:r>
              <a:rPr lang="ru-RU" b="1" dirty="0"/>
              <a:t>: У </a:t>
            </a:r>
            <a:r>
              <a:rPr lang="ru-RU" b="1" dirty="0" err="1"/>
              <a:t>присмерку</a:t>
            </a:r>
            <a:r>
              <a:rPr lang="ru-RU" b="1" dirty="0"/>
              <a:t> </a:t>
            </a:r>
            <a:r>
              <a:rPr lang="ru-RU" b="1" dirty="0" err="1"/>
              <a:t>літають</a:t>
            </a:r>
            <a:r>
              <a:rPr lang="ru-RU" b="1" dirty="0"/>
              <a:t> </a:t>
            </a:r>
            <a:r>
              <a:rPr lang="ru-RU" b="1" dirty="0" err="1"/>
              <a:t>ластівки</a:t>
            </a:r>
            <a:r>
              <a:rPr lang="ru-RU" b="1" dirty="0"/>
              <a:t> </a:t>
            </a:r>
            <a:r>
              <a:rPr lang="ru-RU" b="1" dirty="0" err="1"/>
              <a:t>низько</a:t>
            </a:r>
            <a:r>
              <a:rPr lang="ru-RU" b="1" dirty="0"/>
              <a:t>; У </a:t>
            </a:r>
            <a:r>
              <a:rPr lang="ru-RU" b="1" dirty="0" err="1"/>
              <a:t>структурі</a:t>
            </a:r>
            <a:r>
              <a:rPr lang="ru-RU" b="1" dirty="0"/>
              <a:t> слова таких морфем </a:t>
            </a:r>
            <a:r>
              <a:rPr lang="ru-RU" b="1" dirty="0" err="1"/>
              <a:t>немає</a:t>
            </a:r>
            <a:r>
              <a:rPr lang="ru-RU" b="1" dirty="0"/>
              <a:t>; </a:t>
            </a:r>
            <a:r>
              <a:rPr lang="ru-RU" b="1" dirty="0" err="1"/>
              <a:t>Утроє</a:t>
            </a:r>
            <a:r>
              <a:rPr lang="ru-RU" b="1" dirty="0"/>
              <a:t> </a:t>
            </a:r>
            <a:r>
              <a:rPr lang="ru-RU" b="1" dirty="0" err="1"/>
              <a:t>склали</a:t>
            </a:r>
            <a:r>
              <a:rPr lang="ru-RU" b="1" dirty="0"/>
              <a:t> </a:t>
            </a:r>
            <a:r>
              <a:rPr lang="ru-RU" b="1" dirty="0" err="1"/>
              <a:t>папір</a:t>
            </a:r>
            <a:r>
              <a:rPr lang="ru-RU" b="1" dirty="0"/>
              <a:t>; </a:t>
            </a:r>
            <a:r>
              <a:rPr lang="ru-RU" b="1" dirty="0" err="1"/>
              <a:t>Упритул</a:t>
            </a:r>
            <a:r>
              <a:rPr lang="ru-RU" b="1" dirty="0"/>
              <a:t> </a:t>
            </a:r>
            <a:r>
              <a:rPr lang="ru-RU" b="1" dirty="0" err="1"/>
              <a:t>підійшли</a:t>
            </a:r>
            <a:r>
              <a:rPr lang="ru-RU" b="1" dirty="0"/>
              <a:t> до </a:t>
            </a:r>
            <a:r>
              <a:rPr lang="ru-RU" b="1" dirty="0" err="1"/>
              <a:t>юрби</a:t>
            </a:r>
            <a:r>
              <a:rPr lang="ru-RU" b="1" dirty="0"/>
              <a:t>; </a:t>
            </a:r>
          </a:p>
          <a:p>
            <a:r>
              <a:rPr lang="ru-RU" b="1" dirty="0"/>
              <a:t>4) </a:t>
            </a:r>
            <a:r>
              <a:rPr lang="ru-RU" b="1" dirty="0" err="1"/>
              <a:t>незалежно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кінця</a:t>
            </a:r>
            <a:r>
              <a:rPr lang="ru-RU" b="1" dirty="0"/>
              <a:t> </a:t>
            </a:r>
            <a:r>
              <a:rPr lang="ru-RU" b="1" dirty="0" err="1"/>
              <a:t>попереднього</a:t>
            </a:r>
            <a:r>
              <a:rPr lang="ru-RU" b="1" dirty="0"/>
              <a:t> слова перед </a:t>
            </a:r>
            <a:r>
              <a:rPr lang="ru-RU" b="1" dirty="0" err="1">
                <a:solidFill>
                  <a:srgbClr val="FF0000"/>
                </a:solidFill>
              </a:rPr>
              <a:t>наступними</a:t>
            </a:r>
            <a:r>
              <a:rPr lang="ru-RU" b="1" dirty="0">
                <a:solidFill>
                  <a:srgbClr val="FF0000"/>
                </a:solidFill>
              </a:rPr>
              <a:t> в, ф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перед </a:t>
            </a:r>
            <a:r>
              <a:rPr lang="ru-RU" b="1" dirty="0" err="1"/>
              <a:t>буквосполученнями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льв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зв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св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дв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тв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гв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хв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і под.: </a:t>
            </a:r>
            <a:r>
              <a:rPr lang="ru-RU" b="1" dirty="0" err="1"/>
              <a:t>Сидимо</a:t>
            </a:r>
            <a:r>
              <a:rPr lang="ru-RU" b="1" dirty="0"/>
              <a:t> у </a:t>
            </a:r>
            <a:r>
              <a:rPr lang="ru-RU" b="1" dirty="0" err="1"/>
              <a:t>вагоні</a:t>
            </a:r>
            <a:r>
              <a:rPr lang="ru-RU" b="1" dirty="0"/>
              <a:t>; Не </a:t>
            </a:r>
            <a:r>
              <a:rPr lang="ru-RU" b="1" dirty="0" err="1"/>
              <a:t>спитавши</a:t>
            </a:r>
            <a:r>
              <a:rPr lang="ru-RU" b="1" dirty="0"/>
              <a:t> броду, не </a:t>
            </a:r>
            <a:r>
              <a:rPr lang="ru-RU" b="1" dirty="0" err="1"/>
              <a:t>лізь</a:t>
            </a:r>
            <a:r>
              <a:rPr lang="ru-RU" b="1" dirty="0"/>
              <a:t> у воду (</a:t>
            </a:r>
            <a:r>
              <a:rPr lang="ru-RU" b="1" dirty="0" err="1"/>
              <a:t>Укр</a:t>
            </a:r>
            <a:r>
              <a:rPr lang="ru-RU" b="1" dirty="0"/>
              <a:t>. </a:t>
            </a:r>
            <a:r>
              <a:rPr lang="ru-RU" b="1" dirty="0" err="1"/>
              <a:t>прислів’я</a:t>
            </a:r>
            <a:r>
              <a:rPr lang="ru-RU" b="1" dirty="0"/>
              <a:t>); Хлопчик уволю </a:t>
            </a:r>
            <a:r>
              <a:rPr lang="ru-RU" b="1" dirty="0" err="1"/>
              <a:t>награвся</a:t>
            </a:r>
            <a:r>
              <a:rPr lang="ru-RU" b="1" dirty="0"/>
              <a:t>; </a:t>
            </a:r>
            <a:r>
              <a:rPr lang="ru-RU" b="1" dirty="0" err="1"/>
              <a:t>Велике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у </a:t>
            </a:r>
            <a:r>
              <a:rPr lang="ru-RU" b="1" dirty="0" err="1"/>
              <a:t>формуванні</a:t>
            </a:r>
            <a:r>
              <a:rPr lang="ru-RU" b="1" dirty="0"/>
              <a:t> характеру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самовиховання</a:t>
            </a:r>
            <a:r>
              <a:rPr lang="ru-RU" b="1" dirty="0"/>
              <a:t>; </a:t>
            </a:r>
            <a:r>
              <a:rPr lang="ru-RU" b="1" dirty="0" err="1"/>
              <a:t>Забіг</a:t>
            </a:r>
            <a:r>
              <a:rPr lang="ru-RU" b="1" dirty="0"/>
              <a:t> у </a:t>
            </a:r>
            <a:r>
              <a:rPr lang="ru-RU" b="1" dirty="0" err="1"/>
              <a:t>фоє</a:t>
            </a:r>
            <a:r>
              <a:rPr lang="ru-RU" b="1" dirty="0"/>
              <a:t>; </a:t>
            </a:r>
            <a:r>
              <a:rPr lang="ru-RU" b="1" dirty="0" err="1"/>
              <a:t>Діти</a:t>
            </a:r>
            <a:r>
              <a:rPr lang="ru-RU" b="1" dirty="0"/>
              <a:t> </a:t>
            </a:r>
            <a:r>
              <a:rPr lang="ru-RU" b="1" dirty="0" err="1"/>
              <a:t>побували</a:t>
            </a:r>
            <a:r>
              <a:rPr lang="ru-RU" b="1" dirty="0"/>
              <a:t> у </a:t>
            </a:r>
            <a:r>
              <a:rPr lang="ru-RU" b="1" dirty="0" err="1"/>
              <a:t>Львові</a:t>
            </a:r>
            <a:r>
              <a:rPr lang="ru-RU" b="1" dirty="0"/>
              <a:t>; </a:t>
            </a:r>
            <a:r>
              <a:rPr lang="ru-RU" b="1" dirty="0" err="1"/>
              <a:t>Він</a:t>
            </a:r>
            <a:r>
              <a:rPr lang="ru-RU" b="1" dirty="0"/>
              <a:t> жив у </a:t>
            </a:r>
            <a:r>
              <a:rPr lang="ru-RU" b="1" dirty="0" err="1"/>
              <a:t>Львові</a:t>
            </a:r>
            <a:r>
              <a:rPr lang="ru-RU" b="1" dirty="0"/>
              <a:t>; </a:t>
            </a:r>
            <a:r>
              <a:rPr lang="ru-RU" b="1" dirty="0" err="1"/>
              <a:t>Поринути</a:t>
            </a:r>
            <a:r>
              <a:rPr lang="ru-RU" b="1" dirty="0"/>
              <a:t> у </a:t>
            </a:r>
            <a:r>
              <a:rPr lang="ru-RU" b="1" dirty="0" err="1"/>
              <a:t>звучання</a:t>
            </a:r>
            <a:r>
              <a:rPr lang="ru-RU" b="1" dirty="0"/>
              <a:t> </a:t>
            </a:r>
            <a:r>
              <a:rPr lang="ru-RU" b="1" dirty="0" err="1"/>
              <a:t>пісні</a:t>
            </a:r>
            <a:r>
              <a:rPr lang="ru-RU" b="1" dirty="0"/>
              <a:t>; </a:t>
            </a:r>
            <a:r>
              <a:rPr lang="ru-RU" b="1" dirty="0" err="1"/>
              <a:t>Лікар</a:t>
            </a:r>
            <a:r>
              <a:rPr lang="ru-RU" b="1" dirty="0"/>
              <a:t> глянув у </a:t>
            </a:r>
            <a:r>
              <a:rPr lang="ru-RU" b="1" dirty="0" err="1"/>
              <a:t>звужені</a:t>
            </a:r>
            <a:r>
              <a:rPr lang="ru-RU" b="1" dirty="0"/>
              <a:t> </a:t>
            </a:r>
            <a:r>
              <a:rPr lang="ru-RU" b="1" dirty="0" err="1"/>
              <a:t>очі</a:t>
            </a:r>
            <a:r>
              <a:rPr lang="ru-RU" b="1" dirty="0"/>
              <a:t> хворого; Прожили </a:t>
            </a:r>
            <a:r>
              <a:rPr lang="ru-RU" b="1" dirty="0" err="1"/>
              <a:t>рік</a:t>
            </a:r>
            <a:r>
              <a:rPr lang="ru-RU" b="1" dirty="0"/>
              <a:t> (роки) у </a:t>
            </a:r>
            <a:r>
              <a:rPr lang="ru-RU" b="1" dirty="0" err="1"/>
              <a:t>своїй</a:t>
            </a:r>
            <a:r>
              <a:rPr lang="ru-RU" b="1" dirty="0"/>
              <a:t> </a:t>
            </a:r>
            <a:r>
              <a:rPr lang="ru-RU" b="1" dirty="0" err="1"/>
              <a:t>хаті</a:t>
            </a:r>
            <a:r>
              <a:rPr lang="ru-RU" b="1" dirty="0"/>
              <a:t>; Постукали у </a:t>
            </a:r>
            <a:r>
              <a:rPr lang="ru-RU" b="1" dirty="0" err="1"/>
              <a:t>двері</a:t>
            </a:r>
            <a:r>
              <a:rPr lang="ru-RU" b="1" dirty="0"/>
              <a:t>; Юнак </a:t>
            </a:r>
            <a:r>
              <a:rPr lang="ru-RU" b="1" dirty="0" err="1"/>
              <a:t>переміг</a:t>
            </a:r>
            <a:r>
              <a:rPr lang="ru-RU" b="1" dirty="0"/>
              <a:t> у </a:t>
            </a:r>
            <a:r>
              <a:rPr lang="ru-RU" b="1" dirty="0" err="1"/>
              <a:t>двоборстві</a:t>
            </a:r>
            <a:r>
              <a:rPr lang="ru-RU" b="1" dirty="0"/>
              <a:t>; </a:t>
            </a:r>
            <a:r>
              <a:rPr lang="ru-RU" b="1" dirty="0" err="1"/>
              <a:t>Коріння</a:t>
            </a:r>
            <a:r>
              <a:rPr lang="ru-RU" b="1" dirty="0"/>
              <a:t> вросло у </a:t>
            </a:r>
            <a:r>
              <a:rPr lang="ru-RU" b="1" dirty="0" err="1"/>
              <a:t>тверду</a:t>
            </a:r>
            <a:r>
              <a:rPr lang="ru-RU" b="1" dirty="0"/>
              <a:t> землю; </a:t>
            </a:r>
            <a:r>
              <a:rPr lang="ru-RU" b="1" dirty="0" err="1"/>
              <a:t>Чужинці</a:t>
            </a:r>
            <a:r>
              <a:rPr lang="ru-RU" b="1" dirty="0"/>
              <a:t> </a:t>
            </a:r>
            <a:r>
              <a:rPr lang="ru-RU" b="1" dirty="0" err="1"/>
              <a:t>живуть</a:t>
            </a:r>
            <a:r>
              <a:rPr lang="ru-RU" b="1" dirty="0"/>
              <a:t> у </a:t>
            </a:r>
            <a:r>
              <a:rPr lang="ru-RU" b="1" dirty="0" err="1"/>
              <a:t>твоєму</a:t>
            </a:r>
            <a:r>
              <a:rPr lang="ru-RU" b="1" dirty="0"/>
              <a:t> </a:t>
            </a:r>
            <a:r>
              <a:rPr lang="ru-RU" b="1" dirty="0" err="1"/>
              <a:t>будинку</a:t>
            </a:r>
            <a:r>
              <a:rPr lang="ru-RU" b="1" dirty="0"/>
              <a:t>; </a:t>
            </a:r>
            <a:r>
              <a:rPr lang="ru-RU" b="1" dirty="0" err="1"/>
              <a:t>Хлопці</a:t>
            </a:r>
            <a:r>
              <a:rPr lang="ru-RU" b="1" dirty="0"/>
              <a:t> служили у </a:t>
            </a:r>
            <a:r>
              <a:rPr lang="ru-RU" b="1" dirty="0" err="1"/>
              <a:t>гвардії</a:t>
            </a:r>
            <a:r>
              <a:rPr lang="ru-RU" b="1" dirty="0"/>
              <a:t>; </a:t>
            </a:r>
            <a:r>
              <a:rPr lang="ru-RU" b="1" dirty="0" err="1"/>
              <a:t>Лікар</a:t>
            </a:r>
            <a:r>
              <a:rPr lang="ru-RU" b="1" dirty="0"/>
              <a:t> </a:t>
            </a:r>
            <a:r>
              <a:rPr lang="ru-RU" b="1" dirty="0" err="1"/>
              <a:t>побував</a:t>
            </a:r>
            <a:r>
              <a:rPr lang="ru-RU" b="1" dirty="0"/>
              <a:t> у </a:t>
            </a:r>
            <a:r>
              <a:rPr lang="ru-RU" b="1" dirty="0" err="1"/>
              <a:t>Гвінеї</a:t>
            </a:r>
            <a:r>
              <a:rPr lang="ru-RU" b="1" dirty="0"/>
              <a:t>; </a:t>
            </a:r>
            <a:r>
              <a:rPr lang="ru-RU" b="1" dirty="0" err="1"/>
              <a:t>Схили</a:t>
            </a:r>
            <a:r>
              <a:rPr lang="ru-RU" b="1" dirty="0"/>
              <a:t> гори </a:t>
            </a:r>
            <a:r>
              <a:rPr lang="ru-RU" b="1" dirty="0" err="1"/>
              <a:t>одягнені</a:t>
            </a:r>
            <a:r>
              <a:rPr lang="ru-RU" b="1" dirty="0"/>
              <a:t> у хвою; </a:t>
            </a:r>
            <a:r>
              <a:rPr lang="ru-RU" b="1" dirty="0" err="1"/>
              <a:t>Промінчик</a:t>
            </a:r>
            <a:r>
              <a:rPr lang="ru-RU" b="1" dirty="0"/>
              <a:t> </a:t>
            </a:r>
            <a:r>
              <a:rPr lang="ru-RU" b="1" dirty="0" err="1"/>
              <a:t>заграв</a:t>
            </a:r>
            <a:r>
              <a:rPr lang="ru-RU" b="1" dirty="0"/>
              <a:t> у </a:t>
            </a:r>
            <a:r>
              <a:rPr lang="ru-RU" b="1" dirty="0" err="1"/>
              <a:t>хвилях</a:t>
            </a:r>
            <a:r>
              <a:rPr lang="ru-RU" b="1" dirty="0"/>
              <a:t>. </a:t>
            </a:r>
          </a:p>
          <a:p>
            <a:r>
              <a:rPr lang="ru-RU" b="1" dirty="0"/>
              <a:t>5)</a:t>
            </a:r>
            <a:r>
              <a:rPr lang="ru-RU" b="1" dirty="0" err="1"/>
              <a:t>після</a:t>
            </a:r>
            <a:r>
              <a:rPr lang="ru-RU" b="1" dirty="0"/>
              <a:t> паузи, </a:t>
            </a:r>
            <a:r>
              <a:rPr lang="ru-RU" b="1" dirty="0" err="1"/>
              <a:t>що</a:t>
            </a:r>
            <a:r>
              <a:rPr lang="ru-RU" b="1" dirty="0"/>
              <a:t> на </a:t>
            </a:r>
            <a:r>
              <a:rPr lang="ru-RU" b="1" dirty="0" err="1"/>
              <a:t>письмі</a:t>
            </a:r>
            <a:r>
              <a:rPr lang="ru-RU" b="1" dirty="0"/>
              <a:t> </a:t>
            </a:r>
            <a:r>
              <a:rPr lang="ru-RU" b="1" dirty="0" err="1"/>
              <a:t>позначена</a:t>
            </a:r>
            <a:r>
              <a:rPr lang="ru-RU" b="1" dirty="0"/>
              <a:t> комою, </a:t>
            </a:r>
            <a:r>
              <a:rPr lang="ru-RU" b="1" dirty="0" err="1"/>
              <a:t>крапкою</a:t>
            </a:r>
            <a:r>
              <a:rPr lang="ru-RU" b="1" dirty="0"/>
              <a:t> з комою, </a:t>
            </a:r>
            <a:r>
              <a:rPr lang="ru-RU" b="1" dirty="0" err="1"/>
              <a:t>двокрапкою</a:t>
            </a:r>
            <a:r>
              <a:rPr lang="ru-RU" b="1" dirty="0"/>
              <a:t>, тире, дужкою й </a:t>
            </a:r>
            <a:r>
              <a:rPr lang="ru-RU" b="1" dirty="0" err="1"/>
              <a:t>крапками</a:t>
            </a:r>
            <a:r>
              <a:rPr lang="ru-RU" b="1" dirty="0"/>
              <a:t>, перед буквою,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передає</a:t>
            </a:r>
            <a:r>
              <a:rPr lang="ru-RU" b="1" dirty="0"/>
              <a:t> </a:t>
            </a:r>
            <a:r>
              <a:rPr lang="ru-RU" b="1" dirty="0" err="1"/>
              <a:t>приголосний</a:t>
            </a:r>
            <a:r>
              <a:rPr lang="ru-RU" b="1" dirty="0"/>
              <a:t>: До мене </a:t>
            </a:r>
            <a:r>
              <a:rPr lang="ru-RU" b="1" dirty="0" err="1"/>
              <a:t>зайшла</a:t>
            </a:r>
            <a:r>
              <a:rPr lang="ru-RU" b="1" dirty="0"/>
              <a:t> </a:t>
            </a:r>
            <a:r>
              <a:rPr lang="ru-RU" b="1" dirty="0" err="1"/>
              <a:t>товаришка</a:t>
            </a:r>
            <a:r>
              <a:rPr lang="ru-RU" b="1" dirty="0"/>
              <a:t>, </a:t>
            </a:r>
            <a:r>
              <a:rPr lang="ru-RU" b="1" dirty="0" err="1"/>
              <a:t>учителька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сусіднього</a:t>
            </a:r>
            <a:r>
              <a:rPr lang="ru-RU" b="1" dirty="0"/>
              <a:t> села; </a:t>
            </a:r>
            <a:r>
              <a:rPr lang="ru-RU" b="1" dirty="0" err="1"/>
              <a:t>Стоїть</a:t>
            </a:r>
            <a:r>
              <a:rPr lang="ru-RU" b="1" dirty="0"/>
              <a:t> на </a:t>
            </a:r>
            <a:r>
              <a:rPr lang="ru-RU" b="1" dirty="0" err="1"/>
              <a:t>видноколі</a:t>
            </a:r>
            <a:r>
              <a:rPr lang="ru-RU" b="1" dirty="0"/>
              <a:t> </a:t>
            </a:r>
            <a:r>
              <a:rPr lang="ru-RU" b="1" dirty="0" err="1"/>
              <a:t>мати</a:t>
            </a:r>
            <a:r>
              <a:rPr lang="ru-RU" b="1" dirty="0"/>
              <a:t> — у </a:t>
            </a:r>
            <a:r>
              <a:rPr lang="ru-RU" b="1" dirty="0" err="1"/>
              <a:t>неї</a:t>
            </a:r>
            <a:r>
              <a:rPr lang="ru-RU" b="1" dirty="0"/>
              <a:t> </a:t>
            </a:r>
            <a:r>
              <a:rPr lang="ru-RU" b="1" dirty="0" err="1"/>
              <a:t>вчись</a:t>
            </a:r>
            <a:r>
              <a:rPr lang="ru-RU" b="1" dirty="0"/>
              <a:t> (Б. </a:t>
            </a:r>
            <a:r>
              <a:rPr lang="ru-RU" b="1" dirty="0" err="1"/>
              <a:t>Олійник</a:t>
            </a:r>
            <a:r>
              <a:rPr lang="ru-RU" b="1" dirty="0"/>
              <a:t>);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було</a:t>
            </a:r>
            <a:r>
              <a:rPr lang="ru-RU" b="1" dirty="0"/>
              <a:t>... у </a:t>
            </a:r>
            <a:r>
              <a:rPr lang="ru-RU" b="1" dirty="0" err="1"/>
              <a:t>Києві</a:t>
            </a:r>
            <a:r>
              <a:rPr lang="ru-RU" b="1" dirty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997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58468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</a:t>
            </a:r>
            <a:r>
              <a:rPr lang="uk-UA" dirty="0" smtClean="0"/>
              <a:t> пишемо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084218"/>
            <a:ext cx="10753725" cy="568234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1) </a:t>
            </a:r>
            <a:r>
              <a:rPr lang="ru-RU" b="1" dirty="0" err="1"/>
              <a:t>між</a:t>
            </a:r>
            <a:r>
              <a:rPr lang="ru-RU" b="1" dirty="0"/>
              <a:t> буквами на </a:t>
            </a:r>
            <a:r>
              <a:rPr lang="ru-RU" b="1" dirty="0" err="1"/>
              <a:t>позначення</a:t>
            </a:r>
            <a:r>
              <a:rPr lang="ru-RU" b="1" dirty="0"/>
              <a:t> </a:t>
            </a:r>
            <a:r>
              <a:rPr lang="ru-RU" b="1" dirty="0" err="1"/>
              <a:t>голосних</a:t>
            </a:r>
            <a:r>
              <a:rPr lang="ru-RU" b="1" dirty="0"/>
              <a:t>: </a:t>
            </a:r>
            <a:r>
              <a:rPr lang="ru-RU" b="1" i="1" dirty="0"/>
              <a:t>У </a:t>
            </a:r>
            <a:r>
              <a:rPr lang="ru-RU" b="1" i="1" dirty="0" err="1"/>
              <a:t>нього</a:t>
            </a:r>
            <a:r>
              <a:rPr lang="ru-RU" b="1" i="1" dirty="0"/>
              <a:t> в очах </a:t>
            </a:r>
            <a:r>
              <a:rPr lang="ru-RU" b="1" i="1" dirty="0" err="1"/>
              <a:t>засвітилась</a:t>
            </a:r>
            <a:r>
              <a:rPr lang="ru-RU" b="1" i="1" dirty="0"/>
              <a:t> </a:t>
            </a:r>
            <a:r>
              <a:rPr lang="ru-RU" b="1" i="1" dirty="0" err="1"/>
              <a:t>відрада</a:t>
            </a:r>
            <a:r>
              <a:rPr lang="ru-RU" b="1" i="1" dirty="0"/>
              <a:t> </a:t>
            </a:r>
            <a:r>
              <a:rPr lang="ru-RU" b="1" dirty="0"/>
              <a:t>(</a:t>
            </a:r>
            <a:r>
              <a:rPr lang="ru-RU" b="1" dirty="0" err="1"/>
              <a:t>Панас</a:t>
            </a:r>
            <a:r>
              <a:rPr lang="ru-RU" b="1" dirty="0"/>
              <a:t> </a:t>
            </a:r>
            <a:r>
              <a:rPr lang="ru-RU" b="1" dirty="0" err="1"/>
              <a:t>Мирний</a:t>
            </a:r>
            <a:r>
              <a:rPr lang="ru-RU" b="1" dirty="0"/>
              <a:t>); </a:t>
            </a:r>
            <a:r>
              <a:rPr lang="ru-RU" b="1" i="1" dirty="0"/>
              <a:t>Вона </a:t>
            </a:r>
            <a:r>
              <a:rPr lang="ru-RU" b="1" i="1" dirty="0" err="1"/>
              <a:t>побувала</a:t>
            </a:r>
            <a:r>
              <a:rPr lang="ru-RU" b="1" i="1" dirty="0"/>
              <a:t> в </a:t>
            </a:r>
            <a:r>
              <a:rPr lang="ru-RU" b="1" i="1" dirty="0" err="1"/>
              <a:t>Одесі</a:t>
            </a:r>
            <a:r>
              <a:rPr lang="ru-RU" b="1" i="1" dirty="0"/>
              <a:t>; 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/>
              <a:t>2) на початку </a:t>
            </a:r>
            <a:r>
              <a:rPr lang="ru-RU" b="1" dirty="0" err="1"/>
              <a:t>речення</a:t>
            </a:r>
            <a:r>
              <a:rPr lang="ru-RU" b="1" dirty="0"/>
              <a:t> перед буквою,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позначає</a:t>
            </a:r>
            <a:r>
              <a:rPr lang="ru-RU" b="1" dirty="0"/>
              <a:t> </a:t>
            </a:r>
            <a:r>
              <a:rPr lang="ru-RU" b="1" dirty="0" err="1"/>
              <a:t>голосний</a:t>
            </a:r>
            <a:r>
              <a:rPr lang="ru-RU" b="1" dirty="0"/>
              <a:t>: </a:t>
            </a:r>
            <a:r>
              <a:rPr lang="ru-RU" b="1" i="1" dirty="0"/>
              <a:t>В очах </a:t>
            </a:r>
            <a:r>
              <a:rPr lang="ru-RU" b="1" i="1" dirty="0" err="1"/>
              <a:t>дівчини</a:t>
            </a:r>
            <a:r>
              <a:rPr lang="ru-RU" b="1" i="1" dirty="0"/>
              <a:t> </a:t>
            </a:r>
            <a:r>
              <a:rPr lang="ru-RU" b="1" i="1" dirty="0" err="1"/>
              <a:t>бриніла</a:t>
            </a:r>
            <a:r>
              <a:rPr lang="ru-RU" b="1" i="1" dirty="0"/>
              <a:t> </a:t>
            </a:r>
            <a:r>
              <a:rPr lang="ru-RU" b="1" i="1" dirty="0" err="1"/>
              <a:t>сльоза</a:t>
            </a:r>
            <a:r>
              <a:rPr lang="ru-RU" b="1" i="1" dirty="0"/>
              <a:t>; В </a:t>
            </a:r>
            <a:r>
              <a:rPr lang="ru-RU" b="1" i="1" dirty="0" err="1"/>
              <a:t>Антарктиді</a:t>
            </a:r>
            <a:r>
              <a:rPr lang="ru-RU" b="1" i="1" dirty="0"/>
              <a:t> </a:t>
            </a:r>
            <a:r>
              <a:rPr lang="ru-RU" b="1" i="1" dirty="0" err="1"/>
              <a:t>працюють</a:t>
            </a:r>
            <a:r>
              <a:rPr lang="ru-RU" b="1" i="1" dirty="0"/>
              <a:t> </a:t>
            </a:r>
            <a:r>
              <a:rPr lang="ru-RU" b="1" i="1" dirty="0" err="1"/>
              <a:t>наукові</a:t>
            </a:r>
            <a:r>
              <a:rPr lang="ru-RU" b="1" i="1" dirty="0"/>
              <a:t> </a:t>
            </a:r>
            <a:r>
              <a:rPr lang="ru-RU" b="1" i="1" dirty="0" err="1"/>
              <a:t>експедиції</a:t>
            </a:r>
            <a:r>
              <a:rPr lang="ru-RU" b="1" i="1" dirty="0"/>
              <a:t>; 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/>
              <a:t>3) </a:t>
            </a:r>
            <a:r>
              <a:rPr lang="ru-RU" b="1" dirty="0" err="1"/>
              <a:t>після</a:t>
            </a:r>
            <a:r>
              <a:rPr lang="ru-RU" b="1" dirty="0"/>
              <a:t> слова, яке </a:t>
            </a:r>
            <a:r>
              <a:rPr lang="ru-RU" b="1" dirty="0" err="1"/>
              <a:t>завершує</a:t>
            </a:r>
            <a:r>
              <a:rPr lang="ru-RU" b="1" dirty="0"/>
              <a:t> буква на </a:t>
            </a:r>
            <a:r>
              <a:rPr lang="ru-RU" b="1" dirty="0" err="1"/>
              <a:t>позначення</a:t>
            </a:r>
            <a:r>
              <a:rPr lang="ru-RU" b="1" dirty="0"/>
              <a:t> </a:t>
            </a:r>
            <a:r>
              <a:rPr lang="ru-RU" b="1" dirty="0" err="1"/>
              <a:t>приголосного</a:t>
            </a:r>
            <a:r>
              <a:rPr lang="ru-RU" b="1" dirty="0"/>
              <a:t>, перед словом, яке </a:t>
            </a:r>
            <a:r>
              <a:rPr lang="ru-RU" b="1" dirty="0" err="1"/>
              <a:t>починає</a:t>
            </a:r>
            <a:r>
              <a:rPr lang="ru-RU" b="1" dirty="0"/>
              <a:t> буква,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передає</a:t>
            </a:r>
            <a:r>
              <a:rPr lang="ru-RU" b="1" dirty="0"/>
              <a:t> </a:t>
            </a:r>
            <a:r>
              <a:rPr lang="ru-RU" b="1" dirty="0" err="1"/>
              <a:t>голосний</a:t>
            </a:r>
            <a:r>
              <a:rPr lang="ru-RU" b="1" dirty="0"/>
              <a:t>: </a:t>
            </a:r>
            <a:r>
              <a:rPr lang="ru-RU" b="1" i="1" dirty="0" err="1"/>
              <a:t>Вартовий</a:t>
            </a:r>
            <a:r>
              <a:rPr lang="ru-RU" b="1" i="1" dirty="0"/>
              <a:t> </a:t>
            </a:r>
            <a:r>
              <a:rPr lang="ru-RU" b="1" i="1" dirty="0" err="1"/>
              <a:t>поглянув</a:t>
            </a:r>
            <a:r>
              <a:rPr lang="ru-RU" b="1" i="1" dirty="0"/>
              <a:t> в </a:t>
            </a:r>
            <a:r>
              <a:rPr lang="ru-RU" b="1" i="1" dirty="0" err="1"/>
              <a:t>отвір</a:t>
            </a:r>
            <a:r>
              <a:rPr lang="ru-RU" b="1" i="1" dirty="0"/>
              <a:t>. 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/>
              <a:t>4) перед </a:t>
            </a:r>
            <a:r>
              <a:rPr lang="ru-RU" b="1" dirty="0" err="1"/>
              <a:t>абревіатурою</a:t>
            </a:r>
            <a:r>
              <a:rPr lang="ru-RU" b="1" dirty="0"/>
              <a:t>, у </a:t>
            </a:r>
            <a:r>
              <a:rPr lang="ru-RU" b="1" dirty="0" err="1"/>
              <a:t>назві</a:t>
            </a:r>
            <a:r>
              <a:rPr lang="ru-RU" b="1" dirty="0"/>
              <a:t> </a:t>
            </a:r>
            <a:r>
              <a:rPr lang="ru-RU" b="1" dirty="0" err="1"/>
              <a:t>першої</a:t>
            </a:r>
            <a:r>
              <a:rPr lang="ru-RU" b="1" dirty="0"/>
              <a:t> </a:t>
            </a:r>
            <a:r>
              <a:rPr lang="ru-RU" b="1" dirty="0" err="1"/>
              <a:t>букви</a:t>
            </a:r>
            <a:r>
              <a:rPr lang="ru-RU" b="1" dirty="0"/>
              <a:t> </a:t>
            </a:r>
            <a:r>
              <a:rPr lang="ru-RU" b="1" dirty="0" err="1"/>
              <a:t>якої</a:t>
            </a:r>
            <a:r>
              <a:rPr lang="ru-RU" b="1" dirty="0"/>
              <a:t> </a:t>
            </a:r>
            <a:r>
              <a:rPr lang="ru-RU" b="1" dirty="0" err="1"/>
              <a:t>вимовляють</a:t>
            </a:r>
            <a:r>
              <a:rPr lang="ru-RU" b="1" dirty="0"/>
              <a:t> </a:t>
            </a:r>
            <a:r>
              <a:rPr lang="ru-RU" b="1" dirty="0" err="1"/>
              <a:t>голосний</a:t>
            </a:r>
            <a:r>
              <a:rPr lang="ru-RU" b="1" dirty="0"/>
              <a:t>: </a:t>
            </a:r>
            <a:r>
              <a:rPr lang="ru-RU" b="1" i="1" dirty="0"/>
              <a:t>В НБУ (В </a:t>
            </a:r>
            <a:r>
              <a:rPr lang="ru-RU" b="1" i="1" dirty="0" err="1"/>
              <a:t>ен</a:t>
            </a:r>
            <a:r>
              <a:rPr lang="ru-RU" b="1" i="1" dirty="0"/>
              <a:t> </a:t>
            </a:r>
            <a:r>
              <a:rPr lang="ru-RU" b="1" i="1" dirty="0" err="1"/>
              <a:t>бе</a:t>
            </a:r>
            <a:r>
              <a:rPr lang="ru-RU" b="1" i="1" dirty="0"/>
              <a:t> у), В МВФ (В ем </a:t>
            </a:r>
            <a:r>
              <a:rPr lang="ru-RU" b="1" i="1" dirty="0" err="1"/>
              <a:t>ве</a:t>
            </a:r>
            <a:r>
              <a:rPr lang="ru-RU" b="1" i="1" dirty="0"/>
              <a:t> </a:t>
            </a:r>
            <a:r>
              <a:rPr lang="ru-RU" b="1" i="1" dirty="0" err="1"/>
              <a:t>еф</a:t>
            </a:r>
            <a:r>
              <a:rPr lang="ru-RU" b="1" i="1" dirty="0"/>
              <a:t>); 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/>
              <a:t>5)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скороченого</a:t>
            </a:r>
            <a:r>
              <a:rPr lang="ru-RU" b="1" dirty="0"/>
              <a:t> слова на </a:t>
            </a:r>
            <a:r>
              <a:rPr lang="ru-RU" b="1" dirty="0" err="1"/>
              <a:t>приголосний</a:t>
            </a:r>
            <a:r>
              <a:rPr lang="ru-RU" b="1" dirty="0"/>
              <a:t>, яке </a:t>
            </a:r>
            <a:r>
              <a:rPr lang="ru-RU" b="1" dirty="0" err="1"/>
              <a:t>вимовляють</a:t>
            </a:r>
            <a:r>
              <a:rPr lang="ru-RU" b="1" dirty="0"/>
              <a:t> </a:t>
            </a:r>
            <a:r>
              <a:rPr lang="ru-RU" b="1" dirty="0" err="1"/>
              <a:t>повністю</a:t>
            </a:r>
            <a:r>
              <a:rPr lang="ru-RU" b="1" dirty="0"/>
              <a:t> з </a:t>
            </a:r>
            <a:r>
              <a:rPr lang="ru-RU" b="1" dirty="0" err="1"/>
              <a:t>кінцевим</a:t>
            </a:r>
            <a:r>
              <a:rPr lang="ru-RU" b="1" dirty="0"/>
              <a:t> </a:t>
            </a:r>
            <a:r>
              <a:rPr lang="ru-RU" b="1" dirty="0" err="1"/>
              <a:t>голосним</a:t>
            </a:r>
            <a:r>
              <a:rPr lang="ru-RU" b="1" dirty="0"/>
              <a:t>: </a:t>
            </a:r>
            <a:r>
              <a:rPr lang="ru-RU" b="1" i="1" dirty="0"/>
              <a:t>1990 р. в </a:t>
            </a:r>
            <a:r>
              <a:rPr lang="ru-RU" b="1" i="1" dirty="0" err="1"/>
              <a:t>місті</a:t>
            </a:r>
            <a:r>
              <a:rPr lang="ru-RU" b="1" i="1" dirty="0"/>
              <a:t> </a:t>
            </a:r>
            <a:r>
              <a:rPr lang="ru-RU" b="1" i="1" dirty="0" err="1"/>
              <a:t>сталася</a:t>
            </a:r>
            <a:r>
              <a:rPr lang="ru-RU" b="1" i="1" dirty="0"/>
              <a:t> </a:t>
            </a:r>
            <a:r>
              <a:rPr lang="ru-RU" b="1" i="1" dirty="0" err="1"/>
              <a:t>незвичайна</a:t>
            </a:r>
            <a:r>
              <a:rPr lang="ru-RU" b="1" i="1" dirty="0"/>
              <a:t> </a:t>
            </a:r>
            <a:r>
              <a:rPr lang="ru-RU" b="1" i="1" dirty="0" err="1"/>
              <a:t>подія</a:t>
            </a:r>
            <a:r>
              <a:rPr lang="ru-RU" b="1" i="1" dirty="0"/>
              <a:t>; 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/>
              <a:t>6)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букви</a:t>
            </a:r>
            <a:r>
              <a:rPr lang="ru-RU" b="1" dirty="0"/>
              <a:t> на </a:t>
            </a:r>
            <a:r>
              <a:rPr lang="ru-RU" b="1" dirty="0" err="1"/>
              <a:t>позначення</a:t>
            </a:r>
            <a:r>
              <a:rPr lang="ru-RU" b="1" dirty="0"/>
              <a:t> </a:t>
            </a:r>
            <a:r>
              <a:rPr lang="ru-RU" b="1" dirty="0" err="1"/>
              <a:t>голосного</a:t>
            </a:r>
            <a:r>
              <a:rPr lang="ru-RU" b="1" dirty="0"/>
              <a:t> перед </a:t>
            </a:r>
            <a:r>
              <a:rPr lang="ru-RU" b="1" dirty="0" err="1"/>
              <a:t>більшістю</a:t>
            </a:r>
            <a:r>
              <a:rPr lang="ru-RU" b="1" dirty="0"/>
              <a:t> букв,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передають</a:t>
            </a:r>
            <a:r>
              <a:rPr lang="ru-RU" b="1" dirty="0"/>
              <a:t> </a:t>
            </a:r>
            <a:r>
              <a:rPr lang="ru-RU" b="1" dirty="0" err="1"/>
              <a:t>приголосні</a:t>
            </a:r>
            <a:r>
              <a:rPr lang="ru-RU" b="1" dirty="0"/>
              <a:t> (</a:t>
            </a:r>
            <a:r>
              <a:rPr lang="ru-RU" b="1" dirty="0" err="1"/>
              <a:t>крім</a:t>
            </a:r>
            <a:r>
              <a:rPr lang="ru-RU" b="1" dirty="0"/>
              <a:t> в, ф, </a:t>
            </a:r>
            <a:r>
              <a:rPr lang="ru-RU" b="1" dirty="0" err="1"/>
              <a:t>льв</a:t>
            </a:r>
            <a:r>
              <a:rPr lang="ru-RU" b="1" dirty="0"/>
              <a:t>, </a:t>
            </a:r>
            <a:r>
              <a:rPr lang="ru-RU" b="1" dirty="0" err="1"/>
              <a:t>зв</a:t>
            </a:r>
            <a:r>
              <a:rPr lang="ru-RU" b="1" dirty="0"/>
              <a:t>, </a:t>
            </a:r>
            <a:r>
              <a:rPr lang="ru-RU" b="1" dirty="0" err="1"/>
              <a:t>св</a:t>
            </a:r>
            <a:r>
              <a:rPr lang="ru-RU" b="1" dirty="0"/>
              <a:t>, </a:t>
            </a:r>
            <a:r>
              <a:rPr lang="ru-RU" b="1" dirty="0" err="1"/>
              <a:t>дв</a:t>
            </a:r>
            <a:r>
              <a:rPr lang="ru-RU" b="1" dirty="0"/>
              <a:t>, </a:t>
            </a:r>
            <a:r>
              <a:rPr lang="ru-RU" b="1" dirty="0" err="1"/>
              <a:t>тв</a:t>
            </a:r>
            <a:r>
              <a:rPr lang="ru-RU" b="1" dirty="0"/>
              <a:t>, </a:t>
            </a:r>
            <a:r>
              <a:rPr lang="ru-RU" b="1" dirty="0" err="1"/>
              <a:t>гв</a:t>
            </a:r>
            <a:r>
              <a:rPr lang="ru-RU" b="1" dirty="0"/>
              <a:t>, </a:t>
            </a:r>
            <a:r>
              <a:rPr lang="ru-RU" b="1" dirty="0" err="1"/>
              <a:t>хв</a:t>
            </a:r>
            <a:r>
              <a:rPr lang="ru-RU" b="1" dirty="0"/>
              <a:t> і под.): </a:t>
            </a:r>
            <a:r>
              <a:rPr lang="ru-RU" b="1" i="1" dirty="0" err="1"/>
              <a:t>Пішла</a:t>
            </a:r>
            <a:r>
              <a:rPr lang="ru-RU" b="1" i="1" dirty="0"/>
              <a:t> в садок </a:t>
            </a:r>
            <a:r>
              <a:rPr lang="ru-RU" b="1" i="1" dirty="0" err="1"/>
              <a:t>вишневий</a:t>
            </a:r>
            <a:r>
              <a:rPr lang="ru-RU" b="1" i="1" dirty="0"/>
              <a:t> </a:t>
            </a:r>
            <a:r>
              <a:rPr lang="ru-RU" b="1" dirty="0"/>
              <a:t>(Т. Шевченко); </a:t>
            </a:r>
            <a:r>
              <a:rPr lang="ru-RU" b="1" i="1" dirty="0"/>
              <a:t>Люди </a:t>
            </a:r>
            <a:r>
              <a:rPr lang="ru-RU" b="1" i="1" dirty="0" err="1"/>
              <a:t>врозкид</a:t>
            </a:r>
            <a:r>
              <a:rPr lang="ru-RU" b="1" i="1" dirty="0"/>
              <a:t> </a:t>
            </a:r>
            <a:r>
              <a:rPr lang="ru-RU" b="1" i="1" dirty="0" err="1"/>
              <a:t>розляглися</a:t>
            </a:r>
            <a:r>
              <a:rPr lang="ru-RU" b="1" i="1" dirty="0"/>
              <a:t> в </a:t>
            </a:r>
            <a:r>
              <a:rPr lang="ru-RU" b="1" i="1" dirty="0" err="1"/>
              <a:t>траві</a:t>
            </a:r>
            <a:r>
              <a:rPr lang="ru-RU" b="1" i="1" dirty="0"/>
              <a:t> </a:t>
            </a:r>
            <a:r>
              <a:rPr lang="ru-RU" b="1" dirty="0"/>
              <a:t>(К. </a:t>
            </a:r>
            <a:r>
              <a:rPr lang="ru-RU" b="1" dirty="0" err="1"/>
              <a:t>Гордієнко</a:t>
            </a:r>
            <a:r>
              <a:rPr lang="ru-RU" b="1" dirty="0"/>
              <a:t>); </a:t>
            </a:r>
            <a:r>
              <a:rPr lang="ru-RU" b="1" i="1" dirty="0"/>
              <a:t>Вона повернула </a:t>
            </a:r>
            <a:r>
              <a:rPr lang="ru-RU" b="1" i="1" dirty="0" err="1"/>
              <a:t>вбік</a:t>
            </a:r>
            <a:r>
              <a:rPr lang="ru-RU" b="1" i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4483605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43</TotalTime>
  <Words>1770</Words>
  <Application>Microsoft Office PowerPoint</Application>
  <PresentationFormat>Широкоэкранный</PresentationFormat>
  <Paragraphs>127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Метрополия</vt:lpstr>
      <vt:lpstr>МОРФОЛОГІЧНІ ЗАСОБИ ПРОФЕСІЙНОГО МОВЛЕННЯ. ДІЄСЛОВО. ПРИСЛІВНИК. СЛУЖБОВІ ЧАСТИНИ МОВИ </vt:lpstr>
      <vt:lpstr>Правописне нагадування</vt:lpstr>
      <vt:lpstr>ПИТАННЯ</vt:lpstr>
      <vt:lpstr>Відредагуйте речення</vt:lpstr>
      <vt:lpstr>Відредагуйте речення</vt:lpstr>
      <vt:lpstr>Правописний блок: позиційні чергування</vt:lpstr>
      <vt:lpstr>Правописний блок</vt:lpstr>
      <vt:lpstr>У пишемо</vt:lpstr>
      <vt:lpstr>В пишемо</vt:lpstr>
      <vt:lpstr>Презентация PowerPoint</vt:lpstr>
      <vt:lpstr>Вживання прийменника З та його варіантів ІЗ, ЗІ (ЗО) </vt:lpstr>
      <vt:lpstr>Дієслово – частина мови, яка означає дію, стан істоти чи    предмета </vt:lpstr>
      <vt:lpstr>Стилістика дієслова</vt:lpstr>
      <vt:lpstr>Уживання слів на –учий/ючий небажане в українській мові</vt:lpstr>
      <vt:lpstr>Від поданих дієслів утворити форми дієприкметників</vt:lpstr>
      <vt:lpstr>Виправте помилки</vt:lpstr>
      <vt:lpstr>Особливості використання дієслівних форм</vt:lpstr>
      <vt:lpstr>Презентация PowerPoint</vt:lpstr>
      <vt:lpstr>Дієслово давайте вживається лише у своєму прямому значенні, коли ця форма заохоти поєднується з іменником, що означає певні предмети:  Давайте Ваші посвідчення;  звіти й додатки давайте мені.  Хоча й у цих випадках інтонаційно та за допомогою несловесних засобів (жесту) можна спонукати до дії: Ваші посвідчення, будь ласка; прошу звіти і додатки. </vt:lpstr>
      <vt:lpstr>Презентация PowerPoint</vt:lpstr>
      <vt:lpstr>Борімося з суржиком</vt:lpstr>
      <vt:lpstr>Відредагуйте речення</vt:lpstr>
      <vt:lpstr>НАКАЗ  </vt:lpstr>
      <vt:lpstr>Реквізити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МОРФОЛОГІЧНІ ЗАСОБИ ПРОФЕСІЙНОГО МОВЛЕННЯ. ДІЄСЛОВО. ПРИСЛІВНИК. СЛУЖБОВІ ЧАСТИНИ МОВИ</dc:title>
  <dc:creator>admin</dc:creator>
  <cp:lastModifiedBy>admin</cp:lastModifiedBy>
  <cp:revision>5</cp:revision>
  <dcterms:created xsi:type="dcterms:W3CDTF">2023-11-28T06:49:35Z</dcterms:created>
  <dcterms:modified xsi:type="dcterms:W3CDTF">2023-11-28T07:32:44Z</dcterms:modified>
</cp:coreProperties>
</file>