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diagrams/layout2.xml" ContentType="application/vnd.openxmlformats-officedocument.drawingml.diagram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56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6BF4DB9-B81C-4238-9B4D-1036AF72C103}"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ru-RU"/>
        </a:p>
      </dgm:t>
    </dgm:pt>
    <dgm:pt modelId="{B33A8B5B-3634-4F75-B50E-69B7286851F4}">
      <dgm:prSet phldrT="[Текст]"/>
      <dgm:spPr/>
      <dgm:t>
        <a:bodyPr/>
        <a:lstStyle/>
        <a:p>
          <a:r>
            <a:rPr lang="uk-UA" dirty="0" smtClean="0"/>
            <a:t>розповідні</a:t>
          </a:r>
          <a:endParaRPr lang="ru-RU" dirty="0"/>
        </a:p>
      </dgm:t>
    </dgm:pt>
    <dgm:pt modelId="{DDA98D35-69F8-48A4-9E13-AFFC790D2876}" type="parTrans" cxnId="{A8D14165-361A-4CFB-8066-4E668E32561E}">
      <dgm:prSet/>
      <dgm:spPr/>
      <dgm:t>
        <a:bodyPr/>
        <a:lstStyle/>
        <a:p>
          <a:endParaRPr lang="ru-RU"/>
        </a:p>
      </dgm:t>
    </dgm:pt>
    <dgm:pt modelId="{02E3B72D-DFF7-4283-B7FE-4D8BBF40533B}" type="sibTrans" cxnId="{A8D14165-361A-4CFB-8066-4E668E32561E}">
      <dgm:prSet/>
      <dgm:spPr/>
      <dgm:t>
        <a:bodyPr/>
        <a:lstStyle/>
        <a:p>
          <a:endParaRPr lang="ru-RU"/>
        </a:p>
      </dgm:t>
    </dgm:pt>
    <dgm:pt modelId="{365262CC-FDD7-4EF0-8E4C-1C2D2865D613}">
      <dgm:prSet phldrT="[Текст]"/>
      <dgm:spPr/>
      <dgm:t>
        <a:bodyPr/>
        <a:lstStyle/>
        <a:p>
          <a:r>
            <a:rPr lang="uk-UA" dirty="0" smtClean="0"/>
            <a:t>питальні</a:t>
          </a:r>
          <a:endParaRPr lang="ru-RU" dirty="0"/>
        </a:p>
      </dgm:t>
    </dgm:pt>
    <dgm:pt modelId="{8F59B464-58E4-49D0-8158-58B7E37F832F}" type="parTrans" cxnId="{24F84A5C-E48B-4E03-90C5-56CD1C1A8D34}">
      <dgm:prSet/>
      <dgm:spPr/>
      <dgm:t>
        <a:bodyPr/>
        <a:lstStyle/>
        <a:p>
          <a:endParaRPr lang="ru-RU"/>
        </a:p>
      </dgm:t>
    </dgm:pt>
    <dgm:pt modelId="{539CC92D-BB16-46E0-90B9-0AA188031A0C}" type="sibTrans" cxnId="{24F84A5C-E48B-4E03-90C5-56CD1C1A8D34}">
      <dgm:prSet/>
      <dgm:spPr/>
      <dgm:t>
        <a:bodyPr/>
        <a:lstStyle/>
        <a:p>
          <a:endParaRPr lang="ru-RU"/>
        </a:p>
      </dgm:t>
    </dgm:pt>
    <dgm:pt modelId="{7CFD31ED-5D30-4C62-B22F-778699B1DFA2}">
      <dgm:prSet phldrT="[Текст]"/>
      <dgm:spPr/>
      <dgm:t>
        <a:bodyPr/>
        <a:lstStyle/>
        <a:p>
          <a:r>
            <a:rPr lang="uk-UA" dirty="0" smtClean="0"/>
            <a:t>спонукальні</a:t>
          </a:r>
          <a:endParaRPr lang="ru-RU" dirty="0"/>
        </a:p>
      </dgm:t>
    </dgm:pt>
    <dgm:pt modelId="{2ED0CB07-B063-4F89-8F6A-59F99E92F4C8}" type="parTrans" cxnId="{22BF5D19-86F4-4FA1-BB5E-777220521BFC}">
      <dgm:prSet/>
      <dgm:spPr/>
      <dgm:t>
        <a:bodyPr/>
        <a:lstStyle/>
        <a:p>
          <a:endParaRPr lang="ru-RU"/>
        </a:p>
      </dgm:t>
    </dgm:pt>
    <dgm:pt modelId="{28770E1F-6D0E-41DA-B887-DE496B614C95}" type="sibTrans" cxnId="{22BF5D19-86F4-4FA1-BB5E-777220521BFC}">
      <dgm:prSet/>
      <dgm:spPr/>
      <dgm:t>
        <a:bodyPr/>
        <a:lstStyle/>
        <a:p>
          <a:endParaRPr lang="ru-RU"/>
        </a:p>
      </dgm:t>
    </dgm:pt>
    <dgm:pt modelId="{364106B1-AAA8-406D-A818-7A1CB01A91C7}" type="pres">
      <dgm:prSet presAssocID="{76BF4DB9-B81C-4238-9B4D-1036AF72C103}" presName="diagram" presStyleCnt="0">
        <dgm:presLayoutVars>
          <dgm:dir/>
          <dgm:resizeHandles val="exact"/>
        </dgm:presLayoutVars>
      </dgm:prSet>
      <dgm:spPr/>
      <dgm:t>
        <a:bodyPr/>
        <a:lstStyle/>
        <a:p>
          <a:endParaRPr lang="ru-RU"/>
        </a:p>
      </dgm:t>
    </dgm:pt>
    <dgm:pt modelId="{69260518-AD28-4F8C-B5EB-9A28F44193AA}" type="pres">
      <dgm:prSet presAssocID="{B33A8B5B-3634-4F75-B50E-69B7286851F4}" presName="node" presStyleLbl="node1" presStyleIdx="0" presStyleCnt="3">
        <dgm:presLayoutVars>
          <dgm:bulletEnabled val="1"/>
        </dgm:presLayoutVars>
      </dgm:prSet>
      <dgm:spPr/>
      <dgm:t>
        <a:bodyPr/>
        <a:lstStyle/>
        <a:p>
          <a:endParaRPr lang="ru-RU"/>
        </a:p>
      </dgm:t>
    </dgm:pt>
    <dgm:pt modelId="{A0B56C35-4D9E-42D7-B5EA-4DD9440C084E}" type="pres">
      <dgm:prSet presAssocID="{02E3B72D-DFF7-4283-B7FE-4D8BBF40533B}" presName="sibTrans" presStyleCnt="0"/>
      <dgm:spPr/>
    </dgm:pt>
    <dgm:pt modelId="{937D5D6C-769F-41F9-AC93-679780AB864A}" type="pres">
      <dgm:prSet presAssocID="{365262CC-FDD7-4EF0-8E4C-1C2D2865D613}" presName="node" presStyleLbl="node1" presStyleIdx="1" presStyleCnt="3">
        <dgm:presLayoutVars>
          <dgm:bulletEnabled val="1"/>
        </dgm:presLayoutVars>
      </dgm:prSet>
      <dgm:spPr/>
      <dgm:t>
        <a:bodyPr/>
        <a:lstStyle/>
        <a:p>
          <a:endParaRPr lang="ru-RU"/>
        </a:p>
      </dgm:t>
    </dgm:pt>
    <dgm:pt modelId="{0D334D99-FDB0-4F6E-A3B4-3A8046FE112E}" type="pres">
      <dgm:prSet presAssocID="{539CC92D-BB16-46E0-90B9-0AA188031A0C}" presName="sibTrans" presStyleCnt="0"/>
      <dgm:spPr/>
    </dgm:pt>
    <dgm:pt modelId="{4B949BF1-01B5-4109-A920-984A2243B790}" type="pres">
      <dgm:prSet presAssocID="{7CFD31ED-5D30-4C62-B22F-778699B1DFA2}" presName="node" presStyleLbl="node1" presStyleIdx="2" presStyleCnt="3">
        <dgm:presLayoutVars>
          <dgm:bulletEnabled val="1"/>
        </dgm:presLayoutVars>
      </dgm:prSet>
      <dgm:spPr/>
      <dgm:t>
        <a:bodyPr/>
        <a:lstStyle/>
        <a:p>
          <a:endParaRPr lang="ru-RU"/>
        </a:p>
      </dgm:t>
    </dgm:pt>
  </dgm:ptLst>
  <dgm:cxnLst>
    <dgm:cxn modelId="{112A8E1A-B52F-4C18-A1B3-159F598D329E}" type="presOf" srcId="{365262CC-FDD7-4EF0-8E4C-1C2D2865D613}" destId="{937D5D6C-769F-41F9-AC93-679780AB864A}" srcOrd="0" destOrd="0" presId="urn:microsoft.com/office/officeart/2005/8/layout/default"/>
    <dgm:cxn modelId="{7BEFAAA7-B1EB-4055-806C-D32EA1007E85}" type="presOf" srcId="{7CFD31ED-5D30-4C62-B22F-778699B1DFA2}" destId="{4B949BF1-01B5-4109-A920-984A2243B790}" srcOrd="0" destOrd="0" presId="urn:microsoft.com/office/officeart/2005/8/layout/default"/>
    <dgm:cxn modelId="{45A4FA15-4281-448D-93C7-3DFE3B859DFC}" type="presOf" srcId="{B33A8B5B-3634-4F75-B50E-69B7286851F4}" destId="{69260518-AD28-4F8C-B5EB-9A28F44193AA}" srcOrd="0" destOrd="0" presId="urn:microsoft.com/office/officeart/2005/8/layout/default"/>
    <dgm:cxn modelId="{FB1FEDA2-BBD0-44E1-8BC5-AC75618EA693}" type="presOf" srcId="{76BF4DB9-B81C-4238-9B4D-1036AF72C103}" destId="{364106B1-AAA8-406D-A818-7A1CB01A91C7}" srcOrd="0" destOrd="0" presId="urn:microsoft.com/office/officeart/2005/8/layout/default"/>
    <dgm:cxn modelId="{22BF5D19-86F4-4FA1-BB5E-777220521BFC}" srcId="{76BF4DB9-B81C-4238-9B4D-1036AF72C103}" destId="{7CFD31ED-5D30-4C62-B22F-778699B1DFA2}" srcOrd="2" destOrd="0" parTransId="{2ED0CB07-B063-4F89-8F6A-59F99E92F4C8}" sibTransId="{28770E1F-6D0E-41DA-B887-DE496B614C95}"/>
    <dgm:cxn modelId="{A8D14165-361A-4CFB-8066-4E668E32561E}" srcId="{76BF4DB9-B81C-4238-9B4D-1036AF72C103}" destId="{B33A8B5B-3634-4F75-B50E-69B7286851F4}" srcOrd="0" destOrd="0" parTransId="{DDA98D35-69F8-48A4-9E13-AFFC790D2876}" sibTransId="{02E3B72D-DFF7-4283-B7FE-4D8BBF40533B}"/>
    <dgm:cxn modelId="{24F84A5C-E48B-4E03-90C5-56CD1C1A8D34}" srcId="{76BF4DB9-B81C-4238-9B4D-1036AF72C103}" destId="{365262CC-FDD7-4EF0-8E4C-1C2D2865D613}" srcOrd="1" destOrd="0" parTransId="{8F59B464-58E4-49D0-8158-58B7E37F832F}" sibTransId="{539CC92D-BB16-46E0-90B9-0AA188031A0C}"/>
    <dgm:cxn modelId="{1ECB6C25-3108-4459-A6A0-F115AC9597A1}" type="presParOf" srcId="{364106B1-AAA8-406D-A818-7A1CB01A91C7}" destId="{69260518-AD28-4F8C-B5EB-9A28F44193AA}" srcOrd="0" destOrd="0" presId="urn:microsoft.com/office/officeart/2005/8/layout/default"/>
    <dgm:cxn modelId="{3C5FDB4A-CC86-476D-A11E-263721FECA30}" type="presParOf" srcId="{364106B1-AAA8-406D-A818-7A1CB01A91C7}" destId="{A0B56C35-4D9E-42D7-B5EA-4DD9440C084E}" srcOrd="1" destOrd="0" presId="urn:microsoft.com/office/officeart/2005/8/layout/default"/>
    <dgm:cxn modelId="{EC4E4DC3-BB0A-42C3-8326-F4CBBB0AC51F}" type="presParOf" srcId="{364106B1-AAA8-406D-A818-7A1CB01A91C7}" destId="{937D5D6C-769F-41F9-AC93-679780AB864A}" srcOrd="2" destOrd="0" presId="urn:microsoft.com/office/officeart/2005/8/layout/default"/>
    <dgm:cxn modelId="{C9992B13-EF12-42D1-B462-288FDC19ABD2}" type="presParOf" srcId="{364106B1-AAA8-406D-A818-7A1CB01A91C7}" destId="{0D334D99-FDB0-4F6E-A3B4-3A8046FE112E}" srcOrd="3" destOrd="0" presId="urn:microsoft.com/office/officeart/2005/8/layout/default"/>
    <dgm:cxn modelId="{508E18EF-225C-40F6-BA73-350B01CC961B}" type="presParOf" srcId="{364106B1-AAA8-406D-A818-7A1CB01A91C7}" destId="{4B949BF1-01B5-4109-A920-984A2243B790}" srcOrd="4" destOrd="0" presId="urn:microsoft.com/office/officeart/2005/8/layout/default"/>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12F6B91-1222-480A-ADB5-0807F551DEAA}"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ru-RU"/>
        </a:p>
      </dgm:t>
    </dgm:pt>
    <dgm:pt modelId="{6CC1AD63-D17B-4CD5-B488-1017B70EA3DF}">
      <dgm:prSet phldrT="[Текст]"/>
      <dgm:spPr/>
      <dgm:t>
        <a:bodyPr/>
        <a:lstStyle/>
        <a:p>
          <a:r>
            <a:rPr lang="ru-RU" dirty="0" smtClean="0"/>
            <a:t>на основ</a:t>
          </a:r>
          <a:r>
            <a:rPr lang="uk-UA" dirty="0" smtClean="0"/>
            <a:t>і</a:t>
          </a:r>
          <a:r>
            <a:rPr lang="ru-RU" dirty="0" smtClean="0"/>
            <a:t> </a:t>
          </a:r>
          <a:r>
            <a:rPr lang="ru-RU" dirty="0" err="1" smtClean="0"/>
            <a:t>зразка</a:t>
          </a:r>
          <a:endParaRPr lang="ru-RU" dirty="0"/>
        </a:p>
      </dgm:t>
    </dgm:pt>
    <dgm:pt modelId="{7BE50514-88D3-43D8-AD8A-58135E3DBAE7}" type="parTrans" cxnId="{DE64F07A-BE98-4807-98F5-FE46CCCC9012}">
      <dgm:prSet/>
      <dgm:spPr/>
      <dgm:t>
        <a:bodyPr/>
        <a:lstStyle/>
        <a:p>
          <a:endParaRPr lang="ru-RU"/>
        </a:p>
      </dgm:t>
    </dgm:pt>
    <dgm:pt modelId="{F9DE2221-35ED-448E-926C-3B6CE3CF465A}" type="sibTrans" cxnId="{DE64F07A-BE98-4807-98F5-FE46CCCC9012}">
      <dgm:prSet/>
      <dgm:spPr/>
      <dgm:t>
        <a:bodyPr/>
        <a:lstStyle/>
        <a:p>
          <a:endParaRPr lang="ru-RU"/>
        </a:p>
      </dgm:t>
    </dgm:pt>
    <dgm:pt modelId="{E2064419-3446-442B-9E60-5556DD7DEDE8}">
      <dgm:prSet phldrT="[Текст]"/>
      <dgm:spPr/>
      <dgm:t>
        <a:bodyPr/>
        <a:lstStyle/>
        <a:p>
          <a:r>
            <a:rPr lang="uk-UA" dirty="0" smtClean="0"/>
            <a:t>конструктивні</a:t>
          </a:r>
          <a:endParaRPr lang="ru-RU" dirty="0"/>
        </a:p>
      </dgm:t>
    </dgm:pt>
    <dgm:pt modelId="{AB6264BA-244D-49DB-B020-8B568A442736}" type="parTrans" cxnId="{19C17E8E-FC28-4D45-9ADF-188673DDABB8}">
      <dgm:prSet/>
      <dgm:spPr/>
      <dgm:t>
        <a:bodyPr/>
        <a:lstStyle/>
        <a:p>
          <a:endParaRPr lang="ru-RU"/>
        </a:p>
      </dgm:t>
    </dgm:pt>
    <dgm:pt modelId="{6353AB34-73EF-44EA-8A46-FDE745C3E7A1}" type="sibTrans" cxnId="{19C17E8E-FC28-4D45-9ADF-188673DDABB8}">
      <dgm:prSet/>
      <dgm:spPr/>
      <dgm:t>
        <a:bodyPr/>
        <a:lstStyle/>
        <a:p>
          <a:endParaRPr lang="ru-RU"/>
        </a:p>
      </dgm:t>
    </dgm:pt>
    <dgm:pt modelId="{CF82559B-7812-4AE5-8B12-5E57F35CDA11}">
      <dgm:prSet phldrT="[Текст]"/>
      <dgm:spPr/>
      <dgm:t>
        <a:bodyPr/>
        <a:lstStyle/>
        <a:p>
          <a:r>
            <a:rPr lang="uk-UA" dirty="0" smtClean="0"/>
            <a:t>творчі</a:t>
          </a:r>
          <a:endParaRPr lang="ru-RU" dirty="0"/>
        </a:p>
      </dgm:t>
    </dgm:pt>
    <dgm:pt modelId="{C696F958-0DCB-492B-9F2D-C739FF7ECE88}" type="parTrans" cxnId="{CA89899B-0CB3-4169-9C57-3E8B3C7A178F}">
      <dgm:prSet/>
      <dgm:spPr/>
      <dgm:t>
        <a:bodyPr/>
        <a:lstStyle/>
        <a:p>
          <a:endParaRPr lang="ru-RU"/>
        </a:p>
      </dgm:t>
    </dgm:pt>
    <dgm:pt modelId="{A67BCC5C-11AD-4F9D-B650-0592EFD1EC77}" type="sibTrans" cxnId="{CA89899B-0CB3-4169-9C57-3E8B3C7A178F}">
      <dgm:prSet/>
      <dgm:spPr/>
      <dgm:t>
        <a:bodyPr/>
        <a:lstStyle/>
        <a:p>
          <a:endParaRPr lang="ru-RU"/>
        </a:p>
      </dgm:t>
    </dgm:pt>
    <dgm:pt modelId="{F42FA34E-AF7D-4861-B43B-823BC4FA04CD}" type="pres">
      <dgm:prSet presAssocID="{C12F6B91-1222-480A-ADB5-0807F551DEAA}" presName="diagram" presStyleCnt="0">
        <dgm:presLayoutVars>
          <dgm:dir/>
          <dgm:resizeHandles val="exact"/>
        </dgm:presLayoutVars>
      </dgm:prSet>
      <dgm:spPr/>
      <dgm:t>
        <a:bodyPr/>
        <a:lstStyle/>
        <a:p>
          <a:endParaRPr lang="ru-RU"/>
        </a:p>
      </dgm:t>
    </dgm:pt>
    <dgm:pt modelId="{55963CEC-1257-4843-A50B-F2D65F9CBCE5}" type="pres">
      <dgm:prSet presAssocID="{6CC1AD63-D17B-4CD5-B488-1017B70EA3DF}" presName="node" presStyleLbl="node1" presStyleIdx="0" presStyleCnt="3">
        <dgm:presLayoutVars>
          <dgm:bulletEnabled val="1"/>
        </dgm:presLayoutVars>
      </dgm:prSet>
      <dgm:spPr/>
      <dgm:t>
        <a:bodyPr/>
        <a:lstStyle/>
        <a:p>
          <a:endParaRPr lang="ru-RU"/>
        </a:p>
      </dgm:t>
    </dgm:pt>
    <dgm:pt modelId="{1C97EED4-2047-456B-A84C-3B54D2BA23FA}" type="pres">
      <dgm:prSet presAssocID="{F9DE2221-35ED-448E-926C-3B6CE3CF465A}" presName="sibTrans" presStyleCnt="0"/>
      <dgm:spPr/>
    </dgm:pt>
    <dgm:pt modelId="{E22C0040-C0CD-4BDF-B5BB-56C067922B56}" type="pres">
      <dgm:prSet presAssocID="{E2064419-3446-442B-9E60-5556DD7DEDE8}" presName="node" presStyleLbl="node1" presStyleIdx="1" presStyleCnt="3">
        <dgm:presLayoutVars>
          <dgm:bulletEnabled val="1"/>
        </dgm:presLayoutVars>
      </dgm:prSet>
      <dgm:spPr/>
      <dgm:t>
        <a:bodyPr/>
        <a:lstStyle/>
        <a:p>
          <a:endParaRPr lang="ru-RU"/>
        </a:p>
      </dgm:t>
    </dgm:pt>
    <dgm:pt modelId="{C27A3EE0-2D3E-4064-AC08-C566C5F5C376}" type="pres">
      <dgm:prSet presAssocID="{6353AB34-73EF-44EA-8A46-FDE745C3E7A1}" presName="sibTrans" presStyleCnt="0"/>
      <dgm:spPr/>
    </dgm:pt>
    <dgm:pt modelId="{A6792216-A567-41B0-8A3D-DE3D9C15CBE1}" type="pres">
      <dgm:prSet presAssocID="{CF82559B-7812-4AE5-8B12-5E57F35CDA11}" presName="node" presStyleLbl="node1" presStyleIdx="2" presStyleCnt="3">
        <dgm:presLayoutVars>
          <dgm:bulletEnabled val="1"/>
        </dgm:presLayoutVars>
      </dgm:prSet>
      <dgm:spPr/>
      <dgm:t>
        <a:bodyPr/>
        <a:lstStyle/>
        <a:p>
          <a:endParaRPr lang="ru-RU"/>
        </a:p>
      </dgm:t>
    </dgm:pt>
  </dgm:ptLst>
  <dgm:cxnLst>
    <dgm:cxn modelId="{E1E3FAF2-1A37-4889-878A-5C576DA2FDF2}" type="presOf" srcId="{E2064419-3446-442B-9E60-5556DD7DEDE8}" destId="{E22C0040-C0CD-4BDF-B5BB-56C067922B56}" srcOrd="0" destOrd="0" presId="urn:microsoft.com/office/officeart/2005/8/layout/default"/>
    <dgm:cxn modelId="{CA89899B-0CB3-4169-9C57-3E8B3C7A178F}" srcId="{C12F6B91-1222-480A-ADB5-0807F551DEAA}" destId="{CF82559B-7812-4AE5-8B12-5E57F35CDA11}" srcOrd="2" destOrd="0" parTransId="{C696F958-0DCB-492B-9F2D-C739FF7ECE88}" sibTransId="{A67BCC5C-11AD-4F9D-B650-0592EFD1EC77}"/>
    <dgm:cxn modelId="{DE64F07A-BE98-4807-98F5-FE46CCCC9012}" srcId="{C12F6B91-1222-480A-ADB5-0807F551DEAA}" destId="{6CC1AD63-D17B-4CD5-B488-1017B70EA3DF}" srcOrd="0" destOrd="0" parTransId="{7BE50514-88D3-43D8-AD8A-58135E3DBAE7}" sibTransId="{F9DE2221-35ED-448E-926C-3B6CE3CF465A}"/>
    <dgm:cxn modelId="{19C17E8E-FC28-4D45-9ADF-188673DDABB8}" srcId="{C12F6B91-1222-480A-ADB5-0807F551DEAA}" destId="{E2064419-3446-442B-9E60-5556DD7DEDE8}" srcOrd="1" destOrd="0" parTransId="{AB6264BA-244D-49DB-B020-8B568A442736}" sibTransId="{6353AB34-73EF-44EA-8A46-FDE745C3E7A1}"/>
    <dgm:cxn modelId="{D2C316A1-C639-4B37-8CB8-2B9A12DFD308}" type="presOf" srcId="{CF82559B-7812-4AE5-8B12-5E57F35CDA11}" destId="{A6792216-A567-41B0-8A3D-DE3D9C15CBE1}" srcOrd="0" destOrd="0" presId="urn:microsoft.com/office/officeart/2005/8/layout/default"/>
    <dgm:cxn modelId="{63682DCF-7024-4320-8244-082820956703}" type="presOf" srcId="{C12F6B91-1222-480A-ADB5-0807F551DEAA}" destId="{F42FA34E-AF7D-4861-B43B-823BC4FA04CD}" srcOrd="0" destOrd="0" presId="urn:microsoft.com/office/officeart/2005/8/layout/default"/>
    <dgm:cxn modelId="{F5721A1E-7689-4BB4-B9E8-8F1B424F32C4}" type="presOf" srcId="{6CC1AD63-D17B-4CD5-B488-1017B70EA3DF}" destId="{55963CEC-1257-4843-A50B-F2D65F9CBCE5}" srcOrd="0" destOrd="0" presId="urn:microsoft.com/office/officeart/2005/8/layout/default"/>
    <dgm:cxn modelId="{7EDF1657-3D48-446C-BCB2-1065C68694A1}" type="presParOf" srcId="{F42FA34E-AF7D-4861-B43B-823BC4FA04CD}" destId="{55963CEC-1257-4843-A50B-F2D65F9CBCE5}" srcOrd="0" destOrd="0" presId="urn:microsoft.com/office/officeart/2005/8/layout/default"/>
    <dgm:cxn modelId="{E24CB93E-A66F-43AD-AC73-7FE3D5AF597B}" type="presParOf" srcId="{F42FA34E-AF7D-4861-B43B-823BC4FA04CD}" destId="{1C97EED4-2047-456B-A84C-3B54D2BA23FA}" srcOrd="1" destOrd="0" presId="urn:microsoft.com/office/officeart/2005/8/layout/default"/>
    <dgm:cxn modelId="{468BE788-757D-4327-AC46-5C795150CD67}" type="presParOf" srcId="{F42FA34E-AF7D-4861-B43B-823BC4FA04CD}" destId="{E22C0040-C0CD-4BDF-B5BB-56C067922B56}" srcOrd="2" destOrd="0" presId="urn:microsoft.com/office/officeart/2005/8/layout/default"/>
    <dgm:cxn modelId="{8D4C07CF-52D7-48DE-B477-AA42C98CDB92}" type="presParOf" srcId="{F42FA34E-AF7D-4861-B43B-823BC4FA04CD}" destId="{C27A3EE0-2D3E-4064-AC08-C566C5F5C376}" srcOrd="3" destOrd="0" presId="urn:microsoft.com/office/officeart/2005/8/layout/default"/>
    <dgm:cxn modelId="{77934D6E-6591-4ACF-8223-0208859248F1}" type="presParOf" srcId="{F42FA34E-AF7D-4861-B43B-823BC4FA04CD}" destId="{A6792216-A567-41B0-8A3D-DE3D9C15CBE1}" srcOrd="4" destOrd="0" presId="urn:microsoft.com/office/officeart/2005/8/layout/default"/>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9260518-AD28-4F8C-B5EB-9A28F44193AA}">
      <dsp:nvSpPr>
        <dsp:cNvPr id="0" name=""/>
        <dsp:cNvSpPr/>
      </dsp:nvSpPr>
      <dsp:spPr>
        <a:xfrm>
          <a:off x="744" y="145603"/>
          <a:ext cx="2902148" cy="174128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ctr" defTabSz="1733550">
            <a:lnSpc>
              <a:spcPct val="90000"/>
            </a:lnSpc>
            <a:spcBef>
              <a:spcPct val="0"/>
            </a:spcBef>
            <a:spcAft>
              <a:spcPct val="35000"/>
            </a:spcAft>
          </a:pPr>
          <a:r>
            <a:rPr lang="uk-UA" sz="3900" kern="1200" dirty="0" smtClean="0"/>
            <a:t>розповідні</a:t>
          </a:r>
          <a:endParaRPr lang="ru-RU" sz="3900" kern="1200" dirty="0"/>
        </a:p>
      </dsp:txBody>
      <dsp:txXfrm>
        <a:off x="744" y="145603"/>
        <a:ext cx="2902148" cy="1741289"/>
      </dsp:txXfrm>
    </dsp:sp>
    <dsp:sp modelId="{937D5D6C-769F-41F9-AC93-679780AB864A}">
      <dsp:nvSpPr>
        <dsp:cNvPr id="0" name=""/>
        <dsp:cNvSpPr/>
      </dsp:nvSpPr>
      <dsp:spPr>
        <a:xfrm>
          <a:off x="3193107" y="145603"/>
          <a:ext cx="2902148" cy="174128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ctr" defTabSz="1733550">
            <a:lnSpc>
              <a:spcPct val="90000"/>
            </a:lnSpc>
            <a:spcBef>
              <a:spcPct val="0"/>
            </a:spcBef>
            <a:spcAft>
              <a:spcPct val="35000"/>
            </a:spcAft>
          </a:pPr>
          <a:r>
            <a:rPr lang="uk-UA" sz="3900" kern="1200" dirty="0" smtClean="0"/>
            <a:t>питальні</a:t>
          </a:r>
          <a:endParaRPr lang="ru-RU" sz="3900" kern="1200" dirty="0"/>
        </a:p>
      </dsp:txBody>
      <dsp:txXfrm>
        <a:off x="3193107" y="145603"/>
        <a:ext cx="2902148" cy="1741289"/>
      </dsp:txXfrm>
    </dsp:sp>
    <dsp:sp modelId="{4B949BF1-01B5-4109-A920-984A2243B790}">
      <dsp:nvSpPr>
        <dsp:cNvPr id="0" name=""/>
        <dsp:cNvSpPr/>
      </dsp:nvSpPr>
      <dsp:spPr>
        <a:xfrm>
          <a:off x="1596925" y="2177107"/>
          <a:ext cx="2902148" cy="174128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lvl="0" algn="ctr" defTabSz="1733550">
            <a:lnSpc>
              <a:spcPct val="90000"/>
            </a:lnSpc>
            <a:spcBef>
              <a:spcPct val="0"/>
            </a:spcBef>
            <a:spcAft>
              <a:spcPct val="35000"/>
            </a:spcAft>
          </a:pPr>
          <a:r>
            <a:rPr lang="uk-UA" sz="3900" kern="1200" dirty="0" smtClean="0"/>
            <a:t>спонукальні</a:t>
          </a:r>
          <a:endParaRPr lang="ru-RU" sz="3900" kern="1200" dirty="0"/>
        </a:p>
      </dsp:txBody>
      <dsp:txXfrm>
        <a:off x="1596925" y="2177107"/>
        <a:ext cx="2902148" cy="1741289"/>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5963CEC-1257-4843-A50B-F2D65F9CBCE5}">
      <dsp:nvSpPr>
        <dsp:cNvPr id="0" name=""/>
        <dsp:cNvSpPr/>
      </dsp:nvSpPr>
      <dsp:spPr>
        <a:xfrm>
          <a:off x="767" y="86078"/>
          <a:ext cx="2993726" cy="179623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ru-RU" sz="3600" kern="1200" dirty="0" smtClean="0"/>
            <a:t>на основ</a:t>
          </a:r>
          <a:r>
            <a:rPr lang="uk-UA" sz="3600" kern="1200" dirty="0" smtClean="0"/>
            <a:t>і</a:t>
          </a:r>
          <a:r>
            <a:rPr lang="ru-RU" sz="3600" kern="1200" dirty="0" smtClean="0"/>
            <a:t> </a:t>
          </a:r>
          <a:r>
            <a:rPr lang="ru-RU" sz="3600" kern="1200" dirty="0" err="1" smtClean="0"/>
            <a:t>зразка</a:t>
          </a:r>
          <a:endParaRPr lang="ru-RU" sz="3600" kern="1200" dirty="0"/>
        </a:p>
      </dsp:txBody>
      <dsp:txXfrm>
        <a:off x="767" y="86078"/>
        <a:ext cx="2993726" cy="1796235"/>
      </dsp:txXfrm>
    </dsp:sp>
    <dsp:sp modelId="{E22C0040-C0CD-4BDF-B5BB-56C067922B56}">
      <dsp:nvSpPr>
        <dsp:cNvPr id="0" name=""/>
        <dsp:cNvSpPr/>
      </dsp:nvSpPr>
      <dsp:spPr>
        <a:xfrm>
          <a:off x="3293866" y="86078"/>
          <a:ext cx="2993726" cy="179623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uk-UA" sz="3600" kern="1200" dirty="0" smtClean="0"/>
            <a:t>конструктивні</a:t>
          </a:r>
          <a:endParaRPr lang="ru-RU" sz="3600" kern="1200" dirty="0"/>
        </a:p>
      </dsp:txBody>
      <dsp:txXfrm>
        <a:off x="3293866" y="86078"/>
        <a:ext cx="2993726" cy="1796235"/>
      </dsp:txXfrm>
    </dsp:sp>
    <dsp:sp modelId="{A6792216-A567-41B0-8A3D-DE3D9C15CBE1}">
      <dsp:nvSpPr>
        <dsp:cNvPr id="0" name=""/>
        <dsp:cNvSpPr/>
      </dsp:nvSpPr>
      <dsp:spPr>
        <a:xfrm>
          <a:off x="1647316" y="2181686"/>
          <a:ext cx="2993726" cy="179623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uk-UA" sz="3600" kern="1200" dirty="0" smtClean="0"/>
            <a:t>творчі</a:t>
          </a:r>
          <a:endParaRPr lang="ru-RU" sz="3600" kern="1200" dirty="0"/>
        </a:p>
      </dsp:txBody>
      <dsp:txXfrm>
        <a:off x="1647316" y="2181686"/>
        <a:ext cx="2993726" cy="1796235"/>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5B106E36-FD25-4E2D-B0AA-010F637433A0}" type="datetimeFigureOut">
              <a:rPr lang="ru-RU" smtClean="0"/>
              <a:pPr/>
              <a:t>03.04.2023</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8229600" y="6473952"/>
            <a:ext cx="758952" cy="246888"/>
          </a:xfrm>
        </p:spPr>
        <p:txBody>
          <a:bodyPr/>
          <a:lstStyle/>
          <a:p>
            <a:fld id="{725C68B6-61C2-468F-89AB-4B9F7531AA68}" type="slidenum">
              <a:rPr lang="ru-RU" smtClean="0"/>
              <a:pPr/>
              <a:t>‹#›</a:t>
            </a:fld>
            <a:endParaRPr lang="ru-RU"/>
          </a:p>
        </p:txBody>
      </p:sp>
    </p:spTree>
  </p:cSld>
  <p:clrMapOvr>
    <a:masterClrMapping/>
  </p:clrMapOvr>
  <p:transition>
    <p:wipe dir="d"/>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03.04.2023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wipe dir="d"/>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03.04.2023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wipe dir="d"/>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Содержимое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5B106E36-FD25-4E2D-B0AA-010F637433A0}" type="datetimeFigureOut">
              <a:rPr lang="ru-RU" smtClean="0"/>
              <a:pPr/>
              <a:t>03.04.2023</a:t>
            </a:fld>
            <a:endParaRPr lang="ru-RU"/>
          </a:p>
        </p:txBody>
      </p:sp>
      <p:sp>
        <p:nvSpPr>
          <p:cNvPr id="19" name="Нижний колонтитул 18"/>
          <p:cNvSpPr>
            <a:spLocks noGrp="1"/>
          </p:cNvSpPr>
          <p:nvPr>
            <p:ph type="ftr" sz="quarter" idx="11"/>
          </p:nvPr>
        </p:nvSpPr>
        <p:spPr>
          <a:xfrm>
            <a:off x="3581400" y="76200"/>
            <a:ext cx="2895600" cy="288925"/>
          </a:xfrm>
        </p:spPr>
        <p:txBody>
          <a:bodyPr/>
          <a:lstStyle/>
          <a:p>
            <a:endParaRPr lang="ru-RU"/>
          </a:p>
        </p:txBody>
      </p:sp>
      <p:sp>
        <p:nvSpPr>
          <p:cNvPr id="16" name="Номер слайда 15"/>
          <p:cNvSpPr>
            <a:spLocks noGrp="1"/>
          </p:cNvSpPr>
          <p:nvPr>
            <p:ph type="sldNum" sz="quarter" idx="12"/>
          </p:nvPr>
        </p:nvSpPr>
        <p:spPr>
          <a:xfrm>
            <a:off x="8229600" y="6473952"/>
            <a:ext cx="758952" cy="246888"/>
          </a:xfrm>
        </p:spPr>
        <p:txBody>
          <a:bodyPr/>
          <a:lstStyle/>
          <a:p>
            <a:fld id="{725C68B6-61C2-468F-89AB-4B9F7531AA68}" type="slidenum">
              <a:rPr lang="ru-RU" smtClean="0"/>
              <a:pPr/>
              <a:t>‹#›</a:t>
            </a:fld>
            <a:endParaRPr lang="ru-RU"/>
          </a:p>
        </p:txBody>
      </p:sp>
    </p:spTree>
  </p:cSld>
  <p:clrMapOvr>
    <a:masterClrMapping/>
  </p:clrMapOvr>
  <p:transition>
    <p:wipe dir="d"/>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5B106E36-FD25-4E2D-B0AA-010F637433A0}" type="datetimeFigureOut">
              <a:rPr lang="ru-RU" smtClean="0"/>
              <a:pPr/>
              <a:t>03.04.2023</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725C68B6-61C2-468F-89AB-4B9F7531AA68}" type="slidenum">
              <a:rPr lang="ru-RU" smtClean="0"/>
              <a:pPr/>
              <a:t>‹#›</a:t>
            </a:fld>
            <a:endParaRPr lang="ru-RU"/>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transition>
    <p:wipe dir="d"/>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5B106E36-FD25-4E2D-B0AA-010F637433A0}" type="datetimeFigureOut">
              <a:rPr lang="ru-RU" smtClean="0"/>
              <a:pPr/>
              <a:t>03.04.2023</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wipe dir="d"/>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5B106E36-FD25-4E2D-B0AA-010F637433A0}" type="datetimeFigureOut">
              <a:rPr lang="ru-RU" smtClean="0"/>
              <a:pPr/>
              <a:t>03.04.2023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229600" y="6477000"/>
            <a:ext cx="762000" cy="246888"/>
          </a:xfrm>
        </p:spPr>
        <p:txBody>
          <a:bodyPr/>
          <a:lstStyle/>
          <a:p>
            <a:fld id="{725C68B6-61C2-468F-89AB-4B9F7531AA68}" type="slidenum">
              <a:rPr lang="ru-RU" smtClean="0"/>
              <a:pPr/>
              <a:t>‹#›</a:t>
            </a:fld>
            <a:endParaRPr lang="ru-RU"/>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transition>
    <p:wipe dir="d"/>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5B106E36-FD25-4E2D-B0AA-010F637433A0}" type="datetimeFigureOut">
              <a:rPr lang="ru-RU" smtClean="0"/>
              <a:pPr/>
              <a:t>03.04.2023</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wipe dir="d"/>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5B106E36-FD25-4E2D-B0AA-010F637433A0}" type="datetimeFigureOut">
              <a:rPr lang="ru-RU" smtClean="0"/>
              <a:pPr/>
              <a:t>03.04.2023</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wipe dir="d"/>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5B106E36-FD25-4E2D-B0AA-010F637433A0}" type="datetimeFigureOut">
              <a:rPr lang="ru-RU" smtClean="0"/>
              <a:pPr/>
              <a:t>03.04.2023</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wipe dir="d"/>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5B106E36-FD25-4E2D-B0AA-010F637433A0}" type="datetimeFigureOut">
              <a:rPr lang="ru-RU" smtClean="0"/>
              <a:pPr/>
              <a:t>03.04.2023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725C68B6-61C2-468F-89AB-4B9F7531AA68}" type="slidenum">
              <a:rPr lang="ru-RU" smtClean="0"/>
              <a:pPr/>
              <a:t>‹#›</a:t>
            </a:fld>
            <a:endParaRPr 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transition>
    <p:wipe dir="d"/>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5B106E36-FD25-4E2D-B0AA-010F637433A0}" type="datetimeFigureOut">
              <a:rPr lang="ru-RU" smtClean="0"/>
              <a:pPr/>
              <a:t>03.04.2023</a:t>
            </a:fld>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725C68B6-61C2-468F-89AB-4B9F7531AA68}" type="slidenum">
              <a:rPr lang="ru-RU" smtClean="0"/>
              <a:pPr/>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wipe dir="d"/>
  </p:transition>
  <p:timing>
    <p:tnLst>
      <p:par>
        <p:cTn id="1" dur="indefinite" restart="never" nodeType="tmRoot"/>
      </p:par>
    </p:tnLst>
  </p:timing>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533400"/>
            <a:ext cx="7860708" cy="5703912"/>
          </a:xfrm>
        </p:spPr>
        <p:txBody>
          <a:bodyPr/>
          <a:lstStyle/>
          <a:p>
            <a:pPr algn="ctr"/>
            <a:r>
              <a:rPr lang="uk-UA" sz="6600" dirty="0" smtClean="0"/>
              <a:t>СИСТЕМА РОБОТИ НАД ЕЛЕМЕНТАМИ </a:t>
            </a:r>
            <a:r>
              <a:rPr lang="ru-RU" sz="6600" dirty="0" smtClean="0"/>
              <a:t/>
            </a:r>
            <a:br>
              <a:rPr lang="ru-RU" sz="6600" dirty="0" smtClean="0"/>
            </a:br>
            <a:r>
              <a:rPr lang="uk-UA" sz="6600" dirty="0" smtClean="0"/>
              <a:t>СИНТАКСИСУ </a:t>
            </a:r>
            <a:r>
              <a:rPr lang="uk-UA" sz="6600" dirty="0" smtClean="0"/>
              <a:t>й </a:t>
            </a:r>
            <a:r>
              <a:rPr lang="uk-UA" sz="6600" dirty="0" smtClean="0"/>
              <a:t>ПУНКТУАЦІЇ</a:t>
            </a:r>
            <a:r>
              <a:rPr lang="ru-RU" dirty="0" smtClean="0"/>
              <a:t/>
            </a:r>
            <a:br>
              <a:rPr lang="ru-RU" dirty="0" smtClean="0"/>
            </a:br>
            <a:endParaRPr lang="ru-RU" dirty="0"/>
          </a:p>
        </p:txBody>
      </p:sp>
    </p:spTree>
  </p:cSld>
  <p:clrMapOvr>
    <a:masterClrMapping/>
  </p:clrMapOvr>
  <p:transition>
    <p:wipe dir="d"/>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76672"/>
            <a:ext cx="7643192" cy="5979064"/>
          </a:xfrm>
        </p:spPr>
        <p:txBody>
          <a:bodyPr/>
          <a:lstStyle/>
          <a:p>
            <a:pPr marL="0" indent="457200" algn="just">
              <a:spcBef>
                <a:spcPts val="0"/>
              </a:spcBef>
              <a:buNone/>
            </a:pPr>
            <a:r>
              <a:rPr lang="uk-UA" dirty="0" smtClean="0"/>
              <a:t>Отже, вся ця робота відбуватиметься в такій послідовності:</a:t>
            </a:r>
          </a:p>
          <a:p>
            <a:pPr marL="0" indent="457200" algn="just">
              <a:spcBef>
                <a:spcPts val="0"/>
              </a:spcBef>
              <a:buNone/>
            </a:pPr>
            <a:r>
              <a:rPr lang="uk-UA" dirty="0" smtClean="0"/>
              <a:t> 1) уповільнене читання речення з чіткою вимовою </a:t>
            </a:r>
            <a:r>
              <a:rPr lang="uk-UA" dirty="0" err="1" smtClean="0"/>
              <a:t>неповнозначних</a:t>
            </a:r>
            <a:r>
              <a:rPr lang="uk-UA" dirty="0" smtClean="0"/>
              <a:t> (службових) слів (при нормальному темпі читання прийменник ніби зливається з наступним повнозначним словом); </a:t>
            </a:r>
          </a:p>
          <a:p>
            <a:pPr marL="0" indent="457200" algn="just">
              <a:spcBef>
                <a:spcPts val="0"/>
              </a:spcBef>
              <a:buNone/>
            </a:pPr>
            <a:r>
              <a:rPr lang="uk-UA" dirty="0" smtClean="0"/>
              <a:t>2) графічне зображення кількості слів у реченні; </a:t>
            </a:r>
          </a:p>
          <a:p>
            <a:pPr marL="0" indent="457200" algn="just">
              <a:spcBef>
                <a:spcPts val="0"/>
              </a:spcBef>
              <a:buNone/>
            </a:pPr>
            <a:r>
              <a:rPr lang="uk-UA" dirty="0" smtClean="0"/>
              <a:t>3) повторне читання речення у нормальному темпі; </a:t>
            </a:r>
          </a:p>
          <a:p>
            <a:pPr marL="0" indent="457200" algn="just">
              <a:spcBef>
                <a:spcPts val="0"/>
              </a:spcBef>
              <a:buNone/>
            </a:pPr>
            <a:r>
              <a:rPr lang="uk-UA" dirty="0" smtClean="0"/>
              <a:t>4) порівняння вимови і написання.</a:t>
            </a:r>
            <a:endParaRPr lang="ru-RU" dirty="0" smtClean="0"/>
          </a:p>
          <a:p>
            <a:pPr>
              <a:buNone/>
            </a:pPr>
            <a:endParaRPr lang="ru-RU"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88640"/>
            <a:ext cx="7239000" cy="864096"/>
          </a:xfrm>
        </p:spPr>
        <p:txBody>
          <a:bodyPr>
            <a:normAutofit fontScale="90000"/>
          </a:bodyPr>
          <a:lstStyle/>
          <a:p>
            <a:pPr algn="ctr"/>
            <a:r>
              <a:rPr lang="uk-UA" sz="3100" dirty="0" smtClean="0">
                <a:solidFill>
                  <a:srgbClr val="FF0000"/>
                </a:solidFill>
              </a:rPr>
              <a:t> </a:t>
            </a:r>
            <a:r>
              <a:rPr lang="uk-UA" sz="2700" dirty="0" smtClean="0">
                <a:solidFill>
                  <a:schemeClr val="tx1"/>
                </a:solidFill>
              </a:rPr>
              <a:t>Формування</a:t>
            </a:r>
            <a:r>
              <a:rPr lang="uk-UA" sz="2700" dirty="0" smtClean="0">
                <a:solidFill>
                  <a:srgbClr val="FF0000"/>
                </a:solidFill>
              </a:rPr>
              <a:t> </a:t>
            </a:r>
            <a:r>
              <a:rPr lang="uk-UA" sz="2700" dirty="0" smtClean="0">
                <a:solidFill>
                  <a:schemeClr val="tx1"/>
                </a:solidFill>
              </a:rPr>
              <a:t>поняття про речення.</a:t>
            </a:r>
            <a:r>
              <a:rPr lang="ru-RU" sz="2700" dirty="0" smtClean="0"/>
              <a:t/>
            </a:r>
            <a:br>
              <a:rPr lang="ru-RU" sz="2700" dirty="0" smtClean="0"/>
            </a:br>
            <a:endParaRPr lang="ru-RU" sz="2700" dirty="0"/>
          </a:p>
        </p:txBody>
      </p:sp>
      <p:sp>
        <p:nvSpPr>
          <p:cNvPr id="3" name="Содержимое 2"/>
          <p:cNvSpPr>
            <a:spLocks noGrp="1"/>
          </p:cNvSpPr>
          <p:nvPr>
            <p:ph idx="1"/>
          </p:nvPr>
        </p:nvSpPr>
        <p:spPr>
          <a:xfrm>
            <a:off x="457200" y="836712"/>
            <a:ext cx="7643192" cy="5619024"/>
          </a:xfrm>
        </p:spPr>
        <p:txBody>
          <a:bodyPr>
            <a:normAutofit fontScale="85000" lnSpcReduction="20000"/>
          </a:bodyPr>
          <a:lstStyle/>
          <a:p>
            <a:pPr marL="0" indent="457200" algn="just">
              <a:spcBef>
                <a:spcPts val="0"/>
              </a:spcBef>
              <a:buNone/>
            </a:pPr>
            <a:r>
              <a:rPr lang="uk-UA" dirty="0" smtClean="0"/>
              <a:t>Формуючи поняття про речення як слово або групу слів, що виражають закінчену думку, вчитель насамперед повинен зіставити речення з його частиною (фрагментом), демонструючи таким чином закінченість і незакінченість думки, завершеність і незавершеність інтонаційної будови. Так, зіставляючи речення </a:t>
            </a:r>
            <a:r>
              <a:rPr lang="uk-UA" i="1" dirty="0" smtClean="0"/>
              <a:t>У Радянській країні всі діти вчаться</a:t>
            </a:r>
            <a:r>
              <a:rPr lang="uk-UA" dirty="0" smtClean="0"/>
              <a:t> з його частиною </a:t>
            </a:r>
            <a:r>
              <a:rPr lang="uk-UA" i="1" dirty="0" smtClean="0"/>
              <a:t>У Радянській країні всі діти.</a:t>
            </a:r>
            <a:r>
              <a:rPr lang="uk-UA" dirty="0" smtClean="0"/>
              <a:t>.., учні переконаються, що перше є реченням, бо в ньому знаходимо відповідь на запитання: про кого розповідається (про дітей) і що розповідається (вчаться), воно виражає певну думку і вимовляється з інтонацією завершення, тобто в кінці речення голос понижується. </a:t>
            </a:r>
            <a:endParaRPr lang="ru-RU" dirty="0"/>
          </a:p>
        </p:txBody>
      </p:sp>
    </p:spTree>
  </p:cSld>
  <p:clrMapOvr>
    <a:masterClrMapping/>
  </p:clrMapOvr>
  <p:transition>
    <p:wipe di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76672"/>
            <a:ext cx="7643192" cy="5979064"/>
          </a:xfrm>
        </p:spPr>
        <p:txBody>
          <a:bodyPr>
            <a:normAutofit fontScale="85000" lnSpcReduction="10000"/>
          </a:bodyPr>
          <a:lstStyle/>
          <a:p>
            <a:pPr marL="0" indent="457200" algn="just">
              <a:spcBef>
                <a:spcPts val="0"/>
              </a:spcBef>
              <a:buNone/>
            </a:pPr>
            <a:r>
              <a:rPr lang="uk-UA" dirty="0" smtClean="0"/>
              <a:t>У частині ж цього речення думка висловлена лише частково, в ній тільки повідомляється особа, але не сказано, що вона робить або якою вона є. Додаючи слова вчаться або щасливі, спостерігаємо, як речення набуває завершеності.</a:t>
            </a:r>
            <a:endParaRPr lang="ru-RU" dirty="0" smtClean="0"/>
          </a:p>
          <a:p>
            <a:pPr marL="0" indent="457200" algn="just">
              <a:spcBef>
                <a:spcPts val="0"/>
              </a:spcBef>
              <a:buNone/>
            </a:pPr>
            <a:r>
              <a:rPr lang="uk-UA" dirty="0" smtClean="0"/>
              <a:t>Спостереження готових зразків речень і активна робота над створенням їх сприяють усвідомленому засвоєнню ознак речення як синтаксичної одиниці зв’язного мовлення. Варто добирати і такі вправи, які спонукали б складати не лише окремі речення, а й зв’язані за змістом. Закінчуючи речення, поширюючи їх другорядними членами, учні водночас повинні думати, як вплине така робота на зміст зв’язного висловлювання в цілому. </a:t>
            </a:r>
            <a:endParaRPr lang="ru-RU" dirty="0"/>
          </a:p>
        </p:txBody>
      </p:sp>
    </p:spTree>
  </p:cSld>
  <p:clrMapOvr>
    <a:masterClrMapping/>
  </p:clrMapOvr>
  <p:transition>
    <p:wipe dir="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76672"/>
            <a:ext cx="7643192" cy="5979064"/>
          </a:xfrm>
        </p:spPr>
        <p:txBody>
          <a:bodyPr>
            <a:normAutofit fontScale="92500" lnSpcReduction="10000"/>
          </a:bodyPr>
          <a:lstStyle/>
          <a:p>
            <a:pPr marL="0" indent="457200" algn="just">
              <a:spcBef>
                <a:spcPts val="0"/>
              </a:spcBef>
              <a:buNone/>
            </a:pPr>
            <a:r>
              <a:rPr lang="uk-UA" dirty="0" smtClean="0"/>
              <a:t>Наприклад:</a:t>
            </a:r>
          </a:p>
          <a:p>
            <a:pPr marL="0" lvl="0" indent="457200" algn="just">
              <a:spcBef>
                <a:spcPts val="0"/>
              </a:spcBef>
              <a:buNone/>
            </a:pPr>
            <a:r>
              <a:rPr lang="uk-UA" dirty="0" smtClean="0"/>
              <a:t>1. Поширте речення за запитаннями.</a:t>
            </a:r>
            <a:endParaRPr lang="ru-RU" dirty="0" smtClean="0"/>
          </a:p>
          <a:p>
            <a:pPr marL="0" indent="457200" algn="just">
              <a:spcBef>
                <a:spcPts val="0"/>
              </a:spcBef>
              <a:buNone/>
            </a:pPr>
            <a:r>
              <a:rPr lang="uk-UA" i="1" dirty="0" smtClean="0">
                <a:solidFill>
                  <a:srgbClr val="0070C0"/>
                </a:solidFill>
              </a:rPr>
              <a:t>Ось уже видніються (які?) гори. Їх вершини сягають (чого?).</a:t>
            </a:r>
            <a:endParaRPr lang="ru-RU" i="1" dirty="0" smtClean="0">
              <a:solidFill>
                <a:srgbClr val="0070C0"/>
              </a:solidFill>
            </a:endParaRPr>
          </a:p>
          <a:p>
            <a:pPr marL="0" lvl="0" indent="457200" algn="just">
              <a:spcBef>
                <a:spcPts val="0"/>
              </a:spcBef>
              <a:buNone/>
            </a:pPr>
            <a:r>
              <a:rPr lang="uk-UA" dirty="0" smtClean="0"/>
              <a:t>2.Позакінчуйте розпочаті речення.</a:t>
            </a:r>
            <a:endParaRPr lang="ru-RU" dirty="0" smtClean="0"/>
          </a:p>
          <a:p>
            <a:pPr marL="0" indent="457200" algn="just">
              <a:spcBef>
                <a:spcPts val="0"/>
              </a:spcBef>
              <a:buNone/>
            </a:pPr>
            <a:r>
              <a:rPr lang="uk-UA" i="1" dirty="0" smtClean="0">
                <a:solidFill>
                  <a:srgbClr val="0070C0"/>
                </a:solidFill>
              </a:rPr>
              <a:t>Влітку ми любимо відпочивати біля... Там ми... До нас часто прибігає... Він теж...</a:t>
            </a:r>
            <a:endParaRPr lang="ru-RU" dirty="0" smtClean="0">
              <a:solidFill>
                <a:srgbClr val="0070C0"/>
              </a:solidFill>
            </a:endParaRPr>
          </a:p>
          <a:p>
            <a:pPr marL="0" lvl="0" indent="457200" algn="just">
              <a:spcBef>
                <a:spcPts val="0"/>
              </a:spcBef>
              <a:buNone/>
            </a:pPr>
            <a:r>
              <a:rPr lang="uk-UA" dirty="0" smtClean="0"/>
              <a:t>3.Поширте речення, добираючи слова з дужок.</a:t>
            </a:r>
            <a:endParaRPr lang="ru-RU" dirty="0" smtClean="0"/>
          </a:p>
          <a:p>
            <a:pPr marL="0" indent="457200" algn="just">
              <a:spcBef>
                <a:spcPts val="0"/>
              </a:spcBef>
              <a:buNone/>
            </a:pPr>
            <a:r>
              <a:rPr lang="uk-UA" i="1" dirty="0" smtClean="0">
                <a:solidFill>
                  <a:srgbClr val="0070C0"/>
                </a:solidFill>
              </a:rPr>
              <a:t>Насунула чорна (хмарка, хмаринка, хмара). Знявся рвучкий (вітер, вітерець, вітрисько). Задріботіли (краплі, краплинки) дощу.</a:t>
            </a:r>
            <a:endParaRPr lang="ru-RU" dirty="0" smtClean="0">
              <a:solidFill>
                <a:srgbClr val="0070C0"/>
              </a:solidFill>
            </a:endParaRPr>
          </a:p>
          <a:p>
            <a:pPr>
              <a:buNone/>
            </a:pPr>
            <a:endParaRPr lang="ru-RU" dirty="0"/>
          </a:p>
        </p:txBody>
      </p:sp>
    </p:spTree>
  </p:cSld>
  <p:clrMapOvr>
    <a:masterClrMapping/>
  </p:clrMapOvr>
  <p:transition>
    <p:wipe dir="d"/>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sz="2700" dirty="0" smtClean="0">
                <a:solidFill>
                  <a:schemeClr val="tx1"/>
                </a:solidFill>
              </a:rPr>
              <a:t>3. Вивчення типів речень за метою висловлювання й за інтонацією.</a:t>
            </a:r>
            <a:r>
              <a:rPr lang="ru-RU" dirty="0" smtClean="0"/>
              <a:t/>
            </a:r>
            <a:br>
              <a:rPr lang="ru-RU" dirty="0" smtClean="0"/>
            </a:br>
            <a:endParaRPr lang="ru-RU" dirty="0"/>
          </a:p>
        </p:txBody>
      </p:sp>
      <p:sp>
        <p:nvSpPr>
          <p:cNvPr id="3" name="Содержимое 2"/>
          <p:cNvSpPr>
            <a:spLocks noGrp="1"/>
          </p:cNvSpPr>
          <p:nvPr>
            <p:ph idx="1"/>
          </p:nvPr>
        </p:nvSpPr>
        <p:spPr>
          <a:xfrm>
            <a:off x="457200" y="2060848"/>
            <a:ext cx="7571184" cy="4394888"/>
          </a:xfrm>
        </p:spPr>
        <p:txBody>
          <a:bodyPr>
            <a:normAutofit/>
          </a:bodyPr>
          <a:lstStyle/>
          <a:p>
            <a:pPr marL="0" indent="457200" algn="just">
              <a:spcBef>
                <a:spcPts val="0"/>
              </a:spcBef>
              <a:buNone/>
            </a:pPr>
            <a:r>
              <a:rPr lang="uk-UA" sz="2800" dirty="0" smtClean="0"/>
              <a:t>Важливо з перших же кроків засвоєння грамоти привчати школярів «читати» розділові знаки, відтворювати тривалість пауз, які позначаються на письмі комою, крапкою та іншими розділовими знаками, відтворювати речення з розповідною, питальною, неокличною та окличною інтонаціями. </a:t>
            </a:r>
            <a:endParaRPr lang="ru-RU" sz="2800" dirty="0" smtClean="0"/>
          </a:p>
          <a:p>
            <a:pPr>
              <a:buNone/>
            </a:pPr>
            <a:endParaRPr lang="ru-RU" dirty="0"/>
          </a:p>
        </p:txBody>
      </p:sp>
    </p:spTree>
  </p:cSld>
  <p:clrMapOvr>
    <a:masterClrMapping/>
  </p:clrMapOvr>
  <p:transition>
    <p:wipe dir="d"/>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7643192" cy="6051072"/>
          </a:xfrm>
        </p:spPr>
        <p:txBody>
          <a:bodyPr/>
          <a:lstStyle/>
          <a:p>
            <a:pPr marL="0" indent="457200" algn="just">
              <a:spcBef>
                <a:spcPts val="0"/>
              </a:spcBef>
              <a:buNone/>
            </a:pPr>
            <a:r>
              <a:rPr lang="uk-UA" dirty="0" smtClean="0"/>
              <a:t>У 2 класі учні засвоюють, що </a:t>
            </a:r>
            <a:r>
              <a:rPr lang="uk-UA" dirty="0" smtClean="0">
                <a:solidFill>
                  <a:srgbClr val="0070C0"/>
                </a:solidFill>
              </a:rPr>
              <a:t>за метою висловлювання є речення :</a:t>
            </a:r>
            <a:endParaRPr lang="ru-RU" dirty="0">
              <a:solidFill>
                <a:srgbClr val="0070C0"/>
              </a:solidFill>
            </a:endParaRPr>
          </a:p>
        </p:txBody>
      </p:sp>
      <p:graphicFrame>
        <p:nvGraphicFramePr>
          <p:cNvPr id="5" name="Схема 4"/>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graphicEl>
                                              <a:dgm id="{69260518-AD28-4F8C-B5EB-9A28F44193AA}"/>
                                            </p:graphicEl>
                                          </p:spTgt>
                                        </p:tgtEl>
                                        <p:attrNameLst>
                                          <p:attrName>style.visibility</p:attrName>
                                        </p:attrNameLst>
                                      </p:cBhvr>
                                      <p:to>
                                        <p:strVal val="visible"/>
                                      </p:to>
                                    </p:set>
                                    <p:anim calcmode="lin" valueType="num">
                                      <p:cBhvr additive="base">
                                        <p:cTn id="13" dur="500" fill="hold"/>
                                        <p:tgtEl>
                                          <p:spTgt spid="5">
                                            <p:graphicEl>
                                              <a:dgm id="{69260518-AD28-4F8C-B5EB-9A28F44193AA}"/>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graphicEl>
                                              <a:dgm id="{69260518-AD28-4F8C-B5EB-9A28F44193AA}"/>
                                            </p:graphic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graphicEl>
                                              <a:dgm id="{937D5D6C-769F-41F9-AC93-679780AB864A}"/>
                                            </p:graphicEl>
                                          </p:spTgt>
                                        </p:tgtEl>
                                        <p:attrNameLst>
                                          <p:attrName>style.visibility</p:attrName>
                                        </p:attrNameLst>
                                      </p:cBhvr>
                                      <p:to>
                                        <p:strVal val="visible"/>
                                      </p:to>
                                    </p:set>
                                    <p:anim calcmode="lin" valueType="num">
                                      <p:cBhvr additive="base">
                                        <p:cTn id="19" dur="500" fill="hold"/>
                                        <p:tgtEl>
                                          <p:spTgt spid="5">
                                            <p:graphicEl>
                                              <a:dgm id="{937D5D6C-769F-41F9-AC93-679780AB864A}"/>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graphicEl>
                                              <a:dgm id="{937D5D6C-769F-41F9-AC93-679780AB864A}"/>
                                            </p:graphic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graphicEl>
                                              <a:dgm id="{4B949BF1-01B5-4109-A920-984A2243B790}"/>
                                            </p:graphicEl>
                                          </p:spTgt>
                                        </p:tgtEl>
                                        <p:attrNameLst>
                                          <p:attrName>style.visibility</p:attrName>
                                        </p:attrNameLst>
                                      </p:cBhvr>
                                      <p:to>
                                        <p:strVal val="visible"/>
                                      </p:to>
                                    </p:set>
                                    <p:anim calcmode="lin" valueType="num">
                                      <p:cBhvr additive="base">
                                        <p:cTn id="25" dur="500" fill="hold"/>
                                        <p:tgtEl>
                                          <p:spTgt spid="5">
                                            <p:graphicEl>
                                              <a:dgm id="{4B949BF1-01B5-4109-A920-984A2243B790}"/>
                                            </p:graphic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graphicEl>
                                              <a:dgm id="{4B949BF1-01B5-4109-A920-984A2243B790}"/>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Graphic spid="5" grpId="0">
        <p:bldSub>
          <a:bldDgm bld="one"/>
        </p:bldSub>
      </p:bldGraphic>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7643192" cy="6195088"/>
          </a:xfrm>
        </p:spPr>
        <p:txBody>
          <a:bodyPr/>
          <a:lstStyle/>
          <a:p>
            <a:pPr marL="0" indent="457200" algn="just">
              <a:spcBef>
                <a:spcPts val="0"/>
              </a:spcBef>
              <a:buNone/>
            </a:pPr>
            <a:r>
              <a:rPr lang="uk-UA" sz="2800" dirty="0" smtClean="0"/>
              <a:t>Особливості інтонації найкраще ілюструвати на одному і тому самому реченні, зміст якого змінюється в залежності від мети висловлювання. Так, розповідне речення </a:t>
            </a:r>
            <a:r>
              <a:rPr lang="uk-UA" sz="2800" i="1" dirty="0" smtClean="0">
                <a:solidFill>
                  <a:srgbClr val="0070C0"/>
                </a:solidFill>
              </a:rPr>
              <a:t>Брат працює трактористом </a:t>
            </a:r>
            <a:r>
              <a:rPr lang="uk-UA" sz="2800" dirty="0" smtClean="0"/>
              <a:t>стане питальним, якщо його вимовити з питальною інтонацією </a:t>
            </a:r>
            <a:r>
              <a:rPr lang="uk-UA" sz="2800" i="1" dirty="0" smtClean="0"/>
              <a:t>(</a:t>
            </a:r>
            <a:r>
              <a:rPr lang="uk-UA" sz="2800" i="1" dirty="0" smtClean="0">
                <a:solidFill>
                  <a:srgbClr val="0070C0"/>
                </a:solidFill>
              </a:rPr>
              <a:t>Брат працює трактористом</a:t>
            </a:r>
            <a:r>
              <a:rPr lang="uk-UA" sz="2800" i="1" dirty="0" smtClean="0"/>
              <a:t>?</a:t>
            </a:r>
            <a:r>
              <a:rPr lang="uk-UA" sz="2800" dirty="0" smtClean="0"/>
              <a:t>), змінивши форми слів, утворимо спонукальне — </a:t>
            </a:r>
            <a:r>
              <a:rPr lang="uk-UA" sz="2800" i="1" dirty="0" smtClean="0">
                <a:solidFill>
                  <a:srgbClr val="0070C0"/>
                </a:solidFill>
              </a:rPr>
              <a:t>«Брате, працюй трактористом».</a:t>
            </a:r>
            <a:r>
              <a:rPr lang="uk-UA" sz="2800" dirty="0" smtClean="0">
                <a:solidFill>
                  <a:srgbClr val="0070C0"/>
                </a:solidFill>
              </a:rPr>
              <a:t> </a:t>
            </a:r>
            <a:r>
              <a:rPr lang="uk-UA" sz="2800" dirty="0" smtClean="0"/>
              <a:t>Кожне з цих речень може стати окличним, якщо його вимовити з більшою силою голосу.</a:t>
            </a:r>
            <a:endParaRPr lang="ru-RU" sz="2800" dirty="0" smtClean="0"/>
          </a:p>
          <a:p>
            <a:pPr>
              <a:buNone/>
            </a:pPr>
            <a:endParaRPr lang="ru-RU" dirty="0"/>
          </a:p>
        </p:txBody>
      </p:sp>
    </p:spTree>
  </p:cSld>
  <p:clrMapOvr>
    <a:masterClrMapping/>
  </p:clrMapOvr>
  <p:transition>
    <p:wipe dir="d"/>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7643192" cy="6195088"/>
          </a:xfrm>
        </p:spPr>
        <p:txBody>
          <a:bodyPr>
            <a:normAutofit fontScale="85000" lnSpcReduction="20000"/>
          </a:bodyPr>
          <a:lstStyle/>
          <a:p>
            <a:pPr marL="0" indent="457200" algn="just">
              <a:spcBef>
                <a:spcPts val="0"/>
              </a:spcBef>
              <a:buNone/>
            </a:pPr>
            <a:r>
              <a:rPr lang="uk-UA" dirty="0" smtClean="0"/>
              <a:t>Слуховий і руховий аналізатори особливо активно працюють тоді, коли учні самостійно складають або перебудовують речення, компонують невеличкі зв’язні висловлювання, вводячи у них різні за метою й за інтонацією речення, а до них — звертання. Можна запропонувати такі, наприклад, вправи:</a:t>
            </a:r>
          </a:p>
          <a:p>
            <a:pPr marL="0" indent="457200" algn="just">
              <a:spcBef>
                <a:spcPts val="0"/>
              </a:spcBef>
              <a:buNone/>
            </a:pPr>
            <a:r>
              <a:rPr lang="uk-UA" dirty="0" smtClean="0"/>
              <a:t>1. Склади розповідне, питальне і спонукальне речення. Для цього використай такі слова: </a:t>
            </a:r>
            <a:r>
              <a:rPr lang="uk-UA" i="1" dirty="0" smtClean="0">
                <a:solidFill>
                  <a:srgbClr val="0070C0"/>
                </a:solidFill>
              </a:rPr>
              <a:t>хлопчик, другий клас, навчатися, який, добре.</a:t>
            </a:r>
            <a:r>
              <a:rPr lang="uk-UA" dirty="0" smtClean="0">
                <a:solidFill>
                  <a:srgbClr val="0070C0"/>
                </a:solidFill>
              </a:rPr>
              <a:t> </a:t>
            </a:r>
            <a:r>
              <a:rPr lang="uk-UA" dirty="0" smtClean="0"/>
              <a:t>Змінюй їх відповідно до змісту.</a:t>
            </a:r>
          </a:p>
          <a:p>
            <a:pPr marL="0" indent="457200" algn="just">
              <a:spcBef>
                <a:spcPts val="0"/>
              </a:spcBef>
              <a:buNone/>
            </a:pPr>
            <a:r>
              <a:rPr lang="uk-UA" dirty="0" smtClean="0"/>
              <a:t>Зв’язуючи слова за змістом висловлювання, учні одержать кілька варіантів речень</a:t>
            </a:r>
            <a:r>
              <a:rPr lang="uk-UA" i="1" dirty="0" smtClean="0"/>
              <a:t>: </a:t>
            </a:r>
            <a:r>
              <a:rPr lang="uk-UA" i="1" dirty="0" smtClean="0">
                <a:solidFill>
                  <a:srgbClr val="0070C0"/>
                </a:solidFill>
              </a:rPr>
              <a:t>Хлопчик навчається у другому класі. Хлопчик навчається у другому класі? У якому класі навчається хлопчик? Який хлопчик навчається у другому класі? Хлопчику, добре вчися у другому класі</a:t>
            </a:r>
            <a:r>
              <a:rPr lang="uk-UA" dirty="0" smtClean="0">
                <a:solidFill>
                  <a:srgbClr val="0070C0"/>
                </a:solidFill>
              </a:rPr>
              <a:t>! </a:t>
            </a:r>
            <a:r>
              <a:rPr lang="uk-UA" dirty="0" smtClean="0"/>
              <a:t>І т. п.</a:t>
            </a:r>
            <a:endParaRPr lang="ru-RU" dirty="0" smtClean="0"/>
          </a:p>
          <a:p>
            <a:pPr marL="0" indent="457200" algn="just">
              <a:spcBef>
                <a:spcPts val="0"/>
              </a:spcBef>
              <a:buNone/>
            </a:pPr>
            <a:endParaRPr lang="ru-RU" dirty="0" smtClean="0"/>
          </a:p>
          <a:p>
            <a:pPr>
              <a:buNone/>
            </a:pPr>
            <a:endParaRPr lang="ru-RU" dirty="0"/>
          </a:p>
        </p:txBody>
      </p:sp>
    </p:spTree>
  </p:cSld>
  <p:clrMapOvr>
    <a:masterClrMapping/>
  </p:clrMapOvr>
  <p:transition>
    <p:wipe dir="d"/>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32656"/>
            <a:ext cx="7571184" cy="6123080"/>
          </a:xfrm>
        </p:spPr>
        <p:txBody>
          <a:bodyPr>
            <a:normAutofit fontScale="85000" lnSpcReduction="10000"/>
          </a:bodyPr>
          <a:lstStyle/>
          <a:p>
            <a:pPr marL="0" indent="457200" algn="just">
              <a:spcBef>
                <a:spcPts val="0"/>
              </a:spcBef>
              <a:buNone/>
            </a:pPr>
            <a:r>
              <a:rPr lang="uk-UA" dirty="0" smtClean="0"/>
              <a:t>2. Подані речення перебудуй так, щоб вони стали спонукальними.</a:t>
            </a:r>
            <a:endParaRPr lang="ru-RU" dirty="0" smtClean="0"/>
          </a:p>
          <a:p>
            <a:pPr marL="0" indent="457200" algn="just">
              <a:spcBef>
                <a:spcPts val="0"/>
              </a:spcBef>
              <a:buNone/>
            </a:pPr>
            <a:r>
              <a:rPr lang="uk-UA" i="1" dirty="0" smtClean="0">
                <a:solidFill>
                  <a:srgbClr val="0070C0"/>
                </a:solidFill>
              </a:rPr>
              <a:t>Сергійко відвідає музей. Подруга прийде до мене в гості. Оленка виконує завдання. Бабуся розповідає казку.</a:t>
            </a:r>
            <a:endParaRPr lang="ru-RU" dirty="0" smtClean="0">
              <a:solidFill>
                <a:srgbClr val="0070C0"/>
              </a:solidFill>
            </a:endParaRPr>
          </a:p>
          <a:p>
            <a:pPr marL="0" indent="457200" algn="just">
              <a:spcBef>
                <a:spcPts val="0"/>
              </a:spcBef>
              <a:buNone/>
            </a:pPr>
            <a:r>
              <a:rPr lang="uk-UA" dirty="0" smtClean="0"/>
              <a:t>3.	Передай усно або на письмі розмову між двома друзями. Кожне речення-запитання і речення-відповідь пиши з нового рядка.</a:t>
            </a:r>
            <a:endParaRPr lang="ru-RU" dirty="0" smtClean="0"/>
          </a:p>
          <a:p>
            <a:pPr marL="0" indent="457200" algn="just">
              <a:spcBef>
                <a:spcPts val="0"/>
              </a:spcBef>
              <a:buNone/>
            </a:pPr>
            <a:r>
              <a:rPr lang="uk-UA" dirty="0" smtClean="0">
                <a:solidFill>
                  <a:srgbClr val="0070C0"/>
                </a:solidFill>
              </a:rPr>
              <a:t>Зразок:</a:t>
            </a:r>
            <a:endParaRPr lang="ru-RU" dirty="0" smtClean="0">
              <a:solidFill>
                <a:srgbClr val="0070C0"/>
              </a:solidFill>
            </a:endParaRPr>
          </a:p>
          <a:p>
            <a:pPr marL="0" indent="457200" algn="just">
              <a:spcBef>
                <a:spcPts val="0"/>
              </a:spcBef>
              <a:buNone/>
            </a:pPr>
            <a:r>
              <a:rPr lang="uk-UA" dirty="0" smtClean="0"/>
              <a:t>—	Петрику, чим ти займаєшся у вільний час?</a:t>
            </a:r>
            <a:endParaRPr lang="ru-RU" dirty="0" smtClean="0"/>
          </a:p>
          <a:p>
            <a:pPr marL="0" indent="457200" algn="just">
              <a:spcBef>
                <a:spcPts val="0"/>
              </a:spcBef>
              <a:buNone/>
            </a:pPr>
            <a:r>
              <a:rPr lang="uk-UA" dirty="0" smtClean="0"/>
              <a:t>—	У вільний час я люблю читати книжки.</a:t>
            </a:r>
            <a:endParaRPr lang="ru-RU" dirty="0" smtClean="0"/>
          </a:p>
          <a:p>
            <a:pPr marL="0" indent="457200" algn="just">
              <a:spcBef>
                <a:spcPts val="0"/>
              </a:spcBef>
              <a:buNone/>
            </a:pPr>
            <a:r>
              <a:rPr lang="uk-UA" dirty="0" smtClean="0"/>
              <a:t>—	А які книжки ти читаєш?</a:t>
            </a:r>
            <a:endParaRPr lang="ru-RU" dirty="0" smtClean="0"/>
          </a:p>
          <a:p>
            <a:pPr marL="0" indent="457200" algn="just">
              <a:spcBef>
                <a:spcPts val="0"/>
              </a:spcBef>
              <a:buNone/>
            </a:pPr>
            <a:r>
              <a:rPr lang="uk-UA" dirty="0" smtClean="0"/>
              <a:t>4.	Склади зв’язну розповідь про прогулянку в ліс. Використай у ній неокличні та окличні речення.</a:t>
            </a:r>
            <a:endParaRPr lang="ru-RU" dirty="0" smtClean="0"/>
          </a:p>
          <a:p>
            <a:pPr>
              <a:buNone/>
            </a:pPr>
            <a:endParaRPr lang="ru-RU" dirty="0"/>
          </a:p>
        </p:txBody>
      </p:sp>
    </p:spTree>
  </p:cSld>
  <p:clrMapOvr>
    <a:masterClrMapping/>
  </p:clrMapOvr>
  <p:transition>
    <p:wipe dir="d"/>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32656"/>
            <a:ext cx="7643192" cy="6123080"/>
          </a:xfrm>
        </p:spPr>
        <p:txBody>
          <a:bodyPr>
            <a:normAutofit fontScale="77500" lnSpcReduction="20000"/>
          </a:bodyPr>
          <a:lstStyle/>
          <a:p>
            <a:pPr marL="0" indent="457200" algn="just">
              <a:spcBef>
                <a:spcPts val="0"/>
              </a:spcBef>
              <a:buNone/>
            </a:pPr>
            <a:r>
              <a:rPr lang="uk-UA" dirty="0" smtClean="0"/>
              <a:t>Під час роботи над інтонуванням різних за метою висловлювання речень учні привчаються застосовувати логічний наголос. Без цього не може бути виразного читання. Доцільно дібрати таке речення, кожне слово якого можна виділити голосом як у питальному реченні, так і в реченні, що є відповіддю на поставлене питання. Наприклад, речення </a:t>
            </a:r>
            <a:r>
              <a:rPr lang="uk-UA" i="1" dirty="0" smtClean="0">
                <a:solidFill>
                  <a:srgbClr val="0070C0"/>
                </a:solidFill>
              </a:rPr>
              <a:t>У цьому році учні нашого класу побували в Ленінграді</a:t>
            </a:r>
            <a:r>
              <a:rPr lang="uk-UA" i="1" dirty="0" smtClean="0"/>
              <a:t> </a:t>
            </a:r>
            <a:r>
              <a:rPr lang="uk-UA" dirty="0" smtClean="0"/>
              <a:t>може стати відповіддю на різні питання: </a:t>
            </a:r>
            <a:r>
              <a:rPr lang="uk-UA" i="1" dirty="0" smtClean="0"/>
              <a:t>Коли побували учні вашого класу в Ленінграді? (У цьому році.) Учні якого класу побували в Ленінграді в цьому році? (Учні нашого класу.) Де побували в цьому році учні вашого класу? (...в Ленінграді.) Чи побували учні вашого класу в цьому році в Ленінграді? (</a:t>
            </a:r>
            <a:r>
              <a:rPr lang="uk-UA" i="1" dirty="0" err="1" smtClean="0"/>
              <a:t>...побували</a:t>
            </a:r>
            <a:r>
              <a:rPr lang="uk-UA" i="1" dirty="0" smtClean="0"/>
              <a:t>.)</a:t>
            </a:r>
            <a:r>
              <a:rPr lang="uk-UA" dirty="0" smtClean="0"/>
              <a:t> Відповідаючи на запитання, учні мають з більшою силою голосу вимовляти ті слова, які є відповіддю на запитання (вони ставляться в кінці речень-відповідей). Логічний наголос учні засвоюють практично, без використання терміна.</a:t>
            </a:r>
            <a:endParaRPr lang="ru-RU" dirty="0" smtClean="0"/>
          </a:p>
          <a:p>
            <a:pPr>
              <a:buNone/>
            </a:pPr>
            <a:endParaRPr lang="ru-RU" dirty="0"/>
          </a:p>
        </p:txBody>
      </p:sp>
    </p:spTree>
  </p:cSld>
  <p:clrMapOvr>
    <a:masterClrMapping/>
  </p:clrMapOvr>
  <p:transition>
    <p:wipe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7643192" cy="6051072"/>
          </a:xfrm>
        </p:spPr>
        <p:txBody>
          <a:bodyPr>
            <a:normAutofit fontScale="77500" lnSpcReduction="20000"/>
          </a:bodyPr>
          <a:lstStyle/>
          <a:p>
            <a:pPr algn="ctr">
              <a:buNone/>
            </a:pPr>
            <a:r>
              <a:rPr lang="uk-UA" b="1" dirty="0" smtClean="0"/>
              <a:t>План</a:t>
            </a:r>
            <a:endParaRPr lang="ru-RU" b="1" dirty="0" smtClean="0"/>
          </a:p>
          <a:p>
            <a:pPr marL="0" lvl="0" indent="457200" algn="just">
              <a:spcBef>
                <a:spcPts val="0"/>
              </a:spcBef>
              <a:buNone/>
            </a:pPr>
            <a:r>
              <a:rPr lang="uk-UA" dirty="0" smtClean="0">
                <a:ea typeface="Arial Unicode MS" pitchFamily="34" charset="-128"/>
                <a:cs typeface="Arial Unicode MS" pitchFamily="34" charset="-128"/>
              </a:rPr>
              <a:t>1.Методика розкриття синтаксичних понять.</a:t>
            </a:r>
            <a:endParaRPr lang="ru-RU" dirty="0" smtClean="0">
              <a:ea typeface="Arial Unicode MS" pitchFamily="34" charset="-128"/>
              <a:cs typeface="Arial Unicode MS" pitchFamily="34" charset="-128"/>
            </a:endParaRPr>
          </a:p>
          <a:p>
            <a:pPr marL="0" lvl="0" indent="457200" algn="just">
              <a:spcBef>
                <a:spcPts val="0"/>
              </a:spcBef>
              <a:buNone/>
            </a:pPr>
            <a:r>
              <a:rPr lang="uk-UA" dirty="0" smtClean="0">
                <a:ea typeface="Arial Unicode MS" pitchFamily="34" charset="-128"/>
                <a:cs typeface="Arial Unicode MS" pitchFamily="34" charset="-128"/>
              </a:rPr>
              <a:t>2.Вироблення початкових уявлень про речення і його будову</a:t>
            </a:r>
            <a:endParaRPr lang="ru-RU" dirty="0" smtClean="0">
              <a:ea typeface="Arial Unicode MS" pitchFamily="34" charset="-128"/>
              <a:cs typeface="Arial Unicode MS" pitchFamily="34" charset="-128"/>
            </a:endParaRPr>
          </a:p>
          <a:p>
            <a:pPr marL="0" lvl="0" indent="457200" algn="just">
              <a:spcBef>
                <a:spcPts val="0"/>
              </a:spcBef>
              <a:buNone/>
            </a:pPr>
            <a:r>
              <a:rPr lang="uk-UA" dirty="0" smtClean="0">
                <a:ea typeface="Arial Unicode MS" pitchFamily="34" charset="-128"/>
                <a:cs typeface="Arial Unicode MS" pitchFamily="34" charset="-128"/>
              </a:rPr>
              <a:t>3.Вивчення типів речень за метою висловлювання й за інтонацією.</a:t>
            </a:r>
            <a:endParaRPr lang="ru-RU" dirty="0" smtClean="0">
              <a:ea typeface="Arial Unicode MS" pitchFamily="34" charset="-128"/>
              <a:cs typeface="Arial Unicode MS" pitchFamily="34" charset="-128"/>
            </a:endParaRPr>
          </a:p>
          <a:p>
            <a:pPr marL="0" lvl="0" indent="457200" algn="just">
              <a:spcBef>
                <a:spcPts val="0"/>
              </a:spcBef>
              <a:buNone/>
            </a:pPr>
            <a:r>
              <a:rPr lang="uk-UA" dirty="0" smtClean="0">
                <a:ea typeface="Arial Unicode MS" pitchFamily="34" charset="-128"/>
                <a:cs typeface="Arial Unicode MS" pitchFamily="34" charset="-128"/>
              </a:rPr>
              <a:t>4.Робота над засвоєнням понять</a:t>
            </a:r>
            <a:r>
              <a:rPr lang="en-US" dirty="0" smtClean="0">
                <a:ea typeface="Arial Unicode MS" pitchFamily="34" charset="-128"/>
                <a:cs typeface="Arial Unicode MS" pitchFamily="34" charset="-128"/>
              </a:rPr>
              <a:t> ‘‘</a:t>
            </a:r>
            <a:r>
              <a:rPr lang="uk-UA" dirty="0" smtClean="0">
                <a:ea typeface="Arial Unicode MS" pitchFamily="34" charset="-128"/>
                <a:cs typeface="Arial Unicode MS" pitchFamily="34" charset="-128"/>
              </a:rPr>
              <a:t>основа </a:t>
            </a:r>
            <a:r>
              <a:rPr lang="uk-UA" dirty="0" err="1" smtClean="0">
                <a:ea typeface="Arial Unicode MS" pitchFamily="34" charset="-128"/>
                <a:cs typeface="Arial Unicode MS" pitchFamily="34" charset="-128"/>
              </a:rPr>
              <a:t>речення”</a:t>
            </a:r>
            <a:r>
              <a:rPr lang="uk-UA" dirty="0" smtClean="0">
                <a:ea typeface="Arial Unicode MS" pitchFamily="34" charset="-128"/>
                <a:cs typeface="Arial Unicode MS" pitchFamily="34" charset="-128"/>
              </a:rPr>
              <a:t>, </a:t>
            </a:r>
            <a:r>
              <a:rPr lang="en-US" dirty="0" smtClean="0">
                <a:ea typeface="Arial Unicode MS" pitchFamily="34" charset="-128"/>
                <a:cs typeface="Arial Unicode MS" pitchFamily="34" charset="-128"/>
              </a:rPr>
              <a:t>‘‘</a:t>
            </a:r>
            <a:r>
              <a:rPr lang="uk-UA" dirty="0" smtClean="0">
                <a:ea typeface="Arial Unicode MS" pitchFamily="34" charset="-128"/>
                <a:cs typeface="Arial Unicode MS" pitchFamily="34" charset="-128"/>
              </a:rPr>
              <a:t>головні члени </a:t>
            </a:r>
            <a:r>
              <a:rPr lang="uk-UA" dirty="0" err="1" smtClean="0">
                <a:ea typeface="Arial Unicode MS" pitchFamily="34" charset="-128"/>
                <a:cs typeface="Arial Unicode MS" pitchFamily="34" charset="-128"/>
              </a:rPr>
              <a:t>речення”</a:t>
            </a:r>
            <a:r>
              <a:rPr lang="uk-UA" dirty="0" smtClean="0">
                <a:ea typeface="Arial Unicode MS" pitchFamily="34" charset="-128"/>
                <a:cs typeface="Arial Unicode MS" pitchFamily="34" charset="-128"/>
              </a:rPr>
              <a:t>.</a:t>
            </a:r>
            <a:endParaRPr lang="ru-RU" dirty="0" smtClean="0">
              <a:ea typeface="Arial Unicode MS" pitchFamily="34" charset="-128"/>
              <a:cs typeface="Arial Unicode MS" pitchFamily="34" charset="-128"/>
            </a:endParaRPr>
          </a:p>
          <a:p>
            <a:pPr marL="0" lvl="0" indent="457200" algn="just">
              <a:spcBef>
                <a:spcPts val="0"/>
              </a:spcBef>
              <a:buNone/>
            </a:pPr>
            <a:r>
              <a:rPr lang="uk-UA" dirty="0" smtClean="0">
                <a:ea typeface="Arial Unicode MS" pitchFamily="34" charset="-128"/>
                <a:cs typeface="Arial Unicode MS" pitchFamily="34" charset="-128"/>
              </a:rPr>
              <a:t>5.Навчання учнів встановлювати смисловий і граматичний зв‘язок між словами в реченні.</a:t>
            </a:r>
            <a:endParaRPr lang="ru-RU" dirty="0" smtClean="0">
              <a:ea typeface="Arial Unicode MS" pitchFamily="34" charset="-128"/>
              <a:cs typeface="Arial Unicode MS" pitchFamily="34" charset="-128"/>
            </a:endParaRPr>
          </a:p>
          <a:p>
            <a:pPr marL="0" lvl="0" indent="457200" algn="just">
              <a:spcBef>
                <a:spcPts val="0"/>
              </a:spcBef>
              <a:buNone/>
            </a:pPr>
            <a:r>
              <a:rPr lang="uk-UA" dirty="0" smtClean="0">
                <a:ea typeface="Arial Unicode MS" pitchFamily="34" charset="-128"/>
                <a:cs typeface="Arial Unicode MS" pitchFamily="34" charset="-128"/>
              </a:rPr>
              <a:t>6.Вивчення однорідних членів речення.</a:t>
            </a:r>
            <a:endParaRPr lang="ru-RU" dirty="0" smtClean="0">
              <a:ea typeface="Arial Unicode MS" pitchFamily="34" charset="-128"/>
              <a:cs typeface="Arial Unicode MS" pitchFamily="34" charset="-128"/>
            </a:endParaRPr>
          </a:p>
          <a:p>
            <a:pPr marL="0" lvl="0" indent="457200" algn="just">
              <a:spcBef>
                <a:spcPts val="0"/>
              </a:spcBef>
              <a:buNone/>
            </a:pPr>
            <a:r>
              <a:rPr lang="uk-UA" dirty="0" smtClean="0">
                <a:ea typeface="Arial Unicode MS" pitchFamily="34" charset="-128"/>
                <a:cs typeface="Arial Unicode MS" pitchFamily="34" charset="-128"/>
              </a:rPr>
              <a:t>7.Ознайомлення зі складним реченням.</a:t>
            </a:r>
            <a:endParaRPr lang="ru-RU" dirty="0" smtClean="0">
              <a:ea typeface="Arial Unicode MS" pitchFamily="34" charset="-128"/>
              <a:cs typeface="Arial Unicode MS" pitchFamily="34" charset="-128"/>
            </a:endParaRPr>
          </a:p>
          <a:p>
            <a:pPr marL="0" lvl="0" indent="457200" algn="just">
              <a:spcBef>
                <a:spcPts val="0"/>
              </a:spcBef>
              <a:buNone/>
            </a:pPr>
            <a:r>
              <a:rPr lang="uk-UA" dirty="0" smtClean="0">
                <a:ea typeface="Arial Unicode MS" pitchFamily="34" charset="-128"/>
                <a:cs typeface="Arial Unicode MS" pitchFamily="34" charset="-128"/>
              </a:rPr>
              <a:t>8.Система аналітико-синтетичних вправ із синтаксису.</a:t>
            </a:r>
            <a:endParaRPr lang="ru-RU" dirty="0" smtClean="0">
              <a:ea typeface="Arial Unicode MS" pitchFamily="34" charset="-128"/>
              <a:cs typeface="Arial Unicode MS" pitchFamily="34" charset="-128"/>
            </a:endParaRPr>
          </a:p>
          <a:p>
            <a:pPr marL="0" lvl="0" indent="457200" algn="just">
              <a:spcBef>
                <a:spcPts val="0"/>
              </a:spcBef>
              <a:buNone/>
            </a:pPr>
            <a:r>
              <a:rPr lang="uk-UA" dirty="0" smtClean="0">
                <a:ea typeface="Arial Unicode MS" pitchFamily="34" charset="-128"/>
                <a:cs typeface="Arial Unicode MS" pitchFamily="34" charset="-128"/>
              </a:rPr>
              <a:t>9.Зв</a:t>
            </a:r>
            <a:r>
              <a:rPr lang="en-US" dirty="0" smtClean="0">
                <a:ea typeface="Arial Unicode MS" pitchFamily="34" charset="-128"/>
                <a:cs typeface="Arial Unicode MS" pitchFamily="34" charset="-128"/>
              </a:rPr>
              <a:t>’</a:t>
            </a:r>
            <a:r>
              <a:rPr lang="uk-UA" dirty="0" err="1" smtClean="0">
                <a:ea typeface="Arial Unicode MS" pitchFamily="34" charset="-128"/>
                <a:cs typeface="Arial Unicode MS" pitchFamily="34" charset="-128"/>
              </a:rPr>
              <a:t>язок</a:t>
            </a:r>
            <a:r>
              <a:rPr lang="uk-UA" dirty="0" smtClean="0">
                <a:ea typeface="Arial Unicode MS" pitchFamily="34" charset="-128"/>
                <a:cs typeface="Arial Unicode MS" pitchFamily="34" charset="-128"/>
              </a:rPr>
              <a:t> роботи над реченням і словосполученням з розвитком контекстного мовлення.</a:t>
            </a:r>
            <a:endParaRPr lang="ru-RU" dirty="0" smtClean="0">
              <a:ea typeface="Arial Unicode MS" pitchFamily="34" charset="-128"/>
              <a:cs typeface="Arial Unicode MS" pitchFamily="34" charset="-128"/>
            </a:endParaRPr>
          </a:p>
          <a:p>
            <a:pPr marL="0" lvl="0" indent="457200" algn="just">
              <a:spcBef>
                <a:spcPts val="0"/>
              </a:spcBef>
              <a:buNone/>
            </a:pPr>
            <a:r>
              <a:rPr lang="uk-UA" dirty="0" smtClean="0">
                <a:ea typeface="Arial Unicode MS" pitchFamily="34" charset="-128"/>
                <a:cs typeface="Arial Unicode MS" pitchFamily="34" charset="-128"/>
              </a:rPr>
              <a:t>10.Методика синтаксичного і пунктуаційного розборів у початкових класах.</a:t>
            </a:r>
            <a:endParaRPr lang="ru-RU" dirty="0" smtClean="0">
              <a:ea typeface="Arial Unicode MS" pitchFamily="34" charset="-128"/>
              <a:cs typeface="Arial Unicode MS" pitchFamily="34" charset="-128"/>
            </a:endParaRPr>
          </a:p>
          <a:p>
            <a:pPr>
              <a:buNone/>
            </a:pPr>
            <a:endParaRPr lang="ru-RU" dirty="0"/>
          </a:p>
        </p:txBody>
      </p:sp>
    </p:spTree>
  </p:cSld>
  <p:clrMapOvr>
    <a:masterClrMapping/>
  </p:clrMapOvr>
  <p:transition>
    <p:wipe dir="d"/>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7571184" cy="6195088"/>
          </a:xfrm>
        </p:spPr>
        <p:txBody>
          <a:bodyPr/>
          <a:lstStyle/>
          <a:p>
            <a:pPr marL="0" indent="457200" algn="just">
              <a:spcBef>
                <a:spcPts val="0"/>
              </a:spcBef>
              <a:buNone/>
            </a:pPr>
            <a:r>
              <a:rPr lang="uk-UA" sz="2800" dirty="0" smtClean="0"/>
              <a:t>Працюючи над реченням, учні вчаться давати повні й короткі відповіді на запитання. Учитель повинен вчити школярів давати повні відповіді, але не завжди треба їх вимагати. Повна відповідь потрібна тоді, коли є необхідність точно сформулювати думку, описати малюнок, переказати зміст прочитаного. Під час живого спілкування, при діалогічному мовленні можна задовольнятись неповними (короткими) відповідями, що є цілком природним для такого типу мовлення. </a:t>
            </a:r>
            <a:endParaRPr lang="ru-RU" sz="2800" dirty="0" smtClean="0"/>
          </a:p>
          <a:p>
            <a:pPr>
              <a:buNone/>
            </a:pPr>
            <a:endParaRPr lang="ru-RU" dirty="0"/>
          </a:p>
        </p:txBody>
      </p:sp>
    </p:spTree>
  </p:cSld>
  <p:clrMapOvr>
    <a:masterClrMapping/>
  </p:clrMapOvr>
  <p:transition>
    <p:wipe dir="d"/>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sz="2700" dirty="0" smtClean="0">
                <a:solidFill>
                  <a:schemeClr val="tx1"/>
                </a:solidFill>
              </a:rPr>
              <a:t>4. Робота над засвоєнням понять </a:t>
            </a:r>
            <a:r>
              <a:rPr lang="en-US" sz="2700" dirty="0" smtClean="0">
                <a:solidFill>
                  <a:schemeClr val="tx1"/>
                </a:solidFill>
              </a:rPr>
              <a:t>‘‘</a:t>
            </a:r>
            <a:r>
              <a:rPr lang="uk-UA" sz="2700" dirty="0" smtClean="0">
                <a:solidFill>
                  <a:schemeClr val="tx1"/>
                </a:solidFill>
              </a:rPr>
              <a:t>основа </a:t>
            </a:r>
            <a:r>
              <a:rPr lang="uk-UA" sz="2700" dirty="0" err="1" smtClean="0">
                <a:solidFill>
                  <a:schemeClr val="tx1"/>
                </a:solidFill>
              </a:rPr>
              <a:t>речення”</a:t>
            </a:r>
            <a:r>
              <a:rPr lang="uk-UA" sz="2700" dirty="0" smtClean="0">
                <a:solidFill>
                  <a:schemeClr val="tx1"/>
                </a:solidFill>
              </a:rPr>
              <a:t>, </a:t>
            </a:r>
            <a:r>
              <a:rPr lang="en-US" sz="2700" dirty="0" smtClean="0">
                <a:solidFill>
                  <a:schemeClr val="tx1"/>
                </a:solidFill>
              </a:rPr>
              <a:t>‘‘</a:t>
            </a:r>
            <a:r>
              <a:rPr lang="uk-UA" sz="2700" dirty="0" smtClean="0">
                <a:solidFill>
                  <a:schemeClr val="tx1"/>
                </a:solidFill>
              </a:rPr>
              <a:t>головні члени </a:t>
            </a:r>
            <a:r>
              <a:rPr lang="uk-UA" sz="2700" dirty="0" err="1" smtClean="0">
                <a:solidFill>
                  <a:schemeClr val="tx1"/>
                </a:solidFill>
              </a:rPr>
              <a:t>речення”</a:t>
            </a:r>
            <a:r>
              <a:rPr lang="en-US" sz="2700" dirty="0" smtClean="0">
                <a:solidFill>
                  <a:schemeClr val="tx1"/>
                </a:solidFill>
              </a:rPr>
              <a:t>.</a:t>
            </a:r>
            <a:r>
              <a:rPr lang="ru-RU" dirty="0" smtClean="0"/>
              <a:t/>
            </a:r>
            <a:br>
              <a:rPr lang="ru-RU" dirty="0" smtClean="0"/>
            </a:br>
            <a:endParaRPr lang="ru-RU" dirty="0"/>
          </a:p>
        </p:txBody>
      </p:sp>
      <p:sp>
        <p:nvSpPr>
          <p:cNvPr id="3" name="Содержимое 2"/>
          <p:cNvSpPr>
            <a:spLocks noGrp="1"/>
          </p:cNvSpPr>
          <p:nvPr>
            <p:ph idx="1"/>
          </p:nvPr>
        </p:nvSpPr>
        <p:spPr>
          <a:xfrm>
            <a:off x="457200" y="1052736"/>
            <a:ext cx="8291264" cy="5403000"/>
          </a:xfrm>
        </p:spPr>
        <p:txBody>
          <a:bodyPr>
            <a:normAutofit fontScale="92500" lnSpcReduction="10000"/>
          </a:bodyPr>
          <a:lstStyle/>
          <a:p>
            <a:pPr marL="0" indent="457200" algn="just">
              <a:spcBef>
                <a:spcPts val="0"/>
              </a:spcBef>
              <a:buNone/>
            </a:pPr>
            <a:r>
              <a:rPr lang="uk-UA" dirty="0" smtClean="0"/>
              <a:t>Найважливішим і найскладнішим для засвоєння під час опрацювання речення є поняття «основа речення» – його головні члени речення (підмет і присудок). Процес засвоєння цих понять тривалий і тому потребує пильної уваги. </a:t>
            </a:r>
            <a:endParaRPr lang="en-US" dirty="0" smtClean="0"/>
          </a:p>
          <a:p>
            <a:pPr marL="0" indent="457200" algn="just">
              <a:spcBef>
                <a:spcPts val="0"/>
              </a:spcBef>
              <a:buNone/>
            </a:pPr>
            <a:r>
              <a:rPr lang="uk-UA" dirty="0" smtClean="0"/>
              <a:t>Як і під час засвоєння будь-яких граматичних понять, учням треба абстрагуватись від конкретного, усвідомити узагальнюючий характер понять «підмет» і «присудок» як граматичної основи речення. Тому потрібне поетапне засвоєння цих понять.</a:t>
            </a:r>
            <a:endParaRPr lang="ru-RU" dirty="0"/>
          </a:p>
        </p:txBody>
      </p:sp>
    </p:spTree>
  </p:cSld>
  <p:clrMapOvr>
    <a:masterClrMapping/>
  </p:clrMapOvr>
  <p:transition>
    <p:wipe dir="d"/>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7643192" cy="6195088"/>
          </a:xfrm>
        </p:spPr>
        <p:txBody>
          <a:bodyPr>
            <a:normAutofit fontScale="92500" lnSpcReduction="20000"/>
          </a:bodyPr>
          <a:lstStyle/>
          <a:p>
            <a:pPr marL="0" indent="457200" algn="just">
              <a:spcBef>
                <a:spcPts val="0"/>
              </a:spcBef>
              <a:buNone/>
            </a:pPr>
            <a:r>
              <a:rPr lang="uk-UA" dirty="0" smtClean="0"/>
              <a:t>На першому етапі (1-2 класи) формується уявлення про центр речення. На цьому етапі, як уже зазначалось, здійснюється смисловий аналіз речення, який дозволяє визначити, про кого або про що говориться (повідомляється чи запитується) в реченні і що говориться про передане повідомлення. Отже, спочатку застосовуються смислові запитання. В міру ознайомлення з частинами мови (іменником і дієсловом) учні вчаться ставити і граматичні питання — хто? що? що робить? що зробить? Таким чином, ознайомлення з основою речення відбувається практично, без опрацювання елементів теорії.</a:t>
            </a:r>
            <a:endParaRPr lang="ru-RU" dirty="0" smtClean="0"/>
          </a:p>
          <a:p>
            <a:pPr>
              <a:buNone/>
            </a:pPr>
            <a:endParaRPr lang="ru-RU" dirty="0"/>
          </a:p>
        </p:txBody>
      </p:sp>
    </p:spTree>
  </p:cSld>
  <p:clrMapOvr>
    <a:masterClrMapping/>
  </p:clrMapOvr>
  <p:transition>
    <p:wipe dir="d"/>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7643192" cy="6195088"/>
          </a:xfrm>
        </p:spPr>
        <p:txBody>
          <a:bodyPr>
            <a:normAutofit fontScale="92500" lnSpcReduction="20000"/>
          </a:bodyPr>
          <a:lstStyle/>
          <a:p>
            <a:pPr marL="0" indent="457200" algn="just">
              <a:spcBef>
                <a:spcPts val="0"/>
              </a:spcBef>
              <a:buNone/>
            </a:pPr>
            <a:r>
              <a:rPr lang="uk-UA" dirty="0" smtClean="0"/>
              <a:t>На другому етапі, який збігається з навчанням у З класі, відбувається засвоєння граматичних понять — «основа речення», «члени речення», «головні члени» — «підмет» і «присудок» — у процесі вивчення елементів теорії. Учні повинні засвоїти, що слова, які відповідають на певні питання, є членами речення. Член речення, який вказує, про кого або про що говориться у реченні, і відповідає на питання хто? що?, називається підметом, а член речення, який вказує, що говориться про підмет, і відповідає на питання що робити?, називається присудком. Підмет і присудок є головними членами речення, його основою.</a:t>
            </a:r>
            <a:endParaRPr lang="ru-RU" dirty="0" smtClean="0"/>
          </a:p>
          <a:p>
            <a:pPr>
              <a:buNone/>
            </a:pPr>
            <a:endParaRPr lang="ru-RU" dirty="0"/>
          </a:p>
        </p:txBody>
      </p:sp>
    </p:spTree>
  </p:cSld>
  <p:clrMapOvr>
    <a:masterClrMapping/>
  </p:clrMapOvr>
  <p:transition>
    <p:wipe dir="d"/>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7643192" cy="6195088"/>
          </a:xfrm>
        </p:spPr>
        <p:txBody>
          <a:bodyPr>
            <a:normAutofit fontScale="77500" lnSpcReduction="20000"/>
          </a:bodyPr>
          <a:lstStyle/>
          <a:p>
            <a:pPr marL="0" indent="457200" algn="just">
              <a:spcBef>
                <a:spcPts val="0"/>
              </a:spcBef>
              <a:buNone/>
            </a:pPr>
            <a:r>
              <a:rPr lang="uk-UA" dirty="0" smtClean="0"/>
              <a:t>Щоб з самого початку сформувати в учнів правильні уявлення про головні члени речення, уникнути ототожнювання підмета з іменником, а присудка з дієсловом, третьокласників ознайомлюють і з іншими, але доступними для їхнього розуміння, способами вираження головних членів. Найчастіше вживаними і найдоступнішими для учнів є підмети, виражені особовими займенниками, а присудки — іменниками і прикметниками. Під час аналізу речень (наприклад: </a:t>
            </a:r>
            <a:r>
              <a:rPr lang="uk-UA" i="1" dirty="0" smtClean="0"/>
              <a:t>Я вчуся у третьому класі. Мій друг теж третьокласник. Він щирий</a:t>
            </a:r>
            <a:r>
              <a:rPr lang="uk-UA" dirty="0" smtClean="0"/>
              <a:t>) учні дізнаються, що присудок може відповідати і на питання хто він такий? (третьокласник), який він є? (щирий). Такі речення варто аналізувати лише під керівництвом учителя, а для самостійного аналізу слід пропонувати речення, в яких присудок виражений особовими формами дієслова.</a:t>
            </a:r>
            <a:endParaRPr lang="ru-RU" dirty="0" smtClean="0"/>
          </a:p>
          <a:p>
            <a:pPr>
              <a:buNone/>
            </a:pPr>
            <a:endParaRPr lang="ru-RU" dirty="0"/>
          </a:p>
        </p:txBody>
      </p:sp>
    </p:spTree>
  </p:cSld>
  <p:clrMapOvr>
    <a:masterClrMapping/>
  </p:clrMapOvr>
  <p:transition>
    <p:wipe dir="d"/>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32656"/>
            <a:ext cx="7643192" cy="6123080"/>
          </a:xfrm>
        </p:spPr>
        <p:txBody>
          <a:bodyPr/>
          <a:lstStyle/>
          <a:p>
            <a:pPr marL="0" indent="457200" algn="just">
              <a:spcBef>
                <a:spcPts val="0"/>
              </a:spcBef>
              <a:buNone/>
            </a:pPr>
            <a:r>
              <a:rPr lang="uk-UA" sz="3200" dirty="0" smtClean="0"/>
              <a:t>Дуже важливо навчити учнів правильно ставити питання до присудків, виражених різними особовими, часовими, видовими формами дієслова. Зіставлення форм дієслова-присудка і запитань допоможе дітям зрозуміти, як пов’язується підмет з присудком. На уроці вивчення головних членів речення можна використати таку, наприклад, таблицю:</a:t>
            </a:r>
            <a:endParaRPr lang="ru-RU" sz="3200" dirty="0" smtClean="0"/>
          </a:p>
          <a:p>
            <a:pPr>
              <a:buNone/>
            </a:pPr>
            <a:endParaRPr lang="ru-RU" dirty="0"/>
          </a:p>
        </p:txBody>
      </p:sp>
    </p:spTree>
  </p:cSld>
  <p:clrMapOvr>
    <a:masterClrMapping/>
  </p:clrMapOvr>
  <p:transition>
    <p:wipe dir="d"/>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одержимое 4"/>
          <p:cNvGraphicFramePr>
            <a:graphicFrameLocks noGrp="1"/>
          </p:cNvGraphicFramePr>
          <p:nvPr>
            <p:ph idx="1"/>
          </p:nvPr>
        </p:nvGraphicFramePr>
        <p:xfrm>
          <a:off x="457200" y="333374"/>
          <a:ext cx="8003232" cy="5975945"/>
        </p:xfrm>
        <a:graphic>
          <a:graphicData uri="http://schemas.openxmlformats.org/drawingml/2006/table">
            <a:tbl>
              <a:tblPr firstRow="1" bandRow="1">
                <a:tableStyleId>{5C22544A-7EE6-4342-B048-85BDC9FD1C3A}</a:tableStyleId>
              </a:tblPr>
              <a:tblGrid>
                <a:gridCol w="2667744"/>
                <a:gridCol w="2667744"/>
                <a:gridCol w="2667744"/>
              </a:tblGrid>
              <a:tr h="2154779">
                <a:tc>
                  <a:txBody>
                    <a:bodyPr/>
                    <a:lstStyle/>
                    <a:p>
                      <a:r>
                        <a:rPr lang="uk-UA" sz="2800" dirty="0" smtClean="0"/>
                        <a:t>Підмет</a:t>
                      </a:r>
                      <a:endParaRPr lang="ru-RU" sz="2800" dirty="0"/>
                    </a:p>
                  </a:txBody>
                  <a:tcPr/>
                </a:tc>
                <a:tc>
                  <a:txBody>
                    <a:bodyPr/>
                    <a:lstStyle/>
                    <a:p>
                      <a:r>
                        <a:rPr lang="uk-UA" sz="2800" dirty="0" smtClean="0"/>
                        <a:t>Питання до присудка</a:t>
                      </a:r>
                      <a:endParaRPr lang="ru-RU" sz="2800" dirty="0"/>
                    </a:p>
                  </a:txBody>
                  <a:tcPr/>
                </a:tc>
                <a:tc>
                  <a:txBody>
                    <a:bodyPr/>
                    <a:lstStyle/>
                    <a:p>
                      <a:r>
                        <a:rPr lang="uk-UA" sz="2800" dirty="0" smtClean="0"/>
                        <a:t>Присудок</a:t>
                      </a:r>
                      <a:endParaRPr lang="ru-RU" sz="2800" dirty="0"/>
                    </a:p>
                  </a:txBody>
                  <a:tcPr/>
                </a:tc>
              </a:tr>
              <a:tr h="3821166">
                <a:tc>
                  <a:txBody>
                    <a:bodyPr/>
                    <a:lstStyle/>
                    <a:p>
                      <a:r>
                        <a:rPr kumimoji="0" lang="uk-UA" sz="1800" kern="1200" dirty="0" smtClean="0">
                          <a:solidFill>
                            <a:schemeClr val="dk1"/>
                          </a:solidFill>
                          <a:latin typeface="+mn-lt"/>
                          <a:ea typeface="+mn-ea"/>
                          <a:cs typeface="+mn-cs"/>
                        </a:rPr>
                        <a:t>Учень</a:t>
                      </a:r>
                      <a:endParaRPr kumimoji="0" lang="ru-RU" sz="1800" kern="1200" dirty="0" smtClean="0">
                        <a:solidFill>
                          <a:schemeClr val="dk1"/>
                        </a:solidFill>
                        <a:latin typeface="+mn-lt"/>
                        <a:ea typeface="+mn-ea"/>
                        <a:cs typeface="+mn-cs"/>
                      </a:endParaRPr>
                    </a:p>
                    <a:p>
                      <a:r>
                        <a:rPr kumimoji="0" lang="uk-UA" sz="1800" kern="1200" dirty="0" smtClean="0">
                          <a:solidFill>
                            <a:schemeClr val="dk1"/>
                          </a:solidFill>
                          <a:latin typeface="+mn-lt"/>
                          <a:ea typeface="+mn-ea"/>
                          <a:cs typeface="+mn-cs"/>
                        </a:rPr>
                        <a:t>Учениця </a:t>
                      </a:r>
                      <a:endParaRPr kumimoji="0" lang="ru-RU" sz="1800" kern="1200" dirty="0" smtClean="0">
                        <a:solidFill>
                          <a:schemeClr val="dk1"/>
                        </a:solidFill>
                        <a:latin typeface="+mn-lt"/>
                        <a:ea typeface="+mn-ea"/>
                        <a:cs typeface="+mn-cs"/>
                      </a:endParaRPr>
                    </a:p>
                    <a:p>
                      <a:r>
                        <a:rPr kumimoji="0" lang="uk-UA" sz="1800" kern="1200" dirty="0" smtClean="0">
                          <a:solidFill>
                            <a:schemeClr val="dk1"/>
                          </a:solidFill>
                          <a:latin typeface="+mn-lt"/>
                          <a:ea typeface="+mn-ea"/>
                          <a:cs typeface="+mn-cs"/>
                        </a:rPr>
                        <a:t> </a:t>
                      </a:r>
                      <a:endParaRPr kumimoji="0" lang="ru-RU" sz="1800" kern="1200" dirty="0" smtClean="0">
                        <a:solidFill>
                          <a:schemeClr val="dk1"/>
                        </a:solidFill>
                        <a:latin typeface="+mn-lt"/>
                        <a:ea typeface="+mn-ea"/>
                        <a:cs typeface="+mn-cs"/>
                      </a:endParaRPr>
                    </a:p>
                    <a:p>
                      <a:endParaRPr kumimoji="0" lang="uk-UA" sz="1800" kern="1200" dirty="0" smtClean="0">
                        <a:solidFill>
                          <a:schemeClr val="dk1"/>
                        </a:solidFill>
                        <a:latin typeface="+mn-lt"/>
                        <a:ea typeface="+mn-ea"/>
                        <a:cs typeface="+mn-cs"/>
                      </a:endParaRPr>
                    </a:p>
                    <a:p>
                      <a:endParaRPr kumimoji="0" lang="uk-UA" sz="1800" kern="1200" dirty="0" smtClean="0">
                        <a:solidFill>
                          <a:schemeClr val="dk1"/>
                        </a:solidFill>
                        <a:latin typeface="+mn-lt"/>
                        <a:ea typeface="+mn-ea"/>
                        <a:cs typeface="+mn-cs"/>
                      </a:endParaRPr>
                    </a:p>
                    <a:p>
                      <a:endParaRPr kumimoji="0" lang="uk-UA" sz="1800" kern="1200" dirty="0" smtClean="0">
                        <a:solidFill>
                          <a:schemeClr val="dk1"/>
                        </a:solidFill>
                        <a:latin typeface="+mn-lt"/>
                        <a:ea typeface="+mn-ea"/>
                        <a:cs typeface="+mn-cs"/>
                      </a:endParaRPr>
                    </a:p>
                    <a:p>
                      <a:endParaRPr kumimoji="0" lang="uk-UA" sz="1800" kern="1200" dirty="0" smtClean="0">
                        <a:solidFill>
                          <a:schemeClr val="dk1"/>
                        </a:solidFill>
                        <a:latin typeface="+mn-lt"/>
                        <a:ea typeface="+mn-ea"/>
                        <a:cs typeface="+mn-cs"/>
                      </a:endParaRPr>
                    </a:p>
                    <a:p>
                      <a:endParaRPr kumimoji="0" lang="uk-UA" sz="1800" kern="1200" dirty="0" smtClean="0">
                        <a:solidFill>
                          <a:schemeClr val="dk1"/>
                        </a:solidFill>
                        <a:latin typeface="+mn-lt"/>
                        <a:ea typeface="+mn-ea"/>
                        <a:cs typeface="+mn-cs"/>
                      </a:endParaRPr>
                    </a:p>
                    <a:p>
                      <a:r>
                        <a:rPr kumimoji="0" lang="uk-UA" sz="1800" kern="1200" dirty="0" smtClean="0">
                          <a:solidFill>
                            <a:schemeClr val="dk1"/>
                          </a:solidFill>
                          <a:latin typeface="+mn-lt"/>
                          <a:ea typeface="+mn-ea"/>
                          <a:cs typeface="+mn-cs"/>
                        </a:rPr>
                        <a:t>Учні</a:t>
                      </a:r>
                      <a:endParaRPr lang="ru-RU" dirty="0"/>
                    </a:p>
                  </a:txBody>
                  <a:tcPr/>
                </a:tc>
                <a:tc>
                  <a:txBody>
                    <a:bodyPr/>
                    <a:lstStyle/>
                    <a:p>
                      <a:pPr algn="just"/>
                      <a:r>
                        <a:rPr kumimoji="0" lang="uk-UA" sz="1800" kern="1200" dirty="0" smtClean="0">
                          <a:solidFill>
                            <a:schemeClr val="dk1"/>
                          </a:solidFill>
                          <a:latin typeface="+mn-lt"/>
                          <a:ea typeface="+mn-ea"/>
                          <a:cs typeface="+mn-cs"/>
                        </a:rPr>
                        <a:t>(що робить?) (що зробить?) (що робив?) </a:t>
                      </a:r>
                      <a:endParaRPr kumimoji="0" lang="ru-RU" sz="1800" kern="1200" dirty="0" smtClean="0">
                        <a:solidFill>
                          <a:schemeClr val="dk1"/>
                        </a:solidFill>
                        <a:latin typeface="+mn-lt"/>
                        <a:ea typeface="+mn-ea"/>
                        <a:cs typeface="+mn-cs"/>
                      </a:endParaRPr>
                    </a:p>
                    <a:p>
                      <a:pPr algn="just"/>
                      <a:r>
                        <a:rPr kumimoji="0" lang="uk-UA" sz="1800" kern="1200" dirty="0" smtClean="0">
                          <a:solidFill>
                            <a:schemeClr val="dk1"/>
                          </a:solidFill>
                          <a:latin typeface="+mn-lt"/>
                          <a:ea typeface="+mn-ea"/>
                          <a:cs typeface="+mn-cs"/>
                        </a:rPr>
                        <a:t>(що зробив?) (що зробила?)</a:t>
                      </a:r>
                      <a:endParaRPr kumimoji="0" lang="ru-RU" sz="1800" kern="1200" dirty="0" smtClean="0">
                        <a:solidFill>
                          <a:schemeClr val="dk1"/>
                        </a:solidFill>
                        <a:latin typeface="+mn-lt"/>
                        <a:ea typeface="+mn-ea"/>
                        <a:cs typeface="+mn-cs"/>
                      </a:endParaRPr>
                    </a:p>
                    <a:p>
                      <a:pPr algn="just"/>
                      <a:endParaRPr kumimoji="0" lang="uk-UA" sz="1800" kern="1200" dirty="0" smtClean="0">
                        <a:solidFill>
                          <a:schemeClr val="dk1"/>
                        </a:solidFill>
                        <a:latin typeface="+mn-lt"/>
                        <a:ea typeface="+mn-ea"/>
                        <a:cs typeface="+mn-cs"/>
                      </a:endParaRPr>
                    </a:p>
                    <a:p>
                      <a:pPr algn="just"/>
                      <a:endParaRPr kumimoji="0" lang="uk-UA" sz="1800" kern="1200" dirty="0" smtClean="0">
                        <a:solidFill>
                          <a:schemeClr val="dk1"/>
                        </a:solidFill>
                        <a:latin typeface="+mn-lt"/>
                        <a:ea typeface="+mn-ea"/>
                        <a:cs typeface="+mn-cs"/>
                      </a:endParaRPr>
                    </a:p>
                    <a:p>
                      <a:pPr algn="just"/>
                      <a:endParaRPr kumimoji="0" lang="uk-UA" sz="1800" kern="1200" dirty="0" smtClean="0">
                        <a:solidFill>
                          <a:schemeClr val="dk1"/>
                        </a:solidFill>
                        <a:latin typeface="+mn-lt"/>
                        <a:ea typeface="+mn-ea"/>
                        <a:cs typeface="+mn-cs"/>
                      </a:endParaRPr>
                    </a:p>
                    <a:p>
                      <a:pPr algn="just"/>
                      <a:endParaRPr kumimoji="0" lang="uk-UA" sz="1800" kern="1200" dirty="0" smtClean="0">
                        <a:solidFill>
                          <a:schemeClr val="dk1"/>
                        </a:solidFill>
                        <a:latin typeface="+mn-lt"/>
                        <a:ea typeface="+mn-ea"/>
                        <a:cs typeface="+mn-cs"/>
                      </a:endParaRPr>
                    </a:p>
                    <a:p>
                      <a:pPr algn="just"/>
                      <a:r>
                        <a:rPr kumimoji="0" lang="uk-UA" sz="1800" kern="1200" dirty="0" smtClean="0">
                          <a:solidFill>
                            <a:schemeClr val="dk1"/>
                          </a:solidFill>
                          <a:latin typeface="+mn-lt"/>
                          <a:ea typeface="+mn-ea"/>
                          <a:cs typeface="+mn-cs"/>
                        </a:rPr>
                        <a:t>(що роблять?) (що зроблять?)</a:t>
                      </a:r>
                      <a:endParaRPr lang="ru-RU" dirty="0"/>
                    </a:p>
                  </a:txBody>
                  <a:tcPr/>
                </a:tc>
                <a:tc>
                  <a:txBody>
                    <a:bodyPr/>
                    <a:lstStyle/>
                    <a:p>
                      <a:pPr indent="457200" algn="just"/>
                      <a:r>
                        <a:rPr kumimoji="0" lang="uk-UA" sz="1800" kern="1200" dirty="0" smtClean="0">
                          <a:solidFill>
                            <a:schemeClr val="dk1"/>
                          </a:solidFill>
                          <a:latin typeface="+mn-lt"/>
                          <a:ea typeface="+mn-ea"/>
                          <a:cs typeface="+mn-cs"/>
                        </a:rPr>
                        <a:t>читає, малює, пише, прочитає, намалює, напише</a:t>
                      </a:r>
                      <a:endParaRPr kumimoji="0" lang="ru-RU" sz="1800" kern="1200" dirty="0" smtClean="0">
                        <a:solidFill>
                          <a:schemeClr val="dk1"/>
                        </a:solidFill>
                        <a:latin typeface="+mn-lt"/>
                        <a:ea typeface="+mn-ea"/>
                        <a:cs typeface="+mn-cs"/>
                      </a:endParaRPr>
                    </a:p>
                    <a:p>
                      <a:pPr indent="457200" algn="just"/>
                      <a:r>
                        <a:rPr kumimoji="0" lang="uk-UA" sz="1800" kern="1200" dirty="0" smtClean="0">
                          <a:solidFill>
                            <a:schemeClr val="dk1"/>
                          </a:solidFill>
                          <a:latin typeface="+mn-lt"/>
                          <a:ea typeface="+mn-ea"/>
                          <a:cs typeface="+mn-cs"/>
                        </a:rPr>
                        <a:t>читав, малював, писав,</a:t>
                      </a:r>
                      <a:r>
                        <a:rPr kumimoji="0" lang="uk-UA" sz="1800" kern="1200" baseline="0" dirty="0" smtClean="0">
                          <a:solidFill>
                            <a:schemeClr val="dk1"/>
                          </a:solidFill>
                          <a:latin typeface="+mn-lt"/>
                          <a:ea typeface="+mn-ea"/>
                          <a:cs typeface="+mn-cs"/>
                        </a:rPr>
                        <a:t> </a:t>
                      </a:r>
                      <a:r>
                        <a:rPr kumimoji="0" lang="uk-UA" sz="1800" kern="1200" dirty="0" smtClean="0">
                          <a:solidFill>
                            <a:schemeClr val="dk1"/>
                          </a:solidFill>
                          <a:latin typeface="+mn-lt"/>
                          <a:ea typeface="+mn-ea"/>
                          <a:cs typeface="+mn-cs"/>
                        </a:rPr>
                        <a:t>прочитав, намалював, написав прочитала,</a:t>
                      </a:r>
                      <a:r>
                        <a:rPr kumimoji="0" lang="uk-UA" sz="1800" kern="1200" dirty="0" err="1" smtClean="0">
                          <a:solidFill>
                            <a:schemeClr val="dk1"/>
                          </a:solidFill>
                          <a:latin typeface="+mn-lt"/>
                          <a:ea typeface="+mn-ea"/>
                          <a:cs typeface="+mn-cs"/>
                        </a:rPr>
                        <a:t>намалюваланаписала</a:t>
                      </a:r>
                      <a:r>
                        <a:rPr kumimoji="0" lang="uk-UA" sz="1800" kern="1200" dirty="0" smtClean="0">
                          <a:solidFill>
                            <a:schemeClr val="dk1"/>
                          </a:solidFill>
                          <a:latin typeface="+mn-lt"/>
                          <a:ea typeface="+mn-ea"/>
                          <a:cs typeface="+mn-cs"/>
                        </a:rPr>
                        <a:t>, </a:t>
                      </a:r>
                    </a:p>
                    <a:p>
                      <a:pPr indent="457200" algn="just"/>
                      <a:r>
                        <a:rPr kumimoji="0" lang="uk-UA" sz="1800" kern="1200" dirty="0" smtClean="0">
                          <a:solidFill>
                            <a:schemeClr val="dk1"/>
                          </a:solidFill>
                          <a:latin typeface="+mn-lt"/>
                          <a:ea typeface="+mn-ea"/>
                          <a:cs typeface="+mn-cs"/>
                        </a:rPr>
                        <a:t>читають,малюють, пишуть,</a:t>
                      </a:r>
                      <a:r>
                        <a:rPr kumimoji="0" lang="ru-RU" sz="1800" kern="1200" baseline="0" dirty="0" smtClean="0">
                          <a:solidFill>
                            <a:schemeClr val="dk1"/>
                          </a:solidFill>
                          <a:latin typeface="+mn-lt"/>
                          <a:ea typeface="+mn-ea"/>
                          <a:cs typeface="+mn-cs"/>
                        </a:rPr>
                        <a:t> </a:t>
                      </a:r>
                      <a:r>
                        <a:rPr kumimoji="0" lang="uk-UA" sz="1800" kern="1200" dirty="0" smtClean="0">
                          <a:solidFill>
                            <a:schemeClr val="dk1"/>
                          </a:solidFill>
                          <a:latin typeface="+mn-lt"/>
                          <a:ea typeface="+mn-ea"/>
                          <a:cs typeface="+mn-cs"/>
                        </a:rPr>
                        <a:t>прочитають, намалюють, напишуть.</a:t>
                      </a:r>
                      <a:endParaRPr lang="ru-RU" dirty="0"/>
                    </a:p>
                  </a:txBody>
                  <a:tcPr/>
                </a:tc>
              </a:tr>
            </a:tbl>
          </a:graphicData>
        </a:graphic>
      </p:graphicFrame>
    </p:spTree>
  </p:cSld>
  <p:clrMapOvr>
    <a:masterClrMapping/>
  </p:clrMapOvr>
  <p:transition>
    <p:wipe dir="d"/>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64704"/>
            <a:ext cx="7643192" cy="5691032"/>
          </a:xfrm>
        </p:spPr>
        <p:txBody>
          <a:bodyPr/>
          <a:lstStyle/>
          <a:p>
            <a:pPr marL="0" indent="457200" algn="just">
              <a:spcBef>
                <a:spcPts val="0"/>
              </a:spcBef>
              <a:buNone/>
            </a:pPr>
            <a:r>
              <a:rPr lang="uk-UA" sz="2800" dirty="0" smtClean="0"/>
              <a:t>У 3 класі учні дізнаються, що в реченні, крім головних, є другорядні члени (без поділу на види), які вказують на найрізноманітніші ознаки предметів, обставини дії, а тому дуже важливі для розкриття думки. Щоб діти переконалися в цьому, потрібно порівнювати непоширені і поширені речення (Прийшла </a:t>
            </a:r>
            <a:r>
              <a:rPr lang="uk-UA" sz="2800" dirty="0" err="1" smtClean="0"/>
              <a:t>весна.—</a:t>
            </a:r>
            <a:r>
              <a:rPr lang="uk-UA" sz="2800" dirty="0" smtClean="0"/>
              <a:t> Вже прийшла до нас довгождана квітуча весна), вказуючи на переваги останніх, бо вони несуть більше інформації, є образними, емоційними.</a:t>
            </a:r>
            <a:endParaRPr lang="ru-RU" sz="2800" dirty="0" smtClean="0"/>
          </a:p>
          <a:p>
            <a:pPr>
              <a:buNone/>
            </a:pPr>
            <a:endParaRPr lang="ru-RU" dirty="0"/>
          </a:p>
        </p:txBody>
      </p:sp>
    </p:spTree>
  </p:cSld>
  <p:clrMapOvr>
    <a:masterClrMapping/>
  </p:clrMapOvr>
  <p:transition>
    <p:wipe dir="d"/>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7643192" cy="6051072"/>
          </a:xfrm>
        </p:spPr>
        <p:txBody>
          <a:bodyPr/>
          <a:lstStyle/>
          <a:p>
            <a:pPr marL="0" indent="457200" algn="just">
              <a:spcBef>
                <a:spcPts val="0"/>
              </a:spcBef>
              <a:buNone/>
            </a:pPr>
            <a:r>
              <a:rPr lang="uk-UA" sz="3200" dirty="0" smtClean="0"/>
              <a:t>Щоб в учнів сформувалися стійкі знання, потрібно здобуті теоретичні відомості постійно закріплювати під час виконання різноманітних тренувальних вправ як аналітичних, так і синтетичних.</a:t>
            </a:r>
            <a:endParaRPr lang="ru-RU" sz="3200" dirty="0" smtClean="0"/>
          </a:p>
          <a:p>
            <a:pPr marL="0" indent="457200" algn="just">
              <a:spcBef>
                <a:spcPts val="0"/>
              </a:spcBef>
              <a:buNone/>
            </a:pPr>
            <a:r>
              <a:rPr lang="uk-UA" sz="3200" dirty="0" smtClean="0"/>
              <a:t>У 4 класі учні не одержують нових знань про головні і другорядні члени, однак повинні систематично повторювати і закріплювати вивчене у 3 класі, застосовувати набуті знання на практиці.</a:t>
            </a:r>
            <a:endParaRPr lang="ru-RU" sz="3200" dirty="0" smtClean="0"/>
          </a:p>
          <a:p>
            <a:pPr>
              <a:buNone/>
            </a:pPr>
            <a:endParaRPr lang="ru-RU" dirty="0"/>
          </a:p>
        </p:txBody>
      </p:sp>
    </p:spTree>
  </p:cSld>
  <p:clrMapOvr>
    <a:masterClrMapping/>
  </p:clrMapOvr>
  <p:transition>
    <p:wipe dir="d"/>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sz="2200" dirty="0" smtClean="0">
                <a:solidFill>
                  <a:schemeClr val="tx1"/>
                </a:solidFill>
              </a:rPr>
              <a:t>5. Навчання учнів встановлювати смисловий і граматичний зв‘язок між словами в реченні.</a:t>
            </a:r>
            <a:r>
              <a:rPr lang="ru-RU" dirty="0" smtClean="0"/>
              <a:t/>
            </a:r>
            <a:br>
              <a:rPr lang="ru-RU" dirty="0" smtClean="0"/>
            </a:br>
            <a:endParaRPr lang="ru-RU" dirty="0"/>
          </a:p>
        </p:txBody>
      </p:sp>
      <p:sp>
        <p:nvSpPr>
          <p:cNvPr id="3" name="Содержимое 2"/>
          <p:cNvSpPr>
            <a:spLocks noGrp="1"/>
          </p:cNvSpPr>
          <p:nvPr>
            <p:ph idx="1"/>
          </p:nvPr>
        </p:nvSpPr>
        <p:spPr>
          <a:xfrm>
            <a:off x="457200" y="1052736"/>
            <a:ext cx="7239000" cy="5403000"/>
          </a:xfrm>
        </p:spPr>
        <p:txBody>
          <a:bodyPr>
            <a:normAutofit fontScale="92500" lnSpcReduction="20000"/>
          </a:bodyPr>
          <a:lstStyle/>
          <a:p>
            <a:pPr marL="0" indent="457200" algn="just">
              <a:spcBef>
                <a:spcPts val="0"/>
              </a:spcBef>
              <a:buNone/>
            </a:pPr>
            <a:r>
              <a:rPr lang="uk-UA" dirty="0" smtClean="0"/>
              <a:t>Під час опрацювання елементів синтаксису однією з центральних є робота над встановленням зв’язків між членами речення, спостереженням засобів сполучення синтаксичних одиниць. Уміння встановлювати зв’язки між членами речення в кінцевому результаті має привести до усвідомлення і розрізнення словосполучення і граматичної основи речення, до оволодіння нормами сполучуваності слів української мови, а отже, й до досягнення високого рівня культури усного й писемного мовлення.</a:t>
            </a:r>
            <a:endParaRPr lang="ru-RU" dirty="0" smtClean="0"/>
          </a:p>
          <a:p>
            <a:pPr>
              <a:buNone/>
            </a:pPr>
            <a:endParaRPr lang="ru-RU" dirty="0"/>
          </a:p>
        </p:txBody>
      </p:sp>
    </p:spTree>
  </p:cSld>
  <p:clrMapOvr>
    <a:masterClrMapping/>
  </p:clrMapOvr>
  <p:transition>
    <p:wipe di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76672"/>
            <a:ext cx="7643192" cy="5979064"/>
          </a:xfrm>
        </p:spPr>
        <p:txBody>
          <a:bodyPr/>
          <a:lstStyle/>
          <a:p>
            <a:pPr lvl="0" algn="ctr">
              <a:buNone/>
            </a:pPr>
            <a:r>
              <a:rPr lang="uk-UA" sz="3200" b="1" dirty="0" smtClean="0">
                <a:solidFill>
                  <a:schemeClr val="tx1"/>
                </a:solidFill>
                <a:latin typeface="Arial Unicode MS" pitchFamily="34" charset="-128"/>
                <a:ea typeface="Arial Unicode MS" pitchFamily="34" charset="-128"/>
                <a:cs typeface="Arial Unicode MS" pitchFamily="34" charset="-128"/>
              </a:rPr>
              <a:t>1.Методика розкриття синтаксичних понять.</a:t>
            </a:r>
            <a:endParaRPr lang="ru-RU" sz="3200" b="1" dirty="0" smtClean="0">
              <a:solidFill>
                <a:schemeClr val="tx1"/>
              </a:solidFill>
              <a:latin typeface="Arial Unicode MS" pitchFamily="34" charset="-128"/>
              <a:ea typeface="Arial Unicode MS" pitchFamily="34" charset="-128"/>
              <a:cs typeface="Arial Unicode MS" pitchFamily="34" charset="-128"/>
            </a:endParaRPr>
          </a:p>
          <a:p>
            <a:pPr marL="0" indent="457200" algn="just">
              <a:spcBef>
                <a:spcPts val="0"/>
              </a:spcBef>
              <a:buNone/>
            </a:pPr>
            <a:r>
              <a:rPr lang="uk-UA" sz="3200" dirty="0" smtClean="0"/>
              <a:t>Вивчення в школі синтаксису, як і граматики взагалі, має на меті, по-перше, поступово формувати у дитини правильне уявлення про мову як особливу сферу дійсності, сприяти одержанню певного об’єму лінгвістичних знань; по-друге, всемірно підвищувати рівень розвитку мовлення школярів.</a:t>
            </a:r>
            <a:endParaRPr lang="ru-RU" sz="3200" dirty="0" smtClean="0"/>
          </a:p>
          <a:p>
            <a:pPr>
              <a:buNone/>
            </a:pPr>
            <a:endParaRPr lang="ru-RU" dirty="0"/>
          </a:p>
        </p:txBody>
      </p:sp>
    </p:spTree>
  </p:cSld>
  <p:clrMapOvr>
    <a:masterClrMapping/>
  </p:clrMapOvr>
  <p:transition>
    <p:wipe dir="d"/>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32656"/>
            <a:ext cx="7643192" cy="6123080"/>
          </a:xfrm>
        </p:spPr>
        <p:txBody>
          <a:bodyPr>
            <a:normAutofit fontScale="85000" lnSpcReduction="10000"/>
          </a:bodyPr>
          <a:lstStyle/>
          <a:p>
            <a:pPr marL="0" indent="457200" algn="just">
              <a:spcBef>
                <a:spcPts val="0"/>
              </a:spcBef>
              <a:buNone/>
            </a:pPr>
            <a:r>
              <a:rPr lang="uk-UA" dirty="0" smtClean="0"/>
              <a:t>У початкових класах учні засвоюють лише одну з ознак словосполучення: слова у ньому пов’язуються за смислом і граматично — за допомогою закінчень слів або закінчень і прийменників; зв’язок встановлюється постановкою питання від головного слова до залежного. Інших </a:t>
            </a:r>
            <a:r>
              <a:rPr lang="uk-UA" dirty="0" err="1" smtClean="0"/>
              <a:t>диференціюючих</a:t>
            </a:r>
            <a:r>
              <a:rPr lang="uk-UA" dirty="0" smtClean="0"/>
              <a:t> ознак словосполучення (за способом вираження стрижневого слова, за характером смислових відношень, за видами граматичного </a:t>
            </a:r>
            <a:r>
              <a:rPr lang="uk-UA" dirty="0" err="1" smtClean="0"/>
              <a:t>зв</a:t>
            </a:r>
            <a:r>
              <a:rPr lang="ru-RU" dirty="0" smtClean="0"/>
              <a:t>’</a:t>
            </a:r>
            <a:r>
              <a:rPr lang="uk-UA" dirty="0" err="1" smtClean="0"/>
              <a:t>язку</a:t>
            </a:r>
            <a:r>
              <a:rPr lang="uk-UA" dirty="0" smtClean="0"/>
              <a:t>) не вивчають. І саме тому, що не вивчаються всі ознаки словосполучення, не використовується послідовно й самий термін «словосполучення». Вживається вираз «сполучення слів», під яким можна розуміти як словосполучення, так і сполучення підмета з присудком. </a:t>
            </a:r>
            <a:endParaRPr lang="ru-RU" dirty="0"/>
          </a:p>
        </p:txBody>
      </p:sp>
    </p:spTree>
  </p:cSld>
  <p:clrMapOvr>
    <a:masterClrMapping/>
  </p:clrMapOvr>
  <p:transition>
    <p:wipe dir="d"/>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76672"/>
            <a:ext cx="7643192" cy="5979064"/>
          </a:xfrm>
        </p:spPr>
        <p:txBody>
          <a:bodyPr>
            <a:normAutofit fontScale="92500" lnSpcReduction="10000"/>
          </a:bodyPr>
          <a:lstStyle/>
          <a:p>
            <a:pPr marL="0" indent="457200" algn="just">
              <a:spcBef>
                <a:spcPts val="0"/>
              </a:spcBef>
              <a:buNone/>
            </a:pPr>
            <a:r>
              <a:rPr lang="uk-UA" dirty="0" smtClean="0"/>
              <a:t>Однак у процесі практичної роботи учні поступово вчаться відрізняти сполучення головних членів від інших сполучень слів. З цією метою з перших же кроків навчання учні вчаться визначати основу речення. У 3 класі встановлюють двосторонній зв’язок між підметом і присудком, засвоюючи при цьому, що між іншими членами речення існує зв’язок лише односторонній. Отже, в інших сполученнях слів (словосполученнях) завжди є залежне слово, до якого ставиться питання від головного: хустина (яка?) червона; читаю (як?) добре; мокрий (від чого?)  від дощу.</a:t>
            </a:r>
            <a:endParaRPr lang="ru-RU" dirty="0" smtClean="0"/>
          </a:p>
          <a:p>
            <a:pPr>
              <a:buNone/>
            </a:pPr>
            <a:endParaRPr lang="ru-RU" dirty="0"/>
          </a:p>
        </p:txBody>
      </p:sp>
    </p:spTree>
  </p:cSld>
  <p:clrMapOvr>
    <a:masterClrMapping/>
  </p:clrMapOvr>
  <p:transition>
    <p:wipe dir="d"/>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476672"/>
            <a:ext cx="7571184" cy="5979064"/>
          </a:xfrm>
        </p:spPr>
        <p:txBody>
          <a:bodyPr>
            <a:normAutofit fontScale="92500" lnSpcReduction="20000"/>
          </a:bodyPr>
          <a:lstStyle/>
          <a:p>
            <a:pPr marL="0" indent="457200" algn="just">
              <a:spcBef>
                <a:spcPts val="0"/>
              </a:spcBef>
              <a:buNone/>
            </a:pPr>
            <a:r>
              <a:rPr lang="uk-UA" dirty="0" smtClean="0"/>
              <a:t>Відрізняти сполучення підмета з присудком від інших сполучень слів (словосполучень) учням допоможуть формулювання завдань з чіткою вказівкою, у якій послідовності його виконувати: </a:t>
            </a:r>
          </a:p>
          <a:p>
            <a:pPr marL="0" indent="457200" algn="just">
              <a:spcBef>
                <a:spcPts val="0"/>
              </a:spcBef>
              <a:buAutoNum type="arabicParenR"/>
            </a:pPr>
            <a:r>
              <a:rPr lang="uk-UA" dirty="0" smtClean="0"/>
              <a:t>назвіть у реченні спочатку сполучення підмета з присудком (його основу), а потім інші сполучення слів; </a:t>
            </a:r>
          </a:p>
          <a:p>
            <a:pPr marL="0" indent="457200" algn="just">
              <a:spcBef>
                <a:spcPts val="0"/>
              </a:spcBef>
              <a:buAutoNum type="arabicParenR"/>
            </a:pPr>
            <a:r>
              <a:rPr lang="uk-UA" dirty="0" smtClean="0"/>
              <a:t> встановіть за допомогою питань зв’язки між членами речення, в першу чергу між підметом і присудком; </a:t>
            </a:r>
          </a:p>
          <a:p>
            <a:pPr marL="0" indent="457200" algn="just">
              <a:spcBef>
                <a:spcPts val="0"/>
              </a:spcBef>
              <a:buAutoNum type="arabicParenR"/>
            </a:pPr>
            <a:r>
              <a:rPr lang="uk-UA" dirty="0" smtClean="0"/>
              <a:t> з поданого речення випишіть парами зв’язані між собою слова, крім підмета і присудка; в дужках запишіть питання, на яке відповідає залежне слово.</a:t>
            </a:r>
            <a:endParaRPr lang="ru-RU" dirty="0" smtClean="0"/>
          </a:p>
          <a:p>
            <a:pPr marL="0" indent="457200" algn="just">
              <a:spcBef>
                <a:spcPts val="0"/>
              </a:spcBef>
              <a:buNone/>
            </a:pPr>
            <a:endParaRPr lang="ru-RU" dirty="0"/>
          </a:p>
        </p:txBody>
      </p:sp>
    </p:spTree>
  </p:cSld>
  <p:clrMapOvr>
    <a:masterClrMapping/>
  </p:clrMapOvr>
  <p:transition>
    <p:wipe dir="d"/>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32656"/>
            <a:ext cx="7643192" cy="6123080"/>
          </a:xfrm>
        </p:spPr>
        <p:txBody>
          <a:bodyPr>
            <a:normAutofit fontScale="92500" lnSpcReduction="20000"/>
          </a:bodyPr>
          <a:lstStyle/>
          <a:p>
            <a:pPr marL="0" indent="457200" algn="just">
              <a:spcBef>
                <a:spcPts val="0"/>
              </a:spcBef>
              <a:buNone/>
            </a:pPr>
            <a:r>
              <a:rPr lang="uk-UA" dirty="0" smtClean="0"/>
              <a:t>Простежується певна послідовність у роботі над зв’язком слів у реченні на різних етапах початкового навчання: </a:t>
            </a:r>
          </a:p>
          <a:p>
            <a:pPr marL="0" indent="457200" algn="just">
              <a:spcBef>
                <a:spcPts val="0"/>
              </a:spcBef>
              <a:buAutoNum type="arabicParenR"/>
            </a:pPr>
            <a:r>
              <a:rPr lang="uk-UA" dirty="0" smtClean="0"/>
              <a:t>доповнення (поширення) речень за запитаннями: </a:t>
            </a:r>
            <a:r>
              <a:rPr lang="uk-UA" i="1" dirty="0" smtClean="0">
                <a:solidFill>
                  <a:srgbClr val="0070C0"/>
                </a:solidFill>
              </a:rPr>
              <a:t>учень читає</a:t>
            </a:r>
            <a:r>
              <a:rPr lang="uk-UA" dirty="0" smtClean="0">
                <a:solidFill>
                  <a:srgbClr val="0070C0"/>
                </a:solidFill>
              </a:rPr>
              <a:t> </a:t>
            </a:r>
            <a:r>
              <a:rPr lang="uk-UA" dirty="0" smtClean="0"/>
              <a:t>(що?); </a:t>
            </a:r>
          </a:p>
          <a:p>
            <a:pPr marL="0" indent="457200" algn="just">
              <a:spcBef>
                <a:spcPts val="0"/>
              </a:spcBef>
              <a:buAutoNum type="arabicParenR"/>
            </a:pPr>
            <a:r>
              <a:rPr lang="uk-UA" dirty="0" smtClean="0"/>
              <a:t> добір потрібної форми залежного слова: </a:t>
            </a:r>
            <a:r>
              <a:rPr lang="uk-UA" i="1" dirty="0" smtClean="0">
                <a:solidFill>
                  <a:srgbClr val="0070C0"/>
                </a:solidFill>
              </a:rPr>
              <a:t>Хлопчик малює (кольорові) олівцями</a:t>
            </a:r>
            <a:r>
              <a:rPr lang="uk-UA" dirty="0" smtClean="0"/>
              <a:t>; </a:t>
            </a:r>
          </a:p>
          <a:p>
            <a:pPr marL="0" indent="457200" algn="just">
              <a:spcBef>
                <a:spcPts val="0"/>
              </a:spcBef>
              <a:buAutoNum type="arabicParenR"/>
            </a:pPr>
            <a:r>
              <a:rPr lang="uk-UA" dirty="0" smtClean="0"/>
              <a:t> добір залежного слова, що виражає ознаку предмета: </a:t>
            </a:r>
            <a:r>
              <a:rPr lang="uk-UA" i="1" dirty="0" smtClean="0">
                <a:solidFill>
                  <a:srgbClr val="0070C0"/>
                </a:solidFill>
              </a:rPr>
              <a:t>огірок </a:t>
            </a:r>
            <a:r>
              <a:rPr lang="uk-UA" dirty="0" smtClean="0">
                <a:solidFill>
                  <a:srgbClr val="0070C0"/>
                </a:solidFill>
              </a:rPr>
              <a:t>   (який?),   </a:t>
            </a:r>
            <a:r>
              <a:rPr lang="uk-UA" i="1" dirty="0" smtClean="0">
                <a:solidFill>
                  <a:srgbClr val="0070C0"/>
                </a:solidFill>
              </a:rPr>
              <a:t>ромашка </a:t>
            </a:r>
            <a:r>
              <a:rPr lang="uk-UA" dirty="0" smtClean="0">
                <a:solidFill>
                  <a:srgbClr val="0070C0"/>
                </a:solidFill>
              </a:rPr>
              <a:t>   (яка?),   </a:t>
            </a:r>
            <a:r>
              <a:rPr lang="uk-UA" i="1" dirty="0" smtClean="0">
                <a:solidFill>
                  <a:srgbClr val="0070C0"/>
                </a:solidFill>
              </a:rPr>
              <a:t>небо</a:t>
            </a:r>
            <a:r>
              <a:rPr lang="uk-UA" dirty="0" smtClean="0">
                <a:solidFill>
                  <a:srgbClr val="0070C0"/>
                </a:solidFill>
              </a:rPr>
              <a:t>    (яке?)</a:t>
            </a:r>
            <a:r>
              <a:rPr lang="uk-UA" dirty="0" smtClean="0"/>
              <a:t>; </a:t>
            </a:r>
          </a:p>
          <a:p>
            <a:pPr marL="0" indent="457200" algn="just">
              <a:spcBef>
                <a:spcPts val="0"/>
              </a:spcBef>
              <a:buAutoNum type="arabicParenR"/>
            </a:pPr>
            <a:r>
              <a:rPr lang="uk-UA" dirty="0" smtClean="0"/>
              <a:t> встановлення зв’язків між членами речення за допомогою питань і виписування сполучень слів парами: </a:t>
            </a:r>
            <a:r>
              <a:rPr lang="uk-UA" i="1" dirty="0" smtClean="0">
                <a:solidFill>
                  <a:srgbClr val="0070C0"/>
                </a:solidFill>
              </a:rPr>
              <a:t>Малий школяр поспішає до </a:t>
            </a:r>
            <a:r>
              <a:rPr lang="uk-UA" i="1" dirty="0" err="1" smtClean="0">
                <a:solidFill>
                  <a:srgbClr val="0070C0"/>
                </a:solidFill>
              </a:rPr>
              <a:t>школи.—</a:t>
            </a:r>
            <a:r>
              <a:rPr lang="uk-UA" i="1" dirty="0" smtClean="0">
                <a:solidFill>
                  <a:srgbClr val="0070C0"/>
                </a:solidFill>
              </a:rPr>
              <a:t> Школяр</a:t>
            </a:r>
            <a:r>
              <a:rPr lang="uk-UA" dirty="0" smtClean="0">
                <a:solidFill>
                  <a:srgbClr val="0070C0"/>
                </a:solidFill>
              </a:rPr>
              <a:t> (що робить?) </a:t>
            </a:r>
            <a:r>
              <a:rPr lang="uk-UA" i="1" dirty="0" smtClean="0">
                <a:solidFill>
                  <a:srgbClr val="0070C0"/>
                </a:solidFill>
              </a:rPr>
              <a:t>поспішає, школяр</a:t>
            </a:r>
            <a:r>
              <a:rPr lang="uk-UA" dirty="0" smtClean="0">
                <a:solidFill>
                  <a:srgbClr val="0070C0"/>
                </a:solidFill>
              </a:rPr>
              <a:t> (який?) </a:t>
            </a:r>
            <a:r>
              <a:rPr lang="uk-UA" i="1" dirty="0" smtClean="0">
                <a:solidFill>
                  <a:srgbClr val="0070C0"/>
                </a:solidFill>
              </a:rPr>
              <a:t>малий, поспішає</a:t>
            </a:r>
            <a:r>
              <a:rPr lang="uk-UA" dirty="0" smtClean="0">
                <a:solidFill>
                  <a:srgbClr val="0070C0"/>
                </a:solidFill>
              </a:rPr>
              <a:t> (куди?) </a:t>
            </a:r>
            <a:r>
              <a:rPr lang="uk-UA" i="1" dirty="0" smtClean="0">
                <a:solidFill>
                  <a:srgbClr val="0070C0"/>
                </a:solidFill>
              </a:rPr>
              <a:t>до школи.</a:t>
            </a:r>
            <a:endParaRPr lang="ru-RU" dirty="0" smtClean="0">
              <a:solidFill>
                <a:srgbClr val="0070C0"/>
              </a:solidFill>
            </a:endParaRPr>
          </a:p>
          <a:p>
            <a:pPr>
              <a:buNone/>
            </a:pPr>
            <a:endParaRPr lang="ru-RU" dirty="0"/>
          </a:p>
        </p:txBody>
      </p:sp>
    </p:spTree>
  </p:cSld>
  <p:clrMapOvr>
    <a:masterClrMapping/>
  </p:clrMapOvr>
  <p:transition>
    <p:wipe dir="d"/>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76672"/>
            <a:ext cx="7571184" cy="5979064"/>
          </a:xfrm>
        </p:spPr>
        <p:txBody>
          <a:bodyPr>
            <a:normAutofit fontScale="85000" lnSpcReduction="10000"/>
          </a:bodyPr>
          <a:lstStyle/>
          <a:p>
            <a:pPr marL="0" indent="457200" algn="just">
              <a:spcBef>
                <a:spcPts val="0"/>
              </a:spcBef>
              <a:buNone/>
            </a:pPr>
            <a:r>
              <a:rPr lang="uk-UA" dirty="0" smtClean="0"/>
              <a:t>У практиці навчання рідної мови в середній школі існує традиційний порядок здійснення одного з видів мовного розбору – встановлення зв’язків між членами речення. Його треба дотримуватись і в 3-4 класах з метою наступності між початковими і середніми класами. Порядок такий: </a:t>
            </a:r>
          </a:p>
          <a:p>
            <a:pPr marL="0" indent="457200" algn="just">
              <a:spcBef>
                <a:spcPts val="0"/>
              </a:spcBef>
              <a:buFont typeface="Wingdings" pitchFamily="2" charset="2"/>
              <a:buChar char="v"/>
            </a:pPr>
            <a:r>
              <a:rPr lang="uk-UA" dirty="0" smtClean="0"/>
              <a:t>визначення основи речення шляхом встановлення зв’язків між підметом і присудком; </a:t>
            </a:r>
          </a:p>
          <a:p>
            <a:pPr marL="0" indent="457200" algn="just">
              <a:spcBef>
                <a:spcPts val="0"/>
              </a:spcBef>
              <a:buFont typeface="Wingdings" pitchFamily="2" charset="2"/>
              <a:buChar char="v"/>
            </a:pPr>
            <a:r>
              <a:rPr lang="uk-UA" dirty="0" smtClean="0"/>
              <a:t>відшукування залежних слів від підмета; </a:t>
            </a:r>
          </a:p>
          <a:p>
            <a:pPr marL="0" indent="457200" algn="just">
              <a:spcBef>
                <a:spcPts val="0"/>
              </a:spcBef>
              <a:buFont typeface="Wingdings" pitchFamily="2" charset="2"/>
              <a:buChar char="v"/>
            </a:pPr>
            <a:r>
              <a:rPr lang="uk-UA" dirty="0" smtClean="0"/>
              <a:t>відшукування залежних слів від присудка (терміни «група підмета», «група присудка» не вживаються); </a:t>
            </a:r>
          </a:p>
          <a:p>
            <a:pPr marL="0" indent="457200" algn="just">
              <a:spcBef>
                <a:spcPts val="0"/>
              </a:spcBef>
              <a:buFont typeface="Wingdings" pitchFamily="2" charset="2"/>
              <a:buChar char="v"/>
            </a:pPr>
            <a:r>
              <a:rPr lang="uk-UA" dirty="0" smtClean="0"/>
              <a:t>встановлення залежності між іншими другорядними членами.</a:t>
            </a:r>
            <a:endParaRPr lang="ru-RU" dirty="0" smtClean="0"/>
          </a:p>
          <a:p>
            <a:pPr>
              <a:buNone/>
            </a:pPr>
            <a:endParaRPr lang="ru-RU"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804704"/>
          </a:xfrm>
        </p:spPr>
        <p:txBody>
          <a:bodyPr>
            <a:normAutofit fontScale="90000"/>
          </a:bodyPr>
          <a:lstStyle/>
          <a:p>
            <a:pPr algn="ctr"/>
            <a:r>
              <a:rPr lang="uk-UA" sz="2700" dirty="0" smtClean="0">
                <a:solidFill>
                  <a:schemeClr val="tx1"/>
                </a:solidFill>
              </a:rPr>
              <a:t>6. Вивчення однорідних членів речення.</a:t>
            </a:r>
            <a:r>
              <a:rPr lang="ru-RU" dirty="0" smtClean="0">
                <a:solidFill>
                  <a:schemeClr val="tx1"/>
                </a:solidFill>
              </a:rPr>
              <a:t/>
            </a:r>
            <a:br>
              <a:rPr lang="ru-RU" dirty="0" smtClean="0">
                <a:solidFill>
                  <a:schemeClr val="tx1"/>
                </a:solidFill>
              </a:rPr>
            </a:br>
            <a:endParaRPr lang="ru-RU" dirty="0">
              <a:solidFill>
                <a:schemeClr val="tx1"/>
              </a:solidFill>
            </a:endParaRPr>
          </a:p>
        </p:txBody>
      </p:sp>
      <p:sp>
        <p:nvSpPr>
          <p:cNvPr id="3" name="Содержимое 2"/>
          <p:cNvSpPr>
            <a:spLocks noGrp="1"/>
          </p:cNvSpPr>
          <p:nvPr>
            <p:ph idx="1"/>
          </p:nvPr>
        </p:nvSpPr>
        <p:spPr>
          <a:xfrm>
            <a:off x="457200" y="764704"/>
            <a:ext cx="7571184" cy="5691032"/>
          </a:xfrm>
        </p:spPr>
        <p:txBody>
          <a:bodyPr>
            <a:normAutofit fontScale="85000" lnSpcReduction="20000"/>
          </a:bodyPr>
          <a:lstStyle/>
          <a:p>
            <a:pPr marL="0" indent="457200" algn="just">
              <a:spcBef>
                <a:spcPts val="0"/>
              </a:spcBef>
              <a:buNone/>
            </a:pPr>
            <a:r>
              <a:rPr lang="uk-UA" dirty="0" smtClean="0"/>
              <a:t>На уроках, відведених на формування самого поняття «однорідні члени речення», учні повинні засвоїти, що :</a:t>
            </a:r>
          </a:p>
          <a:p>
            <a:pPr marL="0" indent="457200" algn="just">
              <a:spcBef>
                <a:spcPts val="0"/>
              </a:spcBef>
              <a:buNone/>
            </a:pPr>
            <a:r>
              <a:rPr lang="uk-UA" dirty="0" smtClean="0"/>
              <a:t>1)однорідні члени відповідають на одне і те саме запитання і зв’язані з одним і тим самим словом; </a:t>
            </a:r>
          </a:p>
          <a:p>
            <a:pPr marL="0" indent="457200" algn="just">
              <a:spcBef>
                <a:spcPts val="0"/>
              </a:spcBef>
              <a:buNone/>
            </a:pPr>
            <a:r>
              <a:rPr lang="uk-UA" dirty="0" smtClean="0"/>
              <a:t>2) однорідними можуть бути підмети, присудки і другорядні члени речення; </a:t>
            </a:r>
          </a:p>
          <a:p>
            <a:pPr marL="0" indent="457200" algn="just">
              <a:spcBef>
                <a:spcPts val="0"/>
              </a:spcBef>
              <a:buNone/>
            </a:pPr>
            <a:r>
              <a:rPr lang="uk-UA" dirty="0" smtClean="0"/>
              <a:t>3) при однорідних членах можуть бути залежні слова; </a:t>
            </a:r>
          </a:p>
          <a:p>
            <a:pPr marL="0" indent="457200" algn="just">
              <a:spcBef>
                <a:spcPts val="0"/>
              </a:spcBef>
              <a:buNone/>
            </a:pPr>
            <a:r>
              <a:rPr lang="uk-UA" dirty="0" smtClean="0"/>
              <a:t>4) однорідні члени поєднуються за допомогою інтонації і сполучників і (й), а, але; </a:t>
            </a:r>
          </a:p>
          <a:p>
            <a:pPr marL="0" indent="457200" algn="just">
              <a:spcBef>
                <a:spcPts val="0"/>
              </a:spcBef>
              <a:buNone/>
            </a:pPr>
            <a:r>
              <a:rPr lang="uk-UA" dirty="0" smtClean="0"/>
              <a:t>5) при відсутності сполучників між однорідними членами ставляться коми; </a:t>
            </a:r>
          </a:p>
          <a:p>
            <a:pPr marL="0" indent="457200" algn="just">
              <a:spcBef>
                <a:spcPts val="0"/>
              </a:spcBef>
              <a:buNone/>
            </a:pPr>
            <a:r>
              <a:rPr lang="uk-UA" dirty="0" smtClean="0"/>
              <a:t>6) перед сполучниками а, але завжди ставляться коми.</a:t>
            </a:r>
            <a:endParaRPr lang="ru-RU" dirty="0" smtClean="0"/>
          </a:p>
          <a:p>
            <a:pPr marL="0" indent="457200" algn="just">
              <a:spcBef>
                <a:spcPts val="0"/>
              </a:spcBef>
              <a:buNone/>
            </a:pPr>
            <a:endParaRPr lang="ru-RU" dirty="0"/>
          </a:p>
        </p:txBody>
      </p:sp>
    </p:spTree>
  </p:cSld>
  <p:clrMapOvr>
    <a:masterClrMapping/>
  </p:clrMapOvr>
  <p:transition>
    <p:wipe dir="d"/>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7499176" cy="6051072"/>
          </a:xfrm>
        </p:spPr>
        <p:txBody>
          <a:bodyPr>
            <a:normAutofit/>
          </a:bodyPr>
          <a:lstStyle/>
          <a:p>
            <a:pPr marL="0" indent="457200" algn="just">
              <a:spcBef>
                <a:spcPts val="0"/>
              </a:spcBef>
              <a:buNone/>
            </a:pPr>
            <a:r>
              <a:rPr lang="uk-UA" sz="2800" dirty="0" smtClean="0"/>
              <a:t>Роботу над однорідними членами не слід завершувати уроками, присвяченими їх вивченню. Вона має тривати до кінця навчального року під час опрацювання інших тем граматики. У текстах вправ є чимало речень з однорідними членами, і вчитель повинен постійно сприяти принагідному повторенню теоретичних відомостей, закріпленню пунктуаційних умінь і навичок учнів. Крім того, треба заохочувати учнів використовувати однорідні члени під час написання робіт творчого характеру. </a:t>
            </a:r>
            <a:endParaRPr lang="ru-RU" sz="2800" dirty="0"/>
          </a:p>
        </p:txBody>
      </p:sp>
    </p:spTree>
  </p:cSld>
  <p:clrMapOvr>
    <a:masterClrMapping/>
  </p:clrMapOvr>
  <p:transition>
    <p:wipe dir="d"/>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7499176" cy="6051072"/>
          </a:xfrm>
        </p:spPr>
        <p:txBody>
          <a:bodyPr>
            <a:normAutofit fontScale="92500" lnSpcReduction="20000"/>
          </a:bodyPr>
          <a:lstStyle/>
          <a:p>
            <a:pPr marL="0" indent="457200" algn="just">
              <a:spcBef>
                <a:spcPts val="0"/>
              </a:spcBef>
              <a:buNone/>
            </a:pPr>
            <a:r>
              <a:rPr lang="uk-UA" dirty="0" smtClean="0"/>
              <a:t>Цьому сприятиме насамперед добір завдань, які вимагали б використання однорідних членів. Наприклад: напиши  </a:t>
            </a:r>
          </a:p>
          <a:p>
            <a:pPr marL="0" indent="457200" algn="just">
              <a:spcBef>
                <a:spcPts val="0"/>
              </a:spcBef>
              <a:buFont typeface="Wingdings" pitchFamily="2" charset="2"/>
              <a:buChar char="Ø"/>
            </a:pPr>
            <a:r>
              <a:rPr lang="uk-UA" dirty="0" smtClean="0"/>
              <a:t>що ти бачив у лісі під час прогулянки; </a:t>
            </a:r>
          </a:p>
          <a:p>
            <a:pPr marL="0" indent="457200" algn="just">
              <a:spcBef>
                <a:spcPts val="0"/>
              </a:spcBef>
              <a:buFont typeface="Wingdings" pitchFamily="2" charset="2"/>
              <a:buChar char="Ø"/>
            </a:pPr>
            <a:r>
              <a:rPr lang="uk-UA" dirty="0" smtClean="0"/>
              <a:t> що сталося з небом під час грози; </a:t>
            </a:r>
          </a:p>
          <a:p>
            <a:pPr marL="0" indent="457200" algn="just">
              <a:spcBef>
                <a:spcPts val="0"/>
              </a:spcBef>
              <a:buFont typeface="Wingdings" pitchFamily="2" charset="2"/>
              <a:buChar char="Ø"/>
            </a:pPr>
            <a:r>
              <a:rPr lang="uk-UA" dirty="0" smtClean="0"/>
              <a:t> що змінилося в парку (в лісі, в полі, в степу) з настанням холодів; </a:t>
            </a:r>
          </a:p>
          <a:p>
            <a:pPr marL="0" indent="457200" algn="just">
              <a:spcBef>
                <a:spcPts val="0"/>
              </a:spcBef>
              <a:buFont typeface="Wingdings" pitchFamily="2" charset="2"/>
              <a:buChar char="Ø"/>
            </a:pPr>
            <a:r>
              <a:rPr lang="uk-UA" dirty="0" smtClean="0"/>
              <a:t> яку працю дорослих доводилось тобі спостерігати; </a:t>
            </a:r>
          </a:p>
          <a:p>
            <a:pPr marL="0" indent="457200" algn="just">
              <a:spcBef>
                <a:spcPts val="0"/>
              </a:spcBef>
              <a:buFont typeface="Wingdings" pitchFamily="2" charset="2"/>
              <a:buChar char="Ø"/>
            </a:pPr>
            <a:r>
              <a:rPr lang="uk-UA" dirty="0" smtClean="0"/>
              <a:t> про свої домашні обов’язки; </a:t>
            </a:r>
          </a:p>
          <a:p>
            <a:pPr marL="0" indent="457200" algn="just">
              <a:spcBef>
                <a:spcPts val="0"/>
              </a:spcBef>
              <a:buFont typeface="Wingdings" pitchFamily="2" charset="2"/>
              <a:buChar char="Ø"/>
            </a:pPr>
            <a:r>
              <a:rPr lang="uk-UA" dirty="0" smtClean="0"/>
              <a:t> що ти найбільше цінуєш у своїх однокласників тощо. </a:t>
            </a:r>
          </a:p>
          <a:p>
            <a:pPr marL="0" indent="457200" algn="just">
              <a:spcBef>
                <a:spcPts val="0"/>
              </a:spcBef>
              <a:buNone/>
            </a:pPr>
            <a:r>
              <a:rPr lang="uk-UA" dirty="0" smtClean="0"/>
              <a:t>Учні повинні не тільки знати, що таке однорідні члени, а й самостійно їх вживати в усному й писемному мовленні.</a:t>
            </a:r>
            <a:endParaRPr lang="ru-RU" dirty="0" smtClean="0"/>
          </a:p>
          <a:p>
            <a:pPr>
              <a:buNone/>
            </a:pPr>
            <a:endParaRPr lang="ru-RU" dirty="0"/>
          </a:p>
        </p:txBody>
      </p:sp>
    </p:spTree>
  </p:cSld>
  <p:clrMapOvr>
    <a:masterClrMapping/>
  </p:clrMapOvr>
  <p:transition>
    <p:wipe dir="d"/>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588680"/>
          </a:xfrm>
        </p:spPr>
        <p:txBody>
          <a:bodyPr>
            <a:noAutofit/>
          </a:bodyPr>
          <a:lstStyle/>
          <a:p>
            <a:pPr algn="ctr"/>
            <a:r>
              <a:rPr lang="uk-UA" sz="2400" dirty="0" smtClean="0">
                <a:solidFill>
                  <a:schemeClr val="tx1"/>
                </a:solidFill>
              </a:rPr>
              <a:t>7. Ознайомлення зі складним реченням.</a:t>
            </a:r>
            <a:r>
              <a:rPr lang="ru-RU" sz="2400" dirty="0" smtClean="0">
                <a:solidFill>
                  <a:schemeClr val="tx1"/>
                </a:solidFill>
              </a:rPr>
              <a:t/>
            </a:r>
            <a:br>
              <a:rPr lang="ru-RU" sz="2400" dirty="0" smtClean="0">
                <a:solidFill>
                  <a:schemeClr val="tx1"/>
                </a:solidFill>
              </a:rPr>
            </a:br>
            <a:endParaRPr lang="ru-RU" sz="2400" dirty="0">
              <a:solidFill>
                <a:schemeClr val="tx1"/>
              </a:solidFill>
            </a:endParaRPr>
          </a:p>
        </p:txBody>
      </p:sp>
      <p:sp>
        <p:nvSpPr>
          <p:cNvPr id="3" name="Содержимое 2"/>
          <p:cNvSpPr>
            <a:spLocks noGrp="1"/>
          </p:cNvSpPr>
          <p:nvPr>
            <p:ph idx="1"/>
          </p:nvPr>
        </p:nvSpPr>
        <p:spPr>
          <a:xfrm>
            <a:off x="179512" y="692696"/>
            <a:ext cx="8064896" cy="5976664"/>
          </a:xfrm>
        </p:spPr>
        <p:txBody>
          <a:bodyPr>
            <a:normAutofit fontScale="85000" lnSpcReduction="10000"/>
          </a:bodyPr>
          <a:lstStyle/>
          <a:p>
            <a:pPr marL="0" indent="457200" algn="just">
              <a:spcBef>
                <a:spcPts val="0"/>
              </a:spcBef>
              <a:buNone/>
            </a:pPr>
            <a:r>
              <a:rPr lang="uk-UA" sz="2800" dirty="0" smtClean="0"/>
              <a:t>На уроці ознайомлення зі складним реченням учитель насамперед пропонує вправу на зіставлення простих речень зі складним. Наприклад, записуються на дошці (або </a:t>
            </a:r>
            <a:r>
              <a:rPr lang="uk-UA" sz="2800" dirty="0" err="1" smtClean="0"/>
              <a:t>спроектовуються</a:t>
            </a:r>
            <a:r>
              <a:rPr lang="uk-UA" sz="2800" dirty="0" smtClean="0"/>
              <a:t> на екран) два речення:</a:t>
            </a:r>
            <a:endParaRPr lang="ru-RU" sz="2800" dirty="0" smtClean="0"/>
          </a:p>
          <a:p>
            <a:pPr marL="0" indent="457200" algn="just">
              <a:spcBef>
                <a:spcPts val="0"/>
              </a:spcBef>
              <a:buNone/>
            </a:pPr>
            <a:r>
              <a:rPr lang="uk-UA" sz="2800" i="1" dirty="0" smtClean="0">
                <a:solidFill>
                  <a:srgbClr val="0070C0"/>
                </a:solidFill>
              </a:rPr>
              <a:t>Молодші школярі працювали на ділянці.</a:t>
            </a:r>
            <a:endParaRPr lang="ru-RU" sz="2800" dirty="0" smtClean="0">
              <a:solidFill>
                <a:srgbClr val="0070C0"/>
              </a:solidFill>
            </a:endParaRPr>
          </a:p>
          <a:p>
            <a:pPr marL="0" indent="457200" algn="just">
              <a:spcBef>
                <a:spcPts val="0"/>
              </a:spcBef>
              <a:buNone/>
            </a:pPr>
            <a:r>
              <a:rPr lang="uk-UA" sz="2800" i="1" dirty="0" smtClean="0">
                <a:solidFill>
                  <a:srgbClr val="0070C0"/>
                </a:solidFill>
              </a:rPr>
              <a:t>Старшокласники допомагали колгоспникам на полі</a:t>
            </a:r>
            <a:r>
              <a:rPr lang="uk-UA" sz="2800" dirty="0" smtClean="0">
                <a:solidFill>
                  <a:srgbClr val="0070C0"/>
                </a:solidFill>
              </a:rPr>
              <a:t>. </a:t>
            </a:r>
          </a:p>
          <a:p>
            <a:pPr marL="0" indent="457200" algn="just">
              <a:spcBef>
                <a:spcPts val="0"/>
              </a:spcBef>
              <a:buNone/>
            </a:pPr>
            <a:r>
              <a:rPr lang="uk-UA" sz="2800" dirty="0" smtClean="0"/>
              <a:t>У ході бесіди вчитель з’ясовує, скільки речень записано на дошці, визначає головні члени, нагадує, що в кінці кожного речення голос знижується і робиться пауза. Після цього пропонує об’єднати два речення в одне (</a:t>
            </a:r>
            <a:r>
              <a:rPr lang="uk-UA" sz="2800" i="1" dirty="0" smtClean="0"/>
              <a:t>Молодші школярі працювали на ділянці, старшокласники допомагали колгоспникам у полі</a:t>
            </a:r>
            <a:r>
              <a:rPr lang="uk-UA" sz="2800" dirty="0" smtClean="0"/>
              <a:t>) і підводить до висновку, що речення бувають з одною граматичною основою і з двома (або кількома) основами. Речення з двома або кількома основами називається складним. Учитель звертає увагу на те, як змінилася інтонація в складному реченні: паузи між частинами складного речення стали меншими.</a:t>
            </a:r>
            <a:endParaRPr lang="ru-RU" sz="2800" dirty="0" smtClean="0"/>
          </a:p>
          <a:p>
            <a:pPr marL="0" indent="457200" algn="just">
              <a:spcBef>
                <a:spcPts val="0"/>
              </a:spcBef>
              <a:buNone/>
            </a:pPr>
            <a:endParaRPr lang="ru-RU" dirty="0">
              <a:solidFill>
                <a:srgbClr val="0070C0"/>
              </a:solidFill>
            </a:endParaRPr>
          </a:p>
        </p:txBody>
      </p:sp>
    </p:spTree>
  </p:cSld>
  <p:clrMapOvr>
    <a:masterClrMapping/>
  </p:clrMapOvr>
  <p:transition>
    <p:wipe dir="d"/>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32656"/>
            <a:ext cx="7571184" cy="6123080"/>
          </a:xfrm>
        </p:spPr>
        <p:txBody>
          <a:bodyPr/>
          <a:lstStyle/>
          <a:p>
            <a:pPr marL="0" indent="457200" algn="just">
              <a:spcBef>
                <a:spcPts val="0"/>
              </a:spcBef>
              <a:buNone/>
            </a:pPr>
            <a:r>
              <a:rPr lang="uk-UA" dirty="0" smtClean="0"/>
              <a:t>Під час аналізу речень учні дізнаються й про те, що частини складного речення можуть з’єднуватись не лише за допомогою інтонації, а й за допомогою певних слів — сполучників чи сполучних слів (без уживання термінів). У пригоді стане таблиця з найуживанішими сполучниками і сполучними словами:</a:t>
            </a:r>
          </a:p>
          <a:p>
            <a:pPr marL="0" indent="457200" algn="just">
              <a:spcBef>
                <a:spcPts val="0"/>
              </a:spcBef>
              <a:buNone/>
            </a:pPr>
            <a:endParaRPr lang="ru-RU" dirty="0" smtClean="0"/>
          </a:p>
          <a:p>
            <a:pPr>
              <a:buNone/>
            </a:pPr>
            <a:endParaRPr lang="ru-RU" dirty="0"/>
          </a:p>
        </p:txBody>
      </p:sp>
      <p:graphicFrame>
        <p:nvGraphicFramePr>
          <p:cNvPr id="4" name="Таблица 3"/>
          <p:cNvGraphicFramePr>
            <a:graphicFrameLocks noGrp="1"/>
          </p:cNvGraphicFramePr>
          <p:nvPr/>
        </p:nvGraphicFramePr>
        <p:xfrm>
          <a:off x="827584" y="3429000"/>
          <a:ext cx="7128792" cy="2376264"/>
        </p:xfrm>
        <a:graphic>
          <a:graphicData uri="http://schemas.openxmlformats.org/drawingml/2006/table">
            <a:tbl>
              <a:tblPr firstRow="1" bandRow="1">
                <a:tableStyleId>{5C22544A-7EE6-4342-B048-85BDC9FD1C3A}</a:tableStyleId>
              </a:tblPr>
              <a:tblGrid>
                <a:gridCol w="7128792"/>
              </a:tblGrid>
              <a:tr h="2376264">
                <a:tc>
                  <a:txBody>
                    <a:bodyPr/>
                    <a:lstStyle/>
                    <a:p>
                      <a:pPr indent="457200" algn="just"/>
                      <a:r>
                        <a:rPr kumimoji="0" lang="uk-UA" sz="2800" b="1" kern="1200" dirty="0" smtClean="0">
                          <a:solidFill>
                            <a:schemeClr val="lt1"/>
                          </a:solidFill>
                          <a:latin typeface="+mn-lt"/>
                          <a:ea typeface="+mn-ea"/>
                          <a:cs typeface="+mn-cs"/>
                        </a:rPr>
                        <a:t>Частини складного речення можна поєднувати за допомогою </a:t>
                      </a:r>
                      <a:r>
                        <a:rPr kumimoji="0" lang="uk-UA" sz="2800" b="1" i="1" kern="1200" dirty="0" smtClean="0">
                          <a:solidFill>
                            <a:schemeClr val="lt1"/>
                          </a:solidFill>
                          <a:latin typeface="+mn-lt"/>
                          <a:ea typeface="+mn-ea"/>
                          <a:cs typeface="+mn-cs"/>
                        </a:rPr>
                        <a:t>слів і, а , але, що, щоб, коли, </a:t>
                      </a:r>
                      <a:r>
                        <a:rPr kumimoji="0" lang="uk-UA" sz="2800" b="1" i="1" kern="1200" dirty="0" err="1" smtClean="0">
                          <a:solidFill>
                            <a:schemeClr val="lt1"/>
                          </a:solidFill>
                          <a:latin typeface="+mn-lt"/>
                          <a:ea typeface="+mn-ea"/>
                          <a:cs typeface="+mn-cs"/>
                        </a:rPr>
                        <a:t>коли</a:t>
                      </a:r>
                      <a:r>
                        <a:rPr kumimoji="0" lang="uk-UA" sz="2800" b="1" i="1" kern="1200" dirty="0" smtClean="0">
                          <a:solidFill>
                            <a:schemeClr val="lt1"/>
                          </a:solidFill>
                          <a:latin typeface="+mn-lt"/>
                          <a:ea typeface="+mn-ea"/>
                          <a:cs typeface="+mn-cs"/>
                        </a:rPr>
                        <a:t> б, де, який (яка, яке, які)</a:t>
                      </a:r>
                      <a:r>
                        <a:rPr kumimoji="0" lang="uk-UA" sz="2800" b="1" kern="1200" dirty="0" smtClean="0">
                          <a:solidFill>
                            <a:schemeClr val="lt1"/>
                          </a:solidFill>
                          <a:latin typeface="+mn-lt"/>
                          <a:ea typeface="+mn-ea"/>
                          <a:cs typeface="+mn-cs"/>
                        </a:rPr>
                        <a:t> та ін..</a:t>
                      </a:r>
                      <a:endParaRPr kumimoji="0" lang="ru-RU" sz="2800" b="1" kern="1200" dirty="0" smtClean="0">
                        <a:solidFill>
                          <a:schemeClr val="lt1"/>
                        </a:solidFill>
                        <a:latin typeface="+mn-lt"/>
                        <a:ea typeface="+mn-ea"/>
                        <a:cs typeface="+mn-cs"/>
                      </a:endParaRPr>
                    </a:p>
                    <a:p>
                      <a:pPr indent="457200" algn="just"/>
                      <a:r>
                        <a:rPr kumimoji="0" lang="uk-UA" sz="2800" b="1" kern="1200" dirty="0" smtClean="0">
                          <a:solidFill>
                            <a:schemeClr val="lt1"/>
                          </a:solidFill>
                          <a:latin typeface="+mn-lt"/>
                          <a:ea typeface="+mn-ea"/>
                          <a:cs typeface="+mn-cs"/>
                        </a:rPr>
                        <a:t>Перед ними ставиться кома.</a:t>
                      </a:r>
                      <a:endParaRPr lang="ru-RU" sz="2800" dirty="0"/>
                    </a:p>
                  </a:txBody>
                  <a:tcPr/>
                </a:tc>
              </a:tr>
            </a:tbl>
          </a:graphicData>
        </a:graphic>
      </p:graphicFrame>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7643192" cy="6051072"/>
          </a:xfrm>
        </p:spPr>
        <p:txBody>
          <a:bodyPr>
            <a:normAutofit fontScale="92500" lnSpcReduction="10000"/>
          </a:bodyPr>
          <a:lstStyle/>
          <a:p>
            <a:pPr marL="0" indent="457200" algn="just">
              <a:spcBef>
                <a:spcPts val="0"/>
              </a:spcBef>
              <a:buNone/>
            </a:pPr>
            <a:r>
              <a:rPr lang="uk-UA" dirty="0" smtClean="0"/>
              <a:t>У роботі над засвоєнням елементів синтаксису в початкових класах можна виділити кілька напрямів, між якими існує тісний зв’язок.</a:t>
            </a:r>
          </a:p>
          <a:p>
            <a:pPr marL="0" indent="457200" algn="just">
              <a:spcBef>
                <a:spcPts val="0"/>
              </a:spcBef>
              <a:buNone/>
            </a:pPr>
            <a:endParaRPr lang="ru-RU" dirty="0" smtClean="0"/>
          </a:p>
          <a:p>
            <a:pPr marL="0" indent="457200" algn="just">
              <a:spcBef>
                <a:spcPts val="0"/>
              </a:spcBef>
              <a:buNone/>
            </a:pPr>
            <a:r>
              <a:rPr lang="uk-UA" dirty="0" smtClean="0"/>
              <a:t>1. Практичні спостереження за синтаксичною будо­вою та інтонаційним оформленням речень, побудова речень з різної кількості членів, з різним розташуванням їх за поданим зразком та схемою.</a:t>
            </a:r>
            <a:endParaRPr lang="ru-RU" dirty="0" smtClean="0"/>
          </a:p>
          <a:p>
            <a:pPr marL="0" indent="457200" algn="just">
              <a:spcBef>
                <a:spcPts val="0"/>
              </a:spcBef>
              <a:buNone/>
            </a:pPr>
            <a:r>
              <a:rPr lang="uk-UA" dirty="0" smtClean="0"/>
              <a:t>2. Формування уявлень про одиниці синтаксису – словосполучення, речення, зв’язне висловлювання (текст).</a:t>
            </a:r>
            <a:endParaRPr lang="ru-RU" dirty="0" smtClean="0"/>
          </a:p>
          <a:p>
            <a:pPr>
              <a:buNone/>
            </a:pPr>
            <a:endParaRPr lang="ru-RU"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7571184" cy="6051072"/>
          </a:xfrm>
        </p:spPr>
        <p:txBody>
          <a:bodyPr>
            <a:normAutofit fontScale="77500" lnSpcReduction="20000"/>
          </a:bodyPr>
          <a:lstStyle/>
          <a:p>
            <a:pPr marL="0" indent="457200" algn="just">
              <a:spcBef>
                <a:spcPts val="0"/>
              </a:spcBef>
              <a:buNone/>
            </a:pPr>
            <a:r>
              <a:rPr lang="uk-UA" dirty="0" smtClean="0"/>
              <a:t>Школярі мають вчитися не тільки пізнавати складні речення за кількістю граматичних основ, а й самостійно будувати їх за поданим зразком, схемами, за змістом малюнка тощо. З цією метою можна пропонувати такі, наприклад, вправи:</a:t>
            </a:r>
          </a:p>
          <a:p>
            <a:pPr marL="0" indent="457200" algn="just">
              <a:spcBef>
                <a:spcPts val="0"/>
              </a:spcBef>
              <a:buNone/>
            </a:pPr>
            <a:r>
              <a:rPr lang="uk-UA" dirty="0" smtClean="0"/>
              <a:t>1. Прочитай подані речення. Склади подібні речення самостійно. Підкресли у них граматичні основи.</a:t>
            </a:r>
            <a:endParaRPr lang="ru-RU" dirty="0" smtClean="0"/>
          </a:p>
          <a:p>
            <a:pPr marL="0" indent="457200" algn="just">
              <a:spcBef>
                <a:spcPts val="0"/>
              </a:spcBef>
              <a:buNone/>
            </a:pPr>
            <a:r>
              <a:rPr lang="uk-UA" i="1" dirty="0" smtClean="0">
                <a:solidFill>
                  <a:srgbClr val="0070C0"/>
                </a:solidFill>
              </a:rPr>
              <a:t>Батьки завжди радіють, коли їх діти добре вчаться.</a:t>
            </a:r>
            <a:endParaRPr lang="ru-RU" dirty="0" smtClean="0">
              <a:solidFill>
                <a:srgbClr val="0070C0"/>
              </a:solidFill>
            </a:endParaRPr>
          </a:p>
          <a:p>
            <a:pPr marL="0" indent="457200" algn="just">
              <a:spcBef>
                <a:spcPts val="0"/>
              </a:spcBef>
              <a:buNone/>
            </a:pPr>
            <a:r>
              <a:rPr lang="uk-UA" i="1" dirty="0" smtClean="0">
                <a:solidFill>
                  <a:srgbClr val="0070C0"/>
                </a:solidFill>
              </a:rPr>
              <a:t>Наступає осінь холодна, пташки відлітають у теплі краї</a:t>
            </a:r>
            <a:r>
              <a:rPr lang="uk-UA" dirty="0" smtClean="0">
                <a:solidFill>
                  <a:srgbClr val="0070C0"/>
                </a:solidFill>
              </a:rPr>
              <a:t>.</a:t>
            </a:r>
            <a:endParaRPr lang="ru-RU" dirty="0" smtClean="0">
              <a:solidFill>
                <a:srgbClr val="0070C0"/>
              </a:solidFill>
            </a:endParaRPr>
          </a:p>
          <a:p>
            <a:pPr marL="0" indent="457200" algn="just">
              <a:spcBef>
                <a:spcPts val="0"/>
              </a:spcBef>
              <a:buNone/>
            </a:pPr>
            <a:r>
              <a:rPr lang="uk-UA" dirty="0" smtClean="0"/>
              <a:t>2. Склади речення за схемами:</a:t>
            </a:r>
            <a:endParaRPr lang="ru-RU" dirty="0" smtClean="0"/>
          </a:p>
          <a:p>
            <a:pPr marL="0" indent="457200" algn="just">
              <a:spcBef>
                <a:spcPts val="0"/>
              </a:spcBef>
              <a:buNone/>
            </a:pPr>
            <a:r>
              <a:rPr lang="uk-UA" dirty="0" smtClean="0"/>
              <a:t>1) _ _ _ _ </a:t>
            </a:r>
            <a:r>
              <a:rPr lang="ru-RU" dirty="0" smtClean="0"/>
              <a:t>_  __________  ____________</a:t>
            </a:r>
            <a:r>
              <a:rPr lang="uk-UA" dirty="0" smtClean="0"/>
              <a:t>, ____________ _______________</a:t>
            </a:r>
            <a:endParaRPr lang="ru-RU" dirty="0" smtClean="0"/>
          </a:p>
          <a:p>
            <a:pPr marL="0" indent="457200" algn="just">
              <a:spcBef>
                <a:spcPts val="0"/>
              </a:spcBef>
              <a:buNone/>
            </a:pPr>
            <a:r>
              <a:rPr lang="uk-UA" dirty="0" smtClean="0"/>
              <a:t>2) _ _ _ _ _ _ ________ __ __ __ __ , а _ _ _ _ _ _ ____________ __ __ __ __</a:t>
            </a:r>
            <a:br>
              <a:rPr lang="uk-UA" dirty="0" smtClean="0"/>
            </a:br>
            <a:endParaRPr lang="ru-RU" dirty="0" smtClean="0"/>
          </a:p>
          <a:p>
            <a:pPr marL="0" indent="457200" algn="just">
              <a:spcBef>
                <a:spcPts val="0"/>
              </a:spcBef>
              <a:buNone/>
            </a:pPr>
            <a:endParaRPr lang="ru-RU" dirty="0" smtClean="0"/>
          </a:p>
          <a:p>
            <a:pPr>
              <a:buNone/>
            </a:pPr>
            <a:endParaRPr lang="ru-RU" dirty="0"/>
          </a:p>
        </p:txBody>
      </p:sp>
    </p:spTree>
  </p:cSld>
  <p:clrMapOvr>
    <a:masterClrMapping/>
  </p:clrMapOvr>
  <p:transition>
    <p:wipe dir="d"/>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32656"/>
            <a:ext cx="7571184" cy="6123080"/>
          </a:xfrm>
        </p:spPr>
        <p:txBody>
          <a:bodyPr>
            <a:normAutofit fontScale="85000" lnSpcReduction="20000"/>
          </a:bodyPr>
          <a:lstStyle/>
          <a:p>
            <a:pPr marL="0" indent="457200" algn="just">
              <a:spcBef>
                <a:spcPts val="0"/>
              </a:spcBef>
              <a:buNone/>
            </a:pPr>
            <a:r>
              <a:rPr lang="uk-UA" dirty="0" smtClean="0"/>
              <a:t>При вивченні частин мови, повторенні в кінці чверті або року треба пропонувати учням вправи на аналіз і побудову складних речень. Доцільними будуть, наприклад, такі завдання:</a:t>
            </a:r>
          </a:p>
          <a:p>
            <a:pPr marL="0" indent="457200" algn="just">
              <a:spcBef>
                <a:spcPts val="0"/>
              </a:spcBef>
              <a:buNone/>
            </a:pPr>
            <a:r>
              <a:rPr lang="uk-UA" dirty="0" smtClean="0"/>
              <a:t>1. Поділіть складне речення на кілька окремих речень. Відшукайте у кожному з них головні члени. Назвіть, якими частинами мови вони виражені. </a:t>
            </a:r>
            <a:r>
              <a:rPr lang="uk-UA" i="1" dirty="0" smtClean="0">
                <a:solidFill>
                  <a:srgbClr val="0070C0"/>
                </a:solidFill>
              </a:rPr>
              <a:t>Любить мене матуся, що я гарно вчуся, любить мене тато, що читаю я багато </a:t>
            </a:r>
            <a:r>
              <a:rPr lang="uk-UA" dirty="0" smtClean="0">
                <a:solidFill>
                  <a:srgbClr val="0070C0"/>
                </a:solidFill>
              </a:rPr>
              <a:t>(М. Підгірянка). </a:t>
            </a:r>
            <a:r>
              <a:rPr lang="uk-UA" i="1" dirty="0" smtClean="0">
                <a:solidFill>
                  <a:srgbClr val="0070C0"/>
                </a:solidFill>
              </a:rPr>
              <a:t>Минали роки, виростали у лісника діти, розростався дубок, а лісник старів </a:t>
            </a:r>
            <a:r>
              <a:rPr lang="uk-UA" dirty="0" smtClean="0">
                <a:solidFill>
                  <a:srgbClr val="0070C0"/>
                </a:solidFill>
              </a:rPr>
              <a:t>(В. Сухомлинський).</a:t>
            </a:r>
            <a:endParaRPr lang="ru-RU" dirty="0" smtClean="0">
              <a:solidFill>
                <a:srgbClr val="0070C0"/>
              </a:solidFill>
            </a:endParaRPr>
          </a:p>
          <a:p>
            <a:pPr marL="0" indent="457200" algn="just">
              <a:spcBef>
                <a:spcPts val="0"/>
              </a:spcBef>
              <a:buNone/>
            </a:pPr>
            <a:r>
              <a:rPr lang="uk-UA" dirty="0" smtClean="0"/>
              <a:t>2. З’єднайте за змістом два речення у складне. Використайте для зв’язку сполучники (а, але, бо, хоч).</a:t>
            </a:r>
            <a:endParaRPr lang="ru-RU" dirty="0" smtClean="0"/>
          </a:p>
          <a:p>
            <a:pPr marL="0" indent="457200" algn="just">
              <a:spcBef>
                <a:spcPts val="0"/>
              </a:spcBef>
              <a:buNone/>
            </a:pPr>
            <a:r>
              <a:rPr lang="uk-UA" i="1" dirty="0" smtClean="0">
                <a:solidFill>
                  <a:srgbClr val="0070C0"/>
                </a:solidFill>
              </a:rPr>
              <a:t>Надворі йшов дощ. Хлопці не переставали грати. Вони дуже люблять футбол</a:t>
            </a:r>
            <a:r>
              <a:rPr lang="uk-UA" dirty="0" smtClean="0">
                <a:solidFill>
                  <a:srgbClr val="0070C0"/>
                </a:solidFill>
              </a:rPr>
              <a:t>.</a:t>
            </a:r>
            <a:endParaRPr lang="ru-RU" dirty="0" smtClean="0">
              <a:solidFill>
                <a:srgbClr val="0070C0"/>
              </a:solidFill>
            </a:endParaRPr>
          </a:p>
          <a:p>
            <a:pPr marL="0" indent="457200" algn="just">
              <a:spcBef>
                <a:spcPts val="0"/>
              </a:spcBef>
              <a:buNone/>
            </a:pPr>
            <a:endParaRPr lang="ru-RU" dirty="0" smtClean="0"/>
          </a:p>
          <a:p>
            <a:pPr>
              <a:buNone/>
            </a:pPr>
            <a:endParaRPr lang="ru-RU" dirty="0"/>
          </a:p>
        </p:txBody>
      </p:sp>
    </p:spTree>
  </p:cSld>
  <p:clrMapOvr>
    <a:masterClrMapping/>
  </p:clrMapOvr>
  <p:transition>
    <p:wipe dir="d"/>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7643192" cy="6051072"/>
          </a:xfrm>
        </p:spPr>
        <p:txBody>
          <a:bodyPr>
            <a:normAutofit fontScale="85000" lnSpcReduction="10000"/>
          </a:bodyPr>
          <a:lstStyle/>
          <a:p>
            <a:pPr marL="0" indent="457200" algn="just">
              <a:spcBef>
                <a:spcPts val="0"/>
              </a:spcBef>
              <a:buNone/>
            </a:pPr>
            <a:r>
              <a:rPr lang="uk-UA" dirty="0" smtClean="0"/>
              <a:t>3. Відшукайте помилки і виправте їх.</a:t>
            </a:r>
            <a:endParaRPr lang="ru-RU" dirty="0" smtClean="0"/>
          </a:p>
          <a:p>
            <a:pPr marL="0" indent="457200" algn="just">
              <a:spcBef>
                <a:spcPts val="0"/>
              </a:spcBef>
              <a:buNone/>
            </a:pPr>
            <a:r>
              <a:rPr lang="uk-UA" i="1" dirty="0" smtClean="0">
                <a:solidFill>
                  <a:srgbClr val="0070C0"/>
                </a:solidFill>
              </a:rPr>
              <a:t>Будівельники говорять. Що їх будинки будуть жити вічно. Котик ходить тихо, а на лапках він має подушечки.</a:t>
            </a:r>
            <a:endParaRPr lang="ru-RU" dirty="0" smtClean="0">
              <a:solidFill>
                <a:srgbClr val="0070C0"/>
              </a:solidFill>
            </a:endParaRPr>
          </a:p>
          <a:p>
            <a:pPr marL="0" indent="457200" algn="just">
              <a:spcBef>
                <a:spcPts val="0"/>
              </a:spcBef>
              <a:buNone/>
            </a:pPr>
            <a:r>
              <a:rPr lang="uk-UA" dirty="0" smtClean="0"/>
              <a:t>4. Серед поданих речень відшукайте складні.</a:t>
            </a:r>
            <a:endParaRPr lang="ru-RU" dirty="0" smtClean="0"/>
          </a:p>
          <a:p>
            <a:pPr marL="0" indent="457200" algn="just">
              <a:spcBef>
                <a:spcPts val="0"/>
              </a:spcBef>
              <a:buNone/>
            </a:pPr>
            <a:r>
              <a:rPr lang="uk-UA" i="1" dirty="0" smtClean="0">
                <a:solidFill>
                  <a:srgbClr val="0070C0"/>
                </a:solidFill>
              </a:rPr>
              <a:t>Колишеться безкрає поле. Вітер гонить одну за одною колоскові хвилі, пурхають перепели. Ще мине тиждень, і почнуться жнива. Микита сидить на сторожовій вишці і вдивляється у степ</a:t>
            </a:r>
            <a:r>
              <a:rPr lang="uk-UA" dirty="0" smtClean="0">
                <a:solidFill>
                  <a:srgbClr val="0070C0"/>
                </a:solidFill>
              </a:rPr>
              <a:t>.</a:t>
            </a:r>
          </a:p>
          <a:p>
            <a:pPr marL="0" indent="457200" algn="just">
              <a:spcBef>
                <a:spcPts val="0"/>
              </a:spcBef>
              <a:buNone/>
            </a:pPr>
            <a:r>
              <a:rPr lang="uk-UA" dirty="0" smtClean="0"/>
              <a:t>5. Поділіть текст на окремі речення. Врахуйте, що одне з них – складне. Розставте розділові знаки.</a:t>
            </a:r>
            <a:endParaRPr lang="ru-RU" dirty="0" smtClean="0"/>
          </a:p>
          <a:p>
            <a:pPr marL="0" indent="457200" algn="just">
              <a:spcBef>
                <a:spcPts val="0"/>
              </a:spcBef>
              <a:buNone/>
            </a:pPr>
            <a:r>
              <a:rPr lang="uk-UA" i="1" dirty="0" smtClean="0">
                <a:solidFill>
                  <a:srgbClr val="0070C0"/>
                </a:solidFill>
              </a:rPr>
              <a:t>Олег виліз з-під човна коли злива прокотилася над Дніпром надворі було тихо над головою світили зорі на землю спустилася тепла ніч Олег взяв весла і сів у човен </a:t>
            </a:r>
            <a:r>
              <a:rPr lang="uk-UA" dirty="0" smtClean="0">
                <a:solidFill>
                  <a:srgbClr val="0070C0"/>
                </a:solidFill>
              </a:rPr>
              <a:t>(За Д. Бедзиком)</a:t>
            </a:r>
            <a:r>
              <a:rPr lang="uk-UA" i="1" dirty="0" smtClean="0">
                <a:solidFill>
                  <a:srgbClr val="0070C0"/>
                </a:solidFill>
              </a:rPr>
              <a:t>.</a:t>
            </a:r>
            <a:endParaRPr lang="ru-RU" dirty="0" smtClean="0">
              <a:solidFill>
                <a:srgbClr val="0070C0"/>
              </a:solidFill>
            </a:endParaRPr>
          </a:p>
          <a:p>
            <a:pPr>
              <a:buNone/>
            </a:pPr>
            <a:endParaRPr lang="ru-RU" dirty="0" smtClean="0"/>
          </a:p>
          <a:p>
            <a:pPr>
              <a:buNone/>
            </a:pPr>
            <a:endParaRPr lang="ru-RU" dirty="0"/>
          </a:p>
        </p:txBody>
      </p:sp>
    </p:spTree>
  </p:cSld>
  <p:clrMapOvr>
    <a:masterClrMapping/>
  </p:clrMapOvr>
  <p:transition>
    <p:wipe dir="d"/>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sz="2700" dirty="0" smtClean="0">
                <a:solidFill>
                  <a:schemeClr val="tx1"/>
                </a:solidFill>
              </a:rPr>
              <a:t>8. Система аналітико-синтетичних вправ із синтаксису.</a:t>
            </a:r>
            <a:r>
              <a:rPr lang="ru-RU" dirty="0" smtClean="0"/>
              <a:t/>
            </a:r>
            <a:br>
              <a:rPr lang="ru-RU" dirty="0" smtClean="0"/>
            </a:br>
            <a:endParaRPr lang="ru-RU" dirty="0"/>
          </a:p>
        </p:txBody>
      </p:sp>
      <p:sp>
        <p:nvSpPr>
          <p:cNvPr id="3" name="Содержимое 2"/>
          <p:cNvSpPr>
            <a:spLocks noGrp="1"/>
          </p:cNvSpPr>
          <p:nvPr>
            <p:ph idx="1"/>
          </p:nvPr>
        </p:nvSpPr>
        <p:spPr>
          <a:xfrm>
            <a:off x="457200" y="980728"/>
            <a:ext cx="7571184" cy="5688632"/>
          </a:xfrm>
        </p:spPr>
        <p:txBody>
          <a:bodyPr>
            <a:normAutofit fontScale="85000" lnSpcReduction="20000"/>
          </a:bodyPr>
          <a:lstStyle/>
          <a:p>
            <a:pPr marL="0" indent="457200" algn="just">
              <a:spcBef>
                <a:spcPts val="0"/>
              </a:spcBef>
              <a:buNone/>
            </a:pPr>
            <a:r>
              <a:rPr lang="uk-UA" dirty="0" smtClean="0"/>
              <a:t>У методиці викладання мови в початкових класах вправи з реченням ділять на аналітичні, якщо переважає аналіз готових речень, і синтетичні, які передбачають самостійне складання речень. І ті, і ті вправи використовують на різних етапах навчання. Найчастіше синтетичні вправи виконуються на основі аналітичних. Спочатку діти аналізують готове речення, вказуючи, із скількох слів воно складається, визначають основу речення тощо, а потім самостійно конструюють речення такої ж самої будови. Синтетичні вправи можуть виконуватись і без попередніх аналітичних, але обов’язково супроводжуються внутрішньою аналітичною роботою мислення, у процесі якої здійснюється контроль за правильністю побудови речення, поєднання слів і т. п.</a:t>
            </a:r>
            <a:endParaRPr lang="ru-RU" dirty="0" smtClean="0"/>
          </a:p>
          <a:p>
            <a:pPr>
              <a:buNone/>
            </a:pPr>
            <a:endParaRPr lang="ru-RU" dirty="0"/>
          </a:p>
        </p:txBody>
      </p:sp>
    </p:spTree>
  </p:cSld>
  <p:clrMapOvr>
    <a:masterClrMapping/>
  </p:clrMapOvr>
  <p:transition>
    <p:wipe dir="d"/>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32656"/>
            <a:ext cx="7571184" cy="6123080"/>
          </a:xfrm>
        </p:spPr>
        <p:txBody>
          <a:bodyPr/>
          <a:lstStyle/>
          <a:p>
            <a:pPr marL="0" indent="457200" algn="just">
              <a:buNone/>
            </a:pPr>
            <a:r>
              <a:rPr lang="uk-UA" dirty="0" smtClean="0"/>
              <a:t>Залежно від ступеня самостійності і пізнавальної активності учнів вправи з реченням діляться на три групи: </a:t>
            </a:r>
          </a:p>
          <a:p>
            <a:pPr marL="0" indent="457200" algn="just">
              <a:buNone/>
            </a:pPr>
            <a:endParaRPr lang="ru-RU" dirty="0"/>
          </a:p>
        </p:txBody>
      </p:sp>
      <p:graphicFrame>
        <p:nvGraphicFramePr>
          <p:cNvPr id="4" name="Схема 3"/>
          <p:cNvGraphicFramePr/>
          <p:nvPr/>
        </p:nvGraphicFramePr>
        <p:xfrm>
          <a:off x="1259632" y="1916832"/>
          <a:ext cx="628836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graphicEl>
                                              <a:dgm id="{55963CEC-1257-4843-A50B-F2D65F9CBCE5}"/>
                                            </p:graphicEl>
                                          </p:spTgt>
                                        </p:tgtEl>
                                        <p:attrNameLst>
                                          <p:attrName>style.visibility</p:attrName>
                                        </p:attrNameLst>
                                      </p:cBhvr>
                                      <p:to>
                                        <p:strVal val="visible"/>
                                      </p:to>
                                    </p:set>
                                    <p:anim calcmode="lin" valueType="num">
                                      <p:cBhvr additive="base">
                                        <p:cTn id="7" dur="500" fill="hold"/>
                                        <p:tgtEl>
                                          <p:spTgt spid="4">
                                            <p:graphicEl>
                                              <a:dgm id="{55963CEC-1257-4843-A50B-F2D65F9CBCE5}"/>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graphicEl>
                                              <a:dgm id="{55963CEC-1257-4843-A50B-F2D65F9CBCE5}"/>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graphicEl>
                                              <a:dgm id="{E22C0040-C0CD-4BDF-B5BB-56C067922B56}"/>
                                            </p:graphicEl>
                                          </p:spTgt>
                                        </p:tgtEl>
                                        <p:attrNameLst>
                                          <p:attrName>style.visibility</p:attrName>
                                        </p:attrNameLst>
                                      </p:cBhvr>
                                      <p:to>
                                        <p:strVal val="visible"/>
                                      </p:to>
                                    </p:set>
                                    <p:anim calcmode="lin" valueType="num">
                                      <p:cBhvr additive="base">
                                        <p:cTn id="13" dur="500" fill="hold"/>
                                        <p:tgtEl>
                                          <p:spTgt spid="4">
                                            <p:graphicEl>
                                              <a:dgm id="{E22C0040-C0CD-4BDF-B5BB-56C067922B56}"/>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graphicEl>
                                              <a:dgm id="{E22C0040-C0CD-4BDF-B5BB-56C067922B56}"/>
                                            </p:graphic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graphicEl>
                                              <a:dgm id="{A6792216-A567-41B0-8A3D-DE3D9C15CBE1}"/>
                                            </p:graphicEl>
                                          </p:spTgt>
                                        </p:tgtEl>
                                        <p:attrNameLst>
                                          <p:attrName>style.visibility</p:attrName>
                                        </p:attrNameLst>
                                      </p:cBhvr>
                                      <p:to>
                                        <p:strVal val="visible"/>
                                      </p:to>
                                    </p:set>
                                    <p:anim calcmode="lin" valueType="num">
                                      <p:cBhvr additive="base">
                                        <p:cTn id="19" dur="500" fill="hold"/>
                                        <p:tgtEl>
                                          <p:spTgt spid="4">
                                            <p:graphicEl>
                                              <a:dgm id="{A6792216-A567-41B0-8A3D-DE3D9C15CBE1}"/>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graphicEl>
                                              <a:dgm id="{A6792216-A567-41B0-8A3D-DE3D9C15CBE1}"/>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7571184" cy="6051072"/>
          </a:xfrm>
        </p:spPr>
        <p:txBody>
          <a:bodyPr>
            <a:normAutofit fontScale="92500" lnSpcReduction="20000"/>
          </a:bodyPr>
          <a:lstStyle/>
          <a:p>
            <a:pPr marL="0" indent="457200" algn="just">
              <a:spcBef>
                <a:spcPts val="0"/>
              </a:spcBef>
              <a:buNone/>
            </a:pPr>
            <a:r>
              <a:rPr lang="uk-UA" dirty="0" smtClean="0"/>
              <a:t>Вправи за зразком використовуються на різних етапах навчання. Суть їх у тому, що учні спостерігають, аналізують речення, відтворюють їх інтонаційну будову і складають свої власні такої самої будови на основі наслідування зразків. Спостереження речень має велике значення для засвоєння граматичної будови рідної мови, для розвитку зв’язного мовлення школярів. Учні читають і записують зразки речень, відтворюють за вчителем інтонацію їх, нерідко й запам’ятовують. Граматичний аналіз при цьому може і не проводитись, головне полягає в тому, щоб діти почули і відтворили речення, наслідуючи зразок.</a:t>
            </a:r>
            <a:endParaRPr lang="ru-RU" dirty="0" smtClean="0"/>
          </a:p>
          <a:p>
            <a:pPr>
              <a:buNone/>
            </a:pPr>
            <a:endParaRPr lang="ru-RU" dirty="0"/>
          </a:p>
        </p:txBody>
      </p:sp>
    </p:spTree>
  </p:cSld>
  <p:clrMapOvr>
    <a:masterClrMapping/>
  </p:clrMapOvr>
  <p:transition>
    <p:wipe dir="d"/>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404664"/>
            <a:ext cx="7848872" cy="6264696"/>
          </a:xfrm>
        </p:spPr>
        <p:txBody>
          <a:bodyPr>
            <a:normAutofit fontScale="77500" lnSpcReduction="20000"/>
          </a:bodyPr>
          <a:lstStyle/>
          <a:p>
            <a:pPr marL="0" indent="457200" algn="just">
              <a:spcBef>
                <a:spcPts val="0"/>
              </a:spcBef>
              <a:buNone/>
            </a:pPr>
            <a:r>
              <a:rPr lang="uk-UA" dirty="0" smtClean="0"/>
              <a:t>До конструктивних відносять вправи на побудову і перебудову речень. При їх виконанні учні спираються на теоретичні знання. Конструктивні вправи застосовуються в 2-4 класах після вивчення певних відомостей з синтаксису. Мета їх – закріпити набуті знання на практиці. До них належать такі:</a:t>
            </a:r>
            <a:endParaRPr lang="ru-RU" dirty="0" smtClean="0"/>
          </a:p>
          <a:p>
            <a:pPr marL="0" indent="457200" algn="just">
              <a:spcBef>
                <a:spcPts val="0"/>
              </a:spcBef>
              <a:buNone/>
            </a:pPr>
            <a:r>
              <a:rPr lang="uk-UA" dirty="0" smtClean="0"/>
              <a:t>1. Відновлення або побудова речень із розрізнених слів. Виконуючи таку вправу, діти встановлюють порядок розташування слів у реченні, пов’язують слова за допомогою закінчень, прийменників і сполучників. Може бути кілька варіантів таких вправ: </a:t>
            </a:r>
            <a:r>
              <a:rPr lang="uk-UA" dirty="0" smtClean="0">
                <a:solidFill>
                  <a:srgbClr val="7030A0"/>
                </a:solidFill>
              </a:rPr>
              <a:t>1)</a:t>
            </a:r>
            <a:r>
              <a:rPr lang="uk-UA" dirty="0" smtClean="0"/>
              <a:t> усі слова деформованого речення подаються у потрібній формі: </a:t>
            </a:r>
            <a:r>
              <a:rPr lang="uk-UA" i="1" dirty="0" smtClean="0"/>
              <a:t>Вітчизну, щиро, ми, рідну, любимо, і, дорогу;</a:t>
            </a:r>
            <a:r>
              <a:rPr lang="uk-UA" dirty="0" smtClean="0"/>
              <a:t> </a:t>
            </a:r>
            <a:r>
              <a:rPr lang="uk-UA" dirty="0" smtClean="0">
                <a:solidFill>
                  <a:srgbClr val="7030A0"/>
                </a:solidFill>
              </a:rPr>
              <a:t>2)</a:t>
            </a:r>
            <a:r>
              <a:rPr lang="uk-UA" dirty="0" smtClean="0"/>
              <a:t> деякі слова даються в початковій формі: </a:t>
            </a:r>
            <a:r>
              <a:rPr lang="uk-UA" i="1" dirty="0" smtClean="0"/>
              <a:t>ми, щиро, дорога, любимо, рідна,</a:t>
            </a:r>
            <a:r>
              <a:rPr lang="uk-UA" dirty="0" smtClean="0"/>
              <a:t> </a:t>
            </a:r>
            <a:r>
              <a:rPr lang="uk-UA" i="1" dirty="0" smtClean="0"/>
              <a:t>Вітчизну</a:t>
            </a:r>
            <a:r>
              <a:rPr lang="uk-UA" dirty="0" smtClean="0"/>
              <a:t>; </a:t>
            </a:r>
            <a:r>
              <a:rPr lang="uk-UA" dirty="0" smtClean="0">
                <a:solidFill>
                  <a:srgbClr val="7030A0"/>
                </a:solidFill>
              </a:rPr>
              <a:t>3) </a:t>
            </a:r>
            <a:r>
              <a:rPr lang="uk-UA" dirty="0" smtClean="0"/>
              <a:t>всі слова подаються у початковій формі: </a:t>
            </a:r>
            <a:r>
              <a:rPr lang="uk-UA" i="1" dirty="0" smtClean="0"/>
              <a:t>щиро, рідна, любити, дорога, і, ми, Вітчизна.</a:t>
            </a:r>
            <a:endParaRPr lang="ru-RU" dirty="0" smtClean="0"/>
          </a:p>
          <a:p>
            <a:pPr marL="0" indent="457200" algn="just">
              <a:spcBef>
                <a:spcPts val="0"/>
              </a:spcBef>
              <a:buNone/>
            </a:pPr>
            <a:endParaRPr lang="ru-RU" dirty="0"/>
          </a:p>
        </p:txBody>
      </p:sp>
    </p:spTree>
  </p:cSld>
  <p:clrMapOvr>
    <a:masterClrMapping/>
  </p:clrMapOvr>
  <p:transition>
    <p:wipe dir="d"/>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32656"/>
            <a:ext cx="7571184" cy="6123080"/>
          </a:xfrm>
        </p:spPr>
        <p:txBody>
          <a:bodyPr>
            <a:normAutofit fontScale="92500" lnSpcReduction="20000"/>
          </a:bodyPr>
          <a:lstStyle/>
          <a:p>
            <a:pPr marL="0" indent="457200" algn="just">
              <a:spcBef>
                <a:spcPts val="0"/>
              </a:spcBef>
              <a:buNone/>
            </a:pPr>
            <a:r>
              <a:rPr lang="uk-UA" dirty="0" smtClean="0"/>
              <a:t>2. Поділ деформованого тексту, надрукованого без великих букв і крапок, на окремі речення. Виконуючи такі вправи, діти замислюються над змістом написаного, вчаться правильно оформляти речення на письмі. Таку роботу корисно проводити у кожному з початкових класів, поступово ускладнюючи завдання добором деформованого тексту з більш поширеними реченнями.</a:t>
            </a:r>
            <a:endParaRPr lang="ru-RU" dirty="0" smtClean="0"/>
          </a:p>
          <a:p>
            <a:pPr marL="0" indent="457200" algn="just">
              <a:spcBef>
                <a:spcPts val="0"/>
              </a:spcBef>
              <a:buNone/>
            </a:pPr>
            <a:r>
              <a:rPr lang="uk-UA" dirty="0" smtClean="0"/>
              <a:t>3. Поступове розгортання (поширення) речень за допомогою питань. Це – перші вправи, спрямовані на вироблення навичок удосконалення написаного, редагування. Дуже важливо роботу організувати так, щоб діти чітко уявили процес поширення речень. </a:t>
            </a:r>
            <a:endParaRPr lang="ru-RU" dirty="0" smtClean="0"/>
          </a:p>
          <a:p>
            <a:pPr>
              <a:buNone/>
            </a:pPr>
            <a:endParaRPr lang="ru-RU" dirty="0"/>
          </a:p>
        </p:txBody>
      </p:sp>
    </p:spTree>
  </p:cSld>
  <p:clrMapOvr>
    <a:masterClrMapping/>
  </p:clrMapOvr>
  <p:transition>
    <p:wipe dir="d"/>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76672"/>
            <a:ext cx="7643192" cy="5979064"/>
          </a:xfrm>
        </p:spPr>
        <p:txBody>
          <a:bodyPr/>
          <a:lstStyle/>
          <a:p>
            <a:pPr marL="0" indent="457200" algn="just">
              <a:spcBef>
                <a:spcPts val="0"/>
              </a:spcBef>
              <a:buNone/>
            </a:pPr>
            <a:r>
              <a:rPr lang="uk-UA" dirty="0" smtClean="0"/>
              <a:t>Тому хід розгортання речення варто показати на дошці:</a:t>
            </a:r>
          </a:p>
          <a:p>
            <a:pPr algn="ctr">
              <a:buNone/>
            </a:pPr>
            <a:r>
              <a:rPr lang="uk-UA" dirty="0" smtClean="0"/>
              <a:t>Квіти зацвіли.</a:t>
            </a:r>
            <a:endParaRPr lang="ru-RU" dirty="0" smtClean="0"/>
          </a:p>
          <a:p>
            <a:pPr algn="ctr">
              <a:buNone/>
            </a:pPr>
            <a:r>
              <a:rPr lang="uk-UA" dirty="0" smtClean="0"/>
              <a:t>(які?) </a:t>
            </a:r>
            <a:endParaRPr lang="ru-RU" dirty="0" smtClean="0"/>
          </a:p>
          <a:p>
            <a:pPr algn="ctr">
              <a:buNone/>
            </a:pPr>
            <a:r>
              <a:rPr lang="uk-UA" dirty="0" smtClean="0"/>
              <a:t>Різнобарвні квіти зацвіли.</a:t>
            </a:r>
            <a:endParaRPr lang="ru-RU" dirty="0" smtClean="0"/>
          </a:p>
          <a:p>
            <a:pPr algn="ctr">
              <a:buNone/>
            </a:pPr>
            <a:r>
              <a:rPr lang="uk-UA" dirty="0" smtClean="0"/>
              <a:t>(де?) </a:t>
            </a:r>
            <a:endParaRPr lang="ru-RU" dirty="0" smtClean="0"/>
          </a:p>
          <a:p>
            <a:pPr algn="ctr">
              <a:buNone/>
            </a:pPr>
            <a:r>
              <a:rPr lang="uk-UA" dirty="0" smtClean="0"/>
              <a:t>Різнобарвні квіти зацвіли в лузі.</a:t>
            </a:r>
            <a:endParaRPr lang="ru-RU" dirty="0" smtClean="0"/>
          </a:p>
          <a:p>
            <a:pPr algn="ctr">
              <a:buNone/>
            </a:pPr>
            <a:r>
              <a:rPr lang="uk-UA" dirty="0" smtClean="0"/>
              <a:t>(коли?) </a:t>
            </a:r>
            <a:endParaRPr lang="ru-RU" dirty="0" smtClean="0"/>
          </a:p>
          <a:p>
            <a:pPr algn="ctr">
              <a:buNone/>
            </a:pPr>
            <a:r>
              <a:rPr lang="uk-UA" dirty="0" smtClean="0"/>
              <a:t>Різнобарвні квіти весною зацвіли в лузі.</a:t>
            </a:r>
            <a:endParaRPr lang="ru-RU" dirty="0" smtClean="0"/>
          </a:p>
          <a:p>
            <a:pPr marL="0" indent="457200" algn="just">
              <a:spcBef>
                <a:spcPts val="0"/>
              </a:spcBef>
              <a:buNone/>
            </a:pPr>
            <a:endParaRPr lang="ru-RU" dirty="0"/>
          </a:p>
        </p:txBody>
      </p:sp>
      <p:sp>
        <p:nvSpPr>
          <p:cNvPr id="4" name="Стрелка вниз 3"/>
          <p:cNvSpPr/>
          <p:nvPr/>
        </p:nvSpPr>
        <p:spPr>
          <a:xfrm>
            <a:off x="4860032" y="1772816"/>
            <a:ext cx="484632" cy="5760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Стрелка вниз 4"/>
          <p:cNvSpPr/>
          <p:nvPr/>
        </p:nvSpPr>
        <p:spPr>
          <a:xfrm>
            <a:off x="4932040" y="2708920"/>
            <a:ext cx="484632"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Стрелка вниз 5"/>
          <p:cNvSpPr/>
          <p:nvPr/>
        </p:nvSpPr>
        <p:spPr>
          <a:xfrm>
            <a:off x="5004048" y="3645024"/>
            <a:ext cx="484632"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ransition>
    <p:wipe dir="d"/>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76672"/>
            <a:ext cx="7571184" cy="5979064"/>
          </a:xfrm>
        </p:spPr>
        <p:txBody>
          <a:bodyPr>
            <a:normAutofit fontScale="77500" lnSpcReduction="20000"/>
          </a:bodyPr>
          <a:lstStyle/>
          <a:p>
            <a:pPr marL="0" indent="457200" algn="just">
              <a:spcBef>
                <a:spcPts val="0"/>
              </a:spcBef>
              <a:buNone/>
            </a:pPr>
            <a:r>
              <a:rPr lang="uk-UA" dirty="0" smtClean="0"/>
              <a:t>4. Поступове згортання (скорочення) речень. Такі вправи допомагають простежити, як речення втрачає виразність, усвідомити, до якої межі можливе скорочення.</a:t>
            </a:r>
            <a:endParaRPr lang="ru-RU" dirty="0" smtClean="0"/>
          </a:p>
          <a:p>
            <a:pPr marL="0" indent="457200" algn="just">
              <a:spcBef>
                <a:spcPts val="0"/>
              </a:spcBef>
              <a:buNone/>
            </a:pPr>
            <a:r>
              <a:rPr lang="uk-UA" i="1" dirty="0" smtClean="0">
                <a:solidFill>
                  <a:srgbClr val="0070C0"/>
                </a:solidFill>
              </a:rPr>
              <a:t>Малий синьоокий хлопчина захоплено читає цікаву книжку про тварин.</a:t>
            </a:r>
            <a:endParaRPr lang="ru-RU" dirty="0" smtClean="0">
              <a:solidFill>
                <a:srgbClr val="0070C0"/>
              </a:solidFill>
            </a:endParaRPr>
          </a:p>
          <a:p>
            <a:pPr marL="0" indent="457200" algn="just">
              <a:spcBef>
                <a:spcPts val="0"/>
              </a:spcBef>
              <a:buNone/>
            </a:pPr>
            <a:r>
              <a:rPr lang="uk-UA" i="1" dirty="0" smtClean="0">
                <a:solidFill>
                  <a:srgbClr val="0070C0"/>
                </a:solidFill>
              </a:rPr>
              <a:t>Малий хлопчина захоплено читає цікаву книжку про тварин.</a:t>
            </a:r>
            <a:endParaRPr lang="ru-RU" dirty="0" smtClean="0">
              <a:solidFill>
                <a:srgbClr val="0070C0"/>
              </a:solidFill>
            </a:endParaRPr>
          </a:p>
          <a:p>
            <a:pPr marL="0" indent="457200" algn="just">
              <a:spcBef>
                <a:spcPts val="0"/>
              </a:spcBef>
              <a:buNone/>
            </a:pPr>
            <a:r>
              <a:rPr lang="uk-UA" i="1" dirty="0" smtClean="0">
                <a:solidFill>
                  <a:srgbClr val="0070C0"/>
                </a:solidFill>
              </a:rPr>
              <a:t>Хлопчина захоплено читає цікаву книжку про тварин.</a:t>
            </a:r>
            <a:endParaRPr lang="ru-RU" dirty="0" smtClean="0">
              <a:solidFill>
                <a:srgbClr val="0070C0"/>
              </a:solidFill>
            </a:endParaRPr>
          </a:p>
          <a:p>
            <a:pPr marL="0" indent="457200" algn="just">
              <a:spcBef>
                <a:spcPts val="0"/>
              </a:spcBef>
              <a:buNone/>
            </a:pPr>
            <a:r>
              <a:rPr lang="uk-UA" i="1" dirty="0" smtClean="0">
                <a:solidFill>
                  <a:srgbClr val="0070C0"/>
                </a:solidFill>
              </a:rPr>
              <a:t>Хлопчина захоплено читає книжку про тварин.</a:t>
            </a:r>
            <a:endParaRPr lang="ru-RU" dirty="0" smtClean="0">
              <a:solidFill>
                <a:srgbClr val="0070C0"/>
              </a:solidFill>
            </a:endParaRPr>
          </a:p>
          <a:p>
            <a:pPr marL="0" indent="457200" algn="just">
              <a:spcBef>
                <a:spcPts val="0"/>
              </a:spcBef>
              <a:buNone/>
            </a:pPr>
            <a:r>
              <a:rPr lang="uk-UA" i="1" dirty="0" smtClean="0">
                <a:solidFill>
                  <a:srgbClr val="0070C0"/>
                </a:solidFill>
              </a:rPr>
              <a:t>Хлопчина читає книжку про тварин.</a:t>
            </a:r>
            <a:endParaRPr lang="ru-RU" dirty="0" smtClean="0">
              <a:solidFill>
                <a:srgbClr val="0070C0"/>
              </a:solidFill>
            </a:endParaRPr>
          </a:p>
          <a:p>
            <a:pPr marL="0" indent="457200" algn="just">
              <a:spcBef>
                <a:spcPts val="0"/>
              </a:spcBef>
              <a:buNone/>
            </a:pPr>
            <a:r>
              <a:rPr lang="uk-UA" i="1" dirty="0" smtClean="0">
                <a:solidFill>
                  <a:srgbClr val="0070C0"/>
                </a:solidFill>
              </a:rPr>
              <a:t>Хлопчина читає книжку</a:t>
            </a:r>
            <a:r>
              <a:rPr lang="uk-UA" dirty="0" smtClean="0">
                <a:solidFill>
                  <a:srgbClr val="0070C0"/>
                </a:solidFill>
              </a:rPr>
              <a:t>.</a:t>
            </a:r>
            <a:endParaRPr lang="ru-RU" dirty="0" smtClean="0">
              <a:solidFill>
                <a:srgbClr val="0070C0"/>
              </a:solidFill>
            </a:endParaRPr>
          </a:p>
          <a:p>
            <a:pPr marL="0" indent="457200" algn="just">
              <a:spcBef>
                <a:spcPts val="0"/>
              </a:spcBef>
              <a:buNone/>
            </a:pPr>
            <a:r>
              <a:rPr lang="uk-UA" dirty="0" smtClean="0"/>
              <a:t>Далі речення вже скорочувати не можна, бо відсутність слова «книжку» надасть реченню зовсім іншого змісту: «Хлопчина читає» вже сприймається із значен­ням «хлопчина вміє читати» або «хлопчина зайнятий читанням».</a:t>
            </a:r>
            <a:endParaRPr lang="ru-RU" dirty="0" smtClean="0"/>
          </a:p>
          <a:p>
            <a:pPr>
              <a:buNone/>
            </a:pPr>
            <a:endParaRPr lang="ru-RU" dirty="0"/>
          </a:p>
        </p:txBody>
      </p:sp>
    </p:spTree>
  </p:cSld>
  <p:clrMapOvr>
    <a:masterClrMapping/>
  </p:clrMapOvr>
  <p:transition>
    <p:wipe dir="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32656"/>
            <a:ext cx="7643192" cy="6123080"/>
          </a:xfrm>
        </p:spPr>
        <p:txBody>
          <a:bodyPr>
            <a:normAutofit fontScale="85000" lnSpcReduction="10000"/>
          </a:bodyPr>
          <a:lstStyle/>
          <a:p>
            <a:pPr marL="0" indent="457200" algn="just">
              <a:spcBef>
                <a:spcPts val="0"/>
              </a:spcBef>
              <a:buNone/>
            </a:pPr>
            <a:r>
              <a:rPr lang="uk-UA" dirty="0" smtClean="0"/>
              <a:t>3. Засвоєння структури речення і найважливіших синтаксичних понять: зв’язок між словами у реченні; граматична основа речення; головні і другорядні члени речення; головні члени — підмет і присудок; однорідні члени речення. Засвоєння синтаксичної термінології.</a:t>
            </a:r>
            <a:endParaRPr lang="ru-RU" dirty="0" smtClean="0"/>
          </a:p>
          <a:p>
            <a:pPr marL="0" indent="457200" algn="just">
              <a:spcBef>
                <a:spcPts val="0"/>
              </a:spcBef>
              <a:buNone/>
            </a:pPr>
            <a:r>
              <a:rPr lang="uk-UA" dirty="0" smtClean="0"/>
              <a:t>4. Поглиблення знань і умінь з синтаксису під час опрацювання несинтаксичних тем (значення слова, будови слова, частин мови).</a:t>
            </a:r>
            <a:endParaRPr lang="ru-RU" dirty="0" smtClean="0"/>
          </a:p>
          <a:p>
            <a:pPr marL="0" indent="457200" algn="just">
              <a:spcBef>
                <a:spcPts val="0"/>
              </a:spcBef>
              <a:buNone/>
            </a:pPr>
            <a:r>
              <a:rPr lang="uk-UA" dirty="0" smtClean="0"/>
              <a:t>5. Формування в учнів уміння використовувати у власному мовленні речення за метою висловлювання (розповідні, питальні, спонукальні) та за інтонацією (неокличні, окличні). Формування пунктуаційних навичок.</a:t>
            </a:r>
            <a:endParaRPr lang="ru-RU" dirty="0" smtClean="0"/>
          </a:p>
          <a:p>
            <a:pPr marL="0" indent="457200" algn="just">
              <a:spcBef>
                <a:spcPts val="0"/>
              </a:spcBef>
              <a:buNone/>
            </a:pPr>
            <a:r>
              <a:rPr lang="uk-UA" dirty="0" smtClean="0"/>
              <a:t>6. Застосування набутих знань і умінь з синтаксису у практиці зв’язного мовлення.</a:t>
            </a:r>
            <a:endParaRPr lang="ru-RU" dirty="0" smtClean="0"/>
          </a:p>
          <a:p>
            <a:endParaRPr lang="ru-RU" dirty="0" smtClean="0"/>
          </a:p>
          <a:p>
            <a:pPr>
              <a:buNone/>
            </a:pPr>
            <a:endParaRPr lang="ru-RU"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7571184" cy="6051072"/>
          </a:xfrm>
        </p:spPr>
        <p:txBody>
          <a:bodyPr>
            <a:normAutofit fontScale="85000" lnSpcReduction="10000"/>
          </a:bodyPr>
          <a:lstStyle/>
          <a:p>
            <a:pPr marL="0" indent="457200" algn="just">
              <a:spcBef>
                <a:spcPts val="0"/>
              </a:spcBef>
              <a:buNone/>
            </a:pPr>
            <a:r>
              <a:rPr lang="uk-UA" dirty="0" smtClean="0"/>
              <a:t>5. Об’єднання кількох речень в одно з однорідними членами.</a:t>
            </a:r>
            <a:endParaRPr lang="ru-RU" dirty="0" smtClean="0"/>
          </a:p>
          <a:p>
            <a:pPr marL="0" indent="457200" algn="just">
              <a:spcBef>
                <a:spcPts val="0"/>
              </a:spcBef>
              <a:buNone/>
            </a:pPr>
            <a:r>
              <a:rPr lang="uk-UA" i="1" dirty="0" smtClean="0">
                <a:solidFill>
                  <a:srgbClr val="0070C0"/>
                </a:solidFill>
              </a:rPr>
              <a:t>Івасик уміє добре читати. Івасик уміє гарно писати. Івасик може і гарно малювати. – Івасик уміє добре читати, гарно писати і малювати.</a:t>
            </a:r>
            <a:r>
              <a:rPr lang="uk-UA" dirty="0" smtClean="0">
                <a:solidFill>
                  <a:srgbClr val="0070C0"/>
                </a:solidFill>
              </a:rPr>
              <a:t> </a:t>
            </a:r>
            <a:r>
              <a:rPr lang="uk-UA" dirty="0" smtClean="0"/>
              <a:t>Це теж вправа на удосконалення висловлювання – учні вчаться уникати без потреби повторення одних і тих самих слів.</a:t>
            </a:r>
          </a:p>
          <a:p>
            <a:pPr marL="0" indent="457200" algn="just">
              <a:spcBef>
                <a:spcPts val="0"/>
              </a:spcBef>
              <a:buNone/>
            </a:pPr>
            <a:r>
              <a:rPr lang="uk-UA" dirty="0" smtClean="0"/>
              <a:t>Складання речень з конкретними завданнями: з головних членів і одного другорядного, залежного від присудка; з двома однорідними підметами; з двома (або кількома) однорідними присудками; з однорідними другорядними членами, які відповідають на питання яка? і т. п.</a:t>
            </a:r>
          </a:p>
          <a:p>
            <a:pPr marL="0" indent="457200" algn="just">
              <a:spcBef>
                <a:spcPts val="0"/>
              </a:spcBef>
              <a:buNone/>
            </a:pPr>
            <a:r>
              <a:rPr lang="uk-UA" dirty="0" smtClean="0"/>
              <a:t>Складання речень за схемою.</a:t>
            </a:r>
            <a:endParaRPr lang="ru-RU" dirty="0" smtClean="0"/>
          </a:p>
          <a:p>
            <a:pPr marL="0" indent="457200" algn="just">
              <a:spcBef>
                <a:spcPts val="0"/>
              </a:spcBef>
              <a:buNone/>
            </a:pPr>
            <a:endParaRPr lang="ru-RU" dirty="0" smtClean="0"/>
          </a:p>
          <a:p>
            <a:pPr>
              <a:buNone/>
            </a:pPr>
            <a:endParaRPr lang="ru-RU" dirty="0"/>
          </a:p>
        </p:txBody>
      </p:sp>
    </p:spTree>
  </p:cSld>
  <p:clrMapOvr>
    <a:masterClrMapping/>
  </p:clrMapOvr>
  <p:transition>
    <p:wipe dir="d"/>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7571184" cy="6051072"/>
          </a:xfrm>
        </p:spPr>
        <p:txBody>
          <a:bodyPr>
            <a:normAutofit fontScale="77500" lnSpcReduction="20000"/>
          </a:bodyPr>
          <a:lstStyle/>
          <a:p>
            <a:pPr marL="0" indent="457200" algn="just">
              <a:spcBef>
                <a:spcPts val="0"/>
              </a:spcBef>
              <a:buNone/>
            </a:pPr>
            <a:r>
              <a:rPr lang="uk-UA" dirty="0" smtClean="0"/>
              <a:t>Творчі вправи передбачають повну самостійність виконання. Тому важливо сформулювати завдання так, щоб не сковувати творчої ініціативи учня. Назвемо кілька видів таких вправ.</a:t>
            </a:r>
            <a:endParaRPr lang="ru-RU" dirty="0" smtClean="0"/>
          </a:p>
          <a:p>
            <a:pPr marL="0" indent="457200" algn="just">
              <a:spcBef>
                <a:spcPts val="0"/>
              </a:spcBef>
              <a:buNone/>
            </a:pPr>
            <a:r>
              <a:rPr lang="uk-UA" dirty="0" smtClean="0"/>
              <a:t>Складання речень: 1) на задану тему (про озеро б сонячну погоду; про прогулянку в осінній ліс; про відліт птахів); </a:t>
            </a:r>
          </a:p>
          <a:p>
            <a:pPr marL="0" indent="457200" algn="just">
              <a:spcBef>
                <a:spcPts val="0"/>
              </a:spcBef>
              <a:buNone/>
            </a:pPr>
            <a:r>
              <a:rPr lang="uk-UA" dirty="0" smtClean="0"/>
              <a:t>2) за сюжетним малюнком; </a:t>
            </a:r>
          </a:p>
          <a:p>
            <a:pPr marL="0" indent="457200" algn="just">
              <a:spcBef>
                <a:spcPts val="0"/>
              </a:spcBef>
              <a:buNone/>
            </a:pPr>
            <a:r>
              <a:rPr lang="uk-UA" dirty="0" smtClean="0"/>
              <a:t>3) за 2-3 опорними словами (даються, наприклад, недавно почуті учнями слова, які ще не увійшли до їх активного словника, або форми слів, при вживанні яких учні припускаються помилок);</a:t>
            </a:r>
          </a:p>
          <a:p>
            <a:pPr marL="0" indent="457200" algn="just">
              <a:spcBef>
                <a:spcPts val="0"/>
              </a:spcBef>
              <a:buNone/>
            </a:pPr>
            <a:r>
              <a:rPr lang="uk-UA" dirty="0" smtClean="0"/>
              <a:t>4) за опорними словосполученнями (</a:t>
            </a:r>
            <a:r>
              <a:rPr lang="uk-UA" i="1" dirty="0" smtClean="0"/>
              <a:t>високе небо, наполеглива праця, сумлінне навчання</a:t>
            </a:r>
            <a:r>
              <a:rPr lang="uk-UA" dirty="0" smtClean="0"/>
              <a:t>) або порівняльними зворотами (</a:t>
            </a:r>
            <a:r>
              <a:rPr lang="uk-UA" i="1" dirty="0" smtClean="0"/>
              <a:t>щедрий, як осінь; летів, як стріла</a:t>
            </a:r>
            <a:r>
              <a:rPr lang="uk-UA" dirty="0" smtClean="0"/>
              <a:t>) чи фразеологізмами (</a:t>
            </a:r>
            <a:r>
              <a:rPr lang="uk-UA" i="1" dirty="0" smtClean="0"/>
              <a:t>сім раз відміряй, а раз відріж; не кидати слів на вітер</a:t>
            </a:r>
            <a:r>
              <a:rPr lang="uk-UA" dirty="0" smtClean="0"/>
              <a:t>);</a:t>
            </a:r>
            <a:endParaRPr lang="ru-RU" dirty="0"/>
          </a:p>
        </p:txBody>
      </p:sp>
    </p:spTree>
  </p:cSld>
  <p:clrMapOvr>
    <a:masterClrMapping/>
  </p:clrMapOvr>
  <p:transition>
    <p:wipe dir="d"/>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404664"/>
            <a:ext cx="7776864" cy="6264696"/>
          </a:xfrm>
        </p:spPr>
        <p:txBody>
          <a:bodyPr>
            <a:normAutofit fontScale="85000" lnSpcReduction="20000"/>
          </a:bodyPr>
          <a:lstStyle/>
          <a:p>
            <a:pPr marL="0" indent="457200" algn="just">
              <a:spcBef>
                <a:spcPts val="0"/>
              </a:spcBef>
              <a:buNone/>
            </a:pPr>
            <a:r>
              <a:rPr lang="uk-UA" dirty="0" smtClean="0"/>
              <a:t>5) речень-запитань і речень-відповідей; </a:t>
            </a:r>
          </a:p>
          <a:p>
            <a:pPr marL="0" indent="457200" algn="just">
              <a:spcBef>
                <a:spcPts val="0"/>
              </a:spcBef>
              <a:buNone/>
            </a:pPr>
            <a:r>
              <a:rPr lang="uk-UA" dirty="0" smtClean="0"/>
              <a:t>6) на основі власних спостережень за змінами в природі (</a:t>
            </a:r>
            <a:r>
              <a:rPr lang="uk-UA" i="1" dirty="0" smtClean="0"/>
              <a:t>якою стала земля; що сталося з деревами; які зміни сталися в полі</a:t>
            </a:r>
            <a:r>
              <a:rPr lang="uk-UA" dirty="0" smtClean="0"/>
              <a:t>); </a:t>
            </a:r>
          </a:p>
          <a:p>
            <a:pPr marL="0" indent="457200" algn="just">
              <a:spcBef>
                <a:spcPts val="0"/>
              </a:spcBef>
              <a:buNone/>
            </a:pPr>
            <a:r>
              <a:rPr lang="uk-UA" dirty="0" smtClean="0"/>
              <a:t>7) на основі переглянутого фільму чи вистави (</a:t>
            </a:r>
            <a:r>
              <a:rPr lang="uk-UA" i="1" dirty="0" smtClean="0"/>
              <a:t>що особливо сподобалось; яка подія дуже вразила; які вчинки не сподобались</a:t>
            </a:r>
            <a:r>
              <a:rPr lang="uk-UA" dirty="0" smtClean="0"/>
              <a:t>); </a:t>
            </a:r>
          </a:p>
          <a:p>
            <a:pPr marL="0" indent="457200" algn="just">
              <a:spcBef>
                <a:spcPts val="0"/>
              </a:spcBef>
              <a:buNone/>
            </a:pPr>
            <a:r>
              <a:rPr lang="uk-UA" dirty="0" smtClean="0"/>
              <a:t>8) складання різних варіантів речень про одне і те саме. Наприклад, за одним і тим самим малюнком можна скласти різні речення: Вітер нагинає берізку. Берізка нагинається від вітру. Берізка, яку нагинає вітер. Берізка, зігнута вітром.</a:t>
            </a:r>
          </a:p>
          <a:p>
            <a:pPr marL="0" indent="457200" algn="just">
              <a:spcBef>
                <a:spcPts val="0"/>
              </a:spcBef>
              <a:buNone/>
            </a:pPr>
            <a:r>
              <a:rPr lang="uk-UA" dirty="0" smtClean="0"/>
              <a:t>Можливий інший варіант завдання: з трьох речень (</a:t>
            </a:r>
            <a:r>
              <a:rPr lang="uk-UA" i="1" dirty="0" smtClean="0"/>
              <a:t>Лісова галявина. Одинока берізка. Вітер її нагинає</a:t>
            </a:r>
            <a:r>
              <a:rPr lang="uk-UA" dirty="0" smtClean="0"/>
              <a:t>) скласти одне (</a:t>
            </a:r>
            <a:r>
              <a:rPr lang="uk-UA" i="1" dirty="0" smtClean="0"/>
              <a:t>Вітер на лісовій галявині нагинає одиноку берізку. Одинока берізка на галявині нагинається від вітру. Берізка, яка одиноко росте на галявині, нагинається від вітру)</a:t>
            </a:r>
            <a:r>
              <a:rPr lang="uk-UA" dirty="0" smtClean="0"/>
              <a:t>. </a:t>
            </a:r>
            <a:endParaRPr lang="ru-RU" dirty="0" smtClean="0"/>
          </a:p>
          <a:p>
            <a:pPr>
              <a:buNone/>
            </a:pPr>
            <a:endParaRPr lang="ru-RU" dirty="0"/>
          </a:p>
        </p:txBody>
      </p:sp>
    </p:spTree>
  </p:cSld>
  <p:clrMapOvr>
    <a:masterClrMapping/>
  </p:clrMapOvr>
  <p:transition>
    <p:wipe dir="d"/>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80728"/>
            <a:ext cx="7571184" cy="5616624"/>
          </a:xfrm>
        </p:spPr>
        <p:txBody>
          <a:bodyPr/>
          <a:lstStyle/>
          <a:p>
            <a:pPr marL="0" indent="457200" algn="just">
              <a:spcBef>
                <a:spcPts val="0"/>
              </a:spcBef>
              <a:buNone/>
            </a:pPr>
            <a:r>
              <a:rPr lang="uk-UA" sz="2800" dirty="0" smtClean="0"/>
              <a:t>До вправ з реченням належить і синтаксичний розбір, який у початкових класах буває, звичайно, неповним, частковим, відповідно до тих знань з синтаксису, які учні засвоюють на різних етапах навчання. Найповніший синтаксичний розбір проводиться у 4 класі після опрацювання однорідних членів речення.</a:t>
            </a:r>
            <a:endParaRPr lang="ru-RU" sz="2800" dirty="0" smtClean="0"/>
          </a:p>
          <a:p>
            <a:pPr>
              <a:buNone/>
            </a:pPr>
            <a:endParaRPr lang="ru-RU" dirty="0"/>
          </a:p>
        </p:txBody>
      </p:sp>
    </p:spTree>
  </p:cSld>
  <p:clrMapOvr>
    <a:masterClrMapping/>
  </p:clrMapOvr>
  <p:transition>
    <p:wipe dir="d"/>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88640"/>
            <a:ext cx="8219256" cy="936104"/>
          </a:xfrm>
        </p:spPr>
        <p:txBody>
          <a:bodyPr>
            <a:noAutofit/>
          </a:bodyPr>
          <a:lstStyle/>
          <a:p>
            <a:pPr algn="ctr"/>
            <a:r>
              <a:rPr lang="uk-UA" sz="2000" b="1" dirty="0" smtClean="0">
                <a:solidFill>
                  <a:schemeClr val="tx1"/>
                </a:solidFill>
              </a:rPr>
              <a:t>9. Методика синтаксичного і пунктуаційного розборів у початкових класах.</a:t>
            </a:r>
            <a:r>
              <a:rPr lang="ru-RU" sz="2000" b="1" dirty="0" smtClean="0">
                <a:solidFill>
                  <a:schemeClr val="tx1"/>
                </a:solidFill>
              </a:rPr>
              <a:t/>
            </a:r>
            <a:br>
              <a:rPr lang="ru-RU" sz="2000" b="1" dirty="0" smtClean="0">
                <a:solidFill>
                  <a:schemeClr val="tx1"/>
                </a:solidFill>
              </a:rPr>
            </a:br>
            <a:endParaRPr lang="ru-RU" sz="2000" b="1" dirty="0">
              <a:solidFill>
                <a:schemeClr val="tx1"/>
              </a:solidFill>
            </a:endParaRPr>
          </a:p>
        </p:txBody>
      </p:sp>
      <p:sp>
        <p:nvSpPr>
          <p:cNvPr id="3" name="Содержимое 2"/>
          <p:cNvSpPr>
            <a:spLocks noGrp="1"/>
          </p:cNvSpPr>
          <p:nvPr>
            <p:ph idx="1"/>
          </p:nvPr>
        </p:nvSpPr>
        <p:spPr>
          <a:xfrm>
            <a:off x="457200" y="908720"/>
            <a:ext cx="7571184" cy="5949280"/>
          </a:xfrm>
        </p:spPr>
        <p:txBody>
          <a:bodyPr>
            <a:normAutofit fontScale="85000" lnSpcReduction="20000"/>
          </a:bodyPr>
          <a:lstStyle/>
          <a:p>
            <a:pPr marL="0" indent="457200" algn="just">
              <a:spcBef>
                <a:spcPts val="0"/>
              </a:spcBef>
              <a:buNone/>
            </a:pPr>
            <a:r>
              <a:rPr lang="uk-UA" b="1" dirty="0" smtClean="0"/>
              <a:t>Схема усного синтаксичного розбору речення:</a:t>
            </a:r>
            <a:endParaRPr lang="ru-RU" b="1" dirty="0" smtClean="0"/>
          </a:p>
          <a:p>
            <a:pPr marL="0" indent="457200" algn="just">
              <a:spcBef>
                <a:spcPts val="0"/>
              </a:spcBef>
              <a:buNone/>
            </a:pPr>
            <a:r>
              <a:rPr lang="uk-UA" dirty="0" smtClean="0"/>
              <a:t>1. Прочитайте аналізоване речення.</a:t>
            </a:r>
            <a:endParaRPr lang="ru-RU" dirty="0" smtClean="0"/>
          </a:p>
          <a:p>
            <a:pPr marL="0" indent="457200" algn="just">
              <a:spcBef>
                <a:spcPts val="0"/>
              </a:spcBef>
              <a:buNone/>
            </a:pPr>
            <a:r>
              <a:rPr lang="uk-UA" dirty="0" smtClean="0"/>
              <a:t>2. Визначте, яким є речення за метою висловлювання.</a:t>
            </a:r>
            <a:endParaRPr lang="ru-RU" dirty="0" smtClean="0"/>
          </a:p>
          <a:p>
            <a:pPr marL="0" indent="457200" algn="just">
              <a:spcBef>
                <a:spcPts val="0"/>
              </a:spcBef>
              <a:buNone/>
            </a:pPr>
            <a:r>
              <a:rPr lang="uk-UA" dirty="0" smtClean="0"/>
              <a:t>3. Визначте, яким є речення за інтонацією.</a:t>
            </a:r>
            <a:endParaRPr lang="ru-RU" dirty="0" smtClean="0"/>
          </a:p>
          <a:p>
            <a:pPr marL="0" indent="457200" algn="just">
              <a:spcBef>
                <a:spcPts val="0"/>
              </a:spcBef>
              <a:buNone/>
            </a:pPr>
            <a:r>
              <a:rPr lang="uk-UA" dirty="0" smtClean="0"/>
              <a:t>4. Визначте основу речення.</a:t>
            </a:r>
            <a:endParaRPr lang="ru-RU" dirty="0" smtClean="0"/>
          </a:p>
          <a:p>
            <a:pPr marL="0" indent="457200" algn="just">
              <a:spcBef>
                <a:spcPts val="0"/>
              </a:spcBef>
              <a:buNone/>
            </a:pPr>
            <a:r>
              <a:rPr lang="uk-UA" dirty="0" smtClean="0"/>
              <a:t>5. Назвіть підмет і присудок, встановивши між ними за допомогою питань двосторонній зв’язок. Назвіть, якими частинами мови вони виражені.</a:t>
            </a:r>
            <a:endParaRPr lang="ru-RU" dirty="0" smtClean="0"/>
          </a:p>
          <a:p>
            <a:pPr marL="0" indent="457200" algn="just">
              <a:spcBef>
                <a:spcPts val="0"/>
              </a:spcBef>
              <a:buNone/>
            </a:pPr>
            <a:r>
              <a:rPr lang="uk-UA" dirty="0" smtClean="0"/>
              <a:t>6. Назвіть другорядні члени речення, залежні від підмета, поставивши до них питання від підмета.</a:t>
            </a:r>
            <a:endParaRPr lang="ru-RU" dirty="0" smtClean="0"/>
          </a:p>
          <a:p>
            <a:pPr marL="0" indent="457200" algn="just">
              <a:spcBef>
                <a:spcPts val="0"/>
              </a:spcBef>
              <a:buNone/>
            </a:pPr>
            <a:r>
              <a:rPr lang="uk-UA" dirty="0" smtClean="0"/>
              <a:t>7. Назвіть другорядні члени, залежні від присудка, поставивши до них питання від присудка.</a:t>
            </a:r>
            <a:endParaRPr lang="ru-RU" dirty="0" smtClean="0"/>
          </a:p>
          <a:p>
            <a:pPr marL="0" indent="457200" algn="just">
              <a:spcBef>
                <a:spcPts val="0"/>
              </a:spcBef>
              <a:buNone/>
            </a:pPr>
            <a:r>
              <a:rPr lang="uk-UA" dirty="0" smtClean="0"/>
              <a:t>8. Назвіть другорядні члени, залежні від інших другорядних членів.</a:t>
            </a:r>
            <a:endParaRPr lang="ru-RU" dirty="0" smtClean="0"/>
          </a:p>
          <a:p>
            <a:pPr>
              <a:buNone/>
            </a:pPr>
            <a:endParaRPr lang="ru-RU"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32656"/>
            <a:ext cx="7571184" cy="6264696"/>
          </a:xfrm>
        </p:spPr>
        <p:txBody>
          <a:bodyPr>
            <a:normAutofit fontScale="77500" lnSpcReduction="20000"/>
          </a:bodyPr>
          <a:lstStyle/>
          <a:p>
            <a:pPr marL="0" indent="457200">
              <a:spcBef>
                <a:spcPts val="0"/>
              </a:spcBef>
              <a:buNone/>
            </a:pPr>
            <a:r>
              <a:rPr lang="uk-UA" dirty="0" smtClean="0"/>
              <a:t>Схема письмового аналізу речення:</a:t>
            </a:r>
            <a:endParaRPr lang="ru-RU" dirty="0" smtClean="0"/>
          </a:p>
          <a:p>
            <a:pPr marL="0" indent="457200">
              <a:spcBef>
                <a:spcPts val="0"/>
              </a:spcBef>
              <a:buNone/>
            </a:pPr>
            <a:r>
              <a:rPr lang="uk-UA" dirty="0" smtClean="0"/>
              <a:t>1. Запишіть аналізоване речення.</a:t>
            </a:r>
            <a:endParaRPr lang="ru-RU" dirty="0" smtClean="0"/>
          </a:p>
          <a:p>
            <a:pPr marL="0" indent="457200">
              <a:spcBef>
                <a:spcPts val="0"/>
              </a:spcBef>
              <a:buNone/>
            </a:pPr>
            <a:r>
              <a:rPr lang="uk-UA" dirty="0" smtClean="0"/>
              <a:t>2. Підкресліть умовними лініями головні і другорядні члени речення.</a:t>
            </a:r>
            <a:endParaRPr lang="ru-RU" dirty="0" smtClean="0"/>
          </a:p>
          <a:p>
            <a:pPr marL="0" indent="457200">
              <a:spcBef>
                <a:spcPts val="0"/>
              </a:spcBef>
              <a:buNone/>
            </a:pPr>
            <a:r>
              <a:rPr lang="uk-UA" dirty="0" smtClean="0"/>
              <a:t>3. Випишіть з речення всі сполучення слів парами, в дужках запишіть питання від слова до слова.</a:t>
            </a:r>
            <a:endParaRPr lang="ru-RU" dirty="0" smtClean="0"/>
          </a:p>
          <a:p>
            <a:pPr marL="0" indent="457200" algn="just">
              <a:spcBef>
                <a:spcPts val="0"/>
              </a:spcBef>
              <a:buNone/>
            </a:pPr>
            <a:r>
              <a:rPr lang="uk-UA" dirty="0" smtClean="0"/>
              <a:t>Для письмового аналізу даються 4-6-слівні неускладнені речення. Для усного можна пропонувати й більші за обсягом речення, ускладнені звертанням та однорідними членами. Аналіз таких речень проводиться під безпосереднім контролем і за допомогою вчителя.</a:t>
            </a:r>
          </a:p>
          <a:p>
            <a:pPr marL="0" indent="457200" algn="just">
              <a:spcBef>
                <a:spcPts val="0"/>
              </a:spcBef>
              <a:buNone/>
            </a:pPr>
            <a:r>
              <a:rPr lang="uk-UA" dirty="0" smtClean="0"/>
              <a:t>Елементи синтаксичного розбору обов’язково включаються у схеми морфологічного розбору частин мови: встановлюється залежність між словами за допомогою граматичних питань, з’ясовується синтаксична роль слова у реченні.</a:t>
            </a:r>
            <a:endParaRPr lang="ru-RU" dirty="0" smtClean="0"/>
          </a:p>
          <a:p>
            <a:pPr marL="0" indent="457200" algn="just">
              <a:spcBef>
                <a:spcPts val="0"/>
              </a:spcBef>
              <a:buNone/>
            </a:pPr>
            <a:endParaRPr lang="ru-RU" dirty="0" smtClean="0"/>
          </a:p>
          <a:p>
            <a:pPr>
              <a:buNone/>
            </a:pPr>
            <a:endParaRPr lang="ru-RU"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611560" y="1268760"/>
            <a:ext cx="7920880" cy="3312368"/>
          </a:xfrm>
        </p:spPr>
        <p:txBody>
          <a:bodyPr/>
          <a:lstStyle/>
          <a:p>
            <a:pPr algn="ctr"/>
            <a:r>
              <a:rPr lang="uk-UA" sz="9600" dirty="0" smtClean="0"/>
              <a:t>Дякую за увагу!</a:t>
            </a:r>
            <a:endParaRPr lang="ru-RU" sz="9600" dirty="0"/>
          </a:p>
        </p:txBody>
      </p:sp>
    </p:spTree>
  </p:cSld>
  <p:clrMapOvr>
    <a:masterClrMapping/>
  </p:clrMapOvr>
  <p:transition>
    <p:wipe di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1236752"/>
          </a:xfrm>
        </p:spPr>
        <p:txBody>
          <a:bodyPr>
            <a:normAutofit fontScale="90000"/>
          </a:bodyPr>
          <a:lstStyle/>
          <a:p>
            <a:pPr algn="ctr"/>
            <a:r>
              <a:rPr lang="uk-UA" sz="3100" dirty="0" smtClean="0">
                <a:solidFill>
                  <a:schemeClr val="tx1"/>
                </a:solidFill>
              </a:rPr>
              <a:t>2. Вироблення початкових уявлень про речення і його будову.</a:t>
            </a:r>
            <a:r>
              <a:rPr lang="ru-RU" dirty="0" smtClean="0"/>
              <a:t/>
            </a:r>
            <a:br>
              <a:rPr lang="ru-RU" dirty="0" smtClean="0"/>
            </a:br>
            <a:endParaRPr lang="ru-RU" dirty="0"/>
          </a:p>
        </p:txBody>
      </p:sp>
      <p:sp>
        <p:nvSpPr>
          <p:cNvPr id="3" name="Содержимое 2"/>
          <p:cNvSpPr>
            <a:spLocks noGrp="1"/>
          </p:cNvSpPr>
          <p:nvPr>
            <p:ph idx="1"/>
          </p:nvPr>
        </p:nvSpPr>
        <p:spPr>
          <a:xfrm>
            <a:off x="457200" y="1052736"/>
            <a:ext cx="7239000" cy="5403000"/>
          </a:xfrm>
        </p:spPr>
        <p:txBody>
          <a:bodyPr>
            <a:normAutofit fontScale="85000" lnSpcReduction="20000"/>
          </a:bodyPr>
          <a:lstStyle/>
          <a:p>
            <a:pPr marL="0" indent="457200" algn="just">
              <a:spcBef>
                <a:spcPts val="0"/>
              </a:spcBef>
              <a:buNone/>
            </a:pPr>
            <a:r>
              <a:rPr lang="uk-UA" dirty="0" smtClean="0"/>
              <a:t>Початкові уявлення про речення і його будову учні одержують у період навчання грамоти. Вони засвоюють смислові та формальні ознаки речення: служить для висловлення думки; вимовляється з розповідною, питальною чи окличною інтонацією; складається із слів, пов’язаних за смислом і граматично; у реченні про когось або про щось розповідається, запитується, стверджується або заперечується; на початку речення пишеться велика буква, в кінці — ставиться крапка (знак питання або знак оклику). Усі ознаки речення, як і самий термін, діти мають засвоїти практично, в ході виконання різноманітних тренувальних вправ.</a:t>
            </a:r>
            <a:endParaRPr lang="ru-RU" dirty="0" smtClean="0"/>
          </a:p>
          <a:p>
            <a:pPr>
              <a:buNone/>
            </a:pPr>
            <a:endParaRPr lang="ru-RU" dirty="0"/>
          </a:p>
        </p:txBody>
      </p:sp>
    </p:spTree>
  </p:cSld>
  <p:clrMapOvr>
    <a:masterClrMapping/>
  </p:clrMapOvr>
  <p:transition>
    <p:wipe di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7643192" cy="6051072"/>
          </a:xfrm>
        </p:spPr>
        <p:txBody>
          <a:bodyPr>
            <a:normAutofit fontScale="85000" lnSpcReduction="10000"/>
          </a:bodyPr>
          <a:lstStyle/>
          <a:p>
            <a:pPr marL="0" indent="457200" algn="just">
              <a:spcBef>
                <a:spcPts val="0"/>
              </a:spcBef>
              <a:buNone/>
            </a:pPr>
            <a:r>
              <a:rPr lang="uk-UA" dirty="0" smtClean="0"/>
              <a:t>На початковому етапі навчання молодші школярі схильні вважати основними несуттєві ознаки речення. Уявлення про речення вони часто пов’язують з певною кількістю слів, з початком і кінцем рядка, великою буквою, з темою розповіді, тобто з тими ознаками, які їм найчастіше доводиться спостерігати під час практичних вправлянь. Щоб запобігти цьому, учитель постійно повинен дбати про урізноманітнення вправ, добирати для аналізу різні варіанти речень. Найкраще добирати невеличкі зв’язні тексти, у яких є речення, різні за кількістю слів (від одного до п’яти-шести слів), за метою висловлювання. Учні матимуть можливість зіставляти їх будову, інтонування.</a:t>
            </a:r>
            <a:endParaRPr lang="ru-RU" dirty="0" smtClean="0"/>
          </a:p>
          <a:p>
            <a:pPr>
              <a:buNone/>
            </a:pPr>
            <a:endParaRPr lang="ru-RU" dirty="0"/>
          </a:p>
        </p:txBody>
      </p:sp>
    </p:spTree>
  </p:cSld>
  <p:clrMapOvr>
    <a:masterClrMapping/>
  </p:clrMapOvr>
  <p:transition>
    <p:wipe di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32656"/>
            <a:ext cx="7643192" cy="6123080"/>
          </a:xfrm>
        </p:spPr>
        <p:txBody>
          <a:bodyPr>
            <a:normAutofit fontScale="92500" lnSpcReduction="20000"/>
          </a:bodyPr>
          <a:lstStyle/>
          <a:p>
            <a:pPr marL="0" indent="457200" algn="just">
              <a:spcBef>
                <a:spcPts val="0"/>
              </a:spcBef>
              <a:buNone/>
            </a:pPr>
            <a:r>
              <a:rPr lang="uk-UA" dirty="0" smtClean="0"/>
              <a:t>Щоб учні усвідомили будову речення, вони повинні зрозуміти, що речення складається із слів. Однак не всі слова, які входять до складу речення, рівнозначні. Є повнозначні й </a:t>
            </a:r>
            <a:r>
              <a:rPr lang="uk-UA" dirty="0" err="1" smtClean="0"/>
              <a:t>неповнозначні</a:t>
            </a:r>
            <a:r>
              <a:rPr lang="uk-UA" dirty="0" smtClean="0"/>
              <a:t>, і роль їх різна. На початковому етапі навчання учні, не маючи достатніх знань, щоб усвідомити роль кожного слова у реченні, нерідко сприймають лише повнозначні слова. Внаслідок цього, записуючи речення самостійно чи під диктовку, або пропускають службові слова (найчастіше це бувають прийменники), або пишуть їх разом з повнозначними словами. Однією з причин таких помилок є недостатня робота вчителя над вимовою і написанням службових слів.</a:t>
            </a:r>
            <a:endParaRPr lang="ru-RU" dirty="0" smtClean="0"/>
          </a:p>
          <a:p>
            <a:pPr>
              <a:buNone/>
            </a:pPr>
            <a:endParaRPr lang="ru-RU" dirty="0"/>
          </a:p>
        </p:txBody>
      </p:sp>
    </p:spTree>
  </p:cSld>
  <p:clrMapOvr>
    <a:masterClrMapping/>
  </p:clrMapOvr>
  <p:transition>
    <p:wipe di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7643192" cy="6051072"/>
          </a:xfrm>
        </p:spPr>
        <p:txBody>
          <a:bodyPr>
            <a:normAutofit/>
          </a:bodyPr>
          <a:lstStyle/>
          <a:p>
            <a:pPr marL="0" indent="457200" algn="just">
              <a:spcBef>
                <a:spcPts val="0"/>
              </a:spcBef>
              <a:buNone/>
            </a:pPr>
            <a:r>
              <a:rPr lang="uk-UA" sz="2800" dirty="0" smtClean="0"/>
              <a:t>Для вироблення правильних умінь уже в період навчання грамоти необхідно вчити учнів виразно вимовляти кожне слово (повнозначне і </a:t>
            </a:r>
            <a:r>
              <a:rPr lang="uk-UA" sz="2800" dirty="0" err="1" smtClean="0"/>
              <a:t>неповнозначне</a:t>
            </a:r>
            <a:r>
              <a:rPr lang="uk-UA" sz="2800" dirty="0" smtClean="0"/>
              <a:t>) під час уповільненого читання. При цьому слід графічно позна­чати на дошці склад речення: повнозначні слова — довгою лінією, </a:t>
            </a:r>
            <a:r>
              <a:rPr lang="uk-UA" sz="2800" dirty="0" err="1" smtClean="0"/>
              <a:t>неповнозначні</a:t>
            </a:r>
            <a:r>
              <a:rPr lang="uk-UA" sz="2800" dirty="0" smtClean="0"/>
              <a:t> (так звані маленькі слова) — короткою. Наприклад: </a:t>
            </a:r>
            <a:r>
              <a:rPr lang="uk-UA" sz="2800" i="1" dirty="0" smtClean="0"/>
              <a:t>Діти поспішають </a:t>
            </a:r>
            <a:r>
              <a:rPr lang="uk-UA" sz="2800" i="1" dirty="0" err="1" smtClean="0"/>
              <a:t>дошколи</a:t>
            </a:r>
            <a:r>
              <a:rPr lang="uk-UA" sz="2800" dirty="0" err="1" smtClean="0"/>
              <a:t>.—</a:t>
            </a:r>
            <a:endParaRPr lang="ru-RU" sz="2800" dirty="0" smtClean="0"/>
          </a:p>
          <a:p>
            <a:pPr marL="0" indent="457200" algn="just">
              <a:spcBef>
                <a:spcPts val="0"/>
              </a:spcBef>
              <a:buNone/>
            </a:pPr>
            <a:r>
              <a:rPr lang="uk-UA" sz="2800" dirty="0" smtClean="0"/>
              <a:t>_____________    _____________   _____   _______________. </a:t>
            </a:r>
            <a:endParaRPr lang="ru-RU" sz="2800" dirty="0"/>
          </a:p>
        </p:txBody>
      </p:sp>
    </p:spTree>
  </p:cSld>
  <p:clrMapOvr>
    <a:masterClrMapping/>
  </p:clrMapOvr>
  <p:transition>
    <p:wipe dir="d"/>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164</TotalTime>
  <Words>5032</Words>
  <Application>Microsoft Office PowerPoint</Application>
  <PresentationFormat>Экран (4:3)</PresentationFormat>
  <Paragraphs>215</Paragraphs>
  <Slides>56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56</vt:i4>
      </vt:variant>
    </vt:vector>
  </HeadingPairs>
  <TitlesOfParts>
    <vt:vector size="57" baseType="lpstr">
      <vt:lpstr>Трек</vt:lpstr>
      <vt:lpstr>СИСТЕМА РОБОТИ НАД ЕЛЕМЕНТАМИ  СИНТАКСИСУ й ПУНКТУАЦІЇ </vt:lpstr>
      <vt:lpstr>Слайд 2</vt:lpstr>
      <vt:lpstr>Слайд 3</vt:lpstr>
      <vt:lpstr>Слайд 4</vt:lpstr>
      <vt:lpstr>Слайд 5</vt:lpstr>
      <vt:lpstr>2. Вироблення початкових уявлень про речення і його будову. </vt:lpstr>
      <vt:lpstr>Слайд 7</vt:lpstr>
      <vt:lpstr>Слайд 8</vt:lpstr>
      <vt:lpstr>Слайд 9</vt:lpstr>
      <vt:lpstr>Слайд 10</vt:lpstr>
      <vt:lpstr> Формування поняття про речення. </vt:lpstr>
      <vt:lpstr>Слайд 12</vt:lpstr>
      <vt:lpstr>Слайд 13</vt:lpstr>
      <vt:lpstr>3. Вивчення типів речень за метою висловлювання й за інтонацією. </vt:lpstr>
      <vt:lpstr>Слайд 15</vt:lpstr>
      <vt:lpstr>Слайд 16</vt:lpstr>
      <vt:lpstr>Слайд 17</vt:lpstr>
      <vt:lpstr>Слайд 18</vt:lpstr>
      <vt:lpstr>Слайд 19</vt:lpstr>
      <vt:lpstr>Слайд 20</vt:lpstr>
      <vt:lpstr>4. Робота над засвоєнням понять ‘‘основа речення”, ‘‘головні члени речення”. </vt:lpstr>
      <vt:lpstr>Слайд 22</vt:lpstr>
      <vt:lpstr>Слайд 23</vt:lpstr>
      <vt:lpstr>Слайд 24</vt:lpstr>
      <vt:lpstr>Слайд 25</vt:lpstr>
      <vt:lpstr>Слайд 26</vt:lpstr>
      <vt:lpstr>Слайд 27</vt:lpstr>
      <vt:lpstr>Слайд 28</vt:lpstr>
      <vt:lpstr>5. Навчання учнів встановлювати смисловий і граматичний зв‘язок між словами в реченні. </vt:lpstr>
      <vt:lpstr>Слайд 30</vt:lpstr>
      <vt:lpstr>Слайд 31</vt:lpstr>
      <vt:lpstr>Слайд 32</vt:lpstr>
      <vt:lpstr>Слайд 33</vt:lpstr>
      <vt:lpstr>Слайд 34</vt:lpstr>
      <vt:lpstr>6. Вивчення однорідних членів речення. </vt:lpstr>
      <vt:lpstr>Слайд 36</vt:lpstr>
      <vt:lpstr>Слайд 37</vt:lpstr>
      <vt:lpstr>7. Ознайомлення зі складним реченням. </vt:lpstr>
      <vt:lpstr>Слайд 39</vt:lpstr>
      <vt:lpstr>Слайд 40</vt:lpstr>
      <vt:lpstr>Слайд 41</vt:lpstr>
      <vt:lpstr>Слайд 42</vt:lpstr>
      <vt:lpstr>8. Система аналітико-синтетичних вправ із синтаксису. </vt:lpstr>
      <vt:lpstr>Слайд 44</vt:lpstr>
      <vt:lpstr>Слайд 45</vt:lpstr>
      <vt:lpstr>Слайд 46</vt:lpstr>
      <vt:lpstr>Слайд 47</vt:lpstr>
      <vt:lpstr>Слайд 48</vt:lpstr>
      <vt:lpstr>Слайд 49</vt:lpstr>
      <vt:lpstr>Слайд 50</vt:lpstr>
      <vt:lpstr>Слайд 51</vt:lpstr>
      <vt:lpstr>Слайд 52</vt:lpstr>
      <vt:lpstr>Слайд 53</vt:lpstr>
      <vt:lpstr>9. Методика синтаксичного і пунктуаційного розборів у початкових класах. </vt:lpstr>
      <vt:lpstr>Слайд 55</vt:lpstr>
      <vt:lpstr>Дякую за увагу!</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СИСТЕМА РОБОТИ НАД ЕЛЕМЕНТАМИ  СИНТАКСИСУ І ПУНКТУАЦІЇ. </dc:title>
  <dc:creator>TRANCE</dc:creator>
  <cp:lastModifiedBy>Користувач</cp:lastModifiedBy>
  <cp:revision>21</cp:revision>
  <dcterms:created xsi:type="dcterms:W3CDTF">2014-02-21T17:09:17Z</dcterms:created>
  <dcterms:modified xsi:type="dcterms:W3CDTF">2023-04-03T15:27:03Z</dcterms:modified>
</cp:coreProperties>
</file>