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4" r:id="rId3"/>
    <p:sldId id="279" r:id="rId4"/>
    <p:sldId id="280" r:id="rId5"/>
    <p:sldId id="285" r:id="rId6"/>
    <p:sldId id="286" r:id="rId7"/>
    <p:sldId id="257" r:id="rId8"/>
    <p:sldId id="276" r:id="rId9"/>
    <p:sldId id="277" r:id="rId10"/>
    <p:sldId id="282" r:id="rId11"/>
    <p:sldId id="289" r:id="rId12"/>
    <p:sldId id="258" r:id="rId13"/>
    <p:sldId id="288" r:id="rId14"/>
    <p:sldId id="266" r:id="rId15"/>
    <p:sldId id="287" r:id="rId16"/>
    <p:sldId id="290" r:id="rId17"/>
    <p:sldId id="267" r:id="rId18"/>
    <p:sldId id="283" r:id="rId19"/>
  </p:sldIdLst>
  <p:sldSz cx="12601575" cy="7200900"/>
  <p:notesSz cx="6858000" cy="9144000"/>
  <p:defaultTextStyle>
    <a:defPPr>
      <a:defRPr lang="ru-RU"/>
    </a:defPPr>
    <a:lvl1pPr marL="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578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3157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9735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6314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2892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9471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60495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26280" algn="l" defTabSz="113157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>
        <p:scale>
          <a:sx n="62" d="100"/>
          <a:sy n="62" d="100"/>
        </p:scale>
        <p:origin x="-408" y="-60"/>
      </p:cViewPr>
      <p:guideLst>
        <p:guide orient="horz" pos="2268"/>
        <p:guide pos="3969"/>
      </p:guideLst>
    </p:cSldViewPr>
  </p:slideViewPr>
  <p:outlineViewPr>
    <p:cViewPr>
      <p:scale>
        <a:sx n="33" d="100"/>
        <a:sy n="33" d="100"/>
      </p:scale>
      <p:origin x="258" y="632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721406" y="5304663"/>
            <a:ext cx="1987596" cy="178360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44937" y="815103"/>
            <a:ext cx="11111701" cy="1543526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44937" y="2362794"/>
            <a:ext cx="11111701" cy="1840230"/>
          </a:xfrm>
        </p:spPr>
        <p:txBody>
          <a:bodyPr/>
          <a:lstStyle>
            <a:lvl1pPr marL="0" marR="45263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65785" indent="0" algn="ctr">
              <a:buNone/>
            </a:lvl2pPr>
            <a:lvl3pPr marL="1131570" indent="0" algn="ctr">
              <a:buNone/>
            </a:lvl3pPr>
            <a:lvl4pPr marL="1697355" indent="0" algn="ctr">
              <a:buNone/>
            </a:lvl4pPr>
            <a:lvl5pPr marL="2263140" indent="0" algn="ctr">
              <a:buNone/>
            </a:lvl5pPr>
            <a:lvl6pPr marL="2828925" indent="0" algn="ctr">
              <a:buNone/>
            </a:lvl6pPr>
            <a:lvl7pPr marL="3394710" indent="0" algn="ctr">
              <a:buNone/>
            </a:lvl7pPr>
            <a:lvl8pPr marL="3960495" indent="0" algn="ctr">
              <a:buNone/>
            </a:lvl8pPr>
            <a:lvl9pPr marL="452628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90236" y="6313289"/>
            <a:ext cx="7980998" cy="383381"/>
          </a:xfrm>
        </p:spPr>
        <p:txBody>
          <a:bodyPr tIns="0" bIns="0" anchor="t"/>
          <a:lstStyle>
            <a:lvl1pPr algn="r">
              <a:defRPr sz="1200"/>
            </a:lvl1pPr>
          </a:lstStyle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90236" y="5933240"/>
            <a:ext cx="7980998" cy="383381"/>
          </a:xfrm>
        </p:spPr>
        <p:txBody>
          <a:bodyPr tIns="0" bIns="0" anchor="b"/>
          <a:lstStyle>
            <a:lvl1pPr algn="r">
              <a:defRPr sz="14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565565" y="6039923"/>
            <a:ext cx="693087" cy="383381"/>
          </a:xfrm>
        </p:spPr>
        <p:txBody>
          <a:bodyPr anchor="ctr"/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6168" y="400050"/>
            <a:ext cx="2625328" cy="576072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400050"/>
            <a:ext cx="8611076" cy="576072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80868"/>
            <a:ext cx="11341418" cy="146898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79" y="1976948"/>
            <a:ext cx="11341418" cy="4800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03225" y="6804050"/>
            <a:ext cx="2940368" cy="3168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0079" y="6805018"/>
            <a:ext cx="5870890" cy="31587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694" y="7386"/>
            <a:ext cx="12582188" cy="717874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marL="0" algn="ctr" defTabSz="1131570" rtl="0" eaLnBrk="1" latinLnBrk="0" hangingPunct="1"/>
            <a:endParaRPr kumimoji="0" lang="en-US" sz="2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721406" y="112630"/>
            <a:ext cx="1987596" cy="178360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585730" y="6800850"/>
            <a:ext cx="2940368" cy="3200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09827" y="6805018"/>
            <a:ext cx="5870890" cy="31587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46611" y="850106"/>
            <a:ext cx="693087" cy="315873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914807" y="9850"/>
            <a:ext cx="3683537" cy="199522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386"/>
            <a:ext cx="12591881" cy="718613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66" y="285038"/>
            <a:ext cx="9976247" cy="1430179"/>
          </a:xfrm>
        </p:spPr>
        <p:txBody>
          <a:bodyPr anchor="ctr"/>
          <a:lstStyle>
            <a:lvl1pPr marL="0" algn="l">
              <a:buNone/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66" y="1715213"/>
            <a:ext cx="5355669" cy="2400300"/>
          </a:xfrm>
        </p:spPr>
        <p:txBody>
          <a:bodyPr anchor="t"/>
          <a:lstStyle>
            <a:lvl1pPr marL="67894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0079" y="1808559"/>
            <a:ext cx="5565696" cy="475226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5800" y="1808559"/>
            <a:ext cx="5565696" cy="4752261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603225" y="6805017"/>
            <a:ext cx="2940368" cy="3168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30079" y="6805017"/>
            <a:ext cx="5870890" cy="3168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459307" y="6805017"/>
            <a:ext cx="693087" cy="3168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048" y="305268"/>
            <a:ext cx="1470184" cy="6461608"/>
          </a:xfrm>
        </p:spPr>
        <p:txBody>
          <a:bodyPr vert="vert270" anchor="b"/>
          <a:lstStyle>
            <a:lvl1pPr marL="0" algn="ctr">
              <a:defRPr sz="41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1149" y="305269"/>
            <a:ext cx="800724" cy="316839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81149" y="3598480"/>
            <a:ext cx="800724" cy="316839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2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786886" y="305269"/>
            <a:ext cx="9451181" cy="3168396"/>
          </a:xfrm>
        </p:spPr>
        <p:txBody>
          <a:bodyPr/>
          <a:lstStyle>
            <a:lvl1pPr algn="l">
              <a:defRPr sz="3000"/>
            </a:lvl1pPr>
            <a:lvl2pPr algn="l">
              <a:defRPr sz="2500"/>
            </a:lvl2pPr>
            <a:lvl3pPr algn="l">
              <a:defRPr sz="22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786886" y="3598480"/>
            <a:ext cx="9451181" cy="316839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603225" y="6805017"/>
            <a:ext cx="2936167" cy="3168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30079" y="6805017"/>
            <a:ext cx="5872334" cy="3168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459307" y="6807251"/>
            <a:ext cx="693087" cy="316840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603225" y="6805017"/>
            <a:ext cx="2940368" cy="3168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30079" y="6805985"/>
            <a:ext cx="5870890" cy="31587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459307" y="6805017"/>
            <a:ext cx="693087" cy="31684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38" y="386047"/>
            <a:ext cx="1260158" cy="6240780"/>
          </a:xfrm>
        </p:spPr>
        <p:txBody>
          <a:bodyPr vert="vert270" anchor="b"/>
          <a:lstStyle>
            <a:lvl1pPr marL="0" marR="22631" algn="r">
              <a:spcBef>
                <a:spcPts val="0"/>
              </a:spcBef>
              <a:buNone/>
              <a:defRPr sz="36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65352" y="386047"/>
            <a:ext cx="3360420" cy="624078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700"/>
            </a:lvl1pPr>
            <a:lvl2pPr>
              <a:buNone/>
              <a:defRPr sz="15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31879" y="336042"/>
            <a:ext cx="7271109" cy="6288786"/>
          </a:xfrm>
        </p:spPr>
        <p:txBody>
          <a:bodyPr/>
          <a:lstStyle>
            <a:lvl1pPr>
              <a:spcBef>
                <a:spcPts val="0"/>
              </a:spcBef>
              <a:defRPr sz="3700"/>
            </a:lvl1pPr>
            <a:lvl2pPr>
              <a:defRPr sz="32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53214" y="6884060"/>
            <a:ext cx="2940368" cy="316840"/>
          </a:xfrm>
        </p:spPr>
        <p:txBody>
          <a:bodyPr/>
          <a:lstStyle>
            <a:lvl1pPr>
              <a:defRPr sz="1100"/>
            </a:lvl1pPr>
          </a:lstStyle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5352" y="6884060"/>
            <a:ext cx="7087862" cy="316840"/>
          </a:xfrm>
        </p:spPr>
        <p:txBody>
          <a:bodyPr/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90825" y="6884060"/>
            <a:ext cx="693087" cy="316840"/>
          </a:xfrm>
        </p:spPr>
        <p:txBody>
          <a:bodyPr/>
          <a:lstStyle>
            <a:lvl1pPr>
              <a:defRPr sz="11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438" y="158441"/>
            <a:ext cx="1260158" cy="6720840"/>
          </a:xfrm>
        </p:spPr>
        <p:txBody>
          <a:bodyPr vert="vert270" anchor="b"/>
          <a:lstStyle>
            <a:lvl1pPr marL="0" algn="l">
              <a:buNone/>
              <a:defRPr sz="37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8633" y="392664"/>
            <a:ext cx="10106463" cy="576072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5197" y="6160770"/>
            <a:ext cx="10106463" cy="72009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417852" y="6884060"/>
            <a:ext cx="2898362" cy="316840"/>
          </a:xfrm>
        </p:spPr>
        <p:txBody>
          <a:bodyPr/>
          <a:lstStyle>
            <a:lvl1pPr>
              <a:defRPr sz="1100"/>
            </a:lvl1pPr>
          </a:lstStyle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613001" y="6885027"/>
            <a:ext cx="6819062" cy="316840"/>
          </a:xfrm>
        </p:spPr>
        <p:txBody>
          <a:bodyPr/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24318" y="6884060"/>
            <a:ext cx="504063" cy="316840"/>
          </a:xfrm>
        </p:spPr>
        <p:txBody>
          <a:bodyPr/>
          <a:lstStyle>
            <a:lvl1pPr algn="ctr">
              <a:defRPr sz="11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694" y="14772"/>
            <a:ext cx="12582188" cy="717874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3157" tIns="56579" rIns="113157" bIns="56579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386"/>
            <a:ext cx="12591881" cy="718613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914807" y="5195830"/>
            <a:ext cx="3683537" cy="1995221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30079" y="280868"/>
            <a:ext cx="11341418" cy="1468984"/>
          </a:xfrm>
          <a:prstGeom prst="rect">
            <a:avLst/>
          </a:prstGeom>
        </p:spPr>
        <p:txBody>
          <a:bodyPr vert="horz" lIns="113157" tIns="56579" rIns="113157" bIns="56579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30079" y="1976948"/>
            <a:ext cx="11341418" cy="4800600"/>
          </a:xfrm>
          <a:prstGeom prst="rect">
            <a:avLst/>
          </a:prstGeom>
        </p:spPr>
        <p:txBody>
          <a:bodyPr vert="horz" lIns="113157" tIns="56579" rIns="113157" bIns="56579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03225" y="6805017"/>
            <a:ext cx="2940368" cy="316840"/>
          </a:xfrm>
          <a:prstGeom prst="rect">
            <a:avLst/>
          </a:prstGeom>
        </p:spPr>
        <p:txBody>
          <a:bodyPr vert="horz" lIns="113157" tIns="56579" rIns="113157" bIns="56579" anchor="b"/>
          <a:lstStyle>
            <a:lvl1pPr algn="l" eaLnBrk="1" latinLnBrk="0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30079" y="6805985"/>
            <a:ext cx="5870890" cy="315873"/>
          </a:xfrm>
          <a:prstGeom prst="rect">
            <a:avLst/>
          </a:prstGeom>
        </p:spPr>
        <p:txBody>
          <a:bodyPr vert="horz" lIns="113157" tIns="56579" rIns="113157" bIns="56579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459307" y="6805017"/>
            <a:ext cx="693087" cy="316840"/>
          </a:xfrm>
          <a:prstGeom prst="rect">
            <a:avLst/>
          </a:prstGeom>
        </p:spPr>
        <p:txBody>
          <a:bodyPr vert="horz" lIns="113157" tIns="56579" rIns="113157" bIns="56579" anchor="b"/>
          <a:lstStyle>
            <a:lvl1pPr algn="ctr" eaLnBrk="1" latinLnBrk="0" hangingPunct="1">
              <a:defRPr kumimoji="0" sz="15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599732" algn="l" rtl="0" eaLnBrk="1" latinLnBrk="0" hangingPunct="1">
        <a:spcBef>
          <a:spcPct val="0"/>
        </a:spcBef>
        <a:buNone/>
        <a:defRPr kumimoji="0" sz="5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54469" indent="-47525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413" indent="-353616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200" indent="-282893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indent="-260261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980248" indent="-26026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6026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579980" indent="-26026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22631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818" indent="-226314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ВСП «ЕКОНОМІКО-ПРАВНИЧИЙ ФАХОВИЙ КОЛЕДЖ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ЗАПОРІЗЬКОГО НАЦІОНАЛЬНОГО УНІВЕРСИТЕТУ»</a:t>
            </a:r>
            <a:br>
              <a:rPr lang="uk-UA" sz="2800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79210" indent="0" algn="ctr">
              <a:buNone/>
            </a:pPr>
            <a:r>
              <a:rPr lang="uk-UA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Освітньо-професійний ступінь:  </a:t>
            </a:r>
          </a:p>
          <a:p>
            <a:pPr marL="79210" indent="0" algn="ctr">
              <a:buNone/>
            </a:pPr>
            <a:r>
              <a:rPr lang="uk-UA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фаховий молодший бакалавр </a:t>
            </a:r>
          </a:p>
          <a:p>
            <a:pPr marL="79210" indent="0" algn="ctr">
              <a:buNone/>
            </a:pPr>
            <a:r>
              <a:rPr lang="uk-UA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uk-UA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9210" indent="0" algn="ctr">
              <a:buNone/>
            </a:pPr>
            <a:r>
              <a:rPr lang="uk-UA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071 облік і оподаткування </a:t>
            </a:r>
          </a:p>
          <a:p>
            <a:pPr marL="79210" indent="0" algn="ctr">
              <a:buNone/>
            </a:pPr>
            <a:r>
              <a:rPr lang="uk-UA" b="1" cap="al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072 фінанси банківська справа  та страхування</a:t>
            </a:r>
            <a:endParaRPr lang="uk-UA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Розбіжність між стандартами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Picture 2" descr="C:\Users\Ира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15" y="4608562"/>
            <a:ext cx="2448272" cy="21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52JU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27" y="2592338"/>
            <a:ext cx="2095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52JU\Desktop\b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7" y="2484088"/>
            <a:ext cx="4191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Особливості </a:t>
            </a:r>
            <a:r>
              <a:rPr lang="uk-UA" dirty="0" err="1" smtClean="0"/>
              <a:t>фінзвітності</a:t>
            </a:r>
            <a:r>
              <a:rPr lang="uk-UA" dirty="0" smtClean="0"/>
              <a:t> за різними стандартами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" name="Picture 2" descr="C:\Users\K52JU\Desktop\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7" y="2088282"/>
            <a:ext cx="10513168" cy="464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155" y="0"/>
            <a:ext cx="11341418" cy="146898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lvl="0" algn="ctr">
              <a:tabLst>
                <a:tab pos="228600" algn="l"/>
                <a:tab pos="457200" algn="l"/>
              </a:tabLst>
            </a:pPr>
            <a:r>
              <a:rPr lang="ru-RU" sz="4000" b="1" i="1" dirty="0" err="1">
                <a:latin typeface="Times New Roman"/>
                <a:ea typeface="Times New Roman"/>
              </a:rPr>
              <a:t>Міжнародні</a:t>
            </a:r>
            <a:r>
              <a:rPr lang="ru-RU" sz="4000" b="1" i="1" dirty="0">
                <a:latin typeface="Times New Roman"/>
                <a:ea typeface="Times New Roman"/>
              </a:rPr>
              <a:t> </a:t>
            </a:r>
            <a:r>
              <a:rPr lang="ru-RU" sz="4000" b="1" i="1" dirty="0" err="1">
                <a:latin typeface="Times New Roman"/>
                <a:ea typeface="Times New Roman"/>
              </a:rPr>
              <a:t>організації</a:t>
            </a:r>
            <a:r>
              <a:rPr lang="ru-RU" sz="4000" b="1" i="1" dirty="0">
                <a:latin typeface="Times New Roman"/>
                <a:ea typeface="Times New Roman"/>
              </a:rPr>
              <a:t> </a:t>
            </a:r>
            <a:r>
              <a:rPr lang="ru-RU" sz="4000" b="1" i="1" dirty="0" err="1">
                <a:latin typeface="Times New Roman"/>
                <a:ea typeface="Times New Roman"/>
              </a:rPr>
              <a:t>зі</a:t>
            </a:r>
            <a:r>
              <a:rPr lang="ru-RU" sz="4000" b="1" i="1" dirty="0">
                <a:latin typeface="Times New Roman"/>
                <a:ea typeface="Times New Roman"/>
              </a:rPr>
              <a:t> </a:t>
            </a:r>
            <a:r>
              <a:rPr lang="ru-RU" sz="4000" b="1" i="1" dirty="0" err="1">
                <a:latin typeface="Times New Roman"/>
                <a:ea typeface="Times New Roman"/>
              </a:rPr>
              <a:t>стандартизації</a:t>
            </a:r>
            <a:r>
              <a:rPr lang="ru-RU" sz="4000" b="1" i="1" dirty="0">
                <a:latin typeface="Times New Roman"/>
                <a:ea typeface="Times New Roman"/>
              </a:rPr>
              <a:t> </a:t>
            </a:r>
            <a:r>
              <a:rPr lang="ru-RU" sz="4000" b="1" i="1" dirty="0" err="1" smtClean="0">
                <a:latin typeface="Times New Roman"/>
                <a:ea typeface="Times New Roman"/>
              </a:rPr>
              <a:t>фінансової</a:t>
            </a:r>
            <a:r>
              <a:rPr lang="ru-RU" sz="4000" b="1" i="1" dirty="0" smtClean="0">
                <a:latin typeface="Times New Roman"/>
                <a:ea typeface="Times New Roman"/>
              </a:rPr>
              <a:t> </a:t>
            </a:r>
            <a:r>
              <a:rPr lang="ru-RU" sz="4000" b="1" i="1" dirty="0" err="1" smtClean="0">
                <a:latin typeface="Times New Roman"/>
                <a:ea typeface="Times New Roman"/>
              </a:rPr>
              <a:t>звітності</a:t>
            </a:r>
            <a:endParaRPr lang="ru-RU" dirty="0"/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2400" y="152400"/>
            <a:ext cx="1260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2268339" y="1058537"/>
            <a:ext cx="7099498" cy="6403468"/>
            <a:chOff x="2279" y="5706"/>
            <a:chExt cx="7200" cy="6410"/>
          </a:xfrm>
        </p:grpSpPr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2279" y="5706"/>
              <a:ext cx="7200" cy="6410"/>
            </a:xfrm>
            <a:prstGeom prst="leftRightArrow">
              <a:avLst>
                <a:gd name="adj1" fmla="val 50000"/>
                <a:gd name="adj2" fmla="val 22465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2985" y="6124"/>
              <a:ext cx="2682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Рада з Міжнародних стандартів фінансової звітності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(РМСФЗ)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6232" y="6124"/>
              <a:ext cx="2682" cy="9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Міжнародна федерація бухгалтерів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(МФБ)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6232" y="7796"/>
              <a:ext cx="2682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Керівництво для фінансової звітності державного сектору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6232" y="8632"/>
              <a:ext cx="2683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Міжнародні стандарти бухгалтерського обліку у державному секторі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985" y="7796"/>
              <a:ext cx="2682" cy="8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Концептуальна основа складання та подання фінансових звітів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985" y="8632"/>
              <a:ext cx="2682" cy="5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Міжнародні стандарти фінансової звітності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985" y="9190"/>
              <a:ext cx="2682" cy="41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Тлумачення стандартів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2985" y="10444"/>
              <a:ext cx="2682" cy="6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Недержавний </a:t>
              </a:r>
              <a:endPara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(приватний) сектор</a:t>
              </a:r>
              <a:endParaRPr kumimoji="0" lang="uk-UA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232" y="10444"/>
              <a:ext cx="2682" cy="69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Державний</a:t>
              </a:r>
              <a:endPara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сектор</a:t>
              </a:r>
              <a:endPara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4255" y="7099"/>
              <a:ext cx="0" cy="69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4397" y="9608"/>
              <a:ext cx="0" cy="83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7503" y="7099"/>
              <a:ext cx="0" cy="697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Line 3"/>
            <p:cNvSpPr>
              <a:spLocks noChangeShapeType="1"/>
            </p:cNvSpPr>
            <p:nvPr/>
          </p:nvSpPr>
          <p:spPr bwMode="auto">
            <a:xfrm>
              <a:off x="7503" y="9468"/>
              <a:ext cx="0" cy="97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2"/>
            <p:cNvSpPr>
              <a:spLocks noChangeShapeType="1"/>
            </p:cNvSpPr>
            <p:nvPr/>
          </p:nvSpPr>
          <p:spPr bwMode="auto">
            <a:xfrm>
              <a:off x="5667" y="6681"/>
              <a:ext cx="565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24122" y="6190551"/>
            <a:ext cx="120612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 </a:t>
            </a:r>
            <a:endParaRPr lang="ru-RU" dirty="0"/>
          </a:p>
          <a:p>
            <a:r>
              <a:rPr lang="uk-UA" b="1" i="1" dirty="0"/>
              <a:t>Суб’єкти і об’єкти гармонізації бухгалтерського </a:t>
            </a:r>
            <a:r>
              <a:rPr lang="uk-UA" b="1" i="1" dirty="0" smtClean="0"/>
              <a:t>обліку та фінансової звітності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5400" b="1" i="1" dirty="0"/>
              <a:t>Організаційна структура РМСФЗ</a:t>
            </a:r>
            <a:endParaRPr lang="ru-RU" dirty="0"/>
          </a:p>
        </p:txBody>
      </p:sp>
      <p:pic>
        <p:nvPicPr>
          <p:cNvPr id="4" name="Объект 3" descr="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95" y="1800250"/>
            <a:ext cx="1058517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6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i="1" dirty="0" smtClean="0"/>
              <a:t>Склад МСФЗ ( </a:t>
            </a:r>
            <a:r>
              <a:rPr lang="en-US" sz="3600" b="1" i="1" dirty="0" smtClean="0"/>
              <a:t>IFRS)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15212"/>
            <a:ext cx="12421467" cy="5485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uk-UA" dirty="0" smtClean="0"/>
          </a:p>
          <a:p>
            <a:pPr marL="525094" indent="-457200"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IFRS);</a:t>
            </a:r>
          </a:p>
          <a:p>
            <a:pPr marL="525094" indent="-457200">
              <a:buFont typeface="Arial" charset="0"/>
              <a:buChar char="•"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IAS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25094" indent="-457200">
              <a:buFont typeface="Arial" charset="0"/>
              <a:buChar char="•"/>
            </a:pP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тлумачення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Комітетом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тлумачень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525094" indent="-457200">
              <a:buFont typeface="Arial" charset="0"/>
              <a:buChar char="•"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723" y="1440210"/>
            <a:ext cx="651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fontAlgn="t"/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розрахункИ">
            <a:extLst>
              <a:ext uri="{FF2B5EF4-FFF2-40B4-BE49-F238E27FC236}">
                <a16:creationId xmlns="" xmlns:a16="http://schemas.microsoft.com/office/drawing/2014/main" id="{A23630BB-5869-460E-9401-949D78FF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875" y="4783301"/>
            <a:ext cx="2945204" cy="2053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Картинки по запросу підпис на документі">
            <a:extLst>
              <a:ext uri="{FF2B5EF4-FFF2-40B4-BE49-F238E27FC236}">
                <a16:creationId xmlns="" xmlns:a16="http://schemas.microsoft.com/office/drawing/2014/main" id="{59E5FD7B-BC32-4B7C-AE9F-DFA95D61B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363" y="5040610"/>
            <a:ext cx="3268360" cy="204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8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i="1" dirty="0" smtClean="0"/>
              <a:t>Мета застосування </a:t>
            </a:r>
            <a:br>
              <a:rPr lang="uk-UA" sz="3600" i="1" dirty="0" smtClean="0"/>
            </a:br>
            <a:r>
              <a:rPr lang="uk-UA" sz="3600" i="1" dirty="0" smtClean="0"/>
              <a:t>МСБО (</a:t>
            </a:r>
            <a:r>
              <a:rPr lang="en-US" sz="3600" i="1" dirty="0" smtClean="0"/>
              <a:t>ICA) </a:t>
            </a:r>
            <a:r>
              <a:rPr lang="uk-UA" sz="3600" i="1" dirty="0" smtClean="0"/>
              <a:t>та </a:t>
            </a:r>
            <a:r>
              <a:rPr lang="uk-UA" sz="3600" b="1" i="1" dirty="0" smtClean="0"/>
              <a:t> МСФЗ ( </a:t>
            </a:r>
            <a:r>
              <a:rPr lang="en-US" sz="3600" b="1" i="1" dirty="0" smtClean="0"/>
              <a:t>IFRS)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15212"/>
            <a:ext cx="12421467" cy="5485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uk-UA" dirty="0" smtClean="0"/>
          </a:p>
          <a:p>
            <a:pPr marL="525094" indent="-457200"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Головною метою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(МСБО) і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(МСФЗ) є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правдиве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чесне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стану і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723" y="1440210"/>
            <a:ext cx="651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fontAlgn="t"/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K52JU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95" y="5256634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Приклад </a:t>
            </a:r>
            <a:r>
              <a:rPr lang="uk-UA" dirty="0" err="1" smtClean="0"/>
              <a:t>фінзвіту</a:t>
            </a:r>
            <a:r>
              <a:rPr lang="uk-UA" dirty="0" smtClean="0"/>
              <a:t> </a:t>
            </a:r>
            <a:r>
              <a:rPr lang="uk-UA" dirty="0" err="1" smtClean="0"/>
              <a:t>інвест</a:t>
            </a:r>
            <a:r>
              <a:rPr lang="uk-UA" dirty="0" smtClean="0"/>
              <a:t> компанії за МСФЗ</a:t>
            </a:r>
            <a:endParaRPr lang="ru-RU" dirty="0"/>
          </a:p>
        </p:txBody>
      </p:sp>
      <p:pic>
        <p:nvPicPr>
          <p:cNvPr id="2050" name="Picture 2" descr="C:\Users\K52JU\Desktop\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9" y="2016274"/>
            <a:ext cx="10844563" cy="50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i="1" dirty="0" smtClean="0"/>
              <a:t>В чому полягає практичне значення міжнародних </a:t>
            </a:r>
            <a:r>
              <a:rPr lang="uk-UA" sz="3600" b="1" i="1" dirty="0"/>
              <a:t>стандартів </a:t>
            </a:r>
            <a:r>
              <a:rPr lang="uk-UA" sz="3600" i="1" dirty="0" smtClean="0"/>
              <a:t>фінансової звітності</a:t>
            </a:r>
            <a:r>
              <a:rPr lang="uk-UA" sz="3600" b="1" i="1" dirty="0" smtClean="0"/>
              <a:t>?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715212"/>
            <a:ext cx="12601575" cy="548568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uk-UA" dirty="0" smtClean="0"/>
          </a:p>
          <a:p>
            <a:r>
              <a:rPr lang="uk-UA" sz="3200" dirty="0" smtClean="0"/>
              <a:t>* </a:t>
            </a:r>
            <a:r>
              <a:rPr lang="uk-UA" sz="3200" dirty="0"/>
              <a:t> 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зменшення ризику для кредиторів і інвесторів;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* зниження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витрат кожної країни на розробку власних стандартів;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* поглиблення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міжнародної кооперації у сфері бухгалтерського обліку;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* однозначне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розуміння фінансової звітності і зростання довір’я до її показників у всьому світі ;</a:t>
            </a:r>
            <a:endParaRPr lang="uk-UA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6351" y="1512218"/>
            <a:ext cx="651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fontAlgn="t"/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K52JU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38" y="504061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52JU\Desktop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31" y="4427820"/>
            <a:ext cx="6380672" cy="27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uk-UA" sz="3600" b="1" i="1" dirty="0" smtClean="0"/>
              <a:t>ПРОГРАМНІ РЕЗУЛЬТАТИ НАВЧАННЯ: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368202"/>
            <a:ext cx="12601575" cy="583269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Спеціальність 072</a:t>
            </a:r>
          </a:p>
          <a:p>
            <a:pPr lvl="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РН 8.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інформаційне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програмне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pPr marL="525094" lvl="0" indent="-457200">
              <a:buFont typeface="Arial" pitchFamily="34" charset="0"/>
              <a:buChar char="•"/>
            </a:pP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банківської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.РН 11.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сфері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фінансів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банківської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РН 12.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Спеціальність 071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РН 8.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фінансову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податкову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статистичну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звітність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забезпеченості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ресурсним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потенціалом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РН 10.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облікову-аналітичну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ухвалення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РН 11.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фінансово-економічні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резервів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РН 12.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спеціалізовані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комп’ютерні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розв’язання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задач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endParaRPr lang="uk-UA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6351" y="1512218"/>
            <a:ext cx="6515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fontAlgn="t"/>
            <a:endParaRPr lang="ru-RU" sz="1600" dirty="0" smtClean="0"/>
          </a:p>
          <a:p>
            <a:pPr lvl="0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52JU\Desktop\Document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55" y="2376314"/>
            <a:ext cx="2680523" cy="16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66" y="285038"/>
            <a:ext cx="11392345" cy="65557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9210" indent="0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Вибіркова дисципліна в межах спеціальності</a:t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МІЖНАРОДНІ СТАНДАРТИ </a:t>
            </a:r>
            <a:r>
              <a:rPr lang="uk-UA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dirty="0">
                <a:latin typeface="Times New Roman" pitchFamily="18" charset="0"/>
                <a:cs typeface="Times New Roman" pitchFamily="18" charset="0"/>
              </a:rPr>
            </a:b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ФІНАНСОВОЇ ЗВІТНОСТІ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endParaRPr lang="uk-UA" sz="6000" i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66" y="432098"/>
            <a:ext cx="11392345" cy="6408712"/>
          </a:xfrm>
        </p:spPr>
        <p:txBody>
          <a:bodyPr/>
          <a:lstStyle/>
          <a:p>
            <a:endParaRPr lang="uk-UA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975850" cy="14287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>
                <a:solidFill>
                  <a:schemeClr val="accent1"/>
                </a:solidFill>
              </a:rPr>
              <a:t/>
            </a:r>
            <a:br>
              <a:rPr lang="uk-UA" sz="4800" dirty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40147" y="576114"/>
            <a:ext cx="11953328" cy="648071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9210" indent="0" algn="ctr">
              <a:buNone/>
            </a:pP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МІЖНАРОДНІ СТАНДАРТИ</a:t>
            </a:r>
          </a:p>
          <a:p>
            <a:pPr marL="79210" indent="0" algn="ctr">
              <a:buNone/>
            </a:pPr>
            <a:r>
              <a:rPr lang="uk-UA" sz="5400" b="1" i="1" dirty="0" smtClean="0">
                <a:latin typeface="Times New Roman" pitchFamily="18" charset="0"/>
                <a:cs typeface="Times New Roman" pitchFamily="18" charset="0"/>
              </a:rPr>
              <a:t> ФІНАНСОВОЇ ЗВІТНОСТІ</a:t>
            </a:r>
            <a:endParaRPr lang="en-US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5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5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англ.  </a:t>
            </a:r>
            <a:r>
              <a:rPr lang="en-US" sz="5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International Financial Standards)</a:t>
            </a:r>
            <a:endParaRPr lang="uk-UA" sz="5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10794" indent="-342900" algn="ctr">
              <a:buFont typeface="Arial" charset="0"/>
              <a:buChar char="•"/>
            </a:pP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800" dirty="0">
                <a:solidFill>
                  <a:schemeClr val="tx1"/>
                </a:solidFill>
              </a:rPr>
              <a:t>Мета вивчення дисципліни</a:t>
            </a:r>
            <a:br>
              <a:rPr lang="uk-UA" sz="4800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630079" y="1976948"/>
            <a:ext cx="11341418" cy="522395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67894" indent="0">
              <a:buNone/>
            </a:pPr>
            <a:endParaRPr lang="uk-UA" sz="16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r>
              <a:rPr lang="uk-UA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Ознайомитись із МСФЗ</a:t>
            </a:r>
            <a:r>
              <a:rPr lang="en-US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(IFRS)</a:t>
            </a: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r>
              <a:rPr lang="uk-UA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формувати уявлення про їх застосування</a:t>
            </a:r>
          </a:p>
          <a:p>
            <a:pPr marL="410794" indent="-342900">
              <a:buFont typeface="Arial" charset="0"/>
              <a:buChar char="•"/>
            </a:pP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r>
              <a:rPr lang="uk-UA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Знати принципи складання та використання МСФЗ</a:t>
            </a:r>
            <a:r>
              <a:rPr lang="en-US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(IFRS)</a:t>
            </a: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endParaRPr lang="uk-UA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Демонструвати</a:t>
            </a:r>
            <a:r>
              <a:rPr lang="ru-RU" sz="1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4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14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0794" indent="-342900">
              <a:buFont typeface="Arial" charset="0"/>
              <a:buChar char="•"/>
            </a:pPr>
            <a:endParaRPr lang="ru-RU" sz="16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9210" indent="0">
              <a:buNone/>
            </a:pPr>
            <a:r>
              <a:rPr lang="uk-UA" sz="16000" b="1" dirty="0" smtClean="0">
                <a:solidFill>
                  <a:schemeClr val="accent1"/>
                </a:solidFill>
              </a:rPr>
              <a:t> </a:t>
            </a:r>
            <a:endParaRPr lang="ru-RU" sz="16000" b="1" dirty="0" smtClean="0">
              <a:solidFill>
                <a:schemeClr val="accent1"/>
              </a:solidFill>
            </a:endParaRPr>
          </a:p>
          <a:p>
            <a:pPr marL="410794" indent="-342900">
              <a:buFont typeface="Arial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4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/>
              <a:t>Значення </a:t>
            </a:r>
            <a:r>
              <a:rPr lang="uk-UA" dirty="0" smtClean="0"/>
              <a:t>МСФЗ</a:t>
            </a:r>
            <a:r>
              <a:rPr lang="en-US" dirty="0" smtClean="0"/>
              <a:t> (IFRS)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5066" y="1715212"/>
            <a:ext cx="12076509" cy="526961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єдиних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світовому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економічному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просторі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та для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світові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ринки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щє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2007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прийнято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Стратегію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(МСФЗ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3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2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066" y="285038"/>
            <a:ext cx="11824393" cy="1430179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НАРАЗІ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066" y="1715212"/>
            <a:ext cx="11680377" cy="526961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порядок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МСФЗ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врегульовано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ст. 121 Закону № 996-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XIV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16.07.99 р. (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- Закон № 996) та НП(С)БО 1 «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нормативних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вітчизняні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фінзвітності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МСФЗ,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оприлюднені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на веб-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Мінфіну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www.msfz.minfin.gov.ua)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суперечать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Закону № 996.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8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Тематика </a:t>
            </a:r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4163" y="1861512"/>
            <a:ext cx="11305256" cy="45243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1. Міжнародні організації зі стандартизації 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фінзвітності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2. Склад і загальна характеристика міжнародних стандартів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фінансової звітності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3. П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ринципи складання </a:t>
            </a:r>
            <a:r>
              <a:rPr lang="uk-UA" sz="3200" i="1" dirty="0" err="1" smtClean="0">
                <a:latin typeface="Times New Roman" pitchFamily="18" charset="0"/>
                <a:cs typeface="Times New Roman" pitchFamily="18" charset="0"/>
              </a:rPr>
              <a:t>фінзвітності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за міжнародними стандартами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Концептуальна основа складання фінансової звітності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електронної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форматі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XBRL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Чому потрібно вивчати МСБО (</a:t>
            </a:r>
            <a:r>
              <a:rPr lang="en-US" dirty="0" smtClean="0"/>
              <a:t>IAS)</a:t>
            </a:r>
            <a:r>
              <a:rPr lang="uk-UA" dirty="0" smtClean="0"/>
              <a:t>  та МСФЗ </a:t>
            </a:r>
            <a:r>
              <a:rPr lang="en-US" dirty="0" smtClean="0"/>
              <a:t> (IFRS) 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00067"/>
            <a:ext cx="12601575" cy="452431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 Сучасні умови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розвитку економічних відносин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між країнами вимагають надання користувачам зрозумілої інформації про майновий 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тан підприємства, установи, організації.</a:t>
            </a:r>
          </a:p>
          <a:p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Тому,публічні акціонерні товариства, підприємства, що становлять суспільний  інтерес складають  фінансову звітність за міжнародними стандартами. </a:t>
            </a: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  Це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, насамперед, сприяє прийняттю ефективних рішень щодо підприємства, як в самій установі, так і для зовнішніх 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користувачів у т.ч. іноземних.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Хто розробляє стандарти звітності в Україні?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9710" y="1976438"/>
            <a:ext cx="9969709" cy="4792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8099" y="2369344"/>
            <a:ext cx="74168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Рада з </a:t>
            </a:r>
            <a:r>
              <a:rPr lang="ru-RU" sz="3200" b="1" dirty="0" err="1"/>
              <a:t>міжнародних</a:t>
            </a:r>
            <a:r>
              <a:rPr lang="ru-RU" sz="3200" b="1" dirty="0"/>
              <a:t> </a:t>
            </a:r>
            <a:r>
              <a:rPr lang="ru-RU" sz="3200" b="1" dirty="0" err="1"/>
              <a:t>стандартів</a:t>
            </a:r>
            <a:r>
              <a:rPr lang="ru-RU" sz="3200" b="1" dirty="0"/>
              <a:t> </a:t>
            </a:r>
            <a:r>
              <a:rPr lang="ru-RU" sz="3200" b="1" dirty="0" err="1"/>
              <a:t>фінансової</a:t>
            </a:r>
            <a:r>
              <a:rPr lang="ru-RU" sz="3200" b="1" dirty="0"/>
              <a:t> </a:t>
            </a:r>
            <a:r>
              <a:rPr lang="ru-RU" sz="3200" b="1" dirty="0" err="1"/>
              <a:t>звітності</a:t>
            </a:r>
            <a:r>
              <a:rPr lang="ru-RU" sz="3200" dirty="0"/>
              <a:t> </a:t>
            </a:r>
            <a:endParaRPr lang="ru-RU" sz="3200" dirty="0" smtClean="0"/>
          </a:p>
          <a:p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дорадчий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орган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МФУ з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 перекладу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рецензування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текстів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МСФЗ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оприлюднення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імплементації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МСФЗ</a:t>
            </a:r>
          </a:p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МСФЗ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403</TotalTime>
  <Words>533</Words>
  <Application>Microsoft Office PowerPoint</Application>
  <PresentationFormat>Произвольный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ВСП «ЕКОНОМІКО-ПРАВНИЧИЙ ФАХОВИЙ КОЛЕДЖ ЗАПОРІЗЬКОГО НАЦІОНАЛЬНОГО УНІВЕРСИТЕТУ» </vt:lpstr>
      <vt:lpstr>Вибіркова дисципліна в межах спеціальності  МІЖНАРОДНІ СТАНДАРТИ  ФІНАНСОВОЇ ЗВІТНОСТІ </vt:lpstr>
      <vt:lpstr> </vt:lpstr>
      <vt:lpstr>Мета вивчення дисципліни </vt:lpstr>
      <vt:lpstr>Значення МСФЗ (IFRS)</vt:lpstr>
      <vt:lpstr>НАРАЗІ</vt:lpstr>
      <vt:lpstr>Тематика дисципліни</vt:lpstr>
      <vt:lpstr>Чому потрібно вивчати МСБО (IAS)  та МСФЗ  (IFRS) ?</vt:lpstr>
      <vt:lpstr>Хто розробляє стандарти звітності в Україні?</vt:lpstr>
      <vt:lpstr>Розбіжність між стандартами</vt:lpstr>
      <vt:lpstr>Особливості фінзвітності за різними стандартами</vt:lpstr>
      <vt:lpstr>Міжнародні організації зі стандартизації фінансової звітності</vt:lpstr>
      <vt:lpstr>Організаційна структура РМСФЗ</vt:lpstr>
      <vt:lpstr>Склад МСФЗ ( IFRS)</vt:lpstr>
      <vt:lpstr>Мета застосування  МСБО (ICA) та  МСФЗ ( IFRS)</vt:lpstr>
      <vt:lpstr>Приклад фінзвіту інвест компанії за МСФЗ</vt:lpstr>
      <vt:lpstr>В чому полягає практичне значення міжнародних стандартів фінансової звітності?</vt:lpstr>
      <vt:lpstr>ПРОГРАМНІ РЕЗУЛЬТАТИ НАВЧАННЯ: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СТАНДАРТИ БУХГАЛТЕРСЬКОГО ОБЛІКУ</dc:title>
  <dc:creator>user</dc:creator>
  <cp:lastModifiedBy>RePack by Diakov</cp:lastModifiedBy>
  <cp:revision>48</cp:revision>
  <dcterms:created xsi:type="dcterms:W3CDTF">2018-02-22T20:48:05Z</dcterms:created>
  <dcterms:modified xsi:type="dcterms:W3CDTF">2023-12-18T14:48:26Z</dcterms:modified>
</cp:coreProperties>
</file>