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317E46F-91B0-4160-986E-713B6DD880F4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FF7055-7574-4A49-ADE7-15F246D2F2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5598150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476672"/>
            <a:ext cx="7637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Georgia" panose="02040502050405020303" pitchFamily="18" charset="0"/>
              </a:rPr>
              <a:t>Санітарно-гігієнічні </a:t>
            </a:r>
            <a:r>
              <a:rPr lang="ru-RU" sz="3200" b="1" dirty="0" err="1">
                <a:latin typeface="Georgia" panose="02040502050405020303" pitchFamily="18" charset="0"/>
              </a:rPr>
              <a:t>умови</a:t>
            </a:r>
            <a:r>
              <a:rPr lang="ru-RU" sz="3200" b="1" dirty="0">
                <a:latin typeface="Georgia" panose="02040502050405020303" pitchFamily="18" charset="0"/>
              </a:rPr>
              <a:t> </a:t>
            </a:r>
            <a:r>
              <a:rPr lang="ru-RU" sz="3200" b="1" dirty="0" err="1" smtClean="0">
                <a:latin typeface="Georgia" panose="02040502050405020303" pitchFamily="18" charset="0"/>
              </a:rPr>
              <a:t>праці</a:t>
            </a:r>
            <a:endParaRPr lang="ru-RU" sz="3200" dirty="0">
              <a:latin typeface="Georgia" panose="02040502050405020303" pitchFamily="18" charset="0"/>
            </a:endParaRPr>
          </a:p>
        </p:txBody>
      </p:sp>
      <p:pic>
        <p:nvPicPr>
          <p:cNvPr id="4098" name="Picture 2" descr="C:\Users\adm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645024"/>
            <a:ext cx="2460104" cy="20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Desktop\image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1" y="1800225"/>
            <a:ext cx="41529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4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7" cy="619268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dirty="0" err="1">
                <a:latin typeface="Georgia" panose="02040502050405020303" pitchFamily="18" charset="0"/>
              </a:rPr>
              <a:t>Враховуючи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принципи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Гігієнічної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класифікації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endParaRPr lang="ru-RU" sz="2400" dirty="0" smtClean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ru-RU" sz="2400" dirty="0" err="1" smtClean="0">
                <a:latin typeface="Georgia" panose="02040502050405020303" pitchFamily="18" charset="0"/>
              </a:rPr>
              <a:t>умови</a:t>
            </a:r>
            <a:r>
              <a:rPr lang="ru-RU" sz="2400" dirty="0" smtClean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розподіляють</a:t>
            </a:r>
            <a:r>
              <a:rPr lang="ru-RU" sz="2400" dirty="0">
                <a:latin typeface="Georgia" panose="02040502050405020303" pitchFamily="18" charset="0"/>
              </a:rPr>
              <a:t> на 4 </a:t>
            </a:r>
            <a:r>
              <a:rPr lang="ru-RU" sz="2400" dirty="0" err="1" smtClean="0">
                <a:latin typeface="Georgia" panose="02040502050405020303" pitchFamily="18" charset="0"/>
              </a:rPr>
              <a:t>класи</a:t>
            </a:r>
            <a:r>
              <a:rPr lang="ru-RU" sz="2400" dirty="0" smtClean="0">
                <a:latin typeface="Georgia" panose="0204050205040502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Georgia" panose="02040502050405020303" pitchFamily="18" charset="0"/>
              </a:rPr>
              <a:t>1 </a:t>
            </a:r>
            <a:r>
              <a:rPr lang="ru-RU" sz="2400" b="1" dirty="0" err="1">
                <a:latin typeface="Georgia" panose="02040502050405020303" pitchFamily="18" charset="0"/>
              </a:rPr>
              <a:t>клас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b="1" i="1" dirty="0" err="1">
                <a:latin typeface="Georgia" panose="02040502050405020303" pitchFamily="18" charset="0"/>
              </a:rPr>
              <a:t>оптимальні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умови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latin typeface="Georgia" panose="02040502050405020303" pitchFamily="18" charset="0"/>
              </a:rPr>
              <a:t>такі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умови</a:t>
            </a:r>
            <a:r>
              <a:rPr lang="ru-RU" sz="2400" dirty="0">
                <a:latin typeface="Georgia" panose="02040502050405020303" pitchFamily="18" charset="0"/>
              </a:rPr>
              <a:t>, за </a:t>
            </a:r>
            <a:r>
              <a:rPr lang="ru-RU" sz="2400" dirty="0" err="1">
                <a:latin typeface="Georgia" panose="02040502050405020303" pitchFamily="18" charset="0"/>
              </a:rPr>
              <a:t>яких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зберігається</a:t>
            </a:r>
            <a:r>
              <a:rPr lang="ru-RU" sz="2400" dirty="0">
                <a:latin typeface="Georgia" panose="02040502050405020303" pitchFamily="18" charset="0"/>
              </a:rPr>
              <a:t> не </a:t>
            </a:r>
            <a:r>
              <a:rPr lang="ru-RU" sz="2400" dirty="0" err="1">
                <a:latin typeface="Georgia" panose="02040502050405020303" pitchFamily="18" charset="0"/>
              </a:rPr>
              <a:t>лише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здоров’я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працівника</a:t>
            </a:r>
            <a:r>
              <a:rPr lang="ru-RU" sz="2400" dirty="0">
                <a:latin typeface="Georgia" panose="02040502050405020303" pitchFamily="18" charset="0"/>
              </a:rPr>
              <a:t>, а й </a:t>
            </a:r>
            <a:r>
              <a:rPr lang="ru-RU" sz="2400" dirty="0" err="1">
                <a:latin typeface="Georgia" panose="02040502050405020303" pitchFamily="18" charset="0"/>
              </a:rPr>
              <a:t>створюються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передумови</a:t>
            </a:r>
            <a:r>
              <a:rPr lang="ru-RU" sz="2400" dirty="0">
                <a:latin typeface="Georgia" panose="02040502050405020303" pitchFamily="18" charset="0"/>
              </a:rPr>
              <a:t> для </a:t>
            </a:r>
            <a:r>
              <a:rPr lang="ru-RU" sz="2400" dirty="0" err="1">
                <a:latin typeface="Georgia" panose="02040502050405020303" pitchFamily="18" charset="0"/>
              </a:rPr>
              <a:t>підтримання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високого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рівня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 smtClean="0">
                <a:latin typeface="Georgia" panose="02040502050405020303" pitchFamily="18" charset="0"/>
              </a:rPr>
              <a:t>працездатності</a:t>
            </a:r>
            <a:r>
              <a:rPr lang="ru-RU" sz="2400" dirty="0" smtClean="0">
                <a:latin typeface="Georgia" panose="02040502050405020303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Georgia" panose="02040502050405020303" pitchFamily="18" charset="0"/>
              </a:rPr>
              <a:t>2 </a:t>
            </a:r>
            <a:r>
              <a:rPr lang="ru-RU" sz="2400" b="1" dirty="0" err="1">
                <a:latin typeface="Georgia" panose="02040502050405020303" pitchFamily="18" charset="0"/>
              </a:rPr>
              <a:t>клас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b="1" i="1" dirty="0" err="1">
                <a:latin typeface="Georgia" panose="02040502050405020303" pitchFamily="18" charset="0"/>
              </a:rPr>
              <a:t>припустимі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умови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latin typeface="Georgia" panose="02040502050405020303" pitchFamily="18" charset="0"/>
              </a:rPr>
              <a:t>характеризуються</a:t>
            </a:r>
            <a:r>
              <a:rPr lang="ru-RU" sz="2400" dirty="0">
                <a:latin typeface="Georgia" panose="02040502050405020303" pitchFamily="18" charset="0"/>
              </a:rPr>
              <a:t> такими </a:t>
            </a:r>
            <a:r>
              <a:rPr lang="ru-RU" sz="2400" dirty="0" err="1">
                <a:latin typeface="Georgia" panose="02040502050405020303" pitchFamily="18" charset="0"/>
              </a:rPr>
              <a:t>рівнями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факторів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виробничого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середовища</a:t>
            </a:r>
            <a:r>
              <a:rPr lang="ru-RU" sz="2400" dirty="0">
                <a:latin typeface="Georgia" panose="02040502050405020303" pitchFamily="18" charset="0"/>
              </a:rPr>
              <a:t> і трудового </a:t>
            </a:r>
            <a:r>
              <a:rPr lang="ru-RU" sz="2400" dirty="0" err="1">
                <a:latin typeface="Georgia" panose="02040502050405020303" pitchFamily="18" charset="0"/>
              </a:rPr>
              <a:t>процесу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які</a:t>
            </a:r>
            <a:r>
              <a:rPr lang="ru-RU" sz="2400" dirty="0">
                <a:latin typeface="Georgia" panose="02040502050405020303" pitchFamily="18" charset="0"/>
              </a:rPr>
              <a:t> не </a:t>
            </a:r>
            <a:r>
              <a:rPr lang="ru-RU" sz="2400" dirty="0" err="1">
                <a:latin typeface="Georgia" panose="02040502050405020303" pitchFamily="18" charset="0"/>
              </a:rPr>
              <a:t>перевищують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встановлених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гігієнічних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нормативів</a:t>
            </a:r>
            <a:r>
              <a:rPr lang="ru-RU" sz="2400" dirty="0">
                <a:latin typeface="Georgia" panose="02040502050405020303" pitchFamily="18" charset="0"/>
              </a:rPr>
              <a:t> для </a:t>
            </a:r>
            <a:r>
              <a:rPr lang="ru-RU" sz="2400" dirty="0" err="1">
                <a:latin typeface="Georgia" panose="02040502050405020303" pitchFamily="18" charset="0"/>
              </a:rPr>
              <a:t>робочих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 smtClean="0">
                <a:latin typeface="Georgia" panose="02040502050405020303" pitchFamily="18" charset="0"/>
              </a:rPr>
              <a:t>місць</a:t>
            </a:r>
            <a:r>
              <a:rPr lang="ru-RU" sz="2400" dirty="0" smtClean="0">
                <a:latin typeface="Georgia" panose="02040502050405020303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Georgia" panose="02040502050405020303" pitchFamily="18" charset="0"/>
              </a:rPr>
              <a:t>3 </a:t>
            </a:r>
            <a:r>
              <a:rPr lang="ru-RU" sz="2400" b="1" dirty="0" err="1">
                <a:latin typeface="Georgia" panose="02040502050405020303" pitchFamily="18" charset="0"/>
              </a:rPr>
              <a:t>клас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b="1" i="1" dirty="0" err="1">
                <a:latin typeface="Georgia" panose="02040502050405020303" pitchFamily="18" charset="0"/>
              </a:rPr>
              <a:t>шкідливі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умови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latin typeface="Georgia" panose="02040502050405020303" pitchFamily="18" charset="0"/>
              </a:rPr>
              <a:t>характеризуються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наявністю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шкідливих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виробничих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факторів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що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перевищують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гігієнічні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нормативи</a:t>
            </a:r>
            <a:r>
              <a:rPr lang="ru-RU" sz="2400" dirty="0">
                <a:latin typeface="Georgia" panose="02040502050405020303" pitchFamily="18" charset="0"/>
              </a:rPr>
              <a:t> і </a:t>
            </a:r>
            <a:r>
              <a:rPr lang="ru-RU" sz="2400" dirty="0" err="1">
                <a:latin typeface="Georgia" panose="02040502050405020303" pitchFamily="18" charset="0"/>
              </a:rPr>
              <a:t>здатні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чинити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несприятливий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вплив</a:t>
            </a:r>
            <a:r>
              <a:rPr lang="ru-RU" sz="2400" dirty="0">
                <a:latin typeface="Georgia" panose="02040502050405020303" pitchFamily="18" charset="0"/>
              </a:rPr>
              <a:t> на </a:t>
            </a:r>
            <a:r>
              <a:rPr lang="ru-RU" sz="2400" dirty="0" err="1">
                <a:latin typeface="Georgia" panose="02040502050405020303" pitchFamily="18" charset="0"/>
              </a:rPr>
              <a:t>організм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 smtClean="0">
                <a:latin typeface="Georgia" panose="02040502050405020303" pitchFamily="18" charset="0"/>
              </a:rPr>
              <a:t>працівника</a:t>
            </a:r>
            <a:r>
              <a:rPr lang="ru-RU" sz="2400" dirty="0" smtClean="0">
                <a:latin typeface="Georgia" panose="02040502050405020303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Georgia" panose="02040502050405020303" pitchFamily="18" charset="0"/>
              </a:rPr>
              <a:t>4 </a:t>
            </a:r>
            <a:r>
              <a:rPr lang="ru-RU" sz="2400" b="1" dirty="0" err="1">
                <a:latin typeface="Georgia" panose="02040502050405020303" pitchFamily="18" charset="0"/>
              </a:rPr>
              <a:t>клас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b="1" i="1" dirty="0" err="1">
                <a:latin typeface="Georgia" panose="02040502050405020303" pitchFamily="18" charset="0"/>
              </a:rPr>
              <a:t>небезпечні</a:t>
            </a:r>
            <a:r>
              <a:rPr lang="ru-RU" sz="2400" b="1" i="1" dirty="0">
                <a:latin typeface="Georgia" panose="02040502050405020303" pitchFamily="18" charset="0"/>
              </a:rPr>
              <a:t> (</a:t>
            </a:r>
            <a:r>
              <a:rPr lang="ru-RU" sz="2400" b="1" i="1" dirty="0" err="1">
                <a:latin typeface="Georgia" panose="02040502050405020303" pitchFamily="18" charset="0"/>
              </a:rPr>
              <a:t>екстремальні</a:t>
            </a:r>
            <a:r>
              <a:rPr lang="ru-RU" sz="2400" b="1" i="1" dirty="0">
                <a:latin typeface="Georgia" panose="02040502050405020303" pitchFamily="18" charset="0"/>
              </a:rPr>
              <a:t>)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latin typeface="Georgia" panose="02040502050405020303" pitchFamily="18" charset="0"/>
              </a:rPr>
              <a:t>умови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що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характеризуються</a:t>
            </a:r>
            <a:r>
              <a:rPr lang="ru-RU" sz="2400" dirty="0">
                <a:latin typeface="Georgia" panose="02040502050405020303" pitchFamily="18" charset="0"/>
              </a:rPr>
              <a:t> такими </a:t>
            </a:r>
            <a:r>
              <a:rPr lang="ru-RU" sz="2400" dirty="0" err="1">
                <a:latin typeface="Georgia" panose="02040502050405020303" pitchFamily="18" charset="0"/>
              </a:rPr>
              <a:t>рівнями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факторів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виробничого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середовища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вплив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яких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протягом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робочої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зміни</a:t>
            </a:r>
            <a:r>
              <a:rPr lang="ru-RU" sz="2400" dirty="0">
                <a:latin typeface="Georgia" panose="02040502050405020303" pitchFamily="18" charset="0"/>
              </a:rPr>
              <a:t> (</a:t>
            </a:r>
            <a:r>
              <a:rPr lang="ru-RU" sz="2400" dirty="0" err="1">
                <a:latin typeface="Georgia" panose="02040502050405020303" pitchFamily="18" charset="0"/>
              </a:rPr>
              <a:t>або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її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частини</a:t>
            </a:r>
            <a:r>
              <a:rPr lang="ru-RU" sz="2400" dirty="0">
                <a:latin typeface="Georgia" panose="02040502050405020303" pitchFamily="18" charset="0"/>
              </a:rPr>
              <a:t>) </a:t>
            </a:r>
            <a:r>
              <a:rPr lang="ru-RU" sz="2400" dirty="0" err="1">
                <a:latin typeface="Georgia" panose="02040502050405020303" pitchFamily="18" charset="0"/>
              </a:rPr>
              <a:t>створюють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високий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ризик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виникнення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важких</a:t>
            </a:r>
            <a:r>
              <a:rPr lang="ru-RU" sz="2400" dirty="0">
                <a:latin typeface="Georgia" panose="02040502050405020303" pitchFamily="18" charset="0"/>
              </a:rPr>
              <a:t> форм </a:t>
            </a:r>
            <a:r>
              <a:rPr lang="ru-RU" sz="2400" dirty="0" err="1">
                <a:latin typeface="Georgia" panose="02040502050405020303" pitchFamily="18" charset="0"/>
              </a:rPr>
              <a:t>гострих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професійних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уражень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отруєнь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каліцтва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загрози</a:t>
            </a:r>
            <a:r>
              <a:rPr lang="ru-RU" sz="2400" dirty="0">
                <a:latin typeface="Georgia" panose="02040502050405020303" pitchFamily="18" charset="0"/>
              </a:rPr>
              <a:t> для </a:t>
            </a:r>
            <a:r>
              <a:rPr lang="ru-RU" sz="2400" dirty="0" err="1">
                <a:latin typeface="Georgia" panose="02040502050405020303" pitchFamily="18" charset="0"/>
              </a:rPr>
              <a:t>життя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00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640960" cy="633670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2400" b="1" dirty="0" err="1">
                <a:latin typeface="Georgia" panose="02040502050405020303" pitchFamily="18" charset="0"/>
              </a:rPr>
              <a:t>Метеорологічні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умови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виробничого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середовища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/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Мікроклімат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клімат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організму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місці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перебування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400" b="1" u="sng" dirty="0" err="1">
                <a:solidFill>
                  <a:schemeClr val="tx1"/>
                </a:solidFill>
                <a:latin typeface="Georgia" panose="02040502050405020303" pitchFamily="18" charset="0"/>
              </a:rPr>
              <a:t>Мікроклімат</a:t>
            </a:r>
            <a:r>
              <a:rPr lang="ru-RU" sz="2400" b="1" u="sng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Georgia" panose="02040502050405020303" pitchFamily="18" charset="0"/>
              </a:rPr>
              <a:t>виробничого</a:t>
            </a:r>
            <a:r>
              <a:rPr lang="ru-RU" sz="2400" b="1" u="sng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Georgia" panose="02040502050405020303" pitchFamily="18" charset="0"/>
              </a:rPr>
              <a:t>приміщення</a:t>
            </a:r>
            <a:r>
              <a:rPr lang="ru-RU" sz="2400" b="1" u="sng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умови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внутрішнього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</a:rPr>
              <a:t>середовища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uk-UA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ru-RU" sz="29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Метеорологічні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умови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виробничого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середовища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або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мікроклімат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виробничих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приміщень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 –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це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фізичний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стан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повітря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який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характеризується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такими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фізичними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параметрами: 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температурою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повітря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t, °С; 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відносною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вологістю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, %;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швидкістю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руху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повітря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v, м/с;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величиною атмосферного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тиску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Р, Па;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тепловиділенням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І, Вт/м2;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–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ступенем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іонізації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900" dirty="0" err="1">
                <a:solidFill>
                  <a:schemeClr val="tx1"/>
                </a:solidFill>
                <a:latin typeface="Georgia" panose="02040502050405020303" pitchFamily="18" charset="0"/>
              </a:rPr>
              <a:t>повітря</a:t>
            </a:r>
            <a:r>
              <a:rPr lang="ru-RU" sz="2900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5127" name="Picture 7" descr="C:\Users\admin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77194"/>
            <a:ext cx="252028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admin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77194"/>
            <a:ext cx="25527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66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166101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 err="1">
                <a:latin typeface="Georgia" panose="02040502050405020303" pitchFamily="18" charset="0"/>
              </a:rPr>
              <a:t>Мікроклімат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виробничих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приміщень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залежить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від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b="1" dirty="0" err="1">
                <a:latin typeface="Georgia" panose="02040502050405020303" pitchFamily="18" charset="0"/>
              </a:rPr>
              <a:t>кліматичних</a:t>
            </a:r>
            <a:r>
              <a:rPr lang="ru-RU" sz="2600" b="1" dirty="0">
                <a:latin typeface="Georgia" panose="02040502050405020303" pitchFamily="18" charset="0"/>
              </a:rPr>
              <a:t> умов, часу </a:t>
            </a:r>
            <a:r>
              <a:rPr lang="ru-RU" sz="2600" b="1" dirty="0" err="1">
                <a:latin typeface="Georgia" panose="02040502050405020303" pitchFamily="18" charset="0"/>
              </a:rPr>
              <a:t>доби</a:t>
            </a:r>
            <a:r>
              <a:rPr lang="ru-RU" sz="2600" b="1" dirty="0">
                <a:latin typeface="Georgia" panose="02040502050405020303" pitchFamily="18" charset="0"/>
              </a:rPr>
              <a:t>, пори року і </a:t>
            </a:r>
            <a:r>
              <a:rPr lang="ru-RU" sz="2600" b="1" dirty="0" err="1">
                <a:latin typeface="Georgia" panose="02040502050405020303" pitchFamily="18" charset="0"/>
              </a:rPr>
              <a:t>сезонних</a:t>
            </a:r>
            <a:r>
              <a:rPr lang="ru-RU" sz="2600" b="1" dirty="0">
                <a:latin typeface="Georgia" panose="02040502050405020303" pitchFamily="18" charset="0"/>
              </a:rPr>
              <a:t> </a:t>
            </a:r>
            <a:r>
              <a:rPr lang="ru-RU" sz="2600" b="1" dirty="0" err="1">
                <a:latin typeface="Georgia" panose="02040502050405020303" pitchFamily="18" charset="0"/>
              </a:rPr>
              <a:t>змін</a:t>
            </a:r>
            <a:r>
              <a:rPr lang="ru-RU" sz="2600" dirty="0">
                <a:latin typeface="Georgia" panose="02040502050405020303" pitchFamily="18" charset="0"/>
              </a:rPr>
              <a:t>.</a:t>
            </a:r>
          </a:p>
          <a:p>
            <a:r>
              <a:rPr lang="ru-RU" sz="2600" dirty="0" err="1" smtClean="0">
                <a:latin typeface="Georgia" panose="02040502050405020303" pitchFamily="18" charset="0"/>
              </a:rPr>
              <a:t>Показники</a:t>
            </a:r>
            <a:r>
              <a:rPr lang="ru-RU" sz="2600" dirty="0" smtClean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метеорологічних</a:t>
            </a:r>
            <a:r>
              <a:rPr lang="ru-RU" sz="2600" dirty="0">
                <a:latin typeface="Georgia" panose="02040502050405020303" pitchFamily="18" charset="0"/>
              </a:rPr>
              <a:t> умов </a:t>
            </a:r>
            <a:r>
              <a:rPr lang="ru-RU" sz="2600" dirty="0" err="1">
                <a:latin typeface="Georgia" panose="02040502050405020303" pitchFamily="18" charset="0"/>
              </a:rPr>
              <a:t>праці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нормуються</a:t>
            </a:r>
            <a:r>
              <a:rPr lang="ru-RU" sz="2600" dirty="0">
                <a:latin typeface="Georgia" panose="02040502050405020303" pitchFamily="18" charset="0"/>
              </a:rPr>
              <a:t> за: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600" dirty="0">
                <a:latin typeface="Georgia" panose="02040502050405020303" pitchFamily="18" charset="0"/>
              </a:rPr>
              <a:t>сезоном року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600" dirty="0" err="1">
                <a:latin typeface="Georgia" panose="02040502050405020303" pitchFamily="18" charset="0"/>
              </a:rPr>
              <a:t>категорією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важкості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роботи</a:t>
            </a:r>
            <a:endParaRPr lang="ru-RU" sz="2600" dirty="0">
              <a:latin typeface="Georgia" panose="02040502050405020303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600" dirty="0" err="1">
                <a:latin typeface="Georgia" panose="02040502050405020303" pitchFamily="18" charset="0"/>
              </a:rPr>
              <a:t>категорією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приміщень</a:t>
            </a:r>
            <a:r>
              <a:rPr lang="ru-RU" sz="2600" dirty="0">
                <a:latin typeface="Georgia" panose="02040502050405020303" pitchFamily="18" charset="0"/>
              </a:rPr>
              <a:t>.</a:t>
            </a:r>
          </a:p>
          <a:p>
            <a:r>
              <a:rPr lang="ru-RU" sz="2600" dirty="0" err="1">
                <a:latin typeface="Georgia" panose="02040502050405020303" pitchFamily="18" charset="0"/>
              </a:rPr>
              <a:t>Розрізняють</a:t>
            </a:r>
            <a:r>
              <a:rPr lang="ru-RU" sz="2600" dirty="0">
                <a:latin typeface="Georgia" panose="02040502050405020303" pitchFamily="18" charset="0"/>
              </a:rPr>
              <a:t> два </a:t>
            </a:r>
            <a:r>
              <a:rPr lang="ru-RU" sz="2600" dirty="0" err="1">
                <a:latin typeface="Georgia" panose="02040502050405020303" pitchFamily="18" charset="0"/>
              </a:rPr>
              <a:t>сезони</a:t>
            </a:r>
            <a:r>
              <a:rPr lang="ru-RU" sz="2600" dirty="0">
                <a:latin typeface="Georgia" panose="02040502050405020303" pitchFamily="18" charset="0"/>
              </a:rPr>
              <a:t> року: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600" dirty="0" err="1">
                <a:latin typeface="Georgia" panose="02040502050405020303" pitchFamily="18" charset="0"/>
              </a:rPr>
              <a:t>тепловий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період</a:t>
            </a:r>
            <a:r>
              <a:rPr lang="ru-RU" sz="2600" dirty="0">
                <a:latin typeface="Georgia" panose="02040502050405020303" pitchFamily="18" charset="0"/>
              </a:rPr>
              <a:t> року – сезон, </a:t>
            </a:r>
            <a:r>
              <a:rPr lang="ru-RU" sz="2600" dirty="0" err="1">
                <a:latin typeface="Georgia" panose="02040502050405020303" pitchFamily="18" charset="0"/>
              </a:rPr>
              <a:t>що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характеризується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середньодобовою</a:t>
            </a:r>
            <a:r>
              <a:rPr lang="ru-RU" sz="2600" dirty="0">
                <a:latin typeface="Georgia" panose="02040502050405020303" pitchFamily="18" charset="0"/>
              </a:rPr>
              <a:t> температурою </a:t>
            </a:r>
            <a:r>
              <a:rPr lang="ru-RU" sz="2600" dirty="0" err="1">
                <a:latin typeface="Georgia" panose="02040502050405020303" pitchFamily="18" charset="0"/>
              </a:rPr>
              <a:t>зовнішнього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повітря</a:t>
            </a:r>
            <a:r>
              <a:rPr lang="ru-RU" sz="2600" dirty="0">
                <a:latin typeface="Georgia" panose="02040502050405020303" pitchFamily="18" charset="0"/>
              </a:rPr>
              <a:t> +10 та </a:t>
            </a:r>
            <a:r>
              <a:rPr lang="ru-RU" sz="2600" dirty="0" err="1">
                <a:latin typeface="Georgia" panose="02040502050405020303" pitchFamily="18" charset="0"/>
              </a:rPr>
              <a:t>вище</a:t>
            </a:r>
            <a:endParaRPr lang="ru-RU" sz="2600" dirty="0">
              <a:latin typeface="Georgia" panose="02040502050405020303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600" dirty="0" err="1">
                <a:latin typeface="Georgia" panose="02040502050405020303" pitchFamily="18" charset="0"/>
              </a:rPr>
              <a:t>холодний</a:t>
            </a:r>
            <a:r>
              <a:rPr lang="ru-RU" sz="2600" dirty="0">
                <a:latin typeface="Georgia" panose="02040502050405020303" pitchFamily="18" charset="0"/>
              </a:rPr>
              <a:t> – </a:t>
            </a:r>
            <a:r>
              <a:rPr lang="ru-RU" sz="2600" dirty="0" err="1">
                <a:latin typeface="Georgia" panose="02040502050405020303" pitchFamily="18" charset="0"/>
              </a:rPr>
              <a:t>характеризується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середньодобовою</a:t>
            </a:r>
            <a:r>
              <a:rPr lang="ru-RU" sz="2600" dirty="0">
                <a:latin typeface="Georgia" panose="02040502050405020303" pitchFamily="18" charset="0"/>
              </a:rPr>
              <a:t> температурою </a:t>
            </a:r>
            <a:r>
              <a:rPr lang="ru-RU" sz="2600" dirty="0" err="1">
                <a:latin typeface="Georgia" panose="02040502050405020303" pitchFamily="18" charset="0"/>
              </a:rPr>
              <a:t>зовнішнього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повітря</a:t>
            </a:r>
            <a:r>
              <a:rPr lang="ru-RU" sz="2600" dirty="0">
                <a:latin typeface="Georgia" panose="02040502050405020303" pitchFamily="18" charset="0"/>
              </a:rPr>
              <a:t> </a:t>
            </a:r>
            <a:r>
              <a:rPr lang="ru-RU" sz="2600" dirty="0" err="1">
                <a:latin typeface="Georgia" panose="02040502050405020303" pitchFamily="18" charset="0"/>
              </a:rPr>
              <a:t>нижче</a:t>
            </a:r>
            <a:r>
              <a:rPr lang="ru-RU" sz="2600" dirty="0">
                <a:latin typeface="Georgia" panose="02040502050405020303" pitchFamily="18" charset="0"/>
              </a:rPr>
              <a:t> +10</a:t>
            </a:r>
          </a:p>
          <a:p>
            <a:pPr marL="0" indent="0" algn="ctr">
              <a:buNone/>
            </a:pPr>
            <a:r>
              <a:rPr lang="ru-RU" sz="2400" dirty="0" smtClean="0">
                <a:latin typeface="Georgia" panose="02040502050405020303" pitchFamily="18" charset="0"/>
              </a:rPr>
              <a:t>.</a:t>
            </a:r>
            <a:endParaRPr lang="ru-RU" sz="2400" dirty="0">
              <a:latin typeface="Georgia" panose="02040502050405020303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64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567015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8000" b="1" dirty="0" err="1">
                <a:latin typeface="Georgia" panose="02040502050405020303" pitchFamily="18" charset="0"/>
              </a:rPr>
              <a:t>Виробничі</a:t>
            </a:r>
            <a:r>
              <a:rPr lang="ru-RU" sz="8000" b="1" dirty="0">
                <a:latin typeface="Georgia" panose="02040502050405020303" pitchFamily="18" charset="0"/>
              </a:rPr>
              <a:t> </a:t>
            </a:r>
            <a:r>
              <a:rPr lang="ru-RU" sz="8000" b="1" dirty="0" err="1">
                <a:latin typeface="Georgia" panose="02040502050405020303" pitchFamily="18" charset="0"/>
              </a:rPr>
              <a:t>чинники</a:t>
            </a:r>
            <a:endParaRPr lang="ru-RU" sz="8000" dirty="0">
              <a:latin typeface="Georgia" panose="02040502050405020303" pitchFamily="18" charset="0"/>
            </a:endParaRPr>
          </a:p>
          <a:p>
            <a:r>
              <a:rPr lang="ru-RU" sz="8000" b="1" i="1" dirty="0" err="1">
                <a:latin typeface="Georgia" panose="02040502050405020303" pitchFamily="18" charset="0"/>
              </a:rPr>
              <a:t>Виробниче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середовище</a:t>
            </a:r>
            <a:r>
              <a:rPr lang="ru-RU" sz="8000" b="1" i="1" dirty="0">
                <a:latin typeface="Georgia" panose="02040502050405020303" pitchFamily="18" charset="0"/>
              </a:rPr>
              <a:t> – </a:t>
            </a:r>
            <a:r>
              <a:rPr lang="ru-RU" sz="8000" dirty="0" err="1">
                <a:latin typeface="Georgia" panose="02040502050405020303" pitchFamily="18" charset="0"/>
              </a:rPr>
              <a:t>це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сукупність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фізичних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хімічних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біологічних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соціальних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чинників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що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діють</a:t>
            </a:r>
            <a:r>
              <a:rPr lang="ru-RU" sz="8000" dirty="0">
                <a:latin typeface="Georgia" panose="02040502050405020303" pitchFamily="18" charset="0"/>
              </a:rPr>
              <a:t> на </a:t>
            </a:r>
            <a:r>
              <a:rPr lang="ru-RU" sz="8000" dirty="0" err="1">
                <a:latin typeface="Georgia" panose="02040502050405020303" pitchFamily="18" charset="0"/>
              </a:rPr>
              <a:t>людину</a:t>
            </a:r>
            <a:r>
              <a:rPr lang="ru-RU" sz="8000" dirty="0">
                <a:latin typeface="Georgia" panose="02040502050405020303" pitchFamily="18" charset="0"/>
              </a:rPr>
              <a:t> в </a:t>
            </a:r>
            <a:r>
              <a:rPr lang="ru-RU" sz="8000" dirty="0" err="1">
                <a:latin typeface="Georgia" panose="02040502050405020303" pitchFamily="18" charset="0"/>
              </a:rPr>
              <a:t>процесі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її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трудової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діяльності</a:t>
            </a:r>
            <a:r>
              <a:rPr lang="ru-RU" sz="8000" dirty="0" smtClean="0">
                <a:latin typeface="Georgia" panose="02040502050405020303" pitchFamily="18" charset="0"/>
              </a:rPr>
              <a:t>.</a:t>
            </a:r>
            <a:endParaRPr lang="ru-RU" sz="8000" dirty="0">
              <a:latin typeface="Georgia" panose="02040502050405020303" pitchFamily="18" charset="0"/>
            </a:endParaRPr>
          </a:p>
          <a:p>
            <a:r>
              <a:rPr lang="ru-RU" sz="8000" b="1" i="1" dirty="0" err="1">
                <a:latin typeface="Georgia" panose="02040502050405020303" pitchFamily="18" charset="0"/>
              </a:rPr>
              <a:t>Виробнича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санітарія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сукупність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діючих</a:t>
            </a:r>
            <a:r>
              <a:rPr lang="ru-RU" sz="8000" dirty="0">
                <a:latin typeface="Georgia" panose="02040502050405020303" pitchFamily="18" charset="0"/>
              </a:rPr>
              <a:t> на </a:t>
            </a:r>
            <a:r>
              <a:rPr lang="ru-RU" sz="8000" dirty="0" err="1">
                <a:latin typeface="Georgia" panose="02040502050405020303" pitchFamily="18" charset="0"/>
              </a:rPr>
              <a:t>людину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факторів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виробничого</a:t>
            </a:r>
            <a:r>
              <a:rPr lang="ru-RU" sz="8000" dirty="0">
                <a:latin typeface="Georgia" panose="02040502050405020303" pitchFamily="18" charset="0"/>
              </a:rPr>
              <a:t> і </a:t>
            </a:r>
            <a:r>
              <a:rPr lang="ru-RU" sz="8000" dirty="0" err="1">
                <a:latin typeface="Georgia" panose="02040502050405020303" pitchFamily="18" charset="0"/>
              </a:rPr>
              <a:t>навколишнього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середовища</a:t>
            </a:r>
            <a:r>
              <a:rPr lang="ru-RU" sz="8000" dirty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r>
              <a:rPr lang="ru-RU" sz="8000" dirty="0">
                <a:latin typeface="Georgia" panose="02040502050405020303" pitchFamily="18" charset="0"/>
              </a:rPr>
              <a:t/>
            </a:r>
            <a:br>
              <a:rPr lang="ru-RU" sz="8000" dirty="0">
                <a:latin typeface="Georgia" panose="02040502050405020303" pitchFamily="18" charset="0"/>
              </a:rPr>
            </a:br>
            <a:r>
              <a:rPr lang="ru-RU" sz="8000" dirty="0">
                <a:latin typeface="Georgia" panose="02040502050405020303" pitchFamily="18" charset="0"/>
              </a:rPr>
              <a:t>До </a:t>
            </a:r>
            <a:r>
              <a:rPr lang="ru-RU" sz="8000" dirty="0" err="1">
                <a:latin typeface="Georgia" panose="02040502050405020303" pitchFamily="18" charset="0"/>
              </a:rPr>
              <a:t>виробничої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санітарії</a:t>
            </a:r>
            <a:r>
              <a:rPr lang="ru-RU" sz="8000" dirty="0">
                <a:latin typeface="Georgia" panose="02040502050405020303" pitchFamily="18" charset="0"/>
              </a:rPr>
              <a:t> належать:</a:t>
            </a:r>
          </a:p>
          <a:p>
            <a:r>
              <a:rPr lang="ru-RU" sz="8000" b="1" i="1" dirty="0" err="1">
                <a:latin typeface="Georgia" panose="02040502050405020303" pitchFamily="18" charset="0"/>
              </a:rPr>
              <a:t>Гігієна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праці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dirty="0">
                <a:latin typeface="Georgia" panose="02040502050405020303" pitchFamily="18" charset="0"/>
              </a:rPr>
              <a:t>– </a:t>
            </a:r>
            <a:r>
              <a:rPr lang="ru-RU" sz="8000" dirty="0" err="1">
                <a:latin typeface="Georgia" panose="02040502050405020303" pitchFamily="18" charset="0"/>
              </a:rPr>
              <a:t>галузь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професійної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медицини</a:t>
            </a:r>
            <a:r>
              <a:rPr lang="ru-RU" sz="8000" dirty="0">
                <a:latin typeface="Georgia" panose="02040502050405020303" pitchFamily="18" charset="0"/>
              </a:rPr>
              <a:t>, яка </a:t>
            </a:r>
            <a:r>
              <a:rPr lang="ru-RU" sz="8000" dirty="0" err="1">
                <a:latin typeface="Georgia" panose="02040502050405020303" pitchFamily="18" charset="0"/>
              </a:rPr>
              <a:t>вивчає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умови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збереження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здоров’я</a:t>
            </a:r>
            <a:r>
              <a:rPr lang="ru-RU" sz="8000" dirty="0">
                <a:latin typeface="Georgia" panose="02040502050405020303" pitchFamily="18" charset="0"/>
              </a:rPr>
              <a:t> на </a:t>
            </a:r>
            <a:r>
              <a:rPr lang="ru-RU" sz="8000" dirty="0" err="1">
                <a:latin typeface="Georgia" panose="02040502050405020303" pitchFamily="18" charset="0"/>
              </a:rPr>
              <a:t>виробництві</a:t>
            </a:r>
            <a:r>
              <a:rPr lang="ru-RU" sz="8000" dirty="0">
                <a:latin typeface="Georgia" panose="02040502050405020303" pitchFamily="18" charset="0"/>
              </a:rPr>
              <a:t> і заходи, </a:t>
            </a:r>
            <a:r>
              <a:rPr lang="ru-RU" sz="8000" dirty="0" err="1">
                <a:latin typeface="Georgia" panose="02040502050405020303" pitchFamily="18" charset="0"/>
              </a:rPr>
              <a:t>які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сприяють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цьому</a:t>
            </a:r>
            <a:r>
              <a:rPr lang="ru-RU" sz="8000" dirty="0">
                <a:latin typeface="Georgia" panose="02040502050405020303" pitchFamily="18" charset="0"/>
              </a:rPr>
              <a:t>.</a:t>
            </a:r>
          </a:p>
          <a:p>
            <a:r>
              <a:rPr lang="ru-RU" sz="8000" b="1" i="1" dirty="0" err="1">
                <a:latin typeface="Georgia" panose="02040502050405020303" pitchFamily="18" charset="0"/>
              </a:rPr>
              <a:t>Санітарна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техніка</a:t>
            </a:r>
            <a:r>
              <a:rPr lang="ru-RU" sz="8000" dirty="0">
                <a:latin typeface="Georgia" panose="02040502050405020303" pitchFamily="18" charset="0"/>
              </a:rPr>
              <a:t> – заходи і </a:t>
            </a:r>
            <a:r>
              <a:rPr lang="ru-RU" sz="8000" dirty="0" err="1">
                <a:latin typeface="Georgia" panose="02040502050405020303" pitchFamily="18" charset="0"/>
              </a:rPr>
              <a:t>пристрої</a:t>
            </a:r>
            <a:r>
              <a:rPr lang="ru-RU" sz="8000" dirty="0">
                <a:latin typeface="Georgia" panose="02040502050405020303" pitchFamily="18" charset="0"/>
              </a:rPr>
              <a:t> – </a:t>
            </a:r>
            <a:r>
              <a:rPr lang="ru-RU" sz="8000" dirty="0" err="1">
                <a:latin typeface="Georgia" panose="02040502050405020303" pitchFamily="18" charset="0"/>
              </a:rPr>
              <a:t>освітлення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вентиляція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опалення</a:t>
            </a:r>
            <a:r>
              <a:rPr lang="ru-RU" sz="8000" dirty="0">
                <a:latin typeface="Georgia" panose="02040502050405020303" pitchFamily="18" charset="0"/>
              </a:rPr>
              <a:t>, тепло- і </a:t>
            </a:r>
            <a:r>
              <a:rPr lang="ru-RU" sz="8000" dirty="0" err="1">
                <a:latin typeface="Georgia" panose="02040502050405020303" pitchFamily="18" charset="0"/>
              </a:rPr>
              <a:t>газопостачання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водопостачання</a:t>
            </a:r>
            <a:r>
              <a:rPr lang="ru-RU" sz="8000" dirty="0">
                <a:latin typeface="Georgia" panose="02040502050405020303" pitchFamily="18" charset="0"/>
              </a:rPr>
              <a:t>, шум, </a:t>
            </a:r>
            <a:r>
              <a:rPr lang="ru-RU" sz="8000" dirty="0" err="1">
                <a:latin typeface="Georgia" panose="02040502050405020303" pitchFamily="18" charset="0"/>
              </a:rPr>
              <a:t>вібрація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тощо</a:t>
            </a:r>
            <a:r>
              <a:rPr lang="ru-RU" sz="8000" dirty="0">
                <a:latin typeface="Georgia" panose="02040502050405020303" pitchFamily="18" charset="0"/>
              </a:rPr>
              <a:t>.</a:t>
            </a:r>
          </a:p>
          <a:p>
            <a:r>
              <a:rPr lang="ru-RU" sz="8000" b="1" i="1" dirty="0" err="1">
                <a:latin typeface="Georgia" panose="02040502050405020303" pitchFamily="18" charset="0"/>
              </a:rPr>
              <a:t>Гігієна</a:t>
            </a:r>
            <a:r>
              <a:rPr lang="ru-RU" sz="8000" dirty="0">
                <a:latin typeface="Georgia" panose="02040502050405020303" pitchFamily="18" charset="0"/>
              </a:rPr>
              <a:t> за </a:t>
            </a:r>
            <a:r>
              <a:rPr lang="ru-RU" sz="8000" dirty="0" err="1">
                <a:latin typeface="Georgia" panose="02040502050405020303" pitchFamily="18" charset="0"/>
              </a:rPr>
              <a:t>специфічними</a:t>
            </a:r>
            <a:r>
              <a:rPr lang="ru-RU" sz="8000" dirty="0">
                <a:latin typeface="Georgia" panose="02040502050405020303" pitchFamily="18" charset="0"/>
              </a:rPr>
              <a:t> факторами </a:t>
            </a:r>
            <a:r>
              <a:rPr lang="ru-RU" sz="8000" dirty="0" err="1">
                <a:latin typeface="Georgia" panose="02040502050405020303" pitchFamily="18" charset="0"/>
              </a:rPr>
              <a:t>середовища</a:t>
            </a:r>
            <a:r>
              <a:rPr lang="ru-RU" sz="8000" dirty="0">
                <a:latin typeface="Georgia" panose="02040502050405020303" pitchFamily="18" charset="0"/>
              </a:rPr>
              <a:t> і за родом </a:t>
            </a:r>
            <a:r>
              <a:rPr lang="ru-RU" sz="8000" dirty="0" err="1">
                <a:latin typeface="Georgia" panose="02040502050405020303" pitchFamily="18" charset="0"/>
              </a:rPr>
              <a:t>діяльності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поділяється</a:t>
            </a:r>
            <a:r>
              <a:rPr lang="ru-RU" sz="8000" dirty="0">
                <a:latin typeface="Georgia" panose="02040502050405020303" pitchFamily="18" charset="0"/>
              </a:rPr>
              <a:t> на </a:t>
            </a:r>
            <a:r>
              <a:rPr lang="ru-RU" sz="8000" dirty="0" err="1">
                <a:latin typeface="Georgia" panose="02040502050405020303" pitchFamily="18" charset="0"/>
              </a:rPr>
              <a:t>комунальну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виробничу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військову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гігієну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харчування</a:t>
            </a:r>
            <a:r>
              <a:rPr lang="ru-RU" sz="8000" dirty="0">
                <a:latin typeface="Georgia" panose="02040502050405020303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8000" dirty="0">
                <a:latin typeface="Georgia" panose="02040502050405020303" pitchFamily="18" charset="0"/>
              </a:rPr>
              <a:t/>
            </a:r>
            <a:br>
              <a:rPr lang="ru-RU" sz="8000" dirty="0">
                <a:latin typeface="Georgia" panose="02040502050405020303" pitchFamily="18" charset="0"/>
              </a:rPr>
            </a:br>
            <a:r>
              <a:rPr lang="ru-RU" sz="8000" dirty="0" err="1">
                <a:latin typeface="Georgia" panose="02040502050405020303" pitchFamily="18" charset="0"/>
              </a:rPr>
              <a:t>Всі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можливі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фактори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які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оточують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dirty="0" err="1">
                <a:latin typeface="Georgia" panose="02040502050405020303" pitchFamily="18" charset="0"/>
              </a:rPr>
              <a:t>людину</a:t>
            </a:r>
            <a:r>
              <a:rPr lang="ru-RU" sz="8000" dirty="0">
                <a:latin typeface="Georgia" panose="02040502050405020303" pitchFamily="18" charset="0"/>
              </a:rPr>
              <a:t> на </a:t>
            </a:r>
            <a:r>
              <a:rPr lang="ru-RU" sz="8000" dirty="0" err="1">
                <a:latin typeface="Georgia" panose="02040502050405020303" pitchFamily="18" charset="0"/>
              </a:rPr>
              <a:t>виробництві</a:t>
            </a:r>
            <a:r>
              <a:rPr lang="ru-RU" sz="8000" dirty="0">
                <a:latin typeface="Georgia" panose="02040502050405020303" pitchFamily="18" charset="0"/>
              </a:rPr>
              <a:t>, </a:t>
            </a:r>
            <a:r>
              <a:rPr lang="ru-RU" sz="8000" dirty="0" err="1">
                <a:latin typeface="Georgia" panose="02040502050405020303" pitchFamily="18" charset="0"/>
              </a:rPr>
              <a:t>називаються</a:t>
            </a:r>
            <a:r>
              <a:rPr lang="ru-RU" sz="8000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умовами</a:t>
            </a:r>
            <a:r>
              <a:rPr lang="ru-RU" sz="8000" b="1" i="1" dirty="0">
                <a:latin typeface="Georgia" panose="02040502050405020303" pitchFamily="18" charset="0"/>
              </a:rPr>
              <a:t> </a:t>
            </a:r>
            <a:r>
              <a:rPr lang="ru-RU" sz="8000" b="1" i="1" dirty="0" err="1">
                <a:latin typeface="Georgia" panose="02040502050405020303" pitchFamily="18" charset="0"/>
              </a:rPr>
              <a:t>праці</a:t>
            </a:r>
            <a:r>
              <a:rPr lang="ru-RU" sz="8000" dirty="0">
                <a:latin typeface="Georgia" panose="02040502050405020303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03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5670157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err="1">
                <a:latin typeface="Georgia" panose="02040502050405020303" pitchFamily="18" charset="0"/>
              </a:rPr>
              <a:t>Фактори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виробничого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середовища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характеризують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санітарно-гігієнічні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умови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праці</a:t>
            </a:r>
            <a:r>
              <a:rPr lang="ru-RU" sz="2000" dirty="0">
                <a:latin typeface="Georgia" panose="02040502050405020303" pitchFamily="18" charset="0"/>
              </a:rPr>
              <a:t> і </a:t>
            </a:r>
            <a:r>
              <a:rPr lang="ru-RU" sz="2000" dirty="0" err="1">
                <a:latin typeface="Georgia" panose="02040502050405020303" pitchFamily="18" charset="0"/>
              </a:rPr>
              <a:t>поділяються</a:t>
            </a:r>
            <a:r>
              <a:rPr lang="ru-RU" sz="2000" dirty="0">
                <a:latin typeface="Georgia" panose="02040502050405020303" pitchFamily="18" charset="0"/>
              </a:rPr>
              <a:t> на </a:t>
            </a:r>
            <a:r>
              <a:rPr lang="ru-RU" sz="2000" b="1" i="1" dirty="0" err="1">
                <a:latin typeface="Georgia" panose="02040502050405020303" pitchFamily="18" charset="0"/>
              </a:rPr>
              <a:t>фактори</a:t>
            </a:r>
            <a:r>
              <a:rPr lang="ru-RU" sz="2000" b="1" i="1" dirty="0">
                <a:latin typeface="Georgia" panose="02040502050405020303" pitchFamily="18" charset="0"/>
              </a:rPr>
              <a:t> </a:t>
            </a:r>
            <a:r>
              <a:rPr lang="ru-RU" sz="2000" b="1" i="1" dirty="0" err="1">
                <a:latin typeface="Georgia" panose="02040502050405020303" pitchFamily="18" charset="0"/>
              </a:rPr>
              <a:t>виробничого</a:t>
            </a:r>
            <a:r>
              <a:rPr lang="ru-RU" sz="2000" b="1" i="1" dirty="0">
                <a:latin typeface="Georgia" panose="02040502050405020303" pitchFamily="18" charset="0"/>
              </a:rPr>
              <a:t> </a:t>
            </a:r>
            <a:r>
              <a:rPr lang="ru-RU" sz="2000" b="1" i="1" dirty="0" err="1">
                <a:latin typeface="Georgia" panose="02040502050405020303" pitchFamily="18" charset="0"/>
              </a:rPr>
              <a:t>процесу</a:t>
            </a:r>
            <a:r>
              <a:rPr lang="ru-RU" sz="2000" dirty="0">
                <a:latin typeface="Georgia" panose="02040502050405020303" pitchFamily="18" charset="0"/>
              </a:rPr>
              <a:t> (ФВП), </a:t>
            </a:r>
            <a:r>
              <a:rPr lang="ru-RU" sz="2000" dirty="0" err="1">
                <a:latin typeface="Georgia" panose="02040502050405020303" pitchFamily="18" charset="0"/>
              </a:rPr>
              <a:t>фактори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b="1" i="1" dirty="0">
                <a:latin typeface="Georgia" panose="02040502050405020303" pitchFamily="18" charset="0"/>
              </a:rPr>
              <a:t>трудового </a:t>
            </a:r>
            <a:r>
              <a:rPr lang="ru-RU" sz="2000" b="1" i="1" dirty="0" err="1">
                <a:latin typeface="Georgia" panose="02040502050405020303" pitchFamily="18" charset="0"/>
              </a:rPr>
              <a:t>процесу</a:t>
            </a:r>
            <a:r>
              <a:rPr lang="ru-RU" sz="2000" dirty="0">
                <a:latin typeface="Georgia" panose="02040502050405020303" pitchFamily="18" charset="0"/>
              </a:rPr>
              <a:t> (ФТП).</a:t>
            </a:r>
          </a:p>
          <a:p>
            <a:pPr marL="0" indent="0" algn="ctr">
              <a:buNone/>
            </a:pPr>
            <a:r>
              <a:rPr lang="ru-RU" sz="2000" dirty="0">
                <a:latin typeface="Georgia" panose="02040502050405020303" pitchFamily="18" charset="0"/>
              </a:rPr>
              <a:t/>
            </a:r>
            <a:br>
              <a:rPr lang="ru-RU" sz="2000" dirty="0">
                <a:latin typeface="Georgia" panose="02040502050405020303" pitchFamily="18" charset="0"/>
              </a:rPr>
            </a:br>
            <a:r>
              <a:rPr lang="ru-RU" sz="2000" b="1" i="1" dirty="0" err="1">
                <a:latin typeface="Georgia" panose="02040502050405020303" pitchFamily="18" charset="0"/>
              </a:rPr>
              <a:t>Фактори</a:t>
            </a:r>
            <a:r>
              <a:rPr lang="ru-RU" sz="2000" b="1" i="1" dirty="0">
                <a:latin typeface="Georgia" panose="02040502050405020303" pitchFamily="18" charset="0"/>
              </a:rPr>
              <a:t> </a:t>
            </a:r>
            <a:r>
              <a:rPr lang="ru-RU" sz="2000" b="1" i="1" dirty="0" err="1">
                <a:latin typeface="Georgia" panose="02040502050405020303" pitchFamily="18" charset="0"/>
              </a:rPr>
              <a:t>виробничого</a:t>
            </a:r>
            <a:r>
              <a:rPr lang="ru-RU" sz="2000" b="1" i="1" dirty="0">
                <a:latin typeface="Georgia" panose="02040502050405020303" pitchFamily="18" charset="0"/>
              </a:rPr>
              <a:t> </a:t>
            </a:r>
            <a:r>
              <a:rPr lang="ru-RU" sz="2000" b="1" i="1" dirty="0" err="1">
                <a:latin typeface="Georgia" panose="02040502050405020303" pitchFamily="18" charset="0"/>
              </a:rPr>
              <a:t>процесу</a:t>
            </a:r>
            <a:endParaRPr lang="ru-RU" sz="2000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000" b="1" dirty="0" err="1" smtClean="0">
                <a:latin typeface="Georgia" panose="02040502050405020303" pitchFamily="18" charset="0"/>
              </a:rPr>
              <a:t>Фізичні</a:t>
            </a:r>
            <a:r>
              <a:rPr lang="ru-RU" sz="2000" b="1" dirty="0" smtClean="0">
                <a:latin typeface="Georgia" panose="02040502050405020303" pitchFamily="18" charset="0"/>
              </a:rPr>
              <a:t>:</a:t>
            </a:r>
            <a:endParaRPr lang="ru-RU" sz="2000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метеорологічні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умови</a:t>
            </a:r>
            <a:r>
              <a:rPr lang="ru-RU" sz="2000" dirty="0">
                <a:latin typeface="Georgia" panose="02040502050405020303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промислові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виділення</a:t>
            </a:r>
            <a:r>
              <a:rPr lang="ru-RU" sz="2000" dirty="0">
                <a:latin typeface="Georgia" panose="02040502050405020303" pitchFamily="18" charset="0"/>
              </a:rPr>
              <a:t> (пил, </a:t>
            </a:r>
            <a:r>
              <a:rPr lang="ru-RU" sz="2000" dirty="0" err="1">
                <a:latin typeface="Georgia" panose="02040502050405020303" pitchFamily="18" charset="0"/>
              </a:rPr>
              <a:t>аерозолі</a:t>
            </a:r>
            <a:r>
              <a:rPr lang="ru-RU" sz="2000" dirty="0">
                <a:latin typeface="Georgia" panose="02040502050405020303" pitchFamily="18" charset="0"/>
              </a:rPr>
              <a:t>, гази і пари);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Georgia" panose="02040502050405020303" pitchFamily="18" charset="0"/>
              </a:rPr>
              <a:t>шум</a:t>
            </a:r>
            <a:r>
              <a:rPr lang="ru-RU" sz="2000" dirty="0">
                <a:latin typeface="Georgia" panose="02040502050405020303" pitchFamily="18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</a:rPr>
              <a:t>інфра</a:t>
            </a:r>
            <a:r>
              <a:rPr lang="ru-RU" sz="2000" dirty="0">
                <a:latin typeface="Georgia" panose="02040502050405020303" pitchFamily="18" charset="0"/>
              </a:rPr>
              <a:t>- та ультразвук, </a:t>
            </a:r>
            <a:r>
              <a:rPr lang="ru-RU" sz="2000" dirty="0" err="1">
                <a:latin typeface="Georgia" panose="02040502050405020303" pitchFamily="18" charset="0"/>
              </a:rPr>
              <a:t>електромагнітні</a:t>
            </a:r>
            <a:r>
              <a:rPr lang="ru-RU" sz="2000" dirty="0">
                <a:latin typeface="Georgia" panose="02040502050405020303" pitchFamily="18" charset="0"/>
              </a:rPr>
              <a:t> поля;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іонізуюче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>
                <a:latin typeface="Georgia" panose="02040502050405020303" pitchFamily="18" charset="0"/>
              </a:rPr>
              <a:t>та </a:t>
            </a:r>
            <a:r>
              <a:rPr lang="ru-RU" sz="2000" dirty="0" err="1">
                <a:latin typeface="Georgia" panose="02040502050405020303" pitchFamily="18" charset="0"/>
              </a:rPr>
              <a:t>лазерне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випромінювання</a:t>
            </a:r>
            <a:r>
              <a:rPr lang="ru-RU" sz="2000" dirty="0">
                <a:latin typeface="Georgia" panose="02040502050405020303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світловий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>
                <a:latin typeface="Georgia" panose="02040502050405020303" pitchFamily="18" charset="0"/>
              </a:rPr>
              <a:t>та </a:t>
            </a:r>
            <a:r>
              <a:rPr lang="ru-RU" sz="2000" dirty="0" err="1">
                <a:latin typeface="Georgia" panose="02040502050405020303" pitchFamily="18" charset="0"/>
              </a:rPr>
              <a:t>кольоровий</a:t>
            </a:r>
            <a:r>
              <a:rPr lang="ru-RU" sz="2000" dirty="0">
                <a:latin typeface="Georgia" panose="02040502050405020303" pitchFamily="18" charset="0"/>
              </a:rPr>
              <a:t> дискомфорт;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b="1" dirty="0" err="1" smtClean="0">
                <a:latin typeface="Georgia" panose="02040502050405020303" pitchFamily="18" charset="0"/>
              </a:rPr>
              <a:t>Хімічні</a:t>
            </a:r>
            <a:r>
              <a:rPr lang="ru-RU" sz="2000" b="1" dirty="0" smtClean="0">
                <a:latin typeface="Georgia" panose="02040502050405020303" pitchFamily="18" charset="0"/>
              </a:rPr>
              <a:t>:</a:t>
            </a:r>
            <a:endParaRPr lang="ru-RU" sz="2000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промислова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отрута</a:t>
            </a:r>
            <a:r>
              <a:rPr lang="ru-RU" sz="2000" dirty="0">
                <a:latin typeface="Georgia" panose="02040502050405020303" pitchFamily="18" charset="0"/>
              </a:rPr>
              <a:t>, яка </a:t>
            </a:r>
            <a:r>
              <a:rPr lang="ru-RU" sz="2000" dirty="0" err="1">
                <a:latin typeface="Georgia" panose="02040502050405020303" pitchFamily="18" charset="0"/>
              </a:rPr>
              <a:t>проникає</a:t>
            </a:r>
            <a:r>
              <a:rPr lang="ru-RU" sz="2000" dirty="0">
                <a:latin typeface="Georgia" panose="02040502050405020303" pitchFamily="18" charset="0"/>
              </a:rPr>
              <a:t> через </a:t>
            </a:r>
            <a:r>
              <a:rPr lang="ru-RU" sz="2000" dirty="0" err="1">
                <a:latin typeface="Georgia" panose="02040502050405020303" pitchFamily="18" charset="0"/>
              </a:rPr>
              <a:t>органи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дихання</a:t>
            </a:r>
            <a:r>
              <a:rPr lang="ru-RU" sz="2000" dirty="0">
                <a:latin typeface="Georgia" panose="02040502050405020303" pitchFamily="18" charset="0"/>
              </a:rPr>
              <a:t> і </a:t>
            </a:r>
            <a:r>
              <a:rPr lang="ru-RU" sz="2000" dirty="0" err="1">
                <a:latin typeface="Georgia" panose="02040502050405020303" pitchFamily="18" charset="0"/>
              </a:rPr>
              <a:t>слизову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 smtClean="0">
                <a:latin typeface="Georgia" panose="02040502050405020303" pitchFamily="18" charset="0"/>
              </a:rPr>
              <a:t>оболонку</a:t>
            </a:r>
            <a:r>
              <a:rPr lang="ru-RU" sz="2000" dirty="0" smtClean="0">
                <a:latin typeface="Georgia" panose="02040502050405020303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b="1" dirty="0" err="1" smtClean="0">
                <a:latin typeface="Georgia" panose="02040502050405020303" pitchFamily="18" charset="0"/>
              </a:rPr>
              <a:t>Біологічні</a:t>
            </a:r>
            <a:r>
              <a:rPr lang="ru-RU" sz="2000" b="1" dirty="0" smtClean="0">
                <a:latin typeface="Georgia" panose="02040502050405020303" pitchFamily="18" charset="0"/>
              </a:rPr>
              <a:t>:</a:t>
            </a:r>
            <a:endParaRPr lang="ru-RU" sz="2000" dirty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Georgia" panose="02040502050405020303" pitchFamily="18" charset="0"/>
              </a:rPr>
              <a:t>промислова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інфекція</a:t>
            </a:r>
            <a:r>
              <a:rPr lang="ru-RU" sz="2000" dirty="0">
                <a:latin typeface="Georgia" panose="02040502050405020303" pitchFamily="18" charset="0"/>
              </a:rPr>
              <a:t>; </a:t>
            </a:r>
            <a:r>
              <a:rPr lang="ru-RU" sz="2000" dirty="0" err="1">
                <a:latin typeface="Georgia" panose="02040502050405020303" pitchFamily="18" charset="0"/>
              </a:rPr>
              <a:t>патогенні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мікроорганізми</a:t>
            </a:r>
            <a:r>
              <a:rPr lang="ru-RU" sz="2000" dirty="0">
                <a:latin typeface="Georgia" panose="02040502050405020303" pitchFamily="18" charset="0"/>
              </a:rPr>
              <a:t> (</a:t>
            </a:r>
            <a:r>
              <a:rPr lang="ru-RU" sz="2000" dirty="0" err="1">
                <a:latin typeface="Georgia" panose="02040502050405020303" pitchFamily="18" charset="0"/>
              </a:rPr>
              <a:t>бактерії</a:t>
            </a:r>
            <a:r>
              <a:rPr lang="ru-RU" sz="2000" dirty="0">
                <a:latin typeface="Georgia" panose="02040502050405020303" pitchFamily="18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</a:rPr>
              <a:t>віруси</a:t>
            </a:r>
            <a:r>
              <a:rPr lang="ru-RU" sz="2000" dirty="0">
                <a:latin typeface="Georgia" panose="02040502050405020303" pitchFamily="18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</a:rPr>
              <a:t>спіро­хети</a:t>
            </a:r>
            <a:r>
              <a:rPr lang="ru-RU" sz="2000" dirty="0">
                <a:latin typeface="Georgia" panose="02040502050405020303" pitchFamily="18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</a:rPr>
              <a:t>інфекційні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гриби</a:t>
            </a:r>
            <a:r>
              <a:rPr lang="ru-RU" sz="2000" dirty="0">
                <a:latin typeface="Georgia" panose="02040502050405020303" pitchFamily="18" charset="0"/>
              </a:rPr>
              <a:t>)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15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567015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2400" b="1" dirty="0" err="1">
                <a:latin typeface="Georgia" panose="02040502050405020303" pitchFamily="18" charset="0"/>
              </a:rPr>
              <a:t>Фізіологічні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особливості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різних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видів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діяльності</a:t>
            </a:r>
            <a:endParaRPr lang="ru-RU" sz="2400" dirty="0">
              <a:latin typeface="Georgia" panose="02040502050405020303" pitchFamily="18" charset="0"/>
            </a:endParaRPr>
          </a:p>
          <a:p>
            <a:r>
              <a:rPr lang="ru-RU" sz="2400" b="1" i="1" dirty="0" err="1" smtClean="0">
                <a:latin typeface="Georgia" panose="02040502050405020303" pitchFamily="18" charset="0"/>
              </a:rPr>
              <a:t>Ручна</a:t>
            </a:r>
            <a:r>
              <a:rPr lang="ru-RU" sz="2400" b="1" i="1" dirty="0" smtClean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праця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dirty="0">
                <a:latin typeface="Georgia" panose="02040502050405020303" pitchFamily="18" charset="0"/>
              </a:rPr>
              <a:t>– </a:t>
            </a:r>
            <a:r>
              <a:rPr lang="ru-RU" sz="2400" dirty="0" err="1">
                <a:latin typeface="Georgia" panose="02040502050405020303" pitchFamily="18" charset="0"/>
              </a:rPr>
              <a:t>ця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вимагає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значних</a:t>
            </a:r>
            <a:r>
              <a:rPr lang="ru-RU" sz="2400" dirty="0">
                <a:latin typeface="Georgia" panose="02040502050405020303" pitchFamily="18" charset="0"/>
              </a:rPr>
              <a:t> затрат </a:t>
            </a:r>
            <a:r>
              <a:rPr lang="ru-RU" sz="2400" dirty="0" err="1">
                <a:latin typeface="Georgia" panose="02040502050405020303" pitchFamily="18" charset="0"/>
              </a:rPr>
              <a:t>фізичної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сили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r>
              <a:rPr lang="ru-RU" sz="2400" b="1" i="1" dirty="0" err="1">
                <a:latin typeface="Georgia" panose="02040502050405020303" pitchFamily="18" charset="0"/>
              </a:rPr>
              <a:t>Автоматизована</a:t>
            </a:r>
            <a:r>
              <a:rPr lang="ru-RU" sz="2400" b="1" i="1" dirty="0">
                <a:latin typeface="Georgia" panose="02040502050405020303" pitchFamily="18" charset="0"/>
              </a:rPr>
              <a:t> і </a:t>
            </a:r>
            <a:r>
              <a:rPr lang="ru-RU" sz="2400" b="1" i="1" dirty="0" err="1">
                <a:latin typeface="Georgia" panose="02040502050405020303" pitchFamily="18" charset="0"/>
              </a:rPr>
              <a:t>механізована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праця</a:t>
            </a:r>
            <a:r>
              <a:rPr lang="ru-RU" sz="2400" dirty="0">
                <a:latin typeface="Georgia" panose="02040502050405020303" pitchFamily="18" charset="0"/>
              </a:rPr>
              <a:t> – </a:t>
            </a:r>
            <a:r>
              <a:rPr lang="ru-RU" sz="2400" dirty="0" err="1">
                <a:latin typeface="Georgia" panose="02040502050405020303" pitchFamily="18" charset="0"/>
              </a:rPr>
              <a:t>діяльність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відрізняється</a:t>
            </a:r>
            <a:r>
              <a:rPr lang="ru-RU" sz="2400" dirty="0">
                <a:latin typeface="Georgia" panose="02040502050405020303" pitchFamily="18" charset="0"/>
              </a:rPr>
              <a:t> величиною </a:t>
            </a:r>
            <a:r>
              <a:rPr lang="ru-RU" sz="2400" dirty="0" err="1">
                <a:latin typeface="Georgia" panose="02040502050405020303" pitchFamily="18" charset="0"/>
              </a:rPr>
              <a:t>фізичного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навантаження</a:t>
            </a:r>
            <a:r>
              <a:rPr lang="ru-RU" sz="2400" dirty="0">
                <a:latin typeface="Georgia" panose="02040502050405020303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</a:rPr>
              <a:t>нервово-емоційного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напруження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які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впливають</a:t>
            </a:r>
            <a:r>
              <a:rPr lang="ru-RU" sz="2400" dirty="0">
                <a:latin typeface="Georgia" panose="02040502050405020303" pitchFamily="18" charset="0"/>
              </a:rPr>
              <a:t> на </a:t>
            </a:r>
            <a:r>
              <a:rPr lang="ru-RU" sz="2400" dirty="0" err="1">
                <a:latin typeface="Georgia" panose="02040502050405020303" pitchFamily="18" charset="0"/>
              </a:rPr>
              <a:t>фізичні</a:t>
            </a:r>
            <a:r>
              <a:rPr lang="ru-RU" sz="2400" dirty="0">
                <a:latin typeface="Georgia" panose="02040502050405020303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</a:rPr>
              <a:t>психологічні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можливості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людини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>
                <a:latin typeface="Georgia" panose="02040502050405020303" pitchFamily="18" charset="0"/>
              </a:rPr>
              <a:t>Важливе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значення</a:t>
            </a:r>
            <a:r>
              <a:rPr lang="ru-RU" sz="2400" dirty="0">
                <a:latin typeface="Georgia" panose="02040502050405020303" pitchFamily="18" charset="0"/>
              </a:rPr>
              <a:t> з </a:t>
            </a:r>
            <a:r>
              <a:rPr lang="ru-RU" sz="2400" dirty="0" err="1">
                <a:latin typeface="Georgia" panose="02040502050405020303" pitchFamily="18" charset="0"/>
              </a:rPr>
              <a:t>погляду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фізіології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має</a:t>
            </a:r>
            <a:r>
              <a:rPr lang="ru-RU" sz="2400" dirty="0">
                <a:latin typeface="Georgia" panose="02040502050405020303" pitchFamily="18" charset="0"/>
              </a:rPr>
              <a:t>: </a:t>
            </a:r>
            <a:r>
              <a:rPr lang="ru-RU" sz="2400" b="1" i="1" dirty="0" err="1">
                <a:latin typeface="Georgia" panose="02040502050405020303" pitchFamily="18" charset="0"/>
              </a:rPr>
              <a:t>фізична</a:t>
            </a:r>
            <a:r>
              <a:rPr lang="ru-RU" sz="2400" b="1" i="1" dirty="0">
                <a:latin typeface="Georgia" panose="02040502050405020303" pitchFamily="18" charset="0"/>
              </a:rPr>
              <a:t> та </a:t>
            </a:r>
            <a:r>
              <a:rPr lang="ru-RU" sz="2400" b="1" i="1" dirty="0" err="1">
                <a:latin typeface="Georgia" panose="02040502050405020303" pitchFamily="18" charset="0"/>
              </a:rPr>
              <a:t>розумова</a:t>
            </a:r>
            <a:r>
              <a:rPr lang="ru-RU" sz="2400" b="1" dirty="0">
                <a:latin typeface="Georgia" panose="02040502050405020303" pitchFamily="18" charset="0"/>
              </a:rPr>
              <a:t>.</a:t>
            </a:r>
            <a:endParaRPr lang="ru-RU" sz="2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Georgia" panose="02040502050405020303" pitchFamily="18" charset="0"/>
              </a:rPr>
              <a:t/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b="1" i="1" dirty="0" err="1">
                <a:latin typeface="Georgia" panose="02040502050405020303" pitchFamily="18" charset="0"/>
              </a:rPr>
              <a:t>Фізична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діяльність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визначається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переважно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роботою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м’язів</a:t>
            </a:r>
            <a:r>
              <a:rPr lang="ru-RU" sz="2400" dirty="0">
                <a:latin typeface="Georgia" panose="02040502050405020303" pitchFamily="18" charset="0"/>
              </a:rPr>
              <a:t>, до </a:t>
            </a:r>
            <a:r>
              <a:rPr lang="ru-RU" sz="2400" dirty="0" err="1">
                <a:latin typeface="Georgia" panose="02040502050405020303" pitchFamily="18" charset="0"/>
              </a:rPr>
              <a:t>яких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під</a:t>
            </a:r>
            <a:r>
              <a:rPr lang="ru-RU" sz="2400" dirty="0">
                <a:latin typeface="Georgia" panose="02040502050405020303" pitchFamily="18" charset="0"/>
              </a:rPr>
              <a:t> час </a:t>
            </a:r>
            <a:r>
              <a:rPr lang="ru-RU" sz="2400" dirty="0" err="1">
                <a:latin typeface="Georgia" panose="02040502050405020303" pitchFamily="18" charset="0"/>
              </a:rPr>
              <a:t>роботи</a:t>
            </a:r>
            <a:r>
              <a:rPr lang="ru-RU" sz="2400" dirty="0">
                <a:latin typeface="Georgia" panose="02040502050405020303" pitchFamily="18" charset="0"/>
              </a:rPr>
              <a:t> посильно </a:t>
            </a:r>
            <a:r>
              <a:rPr lang="ru-RU" sz="2400" dirty="0" err="1">
                <a:latin typeface="Georgia" panose="02040502050405020303" pitchFamily="18" charset="0"/>
              </a:rPr>
              <a:t>припливає</a:t>
            </a:r>
            <a:r>
              <a:rPr lang="ru-RU" sz="2400" dirty="0">
                <a:latin typeface="Georgia" panose="02040502050405020303" pitchFamily="18" charset="0"/>
              </a:rPr>
              <a:t> кров, яка </a:t>
            </a:r>
            <a:r>
              <a:rPr lang="ru-RU" sz="2400" dirty="0" err="1">
                <a:latin typeface="Georgia" panose="02040502050405020303" pitchFamily="18" charset="0"/>
              </a:rPr>
              <a:t>забезпечує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надходження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кисню</a:t>
            </a:r>
            <a:r>
              <a:rPr lang="ru-RU" sz="2400" dirty="0">
                <a:latin typeface="Georgia" panose="02040502050405020303" pitchFamily="18" charset="0"/>
              </a:rPr>
              <a:t>  та </a:t>
            </a:r>
            <a:r>
              <a:rPr lang="ru-RU" sz="2400" dirty="0" err="1">
                <a:latin typeface="Georgia" panose="02040502050405020303" pitchFamily="18" charset="0"/>
              </a:rPr>
              <a:t>вилучення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продуктів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окислення</a:t>
            </a:r>
            <a:r>
              <a:rPr lang="ru-RU" sz="2400" dirty="0">
                <a:latin typeface="Georgia" panose="02040502050405020303" pitchFamily="18" charset="0"/>
              </a:rPr>
              <a:t>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90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5670157"/>
          </a:xfrm>
        </p:spPr>
        <p:txBody>
          <a:bodyPr>
            <a:normAutofit/>
          </a:bodyPr>
          <a:lstStyle/>
          <a:p>
            <a:r>
              <a:rPr lang="ru-RU" dirty="0" err="1">
                <a:latin typeface="Georgia" panose="02040502050405020303" pitchFamily="18" charset="0"/>
              </a:rPr>
              <a:t>Важкість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: три </a:t>
            </a:r>
            <a:r>
              <a:rPr lang="ru-RU" dirty="0" err="1">
                <a:latin typeface="Georgia" panose="02040502050405020303" pitchFamily="18" charset="0"/>
              </a:rPr>
              <a:t>категорії</a:t>
            </a:r>
            <a:r>
              <a:rPr lang="ru-RU" dirty="0">
                <a:latin typeface="Georgia" panose="02040502050405020303" pitchFamily="18" charset="0"/>
              </a:rPr>
              <a:t> - </a:t>
            </a:r>
            <a:r>
              <a:rPr lang="ru-RU" b="1" i="1" dirty="0" err="1">
                <a:latin typeface="Georgia" panose="02040502050405020303" pitchFamily="18" charset="0"/>
              </a:rPr>
              <a:t>легкі</a:t>
            </a:r>
            <a:r>
              <a:rPr lang="ru-RU" b="1" i="1" dirty="0">
                <a:latin typeface="Georgia" panose="02040502050405020303" pitchFamily="18" charset="0"/>
              </a:rPr>
              <a:t>, </a:t>
            </a:r>
            <a:r>
              <a:rPr lang="ru-RU" b="1" i="1" dirty="0" err="1">
                <a:latin typeface="Georgia" panose="02040502050405020303" pitchFamily="18" charset="0"/>
              </a:rPr>
              <a:t>середньої</a:t>
            </a:r>
            <a:r>
              <a:rPr lang="ru-RU" b="1" i="1" dirty="0">
                <a:latin typeface="Georgia" panose="02040502050405020303" pitchFamily="18" charset="0"/>
              </a:rPr>
              <a:t> </a:t>
            </a:r>
            <a:r>
              <a:rPr lang="ru-RU" b="1" i="1" dirty="0" err="1">
                <a:latin typeface="Georgia" panose="02040502050405020303" pitchFamily="18" charset="0"/>
              </a:rPr>
              <a:t>важкості</a:t>
            </a:r>
            <a:r>
              <a:rPr lang="ru-RU" b="1" i="1" dirty="0">
                <a:latin typeface="Georgia" panose="02040502050405020303" pitchFamily="18" charset="0"/>
              </a:rPr>
              <a:t> та </a:t>
            </a:r>
            <a:r>
              <a:rPr lang="ru-RU" b="1" i="1" dirty="0" err="1">
                <a:latin typeface="Georgia" panose="02040502050405020303" pitchFamily="18" charset="0"/>
              </a:rPr>
              <a:t>важкі</a:t>
            </a:r>
            <a:r>
              <a:rPr lang="ru-RU" dirty="0">
                <a:latin typeface="Georgia" panose="02040502050405020303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u="sng" dirty="0">
                <a:latin typeface="Georgia" panose="02040502050405020303" pitchFamily="18" charset="0"/>
              </a:rPr>
              <a:t>Легка робота</a:t>
            </a:r>
            <a:r>
              <a:rPr lang="ru-RU" dirty="0">
                <a:latin typeface="Georgia" panose="02040502050405020303" pitchFamily="18" charset="0"/>
              </a:rPr>
              <a:t> - </a:t>
            </a:r>
            <a:r>
              <a:rPr lang="ru-RU" b="1" dirty="0" err="1">
                <a:latin typeface="Georgia" panose="02040502050405020303" pitchFamily="18" charset="0"/>
              </a:rPr>
              <a:t>Іа</a:t>
            </a:r>
            <a:r>
              <a:rPr lang="ru-RU" dirty="0">
                <a:latin typeface="Georgia" panose="02040502050405020303" pitchFamily="18" charset="0"/>
              </a:rPr>
              <a:t> належать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які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виконують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сидячи</a:t>
            </a:r>
            <a:r>
              <a:rPr lang="ru-RU" dirty="0">
                <a:latin typeface="Georgia" panose="02040502050405020303" pitchFamily="18" charset="0"/>
              </a:rPr>
              <a:t> та </a:t>
            </a:r>
            <a:r>
              <a:rPr lang="ru-RU" dirty="0" err="1">
                <a:latin typeface="Georgia" panose="02040502050405020303" pitchFamily="18" charset="0"/>
              </a:rPr>
              <a:t>супроводжуються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незначним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фізичним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навантаженням</a:t>
            </a:r>
            <a:r>
              <a:rPr lang="ru-RU" dirty="0">
                <a:latin typeface="Georgia" panose="02040502050405020303" pitchFamily="18" charset="0"/>
              </a:rPr>
              <a:t> (</a:t>
            </a:r>
            <a:r>
              <a:rPr lang="ru-RU" dirty="0" err="1">
                <a:latin typeface="Georgia" panose="02040502050405020303" pitchFamily="18" charset="0"/>
              </a:rPr>
              <a:t>професії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сфери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управління</a:t>
            </a:r>
            <a:r>
              <a:rPr lang="ru-RU" dirty="0">
                <a:latin typeface="Georgia" panose="02040502050405020303" pitchFamily="18" charset="0"/>
              </a:rPr>
              <a:t>, швейного і </a:t>
            </a:r>
            <a:r>
              <a:rPr lang="ru-RU" dirty="0" err="1">
                <a:latin typeface="Georgia" panose="02040502050405020303" pitchFamily="18" charset="0"/>
              </a:rPr>
              <a:t>годинникового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виробництва</a:t>
            </a:r>
            <a:r>
              <a:rPr lang="ru-RU" dirty="0">
                <a:latin typeface="Georgia" panose="02040502050405020303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latin typeface="Georgia" panose="02040502050405020303" pitchFamily="18" charset="0"/>
              </a:rPr>
              <a:t>До </a:t>
            </a:r>
            <a:r>
              <a:rPr lang="ru-RU" dirty="0" err="1">
                <a:latin typeface="Georgia" panose="02040502050405020303" pitchFamily="18" charset="0"/>
              </a:rPr>
              <a:t>категорії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b="1" dirty="0" err="1">
                <a:latin typeface="Georgia" panose="02040502050405020303" pitchFamily="18" charset="0"/>
              </a:rPr>
              <a:t>Іб</a:t>
            </a:r>
            <a:r>
              <a:rPr lang="ru-RU" dirty="0">
                <a:latin typeface="Georgia" panose="02040502050405020303" pitchFamily="18" charset="0"/>
              </a:rPr>
              <a:t> належать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які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виконують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сидячи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або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пов’язані</a:t>
            </a:r>
            <a:r>
              <a:rPr lang="ru-RU" dirty="0">
                <a:latin typeface="Georgia" panose="02040502050405020303" pitchFamily="18" charset="0"/>
              </a:rPr>
              <a:t> з </a:t>
            </a:r>
            <a:r>
              <a:rPr lang="ru-RU" dirty="0" err="1">
                <a:latin typeface="Georgia" panose="02040502050405020303" pitchFamily="18" charset="0"/>
              </a:rPr>
              <a:t>ходінням</a:t>
            </a:r>
            <a:r>
              <a:rPr lang="ru-RU" dirty="0">
                <a:latin typeface="Georgia" panose="02040502050405020303" pitchFamily="18" charset="0"/>
              </a:rPr>
              <a:t> та </a:t>
            </a:r>
            <a:r>
              <a:rPr lang="ru-RU" dirty="0" err="1">
                <a:latin typeface="Georgia" panose="02040502050405020303" pitchFamily="18" charset="0"/>
              </a:rPr>
              <a:t>супроводжуються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деяким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фізичним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напруженням</a:t>
            </a:r>
            <a:r>
              <a:rPr lang="ru-RU" dirty="0">
                <a:latin typeface="Georgia" panose="02040502050405020303" pitchFamily="18" charset="0"/>
              </a:rPr>
              <a:t> (ряд </a:t>
            </a:r>
            <a:r>
              <a:rPr lang="ru-RU" dirty="0" err="1">
                <a:latin typeface="Georgia" panose="02040502050405020303" pitchFamily="18" charset="0"/>
              </a:rPr>
              <a:t>професій</a:t>
            </a:r>
            <a:r>
              <a:rPr lang="ru-RU" dirty="0">
                <a:latin typeface="Georgia" panose="02040502050405020303" pitchFamily="18" charset="0"/>
              </a:rPr>
              <a:t> на </a:t>
            </a:r>
            <a:r>
              <a:rPr lang="ru-RU" dirty="0" err="1">
                <a:latin typeface="Georgia" panose="02040502050405020303" pitchFamily="18" charset="0"/>
              </a:rPr>
              <a:t>підприємствах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зв’язку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контролери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майстри</a:t>
            </a:r>
            <a:r>
              <a:rPr lang="ru-RU" dirty="0">
                <a:latin typeface="Georgia" panose="02040502050405020303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u="sng" dirty="0" err="1" smtClean="0">
                <a:latin typeface="Georgia" panose="02040502050405020303" pitchFamily="18" charset="0"/>
              </a:rPr>
              <a:t>Середньої</a:t>
            </a:r>
            <a:r>
              <a:rPr lang="ru-RU" u="sng" dirty="0" smtClean="0">
                <a:latin typeface="Georgia" panose="02040502050405020303" pitchFamily="18" charset="0"/>
              </a:rPr>
              <a:t> </a:t>
            </a:r>
            <a:r>
              <a:rPr lang="ru-RU" u="sng" dirty="0" err="1">
                <a:latin typeface="Georgia" panose="02040502050405020303" pitchFamily="18" charset="0"/>
              </a:rPr>
              <a:t>важкості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b="1" dirty="0" err="1">
                <a:latin typeface="Georgia" panose="02040502050405020303" pitchFamily="18" charset="0"/>
              </a:rPr>
              <a:t>ІІа</a:t>
            </a:r>
            <a:r>
              <a:rPr lang="ru-RU" dirty="0">
                <a:latin typeface="Georgia" panose="02040502050405020303" pitchFamily="18" charset="0"/>
              </a:rPr>
              <a:t> належать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пов’язані</a:t>
            </a:r>
            <a:r>
              <a:rPr lang="ru-RU" dirty="0">
                <a:latin typeface="Georgia" panose="02040502050405020303" pitchFamily="18" charset="0"/>
              </a:rPr>
              <a:t> з </a:t>
            </a:r>
            <a:r>
              <a:rPr lang="ru-RU" dirty="0" err="1">
                <a:latin typeface="Georgia" panose="02040502050405020303" pitchFamily="18" charset="0"/>
              </a:rPr>
              <a:t>постійним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ходінням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переміщенням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дрібних</a:t>
            </a:r>
            <a:r>
              <a:rPr lang="ru-RU" dirty="0">
                <a:latin typeface="Georgia" panose="02040502050405020303" pitchFamily="18" charset="0"/>
              </a:rPr>
              <a:t> (до 1 кг) </a:t>
            </a:r>
            <a:r>
              <a:rPr lang="ru-RU" dirty="0" err="1">
                <a:latin typeface="Georgia" panose="02040502050405020303" pitchFamily="18" charset="0"/>
              </a:rPr>
              <a:t>виробів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або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предметів</a:t>
            </a:r>
            <a:r>
              <a:rPr lang="ru-RU" dirty="0">
                <a:latin typeface="Georgia" panose="02040502050405020303" pitchFamily="18" charset="0"/>
              </a:rPr>
              <a:t> у </a:t>
            </a:r>
            <a:r>
              <a:rPr lang="ru-RU" dirty="0" err="1">
                <a:latin typeface="Georgia" panose="02040502050405020303" pitchFamily="18" charset="0"/>
              </a:rPr>
              <a:t>положенні</a:t>
            </a:r>
            <a:r>
              <a:rPr lang="ru-RU" dirty="0">
                <a:latin typeface="Georgia" panose="02040502050405020303" pitchFamily="18" charset="0"/>
              </a:rPr>
              <a:t> стоячи </a:t>
            </a:r>
            <a:r>
              <a:rPr lang="ru-RU" dirty="0" err="1">
                <a:latin typeface="Georgia" panose="02040502050405020303" pitchFamily="18" charset="0"/>
              </a:rPr>
              <a:t>або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сидячи</a:t>
            </a:r>
            <a:r>
              <a:rPr lang="ru-RU" dirty="0">
                <a:latin typeface="Georgia" panose="02040502050405020303" pitchFamily="18" charset="0"/>
              </a:rPr>
              <a:t> і </a:t>
            </a:r>
            <a:r>
              <a:rPr lang="ru-RU" dirty="0" err="1">
                <a:latin typeface="Georgia" panose="02040502050405020303" pitchFamily="18" charset="0"/>
              </a:rPr>
              <a:t>які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вимагають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незначного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фізичного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напруження</a:t>
            </a:r>
            <a:r>
              <a:rPr lang="ru-RU" dirty="0">
                <a:latin typeface="Georgia" panose="02040502050405020303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u="sng" dirty="0" err="1" smtClean="0">
                <a:latin typeface="Georgia" panose="02040502050405020303" pitchFamily="18" charset="0"/>
              </a:rPr>
              <a:t>Середньої</a:t>
            </a:r>
            <a:r>
              <a:rPr lang="ru-RU" u="sng" dirty="0" smtClean="0">
                <a:latin typeface="Georgia" panose="02040502050405020303" pitchFamily="18" charset="0"/>
              </a:rPr>
              <a:t> </a:t>
            </a:r>
            <a:r>
              <a:rPr lang="ru-RU" u="sng" dirty="0" err="1">
                <a:latin typeface="Georgia" panose="02040502050405020303" pitchFamily="18" charset="0"/>
              </a:rPr>
              <a:t>важкості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b="1" dirty="0" err="1">
                <a:latin typeface="Georgia" panose="02040502050405020303" pitchFamily="18" charset="0"/>
              </a:rPr>
              <a:t>ІІб</a:t>
            </a:r>
            <a:r>
              <a:rPr lang="ru-RU" dirty="0">
                <a:latin typeface="Georgia" panose="02040502050405020303" pitchFamily="18" charset="0"/>
              </a:rPr>
              <a:t> належать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пов’язані</a:t>
            </a:r>
            <a:r>
              <a:rPr lang="ru-RU" dirty="0">
                <a:latin typeface="Georgia" panose="02040502050405020303" pitchFamily="18" charset="0"/>
              </a:rPr>
              <a:t> з </a:t>
            </a:r>
            <a:r>
              <a:rPr lang="ru-RU" dirty="0" err="1">
                <a:latin typeface="Georgia" panose="02040502050405020303" pitchFamily="18" charset="0"/>
              </a:rPr>
              <a:t>ходінням</a:t>
            </a:r>
            <a:r>
              <a:rPr lang="ru-RU" dirty="0">
                <a:latin typeface="Georgia" panose="02040502050405020303" pitchFamily="18" charset="0"/>
              </a:rPr>
              <a:t> і </a:t>
            </a:r>
            <a:r>
              <a:rPr lang="ru-RU" dirty="0" err="1">
                <a:latin typeface="Georgia" panose="02040502050405020303" pitchFamily="18" charset="0"/>
              </a:rPr>
              <a:t>переміщенням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вантажів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масою</a:t>
            </a:r>
            <a:r>
              <a:rPr lang="ru-RU" dirty="0">
                <a:latin typeface="Georgia" panose="02040502050405020303" pitchFamily="18" charset="0"/>
              </a:rPr>
              <a:t> до 10 кг.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u="sng" dirty="0" err="1" smtClean="0">
                <a:latin typeface="Georgia" panose="02040502050405020303" pitchFamily="18" charset="0"/>
              </a:rPr>
              <a:t>Важка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b="1" dirty="0">
                <a:latin typeface="Georgia" panose="02040502050405020303" pitchFamily="18" charset="0"/>
              </a:rPr>
              <a:t>III </a:t>
            </a:r>
            <a:r>
              <a:rPr lang="ru-RU" dirty="0">
                <a:latin typeface="Georgia" panose="02040502050405020303" pitchFamily="18" charset="0"/>
              </a:rPr>
              <a:t>належать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пов’язані</a:t>
            </a:r>
            <a:r>
              <a:rPr lang="ru-RU" dirty="0">
                <a:latin typeface="Georgia" panose="02040502050405020303" pitchFamily="18" charset="0"/>
              </a:rPr>
              <a:t> з </a:t>
            </a:r>
            <a:r>
              <a:rPr lang="ru-RU" dirty="0" err="1">
                <a:latin typeface="Georgia" panose="02040502050405020303" pitchFamily="18" charset="0"/>
              </a:rPr>
              <a:t>постійним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переміщенням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пересуванням</a:t>
            </a:r>
            <a:r>
              <a:rPr lang="ru-RU" dirty="0">
                <a:latin typeface="Georgia" panose="02040502050405020303" pitchFamily="18" charset="0"/>
              </a:rPr>
              <a:t> і </a:t>
            </a:r>
            <a:r>
              <a:rPr lang="ru-RU" dirty="0" err="1">
                <a:latin typeface="Georgia" panose="02040502050405020303" pitchFamily="18" charset="0"/>
              </a:rPr>
              <a:t>перенесенням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значних</a:t>
            </a:r>
            <a:r>
              <a:rPr lang="ru-RU" dirty="0">
                <a:latin typeface="Georgia" panose="02040502050405020303" pitchFamily="18" charset="0"/>
              </a:rPr>
              <a:t> (</a:t>
            </a:r>
            <a:r>
              <a:rPr lang="ru-RU" dirty="0" err="1">
                <a:latin typeface="Georgia" panose="02040502050405020303" pitchFamily="18" charset="0"/>
              </a:rPr>
              <a:t>понад</a:t>
            </a:r>
            <a:r>
              <a:rPr lang="ru-RU" dirty="0">
                <a:latin typeface="Georgia" panose="02040502050405020303" pitchFamily="18" charset="0"/>
              </a:rPr>
              <a:t> 10 кг) </a:t>
            </a:r>
            <a:r>
              <a:rPr lang="ru-RU" dirty="0" err="1">
                <a:latin typeface="Georgia" panose="02040502050405020303" pitchFamily="18" charset="0"/>
              </a:rPr>
              <a:t>вантажів</a:t>
            </a:r>
            <a:r>
              <a:rPr lang="ru-RU" dirty="0">
                <a:latin typeface="Georgia" panose="02040502050405020303" pitchFamily="18" charset="0"/>
              </a:rPr>
              <a:t> і </a:t>
            </a:r>
            <a:r>
              <a:rPr lang="ru-RU" dirty="0" err="1">
                <a:latin typeface="Georgia" panose="02040502050405020303" pitchFamily="18" charset="0"/>
              </a:rPr>
              <a:t>які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вимагають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значних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фізичних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зусиль</a:t>
            </a:r>
            <a:r>
              <a:rPr lang="ru-RU" dirty="0">
                <a:latin typeface="Georgia" panose="02040502050405020303" pitchFamily="18" charset="0"/>
              </a:rPr>
              <a:t> (</a:t>
            </a:r>
            <a:r>
              <a:rPr lang="ru-RU" dirty="0" err="1">
                <a:latin typeface="Georgia" panose="02040502050405020303" pitchFamily="18" charset="0"/>
              </a:rPr>
              <a:t>деякі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професії</a:t>
            </a:r>
            <a:r>
              <a:rPr lang="ru-RU" dirty="0">
                <a:latin typeface="Georgia" panose="02040502050405020303" pitchFamily="18" charset="0"/>
              </a:rPr>
              <a:t> з </a:t>
            </a:r>
            <a:r>
              <a:rPr lang="ru-RU" dirty="0" err="1">
                <a:latin typeface="Georgia" panose="02040502050405020303" pitchFamily="18" charset="0"/>
              </a:rPr>
              <a:t>виконанням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ручних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операцій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металургійних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машинобудівних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гірничодобувних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підприємств</a:t>
            </a:r>
            <a:r>
              <a:rPr lang="ru-RU" dirty="0">
                <a:latin typeface="Georgia" panose="02040502050405020303" pitchFamily="18" charset="0"/>
              </a:rPr>
              <a:t>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23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pic>
        <p:nvPicPr>
          <p:cNvPr id="6147" name="Picture 3" descr="C:\Users\admin\Desktop\5331b13934d15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20880" cy="452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551723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Georgia" panose="02040502050405020303" pitchFamily="18" charset="0"/>
              </a:rPr>
              <a:t>Розумова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b="1" i="1" dirty="0" err="1">
                <a:latin typeface="Georgia" panose="02040502050405020303" pitchFamily="18" charset="0"/>
              </a:rPr>
              <a:t>діяльність</a:t>
            </a:r>
            <a:r>
              <a:rPr lang="ru-RU" sz="2400" b="1" i="1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людини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полягає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насамперед</a:t>
            </a:r>
            <a:r>
              <a:rPr lang="ru-RU" sz="2400" dirty="0">
                <a:latin typeface="Georgia" panose="02040502050405020303" pitchFamily="18" charset="0"/>
              </a:rPr>
              <a:t> в </a:t>
            </a:r>
            <a:r>
              <a:rPr lang="ru-RU" sz="2400" dirty="0" err="1">
                <a:latin typeface="Georgia" panose="02040502050405020303" pitchFamily="18" charset="0"/>
              </a:rPr>
              <a:t>праці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центральної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нервової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системи</a:t>
            </a:r>
            <a:r>
              <a:rPr lang="ru-RU" sz="2400" dirty="0">
                <a:latin typeface="Georgia" panose="02040502050405020303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</a:rPr>
              <a:t>органів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чуття</a:t>
            </a:r>
            <a:r>
              <a:rPr lang="ru-RU" sz="2400" dirty="0">
                <a:latin typeface="Georgia" panose="020405020504050203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4180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5724"/>
            <a:ext cx="9144000" cy="924475"/>
          </a:xfrm>
        </p:spPr>
        <p:txBody>
          <a:bodyPr/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7"/>
            <a:ext cx="8712967" cy="552614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400" b="1" dirty="0" err="1">
                <a:latin typeface="Georgia" panose="02040502050405020303" pitchFamily="18" charset="0"/>
              </a:rPr>
              <a:t>Гігієнічна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класифікація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праці</a:t>
            </a:r>
            <a:endParaRPr lang="ru-RU" sz="2400" dirty="0">
              <a:latin typeface="Georgia" panose="02040502050405020303" pitchFamily="18" charset="0"/>
            </a:endParaRPr>
          </a:p>
          <a:p>
            <a:r>
              <a:rPr lang="ru-RU" sz="2400" u="sng" dirty="0" err="1">
                <a:latin typeface="Georgia" panose="02040502050405020303" pitchFamily="18" charset="0"/>
              </a:rPr>
              <a:t>Оптимальними</a:t>
            </a:r>
            <a:r>
              <a:rPr lang="ru-RU" sz="2400" u="sng" dirty="0">
                <a:latin typeface="Georgia" panose="02040502050405020303" pitchFamily="18" charset="0"/>
              </a:rPr>
              <a:t> </a:t>
            </a:r>
            <a:r>
              <a:rPr lang="ru-RU" sz="2400" u="sng" dirty="0" err="1">
                <a:latin typeface="Georgia" panose="02040502050405020303" pitchFamily="18" charset="0"/>
              </a:rPr>
              <a:t>умовами</a:t>
            </a:r>
            <a:r>
              <a:rPr lang="ru-RU" sz="2400" dirty="0">
                <a:latin typeface="Georgia" panose="02040502050405020303" pitchFamily="18" charset="0"/>
              </a:rPr>
              <a:t> є </a:t>
            </a:r>
            <a:r>
              <a:rPr lang="ru-RU" sz="2400" dirty="0" err="1">
                <a:latin typeface="Georgia" panose="02040502050405020303" pitchFamily="18" charset="0"/>
              </a:rPr>
              <a:t>такі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поєднання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кількісних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параметрів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мікроклімату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які</a:t>
            </a:r>
            <a:r>
              <a:rPr lang="ru-RU" sz="2400" dirty="0">
                <a:latin typeface="Georgia" panose="02040502050405020303" pitchFamily="18" charset="0"/>
              </a:rPr>
              <a:t> при </a:t>
            </a:r>
            <a:r>
              <a:rPr lang="ru-RU" sz="2400" dirty="0" err="1">
                <a:latin typeface="Georgia" panose="02040502050405020303" pitchFamily="18" charset="0"/>
              </a:rPr>
              <a:t>тривалому</a:t>
            </a:r>
            <a:r>
              <a:rPr lang="ru-RU" sz="2400" dirty="0">
                <a:latin typeface="Georgia" panose="02040502050405020303" pitchFamily="18" charset="0"/>
              </a:rPr>
              <a:t> та систематичному </a:t>
            </a:r>
            <a:r>
              <a:rPr lang="ru-RU" sz="2400" dirty="0" err="1">
                <a:latin typeface="Georgia" panose="02040502050405020303" pitchFamily="18" charset="0"/>
              </a:rPr>
              <a:t>впливі</a:t>
            </a:r>
            <a:r>
              <a:rPr lang="ru-RU" sz="2400" dirty="0">
                <a:latin typeface="Georgia" panose="02040502050405020303" pitchFamily="18" charset="0"/>
              </a:rPr>
              <a:t> на </a:t>
            </a:r>
            <a:r>
              <a:rPr lang="ru-RU" sz="2400" dirty="0" err="1">
                <a:latin typeface="Georgia" panose="02040502050405020303" pitchFamily="18" charset="0"/>
              </a:rPr>
              <a:t>людину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забезпечують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збереження</a:t>
            </a:r>
            <a:r>
              <a:rPr lang="ru-RU" sz="2400" dirty="0">
                <a:latin typeface="Georgia" panose="02040502050405020303" pitchFamily="18" charset="0"/>
              </a:rPr>
              <a:t> нормального </a:t>
            </a:r>
            <a:r>
              <a:rPr lang="ru-RU" sz="2400" dirty="0" err="1">
                <a:latin typeface="Georgia" panose="02040502050405020303" pitchFamily="18" charset="0"/>
              </a:rPr>
              <a:t>функціонального</a:t>
            </a:r>
            <a:r>
              <a:rPr lang="ru-RU" sz="2400" dirty="0">
                <a:latin typeface="Georgia" panose="02040502050405020303" pitchFamily="18" charset="0"/>
              </a:rPr>
              <a:t> і теплового стану </a:t>
            </a:r>
            <a:r>
              <a:rPr lang="ru-RU" sz="2400" dirty="0" err="1">
                <a:latin typeface="Georgia" panose="02040502050405020303" pitchFamily="18" charset="0"/>
              </a:rPr>
              <a:t>організму</a:t>
            </a:r>
            <a:r>
              <a:rPr lang="ru-RU" sz="2400" dirty="0">
                <a:latin typeface="Georgia" panose="02040502050405020303" pitchFamily="18" charset="0"/>
              </a:rPr>
              <a:t>. Вони </a:t>
            </a:r>
            <a:r>
              <a:rPr lang="ru-RU" sz="2400" dirty="0" err="1">
                <a:latin typeface="Georgia" panose="02040502050405020303" pitchFamily="18" charset="0"/>
              </a:rPr>
              <a:t>створюють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умови</a:t>
            </a:r>
            <a:r>
              <a:rPr lang="ru-RU" sz="2400" dirty="0">
                <a:latin typeface="Georgia" panose="02040502050405020303" pitchFamily="18" charset="0"/>
              </a:rPr>
              <a:t> для </a:t>
            </a:r>
            <a:r>
              <a:rPr lang="ru-RU" sz="2400" u="sng" dirty="0" err="1">
                <a:latin typeface="Georgia" panose="02040502050405020303" pitchFamily="18" charset="0"/>
              </a:rPr>
              <a:t>високого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рівня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працездатності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людини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r>
              <a:rPr lang="ru-RU" sz="2400" u="sng" dirty="0" err="1">
                <a:latin typeface="Georgia" panose="02040502050405020303" pitchFamily="18" charset="0"/>
              </a:rPr>
              <a:t>Допустимими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називаються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такі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параметри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мікроклімату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які</a:t>
            </a:r>
            <a:r>
              <a:rPr lang="ru-RU" sz="2400" dirty="0">
                <a:latin typeface="Georgia" panose="02040502050405020303" pitchFamily="18" charset="0"/>
              </a:rPr>
              <a:t> при </a:t>
            </a:r>
            <a:r>
              <a:rPr lang="ru-RU" sz="2400" dirty="0" err="1">
                <a:latin typeface="Georgia" panose="02040502050405020303" pitchFamily="18" charset="0"/>
              </a:rPr>
              <a:t>тривалій</a:t>
            </a:r>
            <a:r>
              <a:rPr lang="ru-RU" sz="2400" dirty="0">
                <a:latin typeface="Georgia" panose="02040502050405020303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</a:rPr>
              <a:t>систематичній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дії</a:t>
            </a:r>
            <a:r>
              <a:rPr lang="ru-RU" sz="2400" dirty="0">
                <a:latin typeface="Georgia" panose="02040502050405020303" pitchFamily="18" charset="0"/>
              </a:rPr>
              <a:t> на </a:t>
            </a:r>
            <a:r>
              <a:rPr lang="ru-RU" sz="2400" dirty="0" err="1">
                <a:latin typeface="Georgia" panose="02040502050405020303" pitchFamily="18" charset="0"/>
              </a:rPr>
              <a:t>людину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можуть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викликати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такі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зміни</a:t>
            </a:r>
            <a:r>
              <a:rPr lang="ru-RU" sz="2400" dirty="0">
                <a:latin typeface="Georgia" panose="02040502050405020303" pitchFamily="18" charset="0"/>
              </a:rPr>
              <a:t> стану </a:t>
            </a:r>
            <a:r>
              <a:rPr lang="ru-RU" sz="2400" dirty="0" err="1">
                <a:latin typeface="Georgia" panose="02040502050405020303" pitchFamily="18" charset="0"/>
              </a:rPr>
              <a:t>організму</a:t>
            </a:r>
            <a:r>
              <a:rPr lang="ru-RU" sz="2400" dirty="0">
                <a:latin typeface="Georgia" panose="02040502050405020303" pitchFamily="18" charset="0"/>
              </a:rPr>
              <a:t>, </a:t>
            </a:r>
            <a:r>
              <a:rPr lang="ru-RU" sz="2400" dirty="0" err="1">
                <a:latin typeface="Georgia" panose="02040502050405020303" pitchFamily="18" charset="0"/>
              </a:rPr>
              <a:t>що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швидко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нормалізуються</a:t>
            </a:r>
            <a:r>
              <a:rPr lang="ru-RU" sz="2400" dirty="0">
                <a:latin typeface="Georgia" panose="02040502050405020303" pitchFamily="18" charset="0"/>
              </a:rPr>
              <a:t>. При </a:t>
            </a:r>
            <a:r>
              <a:rPr lang="ru-RU" sz="2400" dirty="0" err="1">
                <a:latin typeface="Georgia" panose="02040502050405020303" pitchFamily="18" charset="0"/>
              </a:rPr>
              <a:t>цьому</a:t>
            </a:r>
            <a:r>
              <a:rPr lang="ru-RU" sz="2400" dirty="0">
                <a:latin typeface="Georgia" panose="02040502050405020303" pitchFamily="18" charset="0"/>
              </a:rPr>
              <a:t> не </a:t>
            </a:r>
            <a:r>
              <a:rPr lang="ru-RU" sz="2400" dirty="0" err="1">
                <a:latin typeface="Georgia" panose="02040502050405020303" pitchFamily="18" charset="0"/>
              </a:rPr>
              <a:t>виникає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пошкоджень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або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порушень</a:t>
            </a:r>
            <a:r>
              <a:rPr lang="ru-RU" sz="2400" dirty="0">
                <a:latin typeface="Georgia" panose="02040502050405020303" pitchFamily="18" charset="0"/>
              </a:rPr>
              <a:t> стану </a:t>
            </a:r>
            <a:r>
              <a:rPr lang="ru-RU" sz="2400" dirty="0" err="1">
                <a:latin typeface="Georgia" panose="02040502050405020303" pitchFamily="18" charset="0"/>
              </a:rPr>
              <a:t>здоров’я</a:t>
            </a:r>
            <a:r>
              <a:rPr lang="ru-RU" sz="2400" dirty="0">
                <a:latin typeface="Georgia" panose="02040502050405020303" pitchFamily="18" charset="0"/>
              </a:rPr>
              <a:t>, але </a:t>
            </a:r>
            <a:r>
              <a:rPr lang="ru-RU" sz="2400" dirty="0" err="1">
                <a:latin typeface="Georgia" panose="02040502050405020303" pitchFamily="18" charset="0"/>
              </a:rPr>
              <a:t>можуть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спостерігатись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погіршення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самопочуття</a:t>
            </a:r>
            <a:r>
              <a:rPr lang="ru-RU" sz="2400" dirty="0">
                <a:latin typeface="Georgia" panose="02040502050405020303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</a:rPr>
              <a:t>зниження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працездатності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400" dirty="0" err="1">
                <a:latin typeface="Georgia" panose="02040502050405020303" pitchFamily="18" charset="0"/>
              </a:rPr>
              <a:t>Оптимальне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поєднання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метеорологічних</a:t>
            </a:r>
            <a:r>
              <a:rPr lang="ru-RU" sz="2400" dirty="0">
                <a:latin typeface="Georgia" panose="02040502050405020303" pitchFamily="18" charset="0"/>
              </a:rPr>
              <a:t> умов </a:t>
            </a:r>
            <a:r>
              <a:rPr lang="ru-RU" sz="2400" dirty="0" err="1">
                <a:latin typeface="Georgia" panose="02040502050405020303" pitchFamily="18" charset="0"/>
              </a:rPr>
              <a:t>виробничого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середовища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називаються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u="sng" dirty="0" err="1">
                <a:latin typeface="Georgia" panose="02040502050405020303" pitchFamily="18" charset="0"/>
              </a:rPr>
              <a:t>комфортністю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36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584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Spring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Кристина</dc:creator>
  <cp:lastModifiedBy>admin</cp:lastModifiedBy>
  <cp:revision>19</cp:revision>
  <dcterms:created xsi:type="dcterms:W3CDTF">2014-06-13T08:16:00Z</dcterms:created>
  <dcterms:modified xsi:type="dcterms:W3CDTF">2018-04-16T15:21:39Z</dcterms:modified>
</cp:coreProperties>
</file>