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60" r:id="rId4"/>
    <p:sldId id="259" r:id="rId5"/>
    <p:sldId id="271" r:id="rId6"/>
    <p:sldId id="272" r:id="rId7"/>
    <p:sldId id="264" r:id="rId8"/>
    <p:sldId id="262" r:id="rId9"/>
    <p:sldId id="263" r:id="rId10"/>
    <p:sldId id="265" r:id="rId11"/>
    <p:sldId id="267" r:id="rId12"/>
    <p:sldId id="277" r:id="rId13"/>
    <p:sldId id="274" r:id="rId14"/>
    <p:sldId id="27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FE9D671-1341-4034-98DA-90EB20CC2341}">
          <p14:sldIdLst>
            <p14:sldId id="257"/>
            <p14:sldId id="260"/>
            <p14:sldId id="259"/>
            <p14:sldId id="271"/>
            <p14:sldId id="272"/>
            <p14:sldId id="264"/>
            <p14:sldId id="262"/>
            <p14:sldId id="263"/>
            <p14:sldId id="265"/>
            <p14:sldId id="267"/>
            <p14:sldId id="277"/>
          </p14:sldIdLst>
        </p14:section>
        <p14:section name="Раздел без заголовка" id="{1ED61E71-8CC4-4957-A946-48F71308317C}">
          <p14:sldIdLst>
            <p14:sldId id="274"/>
            <p14:sldId id="2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270" autoAdjust="0"/>
  </p:normalViewPr>
  <p:slideViewPr>
    <p:cSldViewPr showGuides="1">
      <p:cViewPr varScale="1">
        <p:scale>
          <a:sx n="74" d="100"/>
          <a:sy n="74" d="100"/>
        </p:scale>
        <p:origin x="1133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  <a:endParaRPr lang="ru-RU"/>
          </a:p>
          <a:p>
            <a:pPr lvl="1" eaLnBrk="1" latinLnBrk="0" hangingPunct="1"/>
            <a:r>
              <a:rPr lang="ru-RU"/>
              <a:t>Второй уровень</a:t>
            </a:r>
            <a:endParaRPr lang="ru-RU"/>
          </a:p>
          <a:p>
            <a:pPr lvl="2" eaLnBrk="1" latinLnBrk="0" hangingPunct="1"/>
            <a:r>
              <a:rPr lang="ru-RU"/>
              <a:t>Третий уровень</a:t>
            </a:r>
            <a:endParaRPr lang="ru-RU"/>
          </a:p>
          <a:p>
            <a:pPr lvl="3" eaLnBrk="1" latinLnBrk="0" hangingPunct="1"/>
            <a:r>
              <a:rPr lang="ru-RU"/>
              <a:t>Четвертый уровень</a:t>
            </a:r>
            <a:endParaRPr lang="ru-RU"/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  <a:endParaRPr lang="ru-RU"/>
          </a:p>
          <a:p>
            <a:pPr lvl="1" eaLnBrk="1" latinLnBrk="0" hangingPunct="1"/>
            <a:r>
              <a:rPr lang="ru-RU"/>
              <a:t>Второй уровень</a:t>
            </a:r>
            <a:endParaRPr lang="ru-RU"/>
          </a:p>
          <a:p>
            <a:pPr lvl="2" eaLnBrk="1" latinLnBrk="0" hangingPunct="1"/>
            <a:r>
              <a:rPr lang="ru-RU"/>
              <a:t>Третий уровень</a:t>
            </a:r>
            <a:endParaRPr lang="ru-RU"/>
          </a:p>
          <a:p>
            <a:pPr lvl="3" eaLnBrk="1" latinLnBrk="0" hangingPunct="1"/>
            <a:r>
              <a:rPr lang="ru-RU"/>
              <a:t>Четвертый уровень</a:t>
            </a:r>
            <a:endParaRPr lang="ru-RU"/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  <a:endParaRPr lang="ru-RU"/>
          </a:p>
          <a:p>
            <a:pPr lvl="1" eaLnBrk="1" latinLnBrk="0" hangingPunct="1"/>
            <a:r>
              <a:rPr lang="ru-RU"/>
              <a:t>Второй уровень</a:t>
            </a:r>
            <a:endParaRPr lang="ru-RU"/>
          </a:p>
          <a:p>
            <a:pPr lvl="2" eaLnBrk="1" latinLnBrk="0" hangingPunct="1"/>
            <a:r>
              <a:rPr lang="ru-RU"/>
              <a:t>Третий уровень</a:t>
            </a:r>
            <a:endParaRPr lang="ru-RU"/>
          </a:p>
          <a:p>
            <a:pPr lvl="3" eaLnBrk="1" latinLnBrk="0" hangingPunct="1"/>
            <a:r>
              <a:rPr lang="ru-RU"/>
              <a:t>Четвертый уровень</a:t>
            </a:r>
            <a:endParaRPr lang="ru-RU"/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  <a:endParaRPr kumimoji="0" lang="ru-RU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  <a:endParaRPr lang="ru-RU"/>
          </a:p>
          <a:p>
            <a:pPr lvl="1" eaLnBrk="1" latinLnBrk="0" hangingPunct="1"/>
            <a:r>
              <a:rPr lang="ru-RU"/>
              <a:t>Второй уровень</a:t>
            </a:r>
            <a:endParaRPr lang="ru-RU"/>
          </a:p>
          <a:p>
            <a:pPr lvl="2" eaLnBrk="1" latinLnBrk="0" hangingPunct="1"/>
            <a:r>
              <a:rPr lang="ru-RU"/>
              <a:t>Третий уровень</a:t>
            </a:r>
            <a:endParaRPr lang="ru-RU"/>
          </a:p>
          <a:p>
            <a:pPr lvl="3" eaLnBrk="1" latinLnBrk="0" hangingPunct="1"/>
            <a:r>
              <a:rPr lang="ru-RU"/>
              <a:t>Четвертый уровень</a:t>
            </a:r>
            <a:endParaRPr lang="ru-RU"/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  <a:endParaRPr lang="ru-RU"/>
          </a:p>
          <a:p>
            <a:pPr lvl="1" eaLnBrk="1" latinLnBrk="0" hangingPunct="1"/>
            <a:r>
              <a:rPr lang="ru-RU"/>
              <a:t>Второй уровень</a:t>
            </a:r>
            <a:endParaRPr lang="ru-RU"/>
          </a:p>
          <a:p>
            <a:pPr lvl="2" eaLnBrk="1" latinLnBrk="0" hangingPunct="1"/>
            <a:r>
              <a:rPr lang="ru-RU"/>
              <a:t>Третий уровень</a:t>
            </a:r>
            <a:endParaRPr lang="ru-RU"/>
          </a:p>
          <a:p>
            <a:pPr lvl="3" eaLnBrk="1" latinLnBrk="0" hangingPunct="1"/>
            <a:r>
              <a:rPr lang="ru-RU"/>
              <a:t>Четвертый уровень</a:t>
            </a:r>
            <a:endParaRPr lang="ru-RU"/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  <a:endParaRPr kumimoji="0" lang="ru-RU"/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  <a:endParaRPr kumimoji="0"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  <a:endParaRPr lang="ru-RU"/>
          </a:p>
          <a:p>
            <a:pPr lvl="1" eaLnBrk="1" latinLnBrk="0" hangingPunct="1"/>
            <a:r>
              <a:rPr lang="ru-RU"/>
              <a:t>Второй уровень</a:t>
            </a:r>
            <a:endParaRPr lang="ru-RU"/>
          </a:p>
          <a:p>
            <a:pPr lvl="2" eaLnBrk="1" latinLnBrk="0" hangingPunct="1"/>
            <a:r>
              <a:rPr lang="ru-RU"/>
              <a:t>Третий уровень</a:t>
            </a:r>
            <a:endParaRPr lang="ru-RU"/>
          </a:p>
          <a:p>
            <a:pPr lvl="3" eaLnBrk="1" latinLnBrk="0" hangingPunct="1"/>
            <a:r>
              <a:rPr lang="ru-RU"/>
              <a:t>Четвертый уровень</a:t>
            </a:r>
            <a:endParaRPr lang="ru-RU"/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  <a:endParaRPr lang="ru-RU"/>
          </a:p>
          <a:p>
            <a:pPr lvl="1" eaLnBrk="1" latinLnBrk="0" hangingPunct="1"/>
            <a:r>
              <a:rPr lang="ru-RU"/>
              <a:t>Второй уровень</a:t>
            </a:r>
            <a:endParaRPr lang="ru-RU"/>
          </a:p>
          <a:p>
            <a:pPr lvl="2" eaLnBrk="1" latinLnBrk="0" hangingPunct="1"/>
            <a:r>
              <a:rPr lang="ru-RU"/>
              <a:t>Третий уровень</a:t>
            </a:r>
            <a:endParaRPr lang="ru-RU"/>
          </a:p>
          <a:p>
            <a:pPr lvl="3" eaLnBrk="1" latinLnBrk="0" hangingPunct="1"/>
            <a:r>
              <a:rPr lang="ru-RU"/>
              <a:t>Четвертый уровень</a:t>
            </a:r>
            <a:endParaRPr lang="ru-RU"/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  <a:endParaRPr kumimoji="0" lang="ru-RU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  <a:endParaRPr lang="ru-RU"/>
          </a:p>
          <a:p>
            <a:pPr lvl="1" eaLnBrk="1" latinLnBrk="0" hangingPunct="1"/>
            <a:r>
              <a:rPr lang="ru-RU"/>
              <a:t>Второй уровень</a:t>
            </a:r>
            <a:endParaRPr lang="ru-RU"/>
          </a:p>
          <a:p>
            <a:pPr lvl="2" eaLnBrk="1" latinLnBrk="0" hangingPunct="1"/>
            <a:r>
              <a:rPr lang="ru-RU"/>
              <a:t>Третий уровень</a:t>
            </a:r>
            <a:endParaRPr lang="ru-RU"/>
          </a:p>
          <a:p>
            <a:pPr lvl="3" eaLnBrk="1" latinLnBrk="0" hangingPunct="1"/>
            <a:r>
              <a:rPr lang="ru-RU"/>
              <a:t>Четвертый уровень</a:t>
            </a:r>
            <a:endParaRPr lang="ru-RU"/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  <a:endParaRPr kumimoji="0"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  <a:endParaRPr kumimoji="0" lang="ru-RU"/>
          </a:p>
          <a:p>
            <a:pPr lvl="1" eaLnBrk="1" latinLnBrk="0" hangingPunct="1"/>
            <a:r>
              <a:rPr kumimoji="0" lang="ru-RU"/>
              <a:t>Второй уровень</a:t>
            </a:r>
            <a:endParaRPr kumimoji="0" lang="ru-RU"/>
          </a:p>
          <a:p>
            <a:pPr lvl="2" eaLnBrk="1" latinLnBrk="0" hangingPunct="1"/>
            <a:r>
              <a:rPr kumimoji="0" lang="ru-RU"/>
              <a:t>Третий уровень</a:t>
            </a:r>
            <a:endParaRPr kumimoji="0" lang="ru-RU"/>
          </a:p>
          <a:p>
            <a:pPr lvl="3" eaLnBrk="1" latinLnBrk="0" hangingPunct="1"/>
            <a:r>
              <a:rPr kumimoji="0" lang="ru-RU"/>
              <a:t>Четвертый уровень</a:t>
            </a:r>
            <a:endParaRPr kumimoji="0" lang="ru-RU"/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940858"/>
            <a:ext cx="8032996" cy="702348"/>
          </a:xfrm>
        </p:spPr>
        <p:txBody>
          <a:bodyPr>
            <a:normAutofit fontScale="90000"/>
          </a:bodyPr>
          <a:lstStyle/>
          <a:p>
            <a:r>
              <a:rPr lang="uk-UA" sz="4890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Навіщо вивчати німецьку?</a:t>
            </a:r>
            <a:endParaRPr lang="uk-UA" sz="4890" dirty="0">
              <a:solidFill>
                <a:schemeClr val="tx1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3" name="AutoShape 2" descr="Німецька мова картинки, стокові Німецька мова фотографії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38" y="548680"/>
            <a:ext cx="8530293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8851" y="68204"/>
            <a:ext cx="84604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300" b="1" dirty="0">
                <a:highlight>
                  <a:srgbClr val="C0C0C0"/>
                </a:highlight>
                <a:latin typeface="Bahnschrift SemiBold Condensed" panose="020B0502040204020203" pitchFamily="34" charset="0"/>
              </a:rPr>
              <a:t>ЦИКЛОВА КОМІСІЯ ФІЛОЛОГІЧНИХ ДИСЦИПЛІН,ВИДАВНИЧОЇ СПРАВИ ТРЕДАГУВАННЯ</a:t>
            </a:r>
            <a:endParaRPr lang="ru-RU" sz="2300" b="1" dirty="0">
              <a:highlight>
                <a:srgbClr val="C0C0C0"/>
              </a:highlight>
              <a:latin typeface="Bahnschrift SemiBold Condensed" panose="020B0502040204020203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7510" y="5798820"/>
            <a:ext cx="777240" cy="840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03200" y="1124585"/>
            <a:ext cx="7037070" cy="5714365"/>
          </a:xfrm>
        </p:spPr>
        <p:txBody>
          <a:bodyPr>
            <a:normAutofit fontScale="25000" lnSpcReduction="20000"/>
          </a:bodyPr>
          <a:lstStyle/>
          <a:p>
            <a:pPr marL="0" indent="0" algn="just" fontAlgn="base">
              <a:spcAft>
                <a:spcPts val="0"/>
              </a:spcAft>
              <a:buNone/>
            </a:pP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Німеччина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вважається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країною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поетів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і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мислителів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: І.В. Гете, Т. Манн, Ф. Кафка, Г. Гессе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автори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,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чиї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твори є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всесвітньо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відомими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.</a:t>
            </a:r>
            <a:endParaRPr lang="ru-RU" sz="9600" dirty="0">
              <a:solidFill>
                <a:schemeClr val="tx1"/>
              </a:solidFill>
              <a:latin typeface="Bahnschrift SemiBold Condensed" panose="020B0502040204020203" pitchFamily="34" charset="0"/>
              <a:ea typeface="Times New Roman" panose="02020603050405020304"/>
            </a:endParaRPr>
          </a:p>
          <a:p>
            <a:pPr marL="0" indent="0" algn="just" fontAlgn="base">
              <a:spcAft>
                <a:spcPts val="0"/>
              </a:spcAft>
              <a:buNone/>
            </a:pP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10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Нобелівських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премій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з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літератури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були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вручені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німецьким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,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австрійським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і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шведським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авторам.</a:t>
            </a:r>
            <a:endParaRPr lang="ru-RU" sz="9600" dirty="0">
              <a:solidFill>
                <a:schemeClr val="tx1"/>
              </a:solidFill>
              <a:latin typeface="Bahnschrift SemiBold Condensed" panose="020B0502040204020203" pitchFamily="34" charset="0"/>
              <a:ea typeface="Times New Roman" panose="02020603050405020304"/>
            </a:endParaRPr>
          </a:p>
          <a:p>
            <a:pPr marL="0" indent="0" algn="just" fontAlgn="base">
              <a:spcAft>
                <a:spcPts val="0"/>
              </a:spcAft>
              <a:buNone/>
            </a:pP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Світ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класичної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музики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немислимий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без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імен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Моцарта, Баха, Бетховена, Штрауса і Вагнера.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Починаючи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з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величної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архітектури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середніх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віків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до авангардного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напрямку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endParaRPr lang="ru-RU" sz="9600" dirty="0">
              <a:solidFill>
                <a:schemeClr val="tx1"/>
              </a:solidFill>
              <a:latin typeface="Bahnschrift SemiBold Condensed" panose="020B0502040204020203" pitchFamily="34" charset="0"/>
              <a:ea typeface="Times New Roman" panose="02020603050405020304"/>
            </a:endParaRPr>
          </a:p>
          <a:p>
            <a:pPr marL="0" indent="0" algn="just" fontAlgn="base">
              <a:spcAft>
                <a:spcPts val="0"/>
              </a:spcAft>
              <a:buNone/>
            </a:pP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Філософію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і науку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також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не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можна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уявити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без вкладу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німецьких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мислителів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.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Філософія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Канта, Гегеля, Маркса,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Ніцше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та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багатьох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інших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endParaRPr lang="ru-RU" sz="9600" dirty="0">
              <a:solidFill>
                <a:schemeClr val="tx1"/>
              </a:solidFill>
              <a:latin typeface="Bahnschrift SemiBold Condensed" panose="020B0502040204020203" pitchFamily="34" charset="0"/>
              <a:ea typeface="Times New Roman" panose="02020603050405020304"/>
            </a:endParaRPr>
          </a:p>
          <a:p>
            <a:pPr marL="0" indent="0" algn="just" fontAlgn="base">
              <a:spcAft>
                <a:spcPts val="0"/>
              </a:spcAft>
              <a:buNone/>
            </a:pP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Вчені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трьох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найбільших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німецькомовних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країн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отримали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безліч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Нобелівських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премій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з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фізики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,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хімії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та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медицині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.</a:t>
            </a:r>
            <a:endParaRPr lang="ru-RU" sz="9600" dirty="0">
              <a:solidFill>
                <a:schemeClr val="tx1"/>
              </a:solidFill>
              <a:latin typeface="Bahnschrift SemiBold Condensed" panose="020B0502040204020203" pitchFamily="34" charset="0"/>
              <a:ea typeface="Times New Roman" panose="02020603050405020304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476" y="2060848"/>
            <a:ext cx="1701159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/>
          <p:nvPr>
            <p:ph type="title"/>
          </p:nvPr>
        </p:nvSpPr>
        <p:spPr>
          <a:xfrm>
            <a:off x="301625" y="262255"/>
            <a:ext cx="8686800" cy="853440"/>
          </a:xfrm>
        </p:spPr>
        <p:txBody>
          <a:bodyPr>
            <a:normAutofit fontScale="90000"/>
          </a:bodyPr>
          <a:p>
            <a:pPr algn="ctr"/>
            <a:br>
              <a:rPr lang="ru-RU" b="1" dirty="0" err="1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Calibri" panose="020F0502020204030204"/>
                <a:cs typeface="Times New Roman" panose="02020603050405020304"/>
                <a:sym typeface="+mn-ea"/>
              </a:rPr>
            </a:br>
            <a:r>
              <a:rPr lang="ru-RU" sz="3110" b="1" dirty="0" err="1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Calibri" panose="020F0502020204030204"/>
                <a:cs typeface="Times New Roman" panose="02020603050405020304"/>
                <a:sym typeface="+mn-ea"/>
              </a:rPr>
              <a:t>Скільки</a:t>
            </a:r>
            <a:r>
              <a:rPr lang="ru-RU" sz="3110" b="1" dirty="0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Calibri" panose="020F0502020204030204"/>
                <a:cs typeface="Times New Roman" panose="02020603050405020304"/>
                <a:sym typeface="+mn-ea"/>
              </a:rPr>
              <a:t> </a:t>
            </a:r>
            <a:r>
              <a:rPr lang="ru-RU" sz="3110" b="1" dirty="0" err="1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Calibri" panose="020F0502020204030204"/>
                <a:cs typeface="Times New Roman" panose="02020603050405020304"/>
                <a:sym typeface="+mn-ea"/>
              </a:rPr>
              <a:t>мов</a:t>
            </a:r>
            <a:r>
              <a:rPr lang="ru-RU" sz="3110" b="1" dirty="0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Calibri" panose="020F0502020204030204"/>
                <a:cs typeface="Times New Roman" panose="02020603050405020304"/>
                <a:sym typeface="+mn-ea"/>
              </a:rPr>
              <a:t> </a:t>
            </a:r>
            <a:r>
              <a:rPr lang="ru-RU" sz="3110" b="1" dirty="0" err="1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Calibri" panose="020F0502020204030204"/>
                <a:cs typeface="Times New Roman" panose="02020603050405020304"/>
                <a:sym typeface="+mn-ea"/>
              </a:rPr>
              <a:t>ти</a:t>
            </a:r>
            <a:r>
              <a:rPr lang="ru-RU" sz="3110" b="1" dirty="0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Calibri" panose="020F0502020204030204"/>
                <a:cs typeface="Times New Roman" panose="02020603050405020304"/>
                <a:sym typeface="+mn-ea"/>
              </a:rPr>
              <a:t> </a:t>
            </a:r>
            <a:r>
              <a:rPr lang="ru-RU" sz="3110" b="1" dirty="0" err="1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Calibri" panose="020F0502020204030204"/>
                <a:cs typeface="Times New Roman" panose="02020603050405020304"/>
                <a:sym typeface="+mn-ea"/>
              </a:rPr>
              <a:t>знаєш</a:t>
            </a:r>
            <a:r>
              <a:rPr lang="ru-RU" sz="3110" b="1" dirty="0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Calibri" panose="020F0502020204030204"/>
                <a:cs typeface="Times New Roman" panose="02020603050405020304"/>
                <a:sym typeface="+mn-ea"/>
              </a:rPr>
              <a:t> – </a:t>
            </a:r>
            <a:r>
              <a:rPr lang="ru-RU" sz="3110" b="1" dirty="0" err="1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Calibri" panose="020F0502020204030204"/>
                <a:cs typeface="Times New Roman" panose="02020603050405020304"/>
                <a:sym typeface="+mn-ea"/>
              </a:rPr>
              <a:t>стільки</a:t>
            </a:r>
            <a:r>
              <a:rPr lang="ru-RU" sz="3110" b="1" dirty="0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Calibri" panose="020F0502020204030204"/>
                <a:cs typeface="Times New Roman" panose="02020603050405020304"/>
                <a:sym typeface="+mn-ea"/>
              </a:rPr>
              <a:t> </a:t>
            </a:r>
            <a:r>
              <a:rPr lang="ru-RU" sz="3110" b="1" dirty="0" err="1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Calibri" panose="020F0502020204030204"/>
                <a:cs typeface="Times New Roman" panose="02020603050405020304"/>
                <a:sym typeface="+mn-ea"/>
              </a:rPr>
              <a:t>разів</a:t>
            </a:r>
            <a:r>
              <a:rPr lang="ru-RU" sz="3110" b="1" dirty="0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Calibri" panose="020F0502020204030204"/>
                <a:cs typeface="Times New Roman" panose="02020603050405020304"/>
                <a:sym typeface="+mn-ea"/>
              </a:rPr>
              <a:t> </a:t>
            </a:r>
            <a:r>
              <a:rPr lang="ru-RU" sz="3110" b="1" dirty="0" err="1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Calibri" panose="020F0502020204030204"/>
                <a:cs typeface="Times New Roman" panose="02020603050405020304"/>
                <a:sym typeface="+mn-ea"/>
              </a:rPr>
              <a:t>ти</a:t>
            </a:r>
            <a:r>
              <a:rPr lang="ru-RU" sz="3110" b="1" dirty="0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Calibri" panose="020F0502020204030204"/>
                <a:cs typeface="Times New Roman" panose="02020603050405020304"/>
                <a:sym typeface="+mn-ea"/>
              </a:rPr>
              <a:t> </a:t>
            </a:r>
            <a:r>
              <a:rPr lang="ru-RU" sz="3110" b="1" dirty="0" err="1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Calibri" panose="020F0502020204030204"/>
                <a:cs typeface="Times New Roman" panose="02020603050405020304"/>
                <a:sym typeface="+mn-ea"/>
              </a:rPr>
              <a:t>людина</a:t>
            </a:r>
            <a:r>
              <a:rPr lang="ru-RU" sz="3110" b="1" dirty="0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Calibri" panose="020F0502020204030204"/>
                <a:cs typeface="Times New Roman" panose="02020603050405020304"/>
                <a:sym typeface="+mn-ea"/>
              </a:rPr>
              <a:t>.</a:t>
            </a:r>
            <a:r>
              <a:rPr lang="ru-RU" sz="3110" b="1" dirty="0">
                <a:solidFill>
                  <a:srgbClr val="515151"/>
                </a:solidFill>
                <a:effectLst/>
                <a:latin typeface="Bahnschrift SemiBold Condensed" panose="020B0502040204020203" pitchFamily="34" charset="0"/>
                <a:ea typeface="Calibri" panose="020F0502020204030204"/>
                <a:cs typeface="Times New Roman" panose="02020603050405020304"/>
                <a:sym typeface="+mn-ea"/>
              </a:rPr>
              <a:t> </a:t>
            </a:r>
            <a:br>
              <a:rPr lang="ru-RU" b="1" dirty="0">
                <a:solidFill>
                  <a:srgbClr val="515151"/>
                </a:solidFill>
                <a:effectLst/>
                <a:latin typeface="Bahnschrift SemiBold Condensed" panose="020B0502040204020203" pitchFamily="34" charset="0"/>
                <a:ea typeface="Calibri" panose="020F0502020204030204"/>
                <a:cs typeface="Times New Roman" panose="02020603050405020304"/>
                <a:sym typeface="+mn-ea"/>
              </a:rPr>
            </a:br>
            <a:endParaRPr lang="ru-RU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616585"/>
            <a:ext cx="7447280" cy="396875"/>
          </a:xfrm>
        </p:spPr>
        <p:txBody>
          <a:bodyPr>
            <a:normAutofit fontScale="90000"/>
          </a:bodyPr>
          <a:p>
            <a:r>
              <a:rPr lang="en-US" altLang="en-US" sz="1780"/>
              <a:t>«</a:t>
            </a:r>
            <a:r>
              <a:rPr lang="en-US" altLang="en-US" sz="1780"/>
              <a:t>Друга</a:t>
            </a:r>
            <a:r>
              <a:rPr lang="en-US" altLang="ru-RU" sz="1780"/>
              <a:t> </a:t>
            </a:r>
            <a:r>
              <a:rPr lang="en-US" altLang="en-US" sz="1780"/>
              <a:t>іноземна</a:t>
            </a:r>
            <a:r>
              <a:rPr lang="en-US" altLang="ru-RU" sz="1780"/>
              <a:t> </a:t>
            </a:r>
            <a:r>
              <a:rPr lang="en-US" altLang="en-US" sz="1780"/>
              <a:t>мова</a:t>
            </a:r>
            <a:r>
              <a:rPr lang="en-US" altLang="ru-RU" sz="1780"/>
              <a:t> (</a:t>
            </a:r>
            <a:r>
              <a:rPr lang="en-US" altLang="en-US" sz="1780"/>
              <a:t>за</a:t>
            </a:r>
            <a:r>
              <a:rPr lang="en-US" altLang="ru-RU" sz="1780"/>
              <a:t> </a:t>
            </a:r>
            <a:r>
              <a:rPr lang="en-US" altLang="en-US" sz="1780"/>
              <a:t>професійним</a:t>
            </a:r>
            <a:r>
              <a:rPr lang="en-US" altLang="ru-RU" sz="1780"/>
              <a:t> </a:t>
            </a:r>
            <a:r>
              <a:rPr lang="en-US" altLang="en-US" sz="1780"/>
              <a:t>спрямуванням</a:t>
            </a:r>
            <a:r>
              <a:rPr lang="en-US" altLang="ru-RU" sz="1780"/>
              <a:t>) (</a:t>
            </a:r>
            <a:r>
              <a:rPr lang="en-US" altLang="en-US" sz="1780"/>
              <a:t>німецька</a:t>
            </a:r>
            <a:r>
              <a:rPr lang="en-US" altLang="ru-RU" sz="1780"/>
              <a:t>)</a:t>
            </a:r>
            <a:r>
              <a:rPr lang="en-US" altLang="en-US" sz="1780"/>
              <a:t>»</a:t>
            </a:r>
            <a:endParaRPr lang="en-US" altLang="en-US" sz="178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p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Метою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навчальної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Друга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іноземна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професійним</a:t>
            </a: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спрямуванням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німецька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міжкультурної</a:t>
            </a: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іншомовної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комунікативної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компетентності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межах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навчальних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тем</a:t>
            </a: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приватної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суспільної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навчальної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сфер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німецької</a:t>
            </a: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сферах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окреслені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тематикою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uk-UA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курсу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шляхом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практичного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оволодіння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всіма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видами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мовленнєвої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p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Знати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лексичний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тематиці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межах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uk-UA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іноземною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мовою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граматичні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конструкції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uk-UA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необхідними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вміти</a:t>
            </a:r>
            <a:r>
              <a:rPr lang="uk-UA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uk-UA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отриманні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вести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бесіду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межах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запропонованої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тематики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висловлювати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тих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uk-UA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аспектів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володіти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навичками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аудіювання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письма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говоріння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межах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іноземною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мовою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endParaRPr lang="en-US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79511" y="378530"/>
            <a:ext cx="70831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cap="all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Мова</a:t>
            </a:r>
            <a:r>
              <a:rPr lang="ru-RU" sz="2400" i="1" cap="all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науки і </a:t>
            </a:r>
            <a:r>
              <a:rPr lang="ru-RU" sz="2400" i="1" cap="all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бізнесу</a:t>
            </a:r>
            <a:endParaRPr lang="ru-RU" sz="2400" i="1" cap="all" dirty="0">
              <a:solidFill>
                <a:srgbClr val="0E202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Condensed" panose="020B0502040204020203" pitchFamily="34" charset="0"/>
            </a:endParaRPr>
          </a:p>
          <a:p>
            <a:pPr algn="ctr"/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Фахівці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,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які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розмовляють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німецькою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мовою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, 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мають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попит у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всьому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світі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,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що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дає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їм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можливість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отримати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роботу в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міжнародних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компаніях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 будь-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якої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країни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.</a:t>
            </a:r>
            <a:endParaRPr lang="ru-RU" sz="2400" i="1" dirty="0">
              <a:solidFill>
                <a:srgbClr val="0E202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Condensed" panose="020B0502040204020203" pitchFamily="34" charset="0"/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384598"/>
            <a:ext cx="4127727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63688" y="4693215"/>
            <a:ext cx="70831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1" cap="all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Захопливі</a:t>
            </a:r>
            <a:r>
              <a:rPr lang="ru-RU" sz="2400" b="1" i="1" cap="all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</a:t>
            </a:r>
            <a:r>
              <a:rPr lang="ru-RU" sz="2400" b="1" i="1" cap="all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подорожі</a:t>
            </a:r>
            <a:endParaRPr lang="ru-RU" sz="2400" b="1" i="1" cap="all" dirty="0">
              <a:solidFill>
                <a:srgbClr val="0E202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Condensed" panose="020B0502040204020203" pitchFamily="34" charset="0"/>
            </a:endParaRPr>
          </a:p>
          <a:p>
            <a:pPr algn="ctr"/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Насолоджуйтесь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Європою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,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подорожуючи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! </a:t>
            </a:r>
            <a:endParaRPr lang="ru-RU" sz="2400" i="1" dirty="0">
              <a:solidFill>
                <a:srgbClr val="0E202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Condensed" panose="020B0502040204020203" pitchFamily="34" charset="0"/>
            </a:endParaRPr>
          </a:p>
          <a:p>
            <a:pPr algn="ctr"/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Знаючи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німецьку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мову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,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це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зробити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простіше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, 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адже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німецька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є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найпоширенішою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рідною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 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мовою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 у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країнах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 </a:t>
            </a:r>
            <a:r>
              <a:rPr lang="ru-RU" sz="2400" i="1" dirty="0" err="1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Євросоюзу</a:t>
            </a:r>
            <a:r>
              <a:rPr lang="ru-RU" sz="2400" i="1" dirty="0">
                <a:solidFill>
                  <a:srgbClr val="0E20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.</a:t>
            </a:r>
            <a:endParaRPr lang="ru-RU" sz="2400" b="0" i="1" dirty="0">
              <a:solidFill>
                <a:srgbClr val="0E202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Condensed" panose="020B0502040204020203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43508" y="1772816"/>
            <a:ext cx="885698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500" dirty="0" err="1">
                <a:solidFill>
                  <a:srgbClr val="002060"/>
                </a:solidFill>
                <a:latin typeface="Bahnschrift SemiBold Condensed" panose="020B0502040204020203" pitchFamily="34" charset="0"/>
              </a:rPr>
              <a:t>Дякую</a:t>
            </a:r>
            <a:r>
              <a:rPr lang="ru-RU" sz="11500" b="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 за </a:t>
            </a:r>
            <a:r>
              <a:rPr lang="ru-RU" sz="11500" b="0" dirty="0" err="1">
                <a:solidFill>
                  <a:srgbClr val="002060"/>
                </a:solidFill>
                <a:latin typeface="Bahnschrift SemiBold Condensed" panose="020B0502040204020203" pitchFamily="34" charset="0"/>
              </a:rPr>
              <a:t>увагу</a:t>
            </a:r>
            <a:r>
              <a:rPr lang="ru-RU" sz="11500" b="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!</a:t>
            </a:r>
            <a:endParaRPr lang="ru-RU" sz="11500" b="0" dirty="0">
              <a:solidFill>
                <a:srgbClr val="002060"/>
              </a:solidFill>
              <a:latin typeface="Bahnschrift SemiBold Condensed" panose="020B0502040204020203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000" dirty="0">
                <a:latin typeface="Bahnschrift SemiBold Condensed" panose="020B0502040204020203" pitchFamily="34" charset="0"/>
              </a:rPr>
              <a:t>Хто говорить німецькою мовою?</a:t>
            </a:r>
            <a:endParaRPr lang="ru-RU" sz="5000" dirty="0">
              <a:latin typeface="Bahnschrift SemiBold 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1930" y="1711960"/>
            <a:ext cx="8789670" cy="4956810"/>
          </a:xfrm>
        </p:spPr>
        <p:txBody>
          <a:bodyPr>
            <a:normAutofit fontScale="50000"/>
          </a:bodyPr>
          <a:lstStyle/>
          <a:p>
            <a:pPr fontAlgn="base">
              <a:spcAft>
                <a:spcPts val="0"/>
              </a:spcAft>
            </a:pP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Німецький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–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найпоширеніша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мова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в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Європі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.</a:t>
            </a:r>
            <a:endParaRPr lang="ru-RU" sz="4365" dirty="0">
              <a:latin typeface="Bahnschrift SemiBold Condensed" panose="020B0502040204020203" pitchFamily="34" charset="0"/>
              <a:ea typeface="Times New Roman" panose="02020603050405020304"/>
            </a:endParaRPr>
          </a:p>
          <a:p>
            <a:pPr algn="just" fontAlgn="base">
              <a:spcAft>
                <a:spcPts val="0"/>
              </a:spcAft>
            </a:pP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Німецька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мова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є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рідною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мовою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для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найбільшої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кількості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людей в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Європі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.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Це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не дивно,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оскільки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тільки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в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Німеччині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живе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82,5 млн.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жителів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. Але не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тільки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в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Німеччині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говорять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німецькою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,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це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також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державна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мова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Австрії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,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Швейцарії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, Люксембургу та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Ліхтенштейну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.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Крім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того,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німецька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є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рідною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мовою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для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значної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частини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населення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північної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Італії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,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східної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Бельгії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,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Нідерландів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,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Данії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,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східної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Франції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,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частини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Польщі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,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Чеської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Республіки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та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Румунії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.</a:t>
            </a:r>
            <a:endParaRPr lang="ru-RU" sz="4365" dirty="0">
              <a:latin typeface="Bahnschrift SemiBold Condensed" panose="020B0502040204020203" pitchFamily="34" charset="0"/>
              <a:ea typeface="Times New Roman" panose="02020603050405020304"/>
            </a:endParaRPr>
          </a:p>
          <a:p>
            <a:pPr algn="just" fontAlgn="base">
              <a:spcAft>
                <a:spcPts val="0"/>
              </a:spcAft>
            </a:pP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Вивчення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німецької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мови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об’єднає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вас з 130 млн.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носіїв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мови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по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всій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земній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кулі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,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крім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того,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багато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людей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вчить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німецьку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мову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як другу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мову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.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Це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третя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,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найбільш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популярна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іноземна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мова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,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що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вивчається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в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усьому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світі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і друга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найбільш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популярний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в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Європі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і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Японії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після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4365" dirty="0" err="1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англійської</a:t>
            </a:r>
            <a:r>
              <a:rPr lang="ru-RU" sz="4365" dirty="0">
                <a:solidFill>
                  <a:srgbClr val="404040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.</a:t>
            </a:r>
            <a:endParaRPr lang="ru-RU" sz="4365" dirty="0">
              <a:latin typeface="Bahnschrift SemiBold Condensed" panose="020B0502040204020203" pitchFamily="34" charset="0"/>
              <a:ea typeface="Times New Roman" panose="02020603050405020304"/>
            </a:endParaRPr>
          </a:p>
          <a:p>
            <a:endParaRPr lang="ru-RU" sz="436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00064"/>
            <a:ext cx="8686800" cy="841248"/>
          </a:xfrm>
          <a:effectLst/>
        </p:spPr>
        <p:txBody>
          <a:bodyPr>
            <a:noAutofit/>
          </a:bodyPr>
          <a:lstStyle/>
          <a:p>
            <a:pPr algn="ctr"/>
            <a:r>
              <a:rPr lang="uk-UA" sz="5000" b="1" dirty="0">
                <a:solidFill>
                  <a:schemeClr val="tx1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Німецькомовні країни</a:t>
            </a:r>
            <a:endParaRPr lang="ru-RU" sz="5000" b="1" dirty="0">
              <a:solidFill>
                <a:schemeClr val="tx1"/>
              </a:solidFill>
              <a:latin typeface="Bahnschrift SemiBold Condensed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43" y="1412776"/>
            <a:ext cx="8571511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7524" y="4509120"/>
            <a:ext cx="5256584" cy="1944216"/>
          </a:xfrm>
        </p:spPr>
        <p:txBody>
          <a:bodyPr>
            <a:normAutofit/>
          </a:bodyPr>
          <a:lstStyle/>
          <a:p>
            <a:pPr algn="just"/>
            <a:r>
              <a:rPr lang="ru-RU" sz="3000" dirty="0" err="1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Згідно</a:t>
            </a:r>
            <a:r>
              <a:rPr lang="ru-RU" sz="3000" dirty="0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3000" dirty="0" err="1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зі</a:t>
            </a:r>
            <a:r>
              <a:rPr lang="ru-RU" sz="3000" dirty="0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 статистикою, </a:t>
            </a:r>
            <a:r>
              <a:rPr lang="ru-RU" sz="3000" dirty="0" err="1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щорічно</a:t>
            </a:r>
            <a:r>
              <a:rPr lang="ru-RU" sz="3000" dirty="0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3000" dirty="0" err="1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кількість</a:t>
            </a:r>
            <a:r>
              <a:rPr lang="ru-RU" sz="3000" dirty="0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 людей </a:t>
            </a:r>
            <a:r>
              <a:rPr lang="ru-RU" sz="3000" dirty="0" err="1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які</a:t>
            </a:r>
            <a:r>
              <a:rPr lang="ru-RU" sz="3000" dirty="0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3000" dirty="0" err="1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починають</a:t>
            </a:r>
            <a:r>
              <a:rPr lang="ru-RU" sz="3000" dirty="0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3000" dirty="0" err="1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вивчати</a:t>
            </a:r>
            <a:r>
              <a:rPr lang="ru-RU" sz="3000" dirty="0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3000" dirty="0" err="1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німецьку</a:t>
            </a:r>
            <a:r>
              <a:rPr lang="ru-RU" sz="3000" dirty="0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3000" dirty="0" err="1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мову</a:t>
            </a:r>
            <a:r>
              <a:rPr lang="ru-RU" sz="3000" dirty="0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, становить 15 - 18 млн </a:t>
            </a:r>
            <a:r>
              <a:rPr lang="ru-RU" sz="3000" dirty="0" err="1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осіб</a:t>
            </a:r>
            <a:r>
              <a:rPr lang="ru-RU" sz="3000" dirty="0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.</a:t>
            </a:r>
            <a:endParaRPr lang="ru-RU" sz="3000" dirty="0">
              <a:solidFill>
                <a:schemeClr val="tx1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flipH="1">
            <a:off x="8135143" y="587727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4" r="14054"/>
          <a:stretch>
            <a:fillRect/>
          </a:stretch>
        </p:blipFill>
        <p:spPr bwMode="auto">
          <a:xfrm>
            <a:off x="2915816" y="404664"/>
            <a:ext cx="5605264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88640"/>
            <a:ext cx="4649944" cy="3066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3501008"/>
            <a:ext cx="7273628" cy="2472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dirty="0">
                <a:latin typeface="Bahnschrift SemiBold Condensed" panose="020B0502040204020203" pitchFamily="34" charset="0"/>
                <a:ea typeface="Times New Roman" panose="02020603050405020304"/>
              </a:rPr>
              <a:t>В </a:t>
            </a:r>
            <a:r>
              <a:rPr lang="ru-RU" sz="3000" dirty="0" err="1">
                <a:latin typeface="Bahnschrift SemiBold Condensed" panose="020B0502040204020203" pitchFamily="34" charset="0"/>
                <a:ea typeface="Times New Roman" panose="02020603050405020304"/>
              </a:rPr>
              <a:t>українську</a:t>
            </a:r>
            <a:r>
              <a:rPr lang="ru-RU" sz="3000" dirty="0"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3000" dirty="0" err="1">
                <a:latin typeface="Bahnschrift SemiBold Condensed" panose="020B0502040204020203" pitchFamily="34" charset="0"/>
                <a:ea typeface="Times New Roman" panose="02020603050405020304"/>
              </a:rPr>
              <a:t>мову</a:t>
            </a:r>
            <a:r>
              <a:rPr lang="ru-RU" sz="3000" dirty="0"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3000" dirty="0" err="1">
                <a:latin typeface="Bahnschrift SemiBold Condensed" panose="020B0502040204020203" pitchFamily="34" charset="0"/>
                <a:ea typeface="Times New Roman" panose="02020603050405020304"/>
              </a:rPr>
              <a:t>перекочувало</a:t>
            </a:r>
            <a:r>
              <a:rPr lang="ru-RU" sz="3000" dirty="0"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3000" dirty="0" err="1">
                <a:latin typeface="Bahnschrift SemiBold Condensed" panose="020B0502040204020203" pitchFamily="34" charset="0"/>
                <a:ea typeface="Times New Roman" panose="02020603050405020304"/>
              </a:rPr>
              <a:t>багато</a:t>
            </a:r>
            <a:r>
              <a:rPr lang="ru-RU" sz="3000" dirty="0"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3000" dirty="0" err="1">
                <a:latin typeface="Bahnschrift SemiBold Condensed" panose="020B0502040204020203" pitchFamily="34" charset="0"/>
                <a:ea typeface="Times New Roman" panose="02020603050405020304"/>
              </a:rPr>
              <a:t>іноземних</a:t>
            </a:r>
            <a:r>
              <a:rPr lang="ru-RU" sz="3000" dirty="0"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3000" dirty="0" err="1">
                <a:latin typeface="Bahnschrift SemiBold Condensed" panose="020B0502040204020203" pitchFamily="34" charset="0"/>
                <a:ea typeface="Times New Roman" panose="02020603050405020304"/>
              </a:rPr>
              <a:t>слів</a:t>
            </a:r>
            <a:r>
              <a:rPr lang="ru-RU" sz="3000" dirty="0">
                <a:latin typeface="Bahnschrift SemiBold Condensed" panose="020B0502040204020203" pitchFamily="34" charset="0"/>
                <a:ea typeface="Times New Roman" panose="02020603050405020304"/>
              </a:rPr>
              <a:t>, </a:t>
            </a:r>
            <a:r>
              <a:rPr lang="ru-RU" sz="3000" dirty="0" err="1">
                <a:latin typeface="Bahnschrift SemiBold Condensed" panose="020B0502040204020203" pitchFamily="34" charset="0"/>
                <a:ea typeface="Times New Roman" panose="02020603050405020304"/>
              </a:rPr>
              <a:t>зокрема</a:t>
            </a:r>
            <a:r>
              <a:rPr lang="ru-RU" sz="3000" dirty="0"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3000" dirty="0" err="1">
                <a:latin typeface="Bahnschrift SemiBold Condensed" panose="020B0502040204020203" pitchFamily="34" charset="0"/>
                <a:ea typeface="Times New Roman" panose="02020603050405020304"/>
              </a:rPr>
              <a:t>німецьких</a:t>
            </a:r>
            <a:r>
              <a:rPr lang="ru-RU" sz="3000" dirty="0">
                <a:latin typeface="Bahnschrift SemiBold Condensed" panose="020B0502040204020203" pitchFamily="34" charset="0"/>
                <a:ea typeface="Times New Roman" panose="02020603050405020304"/>
              </a:rPr>
              <a:t>, </a:t>
            </a:r>
            <a:r>
              <a:rPr lang="ru-RU" sz="3000" dirty="0" err="1">
                <a:latin typeface="Bahnschrift SemiBold Condensed" panose="020B0502040204020203" pitchFamily="34" charset="0"/>
                <a:ea typeface="Times New Roman" panose="02020603050405020304"/>
              </a:rPr>
              <a:t>які</a:t>
            </a:r>
            <a:r>
              <a:rPr lang="ru-RU" sz="3000" dirty="0">
                <a:latin typeface="Bahnschrift SemiBold Condensed" panose="020B0502040204020203" pitchFamily="34" charset="0"/>
                <a:ea typeface="Times New Roman" panose="02020603050405020304"/>
              </a:rPr>
              <a:t> ми </a:t>
            </a:r>
            <a:r>
              <a:rPr lang="ru-RU" sz="3000" dirty="0" err="1">
                <a:latin typeface="Bahnschrift SemiBold Condensed" panose="020B0502040204020203" pitchFamily="34" charset="0"/>
                <a:ea typeface="Times New Roman" panose="02020603050405020304"/>
              </a:rPr>
              <a:t>вживаємо</a:t>
            </a:r>
            <a:r>
              <a:rPr lang="ru-RU" sz="3000" dirty="0">
                <a:latin typeface="Bahnschrift SemiBold Condensed" panose="020B0502040204020203" pitchFamily="34" charset="0"/>
                <a:ea typeface="Times New Roman" panose="02020603050405020304"/>
              </a:rPr>
              <a:t>, не </a:t>
            </a:r>
            <a:r>
              <a:rPr lang="ru-RU" sz="3000" dirty="0" err="1">
                <a:latin typeface="Bahnschrift SemiBold Condensed" panose="020B0502040204020203" pitchFamily="34" charset="0"/>
                <a:ea typeface="Times New Roman" panose="02020603050405020304"/>
              </a:rPr>
              <a:t>замислюючись</a:t>
            </a:r>
            <a:r>
              <a:rPr lang="ru-RU" sz="3000" dirty="0">
                <a:latin typeface="Bahnschrift SemiBold Condensed" panose="020B0502040204020203" pitchFamily="34" charset="0"/>
                <a:ea typeface="Times New Roman" panose="02020603050405020304"/>
              </a:rPr>
              <a:t> про </a:t>
            </a:r>
            <a:r>
              <a:rPr lang="ru-RU" sz="3000" dirty="0" err="1">
                <a:latin typeface="Bahnschrift SemiBold Condensed" panose="020B0502040204020203" pitchFamily="34" charset="0"/>
                <a:ea typeface="Times New Roman" panose="02020603050405020304"/>
              </a:rPr>
              <a:t>їх</a:t>
            </a:r>
            <a:r>
              <a:rPr lang="ru-RU" sz="3000" dirty="0"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3000" dirty="0" err="1">
                <a:latin typeface="Bahnschrift SemiBold Condensed" panose="020B0502040204020203" pitchFamily="34" charset="0"/>
                <a:ea typeface="Times New Roman" panose="02020603050405020304"/>
              </a:rPr>
              <a:t>походження</a:t>
            </a:r>
            <a:r>
              <a:rPr lang="ru-RU" sz="3000" dirty="0">
                <a:latin typeface="Bahnschrift SemiBold Condensed" panose="020B0502040204020203" pitchFamily="34" charset="0"/>
                <a:ea typeface="Times New Roman" panose="02020603050405020304"/>
              </a:rPr>
              <a:t> - ландшафт, мольберт, солдат, </a:t>
            </a:r>
            <a:r>
              <a:rPr lang="ru-RU" sz="3000" dirty="0" err="1">
                <a:latin typeface="Bahnschrift SemiBold Condensed" panose="020B0502040204020203" pitchFamily="34" charset="0"/>
                <a:ea typeface="Times New Roman" panose="02020603050405020304"/>
              </a:rPr>
              <a:t>феєрверк</a:t>
            </a:r>
            <a:r>
              <a:rPr lang="ru-RU" sz="3000" dirty="0">
                <a:latin typeface="Bahnschrift SemiBold Condensed" panose="020B0502040204020203" pitchFamily="34" charset="0"/>
                <a:ea typeface="Times New Roman" panose="02020603050405020304"/>
              </a:rPr>
              <a:t>, циферблат, бутерброд і </a:t>
            </a:r>
            <a:r>
              <a:rPr lang="ru-RU" sz="3000" dirty="0" err="1">
                <a:latin typeface="Bahnschrift SemiBold Condensed" panose="020B0502040204020203" pitchFamily="34" charset="0"/>
                <a:ea typeface="Times New Roman" panose="02020603050405020304"/>
              </a:rPr>
              <a:t>багато</a:t>
            </a:r>
            <a:r>
              <a:rPr lang="ru-RU" sz="3000" dirty="0"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3000" dirty="0" err="1">
                <a:latin typeface="Bahnschrift SemiBold Condensed" panose="020B0502040204020203" pitchFamily="34" charset="0"/>
                <a:ea typeface="Times New Roman" panose="02020603050405020304"/>
              </a:rPr>
              <a:t>іншого</a:t>
            </a:r>
            <a:r>
              <a:rPr lang="ru-RU" sz="3000" dirty="0">
                <a:latin typeface="Bahnschrift SemiBold Condensed" panose="020B0502040204020203" pitchFamily="34" charset="0"/>
                <a:ea typeface="Times New Roman" panose="02020603050405020304"/>
              </a:rPr>
              <a:t>, </a:t>
            </a:r>
            <a:r>
              <a:rPr lang="ru-RU" sz="3000" dirty="0" err="1">
                <a:latin typeface="Bahnschrift SemiBold Condensed" panose="020B0502040204020203" pitchFamily="34" charset="0"/>
                <a:ea typeface="Times New Roman" panose="02020603050405020304"/>
              </a:rPr>
              <a:t>тощо</a:t>
            </a:r>
            <a:r>
              <a:rPr lang="ru-RU" sz="3000" dirty="0">
                <a:latin typeface="Bahnschrift SemiBold Condensed" panose="020B0502040204020203" pitchFamily="34" charset="0"/>
                <a:ea typeface="Times New Roman" panose="02020603050405020304"/>
              </a:rPr>
              <a:t>.</a:t>
            </a:r>
            <a:endParaRPr lang="ru-RU" sz="3000" dirty="0">
              <a:latin typeface="Bahnschrift SemiBold Condensed" panose="020B0502040204020203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775" y="260350"/>
            <a:ext cx="8663940" cy="981710"/>
          </a:xfrm>
        </p:spPr>
        <p:txBody>
          <a:bodyPr>
            <a:noAutofit/>
          </a:bodyPr>
          <a:lstStyle/>
          <a:p>
            <a:r>
              <a:rPr lang="ru-RU" b="1" spc="-20" dirty="0" err="1">
                <a:solidFill>
                  <a:srgbClr val="121416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РОДЗИНКИ»в</a:t>
            </a:r>
            <a:r>
              <a:rPr lang="ru-RU" b="1" spc="-20" dirty="0">
                <a:solidFill>
                  <a:srgbClr val="121416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 НІМЕЦЬКОМУ АЛФАВІТІ</a:t>
            </a:r>
            <a:endParaRPr lang="ru-RU" dirty="0">
              <a:latin typeface="Bahnschrift SemiBold 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412776"/>
            <a:ext cx="4788024" cy="5184576"/>
          </a:xfrm>
        </p:spPr>
        <p:txBody>
          <a:bodyPr>
            <a:noAutofit/>
          </a:bodyPr>
          <a:lstStyle/>
          <a:p>
            <a:pPr algn="just">
              <a:lnSpc>
                <a:spcPts val="1980"/>
              </a:lnSpc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В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німецькій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ми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знаходимо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букви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використовуються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лише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цій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мові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. </a:t>
            </a:r>
            <a:endParaRPr lang="ru-RU" dirty="0">
              <a:solidFill>
                <a:schemeClr val="tx1"/>
              </a:solidFill>
              <a:latin typeface="Bahnschrift SemiBold Condensed" panose="020B0502040204020203" pitchFamily="34" charset="0"/>
            </a:endParaRPr>
          </a:p>
          <a:p>
            <a:pPr algn="just">
              <a:lnSpc>
                <a:spcPts val="1980"/>
              </a:lnSpc>
              <a:spcAft>
                <a:spcPts val="0"/>
              </a:spcAft>
            </a:pP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Зверніть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увагу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: три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умляути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ä, ö і ü, а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також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 ß (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Eszet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).</a:t>
            </a:r>
            <a:endParaRPr lang="ru-RU" dirty="0">
              <a:solidFill>
                <a:schemeClr val="tx1"/>
              </a:solidFill>
              <a:latin typeface="Bahnschrift SemiBold Condensed" panose="020B0502040204020203" pitchFamily="34" charset="0"/>
            </a:endParaRPr>
          </a:p>
          <a:p>
            <a:pPr algn="just">
              <a:lnSpc>
                <a:spcPts val="1980"/>
              </a:lnSpc>
              <a:spcAft>
                <a:spcPts val="0"/>
              </a:spcAft>
            </a:pP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Щодо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їх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вимови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:</a:t>
            </a:r>
            <a:endParaRPr lang="ru-RU" dirty="0">
              <a:solidFill>
                <a:schemeClr val="tx1"/>
              </a:solidFill>
              <a:latin typeface="Bahnschrift SemiBold Condensed" panose="020B0502040204020203" pitchFamily="34" charset="0"/>
            </a:endParaRPr>
          </a:p>
          <a:p>
            <a:pPr algn="just">
              <a:lnSpc>
                <a:spcPts val="1980"/>
              </a:lnSpc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1) ä -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вимовляється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так,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ніби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ви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вимовляєте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“а”, але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видаєте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звук “е”;</a:t>
            </a:r>
            <a:endParaRPr lang="ru-RU" dirty="0">
              <a:solidFill>
                <a:schemeClr val="tx1"/>
              </a:solidFill>
              <a:latin typeface="Bahnschrift SemiBold Condensed" panose="020B0502040204020203" pitchFamily="34" charset="0"/>
            </a:endParaRPr>
          </a:p>
          <a:p>
            <a:pPr algn="just">
              <a:lnSpc>
                <a:spcPts val="1980"/>
              </a:lnSpc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2) ö -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ніби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ви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збираєтеся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вимовити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“о”, але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видаєте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звук “е”;</a:t>
            </a:r>
            <a:endParaRPr lang="ru-RU" dirty="0">
              <a:solidFill>
                <a:schemeClr val="tx1"/>
              </a:solidFill>
              <a:latin typeface="Bahnschrift SemiBold Condensed" panose="020B0502040204020203" pitchFamily="34" charset="0"/>
            </a:endParaRPr>
          </a:p>
          <a:p>
            <a:pPr algn="just">
              <a:lnSpc>
                <a:spcPts val="1980"/>
              </a:lnSpc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3) ü -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вимовляється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складаючи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губи у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формі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“у”, але 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видаючи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звук “i”;</a:t>
            </a:r>
            <a:endParaRPr lang="ru-RU" dirty="0">
              <a:solidFill>
                <a:schemeClr val="tx1"/>
              </a:solidFill>
              <a:latin typeface="Bahnschrift SemiBold Condensed" panose="020B0502040204020203" pitchFamily="34" charset="0"/>
            </a:endParaRPr>
          </a:p>
          <a:p>
            <a:pPr algn="just">
              <a:lnSpc>
                <a:spcPts val="1980"/>
              </a:lnSpc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А ß </a:t>
            </a:r>
            <a:r>
              <a:rPr lang="ru-RU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вимовляється</a:t>
            </a:r>
            <a:r>
              <a:rPr lang="ru-RU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як «с».</a:t>
            </a:r>
            <a:endParaRPr lang="ru-RU" dirty="0">
              <a:solidFill>
                <a:schemeClr val="tx1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12776"/>
            <a:ext cx="3835152" cy="4901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31503" y="446984"/>
            <a:ext cx="8842248" cy="893784"/>
          </a:xfrm>
        </p:spPr>
        <p:txBody>
          <a:bodyPr>
            <a:normAutofit fontScale="90000"/>
          </a:bodyPr>
          <a:lstStyle/>
          <a:p>
            <a:r>
              <a:rPr lang="ru-RU" sz="5000" b="1" spc="-2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ІМЕННИКИ в </a:t>
            </a:r>
            <a:r>
              <a:rPr lang="ru-RU" sz="5000" b="1" spc="-2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НіМЕЦЬКІЙ</a:t>
            </a:r>
            <a:r>
              <a:rPr lang="ru-RU" sz="5000" b="1" spc="-2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МОВІ </a:t>
            </a:r>
            <a:r>
              <a:rPr lang="ru-RU" sz="3555" b="1" spc="-2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ПИШУТЬСЯ ЗАВЖДИ З ВЕЛИКОЇ ЛІТЕРИ</a:t>
            </a:r>
            <a:br>
              <a:rPr lang="ru-RU" sz="2400" dirty="0">
                <a:latin typeface="Calibri" panose="020F0502020204030204"/>
                <a:ea typeface="Calibri" panose="020F0502020204030204"/>
                <a:cs typeface="Times New Roman" panose="02020603050405020304"/>
              </a:rPr>
            </a:br>
            <a:endParaRPr lang="ru-RU" sz="24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699248" cy="47244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У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німецькій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мові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всі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без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винятку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іменники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повинні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починатися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з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великої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літери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. </a:t>
            </a:r>
            <a:endParaRPr lang="ru-RU" sz="3000" dirty="0">
              <a:solidFill>
                <a:srgbClr val="121416"/>
              </a:solidFill>
              <a:latin typeface="Bahnschrift SemiBold Condensed" panose="020B0502040204020203" pitchFamily="34" charset="0"/>
              <a:ea typeface="Times New Roman" panose="02020603050405020304"/>
              <a:cs typeface="Times New Roman" panose="02020603050405020304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Наприклад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: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der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Tisch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(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стіл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).</a:t>
            </a:r>
            <a:endParaRPr lang="ru-RU" sz="3000" dirty="0">
              <a:latin typeface="Bahnschrift SemiBold Condensed" panose="020B0502040204020203" pitchFamily="34" charset="0"/>
              <a:ea typeface="Calibri" panose="020F0502020204030204"/>
              <a:cs typeface="Times New Roman" panose="02020603050405020304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379" y="1600200"/>
            <a:ext cx="3751821" cy="4999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01918"/>
            <a:ext cx="8686800" cy="841248"/>
          </a:xfrm>
        </p:spPr>
        <p:txBody>
          <a:bodyPr>
            <a:noAutofit/>
          </a:bodyPr>
          <a:lstStyle/>
          <a:p>
            <a:r>
              <a:rPr lang="ru-RU" sz="4000" b="1" spc="-20" dirty="0">
                <a:solidFill>
                  <a:srgbClr val="121416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ІМЕННИКИ МАЮТЬ ТРИ РОДИ</a:t>
            </a:r>
            <a:endParaRPr lang="ru-RU" sz="4000" b="1" spc="-20" dirty="0">
              <a:solidFill>
                <a:srgbClr val="121416"/>
              </a:solidFill>
              <a:effectLst/>
              <a:latin typeface="Bahnschrift SemiBold Condensed" panose="020B0502040204020203" pitchFamily="34" charset="0"/>
              <a:ea typeface="Times New Roman" panose="02020603050405020304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427984" cy="3701008"/>
          </a:xfrm>
        </p:spPr>
        <p:txBody>
          <a:bodyPr>
            <a:normAutofit fontScale="92500"/>
          </a:bodyPr>
          <a:lstStyle/>
          <a:p>
            <a:pPr lvl="0" algn="just">
              <a:tabLst>
                <a:tab pos="457200" algn="l"/>
              </a:tabLst>
            </a:pP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Ще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одна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особливість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цієї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мови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. На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відміну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від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англійської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(в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якій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іменники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взагалі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не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мають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роду)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чи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іспанської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(де є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лише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чоловічий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і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жіночий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рід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), в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німецькій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мові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іменники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можуть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бути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чоловічого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,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жіночого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або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середнього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роду.</a:t>
            </a:r>
            <a:r>
              <a:rPr lang="ru-RU" sz="3000" b="1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endParaRPr lang="en-US" sz="3000" b="1" dirty="0">
              <a:solidFill>
                <a:srgbClr val="121416"/>
              </a:solidFill>
              <a:latin typeface="Bahnschrift SemiBold Condensed" panose="020B0502040204020203" pitchFamily="34" charset="0"/>
              <a:ea typeface="Times New Roman" panose="02020603050405020304"/>
              <a:cs typeface="Times New Roman" panose="02020603050405020304"/>
            </a:endParaRPr>
          </a:p>
          <a:p>
            <a:endParaRPr lang="ru-RU" sz="2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28800"/>
            <a:ext cx="4343400" cy="232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44009" y="4313693"/>
            <a:ext cx="4343400" cy="1831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ts val="1980"/>
              </a:lnSpc>
              <a:spcBef>
                <a:spcPct val="20000"/>
              </a:spcBef>
              <a:buClr>
                <a:srgbClr val="F0A22E"/>
              </a:buClr>
              <a:buSzPct val="70000"/>
              <a:buFont typeface="Wingdings 2" panose="05020102010507070707"/>
              <a:buChar char=""/>
              <a:tabLst>
                <a:tab pos="457200" algn="l"/>
              </a:tabLst>
            </a:pPr>
            <a:r>
              <a:rPr lang="ru-RU" sz="3000" b="1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Der</a:t>
            </a:r>
            <a:r>
              <a:rPr lang="ru-RU" sz="3000" b="1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b="1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Tisch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: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стіл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(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чоловічий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рід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).</a:t>
            </a:r>
            <a:endParaRPr lang="ru-RU" sz="3000" dirty="0">
              <a:solidFill>
                <a:srgbClr val="4E3B30"/>
              </a:solidFill>
              <a:latin typeface="Bahnschrift SemiBold Condensed" panose="020B0502040204020203" pitchFamily="34" charset="0"/>
              <a:ea typeface="Calibri" panose="020F0502020204030204"/>
              <a:cs typeface="Times New Roman" panose="02020603050405020304"/>
            </a:endParaRPr>
          </a:p>
          <a:p>
            <a:pPr marL="342900" lvl="0" indent="-342900" algn="just">
              <a:lnSpc>
                <a:spcPts val="1980"/>
              </a:lnSpc>
              <a:spcBef>
                <a:spcPct val="20000"/>
              </a:spcBef>
              <a:buClr>
                <a:srgbClr val="F0A22E"/>
              </a:buClr>
              <a:buSzPct val="70000"/>
              <a:buFont typeface="Wingdings 2" panose="05020102010507070707"/>
              <a:buChar char=""/>
              <a:tabLst>
                <a:tab pos="457200" algn="l"/>
              </a:tabLst>
            </a:pPr>
            <a:r>
              <a:rPr lang="ru-RU" sz="3000" b="1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Die</a:t>
            </a:r>
            <a:r>
              <a:rPr lang="ru-RU" sz="3000" b="1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 </a:t>
            </a:r>
            <a:r>
              <a:rPr lang="ru-RU" sz="3000" b="1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Lampe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: лампа (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жіночий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рід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).</a:t>
            </a:r>
            <a:endParaRPr lang="ru-RU" sz="3000" dirty="0">
              <a:solidFill>
                <a:srgbClr val="4E3B30"/>
              </a:solidFill>
              <a:latin typeface="Bahnschrift SemiBold Condensed" panose="020B0502040204020203" pitchFamily="34" charset="0"/>
              <a:ea typeface="Calibri" panose="020F0502020204030204"/>
              <a:cs typeface="Times New Roman" panose="02020603050405020304"/>
            </a:endParaRPr>
          </a:p>
          <a:p>
            <a:pPr marL="342900" lvl="0" indent="-342900">
              <a:lnSpc>
                <a:spcPts val="1980"/>
              </a:lnSpc>
              <a:spcBef>
                <a:spcPct val="20000"/>
              </a:spcBef>
              <a:buClr>
                <a:srgbClr val="F0A22E"/>
              </a:buClr>
              <a:buSzPct val="70000"/>
              <a:buFont typeface="Wingdings 2" panose="05020102010507070707"/>
              <a:buChar char=""/>
              <a:tabLst>
                <a:tab pos="457200" algn="l"/>
              </a:tabLst>
            </a:pPr>
            <a:r>
              <a:rPr lang="ru-RU" sz="3000" b="1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Das</a:t>
            </a:r>
            <a:r>
              <a:rPr lang="ru-RU" sz="3000" b="1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3000" b="1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Buch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: книга (</a:t>
            </a:r>
            <a:r>
              <a:rPr lang="ru-RU" sz="3000" dirty="0" err="1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середній</a:t>
            </a:r>
            <a:r>
              <a:rPr lang="en-US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uk-UA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рід</a:t>
            </a:r>
            <a:r>
              <a:rPr lang="ru-RU" sz="3000" dirty="0">
                <a:solidFill>
                  <a:srgbClr val="121416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).</a:t>
            </a:r>
            <a:endParaRPr lang="ru-RU" sz="3000" dirty="0">
              <a:solidFill>
                <a:srgbClr val="4E3B30"/>
              </a:solidFill>
              <a:latin typeface="Bahnschrift SemiBold Condensed" panose="020B0502040204020203" pitchFamily="34" charset="0"/>
              <a:ea typeface="Calibri" panose="020F05020202040302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188595"/>
            <a:ext cx="7553960" cy="841375"/>
          </a:xfrm>
        </p:spPr>
        <p:txBody>
          <a:bodyPr>
            <a:noAutofit/>
          </a:bodyPr>
          <a:lstStyle/>
          <a:p>
            <a:r>
              <a:rPr lang="ru-RU" sz="3200" b="1" spc="-20" dirty="0">
                <a:solidFill>
                  <a:srgbClr val="121416"/>
                </a:solidFill>
                <a:effectLst/>
                <a:latin typeface="Bahnschrift SemiBold Condensed" panose="020B0502040204020203" pitchFamily="34" charset="0"/>
                <a:ea typeface="Times New Roman" panose="02020603050405020304"/>
              </a:rPr>
              <a:t>ДВОЮРІДНА СЕСТРА АНГЛІЙСЬКОЇ</a:t>
            </a:r>
            <a:endParaRPr lang="ru-RU" sz="3200" b="1" spc="-20" dirty="0">
              <a:solidFill>
                <a:srgbClr val="121416"/>
              </a:solidFill>
              <a:effectLst/>
              <a:latin typeface="Bahnschrift SemiBold Condensed" panose="020B0502040204020203" pitchFamily="34" charset="0"/>
              <a:ea typeface="Times New Roman" panose="02020603050405020304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4800" y="1556792"/>
            <a:ext cx="4627240" cy="4896544"/>
          </a:xfrm>
        </p:spPr>
        <p:txBody>
          <a:bodyPr>
            <a:normAutofit fontScale="25000" lnSpcReduction="20000"/>
          </a:bodyPr>
          <a:lstStyle/>
          <a:p>
            <a:pPr marL="0" indent="0" algn="just" fontAlgn="base">
              <a:spcAft>
                <a:spcPts val="0"/>
              </a:spcAft>
              <a:buNone/>
            </a:pP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Якби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ми шукали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спорідненість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між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мовами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, ми могли б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стверджувати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,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що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німецька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є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двоюрідною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сестрою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англійської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,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оскільки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обидві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належать до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групи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германських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мов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  <a:cs typeface="Times New Roman" panose="02020603050405020304"/>
              </a:rPr>
              <a:t>.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endParaRPr lang="ru-RU" sz="9600" dirty="0">
              <a:solidFill>
                <a:schemeClr val="tx1"/>
              </a:solidFill>
              <a:latin typeface="Bahnschrift SemiBold Condensed" panose="020B0502040204020203" pitchFamily="34" charset="0"/>
              <a:ea typeface="Times New Roman" panose="02020603050405020304"/>
            </a:endParaRPr>
          </a:p>
          <a:p>
            <a:pPr marL="0" indent="0" algn="just" fontAlgn="base">
              <a:spcAft>
                <a:spcPts val="0"/>
              </a:spcAft>
              <a:buNone/>
            </a:pP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Якщо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ви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знаєте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англійську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, то у вас є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перевага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у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вивченні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німецької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.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Сучасна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німецька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та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англійська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мови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походять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від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німецької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прамови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, тому у них є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певні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подібності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в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лексиці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 і </a:t>
            </a:r>
            <a:r>
              <a:rPr lang="ru-RU" sz="9600" dirty="0" err="1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граматиці</a:t>
            </a:r>
            <a:r>
              <a:rPr lang="ru-RU" sz="9600" dirty="0">
                <a:solidFill>
                  <a:schemeClr val="tx1"/>
                </a:solidFill>
                <a:latin typeface="Bahnschrift SemiBold Condensed" panose="020B0502040204020203" pitchFamily="34" charset="0"/>
                <a:ea typeface="Times New Roman" panose="02020603050405020304"/>
              </a:rPr>
              <a:t>.</a:t>
            </a:r>
            <a:endParaRPr lang="ru-RU" sz="12000" dirty="0">
              <a:solidFill>
                <a:schemeClr val="tx1"/>
              </a:solidFill>
              <a:latin typeface="Bahnschrift SemiBold Condensed" panose="020B0502040204020203" pitchFamily="34" charset="0"/>
              <a:ea typeface="Times New Roman" panose="02020603050405020304"/>
            </a:endParaRPr>
          </a:p>
          <a:p>
            <a:pPr>
              <a:lnSpc>
                <a:spcPts val="1980"/>
              </a:lnSpc>
              <a:spcAft>
                <a:spcPts val="1000"/>
              </a:spcAft>
            </a:pPr>
            <a:endParaRPr lang="ru-RU" sz="12000" dirty="0">
              <a:solidFill>
                <a:schemeClr val="tx1"/>
              </a:solidFill>
              <a:latin typeface="Georgia" panose="02040502050405020303"/>
              <a:ea typeface="Times New Roman" panose="02020603050405020304"/>
              <a:cs typeface="Times New Roman" panose="02020603050405020304"/>
            </a:endParaRPr>
          </a:p>
          <a:p>
            <a:pPr>
              <a:lnSpc>
                <a:spcPts val="1980"/>
              </a:lnSpc>
              <a:spcAft>
                <a:spcPts val="1000"/>
              </a:spcAft>
            </a:pPr>
            <a:endParaRPr lang="ru-RU" sz="2400" dirty="0">
              <a:latin typeface="Calibri" panose="020F0502020204030204"/>
              <a:ea typeface="Calibri" panose="020F0502020204030204"/>
              <a:cs typeface="Times New Roman" panose="02020603050405020304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440" y="1628800"/>
            <a:ext cx="3907160" cy="349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4481</Words>
  <Application>WPS Presentation</Application>
  <PresentationFormat>Экран (4:3)</PresentationFormat>
  <Paragraphs>78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7" baseType="lpstr">
      <vt:lpstr>Arial</vt:lpstr>
      <vt:lpstr>SimSun</vt:lpstr>
      <vt:lpstr>Wingdings</vt:lpstr>
      <vt:lpstr>Wingdings 2</vt:lpstr>
      <vt:lpstr>Bahnschrift SemiBold Condensed</vt:lpstr>
      <vt:lpstr>Times New Roman</vt:lpstr>
      <vt:lpstr>Times New Roman</vt:lpstr>
      <vt:lpstr>Calibri</vt:lpstr>
      <vt:lpstr>Georgia</vt:lpstr>
      <vt:lpstr>Franklin Gothic Book</vt:lpstr>
      <vt:lpstr>Microsoft YaHei</vt:lpstr>
      <vt:lpstr>Arial Unicode MS</vt:lpstr>
      <vt:lpstr>Franklin Gothic Medium</vt:lpstr>
      <vt:lpstr>Трек</vt:lpstr>
      <vt:lpstr>Навіщо вивчати німецьку?</vt:lpstr>
      <vt:lpstr>Хто говорить німецькою мовою?</vt:lpstr>
      <vt:lpstr>Німецькомовні країни</vt:lpstr>
      <vt:lpstr>Згідно зі статистикою, щорічно кількість людей які починають вивчати німецьку мову, становить 15 - 18 млн осіб.</vt:lpstr>
      <vt:lpstr>PowerPoint 演示文稿</vt:lpstr>
      <vt:lpstr>РОДЗИНКИ»в НІМЕЦЬКОМУ АЛФАВІТІ</vt:lpstr>
      <vt:lpstr>ІМЕННИКИ в НіМЕЦЬКІЙ МОВІ ПИШУТЬСЯ ЗАВЖДИ З ВЕЛИКОЇ ЛІТЕРИ </vt:lpstr>
      <vt:lpstr>ІМЕННИКИ МАЮТЬ ТРИ РОДИ</vt:lpstr>
      <vt:lpstr>ДВОЮРІДНА СЕСТРА АНГЛІЙСЬКОЇ</vt:lpstr>
      <vt:lpstr> Скільки мов ти знаєш – стільки разів ти людина.  </vt:lpstr>
      <vt:lpstr>«Друга іноземна мова (за професійним спрямуванням) (німецька)»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Навіщо вивчати німецьку?</dc:title>
  <dc:creator>BOSS</dc:creator>
  <cp:lastModifiedBy>Тетяна Довгалюк</cp:lastModifiedBy>
  <cp:revision>26</cp:revision>
  <dcterms:created xsi:type="dcterms:W3CDTF">2024-10-28T11:40:00Z</dcterms:created>
  <dcterms:modified xsi:type="dcterms:W3CDTF">2025-03-07T18:27:28Z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FC9D3D156D584835B05E719ACCFAC2D3_13</vt:lpwstr>
  </property>
  <property fmtid="{D5CDD505-2E9C-101B-9397-08002B2CF9AE}" pid="3" name="KSOProductBuildVer">
    <vt:lpwstr>1049-12.2.0.20326</vt:lpwstr>
  </property>
</Properties>
</file>