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4401800" cy="9001125"/>
  <p:notesSz cx="6858000" cy="9144000"/>
  <p:defaultTextStyle>
    <a:defPPr>
      <a:defRPr lang="ru-RU"/>
    </a:defPPr>
    <a:lvl1pPr marL="0" algn="l" defTabSz="113358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6791" algn="l" defTabSz="113358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33582" algn="l" defTabSz="113358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700373" algn="l" defTabSz="113358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67163" algn="l" defTabSz="113358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33954" algn="l" defTabSz="113358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400745" algn="l" defTabSz="113358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67536" algn="l" defTabSz="113358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34327" algn="l" defTabSz="113358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696" y="-540"/>
      </p:cViewPr>
      <p:guideLst>
        <p:guide orient="horz" pos="2836"/>
        <p:guide pos="45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FEB23-314C-4E01-B867-2705FC0EC51F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F3007-6BB4-43B0-BCD0-2FD05E1BD0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347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3358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66791" algn="l" defTabSz="113358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33582" algn="l" defTabSz="113358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700373" algn="l" defTabSz="113358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267163" algn="l" defTabSz="113358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833954" algn="l" defTabSz="113358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00745" algn="l" defTabSz="113358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967536" algn="l" defTabSz="113358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34327" algn="l" defTabSz="113358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64704" y="1800226"/>
            <a:ext cx="12961621" cy="2400300"/>
          </a:xfrm>
        </p:spPr>
        <p:txBody>
          <a:bodyPr vert="horz" lIns="56679" tIns="0" rIns="56679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60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60276" y="4372854"/>
            <a:ext cx="10081261" cy="23002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66791" indent="0" algn="ctr">
              <a:buNone/>
            </a:lvl2pPr>
            <a:lvl3pPr marL="1133582" indent="0" algn="ctr">
              <a:buNone/>
            </a:lvl3pPr>
            <a:lvl4pPr marL="1700373" indent="0" algn="ctr">
              <a:buNone/>
            </a:lvl4pPr>
            <a:lvl5pPr marL="2267163" indent="0" algn="ctr">
              <a:buNone/>
            </a:lvl5pPr>
            <a:lvl6pPr marL="2833954" indent="0" algn="ctr">
              <a:buNone/>
            </a:lvl6pPr>
            <a:lvl7pPr marL="3400745" indent="0" algn="ctr">
              <a:buNone/>
            </a:lvl7pPr>
            <a:lvl8pPr marL="3967536" indent="0" algn="ctr">
              <a:buNone/>
            </a:lvl8pPr>
            <a:lvl9pPr marL="4534327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441308" y="360469"/>
            <a:ext cx="3240404" cy="7680128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20096" y="360469"/>
            <a:ext cx="9481183" cy="7680128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0317" y="800100"/>
            <a:ext cx="11161396" cy="24003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60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0317" y="3291474"/>
            <a:ext cx="11161396" cy="1981498"/>
          </a:xfrm>
        </p:spPr>
        <p:txBody>
          <a:bodyPr anchor="t"/>
          <a:lstStyle>
            <a:lvl1pPr marL="90687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2481567" y="8421891"/>
            <a:ext cx="1200149" cy="479228"/>
          </a:xfrm>
        </p:spPr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20096" y="2100263"/>
            <a:ext cx="6360795" cy="5940326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320922" y="2100263"/>
            <a:ext cx="6360795" cy="5940326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096" y="358379"/>
            <a:ext cx="12961621" cy="150018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0098" y="2014843"/>
            <a:ext cx="6363295" cy="985539"/>
          </a:xfrm>
        </p:spPr>
        <p:txBody>
          <a:bodyPr anchor="ctr"/>
          <a:lstStyle>
            <a:lvl1pPr marL="0" indent="0">
              <a:buNone/>
              <a:defRPr sz="3000" b="0" cap="all" baseline="0">
                <a:solidFill>
                  <a:schemeClr val="tx1"/>
                </a:solidFill>
              </a:defRPr>
            </a:lvl1pPr>
            <a:lvl2pPr>
              <a:buNone/>
              <a:defRPr sz="2500" b="1"/>
            </a:lvl2pPr>
            <a:lvl3pPr>
              <a:buNone/>
              <a:defRPr sz="2200" b="1"/>
            </a:lvl3pPr>
            <a:lvl4pPr>
              <a:buNone/>
              <a:defRPr sz="2000" b="1"/>
            </a:lvl4pPr>
            <a:lvl5pPr>
              <a:buNone/>
              <a:defRPr sz="20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7315919" y="2014843"/>
            <a:ext cx="6365797" cy="985539"/>
          </a:xfrm>
        </p:spPr>
        <p:txBody>
          <a:bodyPr anchor="ctr"/>
          <a:lstStyle>
            <a:lvl1pPr marL="0" indent="0">
              <a:buNone/>
              <a:defRPr sz="3000" b="0" cap="all" baseline="0">
                <a:solidFill>
                  <a:schemeClr val="tx1"/>
                </a:solidFill>
              </a:defRPr>
            </a:lvl1pPr>
            <a:lvl2pPr>
              <a:buNone/>
              <a:defRPr sz="2500" b="1"/>
            </a:lvl2pPr>
            <a:lvl3pPr>
              <a:buNone/>
              <a:defRPr sz="2200" b="1"/>
            </a:lvl3pPr>
            <a:lvl4pPr>
              <a:buNone/>
              <a:defRPr sz="2000" b="1"/>
            </a:lvl4pPr>
            <a:lvl5pPr>
              <a:buNone/>
              <a:defRPr sz="20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720098" y="3100392"/>
            <a:ext cx="6363295" cy="494020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7315919" y="3100392"/>
            <a:ext cx="6365797" cy="494020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097" y="358385"/>
            <a:ext cx="4738093" cy="1525191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7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20097" y="2000258"/>
            <a:ext cx="4738093" cy="6040339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5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630710" y="358386"/>
            <a:ext cx="8051005" cy="7682211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700"/>
            </a:lvl3pPr>
            <a:lvl4pPr>
              <a:defRPr sz="2500"/>
            </a:lvl4pPr>
            <a:lvl5pPr>
              <a:defRPr sz="2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0363" y="800107"/>
            <a:ext cx="8641080" cy="685503"/>
          </a:xfrm>
        </p:spPr>
        <p:txBody>
          <a:bodyPr lIns="56679" rIns="56679" bIns="0" anchor="b">
            <a:sp3d prstMaterial="softEdge"/>
          </a:bodyPr>
          <a:lstStyle>
            <a:lvl1pPr algn="ctr">
              <a:buNone/>
              <a:defRPr sz="25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880363" y="2404469"/>
            <a:ext cx="8641080" cy="520065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40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80363" y="1531413"/>
            <a:ext cx="8641080" cy="696088"/>
          </a:xfrm>
        </p:spPr>
        <p:txBody>
          <a:bodyPr lIns="56679" tIns="56679" rIns="56679" anchor="t"/>
          <a:lstStyle>
            <a:lvl1pPr marL="0" indent="0" algn="ctr">
              <a:buNone/>
              <a:defRPr sz="17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720096" y="360462"/>
            <a:ext cx="12961621" cy="1500188"/>
          </a:xfrm>
          <a:prstGeom prst="rect">
            <a:avLst/>
          </a:prstGeom>
        </p:spPr>
        <p:txBody>
          <a:bodyPr vert="horz" lIns="113358" tIns="56679" rIns="113358" bIns="56679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720096" y="2100267"/>
            <a:ext cx="12961621" cy="6180773"/>
          </a:xfrm>
          <a:prstGeom prst="rect">
            <a:avLst/>
          </a:prstGeom>
        </p:spPr>
        <p:txBody>
          <a:bodyPr vert="horz" lIns="113358" tIns="56679" rIns="113358" bIns="56679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20090" y="8421891"/>
            <a:ext cx="3360420" cy="479228"/>
          </a:xfrm>
          <a:prstGeom prst="rect">
            <a:avLst/>
          </a:prstGeom>
        </p:spPr>
        <p:txBody>
          <a:bodyPr vert="horz" lIns="113358" tIns="56679" rIns="113358" bIns="56679" anchor="b"/>
          <a:lstStyle>
            <a:lvl1pPr algn="l" eaLnBrk="1" latinLnBrk="0" hangingPunct="1">
              <a:defRPr kumimoji="0" sz="15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0465922-0A6F-4E33-BC57-5B9A4DB6B2A6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920621" y="8421891"/>
            <a:ext cx="4560571" cy="479228"/>
          </a:xfrm>
          <a:prstGeom prst="rect">
            <a:avLst/>
          </a:prstGeom>
        </p:spPr>
        <p:txBody>
          <a:bodyPr vert="horz" lIns="113358" tIns="56679" rIns="113358" bIns="56679" anchor="b"/>
          <a:lstStyle>
            <a:lvl1pPr algn="ctr" eaLnBrk="1" latinLnBrk="0" hangingPunct="1">
              <a:defRPr kumimoji="0" sz="15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2481567" y="8421891"/>
            <a:ext cx="1200149" cy="479228"/>
          </a:xfrm>
          <a:prstGeom prst="rect">
            <a:avLst/>
          </a:prstGeom>
        </p:spPr>
        <p:txBody>
          <a:bodyPr vert="horz" lIns="0" tIns="56679" rIns="0" bIns="56679" anchor="b"/>
          <a:lstStyle>
            <a:lvl1pPr algn="r" eaLnBrk="1" latinLnBrk="0" hangingPunct="1">
              <a:defRPr kumimoji="0" sz="15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D1C915-0D90-4100-8571-96B0092F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5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80149" indent="-510112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1076903" indent="-351410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05641" indent="-283395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677701" indent="-226716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753" indent="-226716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2187813" indent="-226716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2437201" indent="-226716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686589" indent="-226716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935977" indent="-226716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667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3358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7003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2671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8339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40074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9675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53432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5043" y="1687696"/>
            <a:ext cx="12961621" cy="37504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sz="6600" dirty="0" smtClean="0"/>
              <a:t>Забезпечення безпеки життєдіяльності людини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0" y="1"/>
            <a:ext cx="14401800" cy="9001124"/>
          </a:xfrm>
        </p:spPr>
        <p:txBody>
          <a:bodyPr>
            <a:noAutofit/>
          </a:bodyPr>
          <a:lstStyle/>
          <a:p>
            <a:r>
              <a:rPr lang="ru-RU" sz="3100" dirty="0"/>
              <a:t> </a:t>
            </a:r>
          </a:p>
          <a:p>
            <a:r>
              <a:rPr lang="ru-RU" sz="3600" dirty="0"/>
              <a:t>— </a:t>
            </a:r>
            <a:r>
              <a:rPr lang="ru-RU" sz="3600" b="1" u="sng" dirty="0" err="1"/>
              <a:t>людським</a:t>
            </a:r>
            <a:r>
              <a:rPr lang="ru-RU" sz="3600" b="1" u="sng" dirty="0"/>
              <a:t> фактором </a:t>
            </a:r>
            <a:r>
              <a:rPr lang="ru-RU" sz="3600" dirty="0"/>
              <a:t>(способом матеріального </a:t>
            </a:r>
            <a:r>
              <a:rPr lang="ru-RU" sz="3600" dirty="0" err="1"/>
              <a:t>заохочення</a:t>
            </a:r>
            <a:r>
              <a:rPr lang="ru-RU" sz="3600" dirty="0"/>
              <a:t>);</a:t>
            </a:r>
          </a:p>
          <a:p>
            <a:r>
              <a:rPr lang="ru-RU" sz="3600" dirty="0"/>
              <a:t> </a:t>
            </a:r>
            <a:r>
              <a:rPr lang="ru-RU" sz="3600" dirty="0" smtClean="0"/>
              <a:t>— </a:t>
            </a:r>
            <a:r>
              <a:rPr lang="ru-RU" sz="3600" b="1" u="sng" dirty="0" err="1"/>
              <a:t>працездатністю</a:t>
            </a:r>
            <a:r>
              <a:rPr lang="ru-RU" sz="3600" b="1" u="sng" dirty="0"/>
              <a:t> </a:t>
            </a:r>
            <a:r>
              <a:rPr lang="ru-RU" sz="3600" dirty="0" err="1"/>
              <a:t>виробничого</a:t>
            </a:r>
            <a:r>
              <a:rPr lang="ru-RU" sz="3600" dirty="0"/>
              <a:t> персоналу;</a:t>
            </a:r>
          </a:p>
          <a:p>
            <a:r>
              <a:rPr lang="ru-RU" sz="3600" dirty="0"/>
              <a:t> </a:t>
            </a:r>
            <a:r>
              <a:rPr lang="ru-RU" sz="3600" dirty="0" smtClean="0"/>
              <a:t>— </a:t>
            </a:r>
            <a:r>
              <a:rPr lang="ru-RU" sz="3600" b="1" u="sng" dirty="0" err="1"/>
              <a:t>ступенем</a:t>
            </a:r>
            <a:r>
              <a:rPr lang="ru-RU" sz="3600" b="1" u="sng" dirty="0"/>
              <a:t> </a:t>
            </a:r>
            <a:r>
              <a:rPr lang="ru-RU" sz="3600" b="1" u="sng" dirty="0" err="1"/>
              <a:t>підготовленості</a:t>
            </a:r>
            <a:r>
              <a:rPr lang="ru-RU" sz="3600" b="1" u="sng" dirty="0"/>
              <a:t> до </a:t>
            </a:r>
            <a:r>
              <a:rPr lang="ru-RU" sz="3600" b="1" u="sng" dirty="0" err="1"/>
              <a:t>праці</a:t>
            </a:r>
            <a:r>
              <a:rPr lang="ru-RU" sz="3600" b="1" u="sng" dirty="0"/>
              <a:t> </a:t>
            </a:r>
            <a:r>
              <a:rPr lang="ru-RU" sz="3600" dirty="0"/>
              <a:t>(</a:t>
            </a:r>
            <a:r>
              <a:rPr lang="ru-RU" sz="3600" dirty="0" err="1"/>
              <a:t>професійним</a:t>
            </a:r>
            <a:r>
              <a:rPr lang="ru-RU" sz="3600" dirty="0"/>
              <a:t>, </a:t>
            </a:r>
            <a:r>
              <a:rPr lang="ru-RU" sz="3600" dirty="0" err="1"/>
              <a:t>фізіологічним</a:t>
            </a:r>
            <a:r>
              <a:rPr lang="ru-RU" sz="3600" dirty="0"/>
              <a:t>, </a:t>
            </a:r>
            <a:r>
              <a:rPr lang="ru-RU" sz="3600" dirty="0" err="1"/>
              <a:t>психологічним</a:t>
            </a:r>
            <a:r>
              <a:rPr lang="ru-RU" sz="3600" dirty="0"/>
              <a:t>).</a:t>
            </a:r>
          </a:p>
          <a:p>
            <a:r>
              <a:rPr lang="ru-RU" sz="3600" dirty="0"/>
              <a:t> </a:t>
            </a:r>
          </a:p>
          <a:p>
            <a:r>
              <a:rPr lang="ru-RU" sz="3600" dirty="0" err="1"/>
              <a:t>Певний</a:t>
            </a:r>
            <a:r>
              <a:rPr lang="ru-RU" sz="3600" dirty="0"/>
              <a:t> </a:t>
            </a:r>
            <a:r>
              <a:rPr lang="ru-RU" sz="3600" dirty="0" err="1"/>
              <a:t>вплив</a:t>
            </a:r>
            <a:r>
              <a:rPr lang="ru-RU" sz="3600" dirty="0"/>
              <a:t> </a:t>
            </a:r>
            <a:r>
              <a:rPr lang="ru-RU" sz="3600" b="1" u="sng" dirty="0"/>
              <a:t>на </a:t>
            </a:r>
            <a:r>
              <a:rPr lang="ru-RU" sz="3600" b="1" u="sng" dirty="0" err="1"/>
              <a:t>продуктивність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праці</a:t>
            </a:r>
            <a:r>
              <a:rPr lang="ru-RU" sz="3600" b="1" u="sng" dirty="0"/>
              <a:t> </a:t>
            </a:r>
            <a:r>
              <a:rPr lang="ru-RU" sz="3600" dirty="0" err="1"/>
              <a:t>мають</a:t>
            </a:r>
            <a:r>
              <a:rPr lang="ru-RU" sz="3600" dirty="0"/>
              <a:t> </a:t>
            </a:r>
            <a:r>
              <a:rPr lang="ru-RU" sz="3600" dirty="0" err="1"/>
              <a:t>також</a:t>
            </a:r>
            <a:r>
              <a:rPr lang="ru-RU" sz="3600" dirty="0"/>
              <a:t> </a:t>
            </a:r>
            <a:r>
              <a:rPr lang="ru-RU" sz="3600" b="1" u="sng" dirty="0" err="1"/>
              <a:t>індивідуальні</a:t>
            </a:r>
            <a:r>
              <a:rPr lang="ru-RU" sz="3600" b="1" u="sng" dirty="0"/>
              <a:t> </a:t>
            </a:r>
            <a:r>
              <a:rPr lang="ru-RU" sz="3600" b="1" u="sng" dirty="0" err="1"/>
              <a:t>особливості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працівників</a:t>
            </a:r>
            <a:r>
              <a:rPr lang="ru-RU" sz="3600" dirty="0"/>
              <a:t>, </a:t>
            </a:r>
            <a:r>
              <a:rPr lang="ru-RU" sz="3600" dirty="0" err="1"/>
              <a:t>їх</a:t>
            </a:r>
            <a:r>
              <a:rPr lang="ru-RU" sz="3600" dirty="0"/>
              <a:t> </a:t>
            </a:r>
            <a:r>
              <a:rPr lang="ru-RU" sz="3600" dirty="0" err="1"/>
              <a:t>фізіологічні</a:t>
            </a:r>
            <a:r>
              <a:rPr lang="ru-RU" sz="3600" dirty="0"/>
              <a:t> та </a:t>
            </a:r>
            <a:r>
              <a:rPr lang="ru-RU" sz="3600" dirty="0" err="1"/>
              <a:t>психологічні</a:t>
            </a:r>
            <a:r>
              <a:rPr lang="ru-RU" sz="3600" dirty="0"/>
              <a:t> </a:t>
            </a:r>
            <a:r>
              <a:rPr lang="ru-RU" sz="3600" dirty="0" err="1"/>
              <a:t>можливості</a:t>
            </a:r>
            <a:r>
              <a:rPr lang="ru-RU" sz="3600" dirty="0"/>
              <a:t>, </a:t>
            </a:r>
            <a:r>
              <a:rPr lang="ru-RU" sz="3600" dirty="0" err="1"/>
              <a:t>параметри</a:t>
            </a:r>
            <a:r>
              <a:rPr lang="ru-RU" sz="3600" dirty="0"/>
              <a:t> </a:t>
            </a:r>
            <a:r>
              <a:rPr lang="ru-RU" sz="3600" dirty="0" err="1"/>
              <a:t>навколишнього</a:t>
            </a:r>
            <a:r>
              <a:rPr lang="ru-RU" sz="3600" dirty="0"/>
              <a:t> середовища, </a:t>
            </a:r>
            <a:r>
              <a:rPr lang="ru-RU" sz="3600" dirty="0" err="1"/>
              <a:t>технічні</a:t>
            </a:r>
            <a:r>
              <a:rPr lang="ru-RU" sz="3600" dirty="0"/>
              <a:t> та </a:t>
            </a:r>
            <a:r>
              <a:rPr lang="ru-RU" sz="3600" dirty="0" err="1"/>
              <a:t>організаційні</a:t>
            </a:r>
            <a:r>
              <a:rPr lang="ru-RU" sz="3600" dirty="0"/>
              <a:t> </a:t>
            </a:r>
            <a:r>
              <a:rPr lang="ru-RU" sz="3600" dirty="0" err="1"/>
              <a:t>умови</a:t>
            </a:r>
            <a:r>
              <a:rPr lang="ru-RU" sz="3600" dirty="0"/>
              <a:t>.</a:t>
            </a:r>
          </a:p>
          <a:p>
            <a:r>
              <a:rPr lang="ru-RU" sz="3600" dirty="0"/>
              <a:t> </a:t>
            </a:r>
          </a:p>
          <a:p>
            <a:r>
              <a:rPr lang="ru-RU" sz="3600" b="1" u="sng" dirty="0" err="1"/>
              <a:t>Неуважність</a:t>
            </a:r>
            <a:r>
              <a:rPr lang="ru-RU" sz="3600" b="1" u="sng" dirty="0"/>
              <a:t>, </a:t>
            </a:r>
            <a:r>
              <a:rPr lang="ru-RU" sz="3600" b="1" u="sng" dirty="0" err="1"/>
              <a:t>недотримання</a:t>
            </a:r>
            <a:r>
              <a:rPr lang="ru-RU" sz="3600" b="1" u="sng" dirty="0"/>
              <a:t> </a:t>
            </a:r>
            <a:r>
              <a:rPr lang="ru-RU" sz="3600" b="1" u="sng" dirty="0" err="1"/>
              <a:t>послідовності</a:t>
            </a:r>
            <a:r>
              <a:rPr lang="ru-RU" sz="3600" b="1" u="sng" dirty="0"/>
              <a:t> </a:t>
            </a:r>
            <a:r>
              <a:rPr lang="ru-RU" sz="3600" b="1" u="sng" dirty="0" err="1"/>
              <a:t>виконання</a:t>
            </a:r>
            <a:r>
              <a:rPr lang="ru-RU" sz="3600" b="1" u="sng" dirty="0"/>
              <a:t> </a:t>
            </a:r>
            <a:r>
              <a:rPr lang="ru-RU" sz="3600" b="1" u="sng" dirty="0" err="1"/>
              <a:t>технологічних</a:t>
            </a:r>
            <a:r>
              <a:rPr lang="ru-RU" sz="3600" b="1" u="sng" dirty="0"/>
              <a:t> </a:t>
            </a:r>
            <a:r>
              <a:rPr lang="ru-RU" sz="3600" b="1" u="sng" dirty="0" err="1"/>
              <a:t>операцій</a:t>
            </a:r>
            <a:r>
              <a:rPr lang="ru-RU" sz="3600" b="1" u="sng" dirty="0"/>
              <a:t>, норм і </a:t>
            </a:r>
            <a:r>
              <a:rPr lang="ru-RU" sz="3600" b="1" u="sng" dirty="0" err="1"/>
              <a:t>вимог</a:t>
            </a:r>
            <a:r>
              <a:rPr lang="ru-RU" sz="3600" b="1" u="sng" dirty="0"/>
              <a:t> </a:t>
            </a:r>
            <a:r>
              <a:rPr lang="ru-RU" sz="3600" b="1" u="sng" dirty="0" err="1"/>
              <a:t>технічної</a:t>
            </a:r>
            <a:r>
              <a:rPr lang="ru-RU" sz="3600" b="1" u="sng" dirty="0"/>
              <a:t> </a:t>
            </a:r>
            <a:r>
              <a:rPr lang="ru-RU" sz="3600" b="1" u="sng" dirty="0" err="1"/>
              <a:t>документації</a:t>
            </a:r>
            <a:r>
              <a:rPr lang="ru-RU" sz="3600" b="1" u="sng" dirty="0"/>
              <a:t>, </a:t>
            </a:r>
            <a:r>
              <a:rPr lang="ru-RU" sz="3600" b="1" u="sng" dirty="0" err="1"/>
              <a:t>низький</a:t>
            </a:r>
            <a:r>
              <a:rPr lang="ru-RU" sz="3600" b="1" u="sng" dirty="0"/>
              <a:t> </a:t>
            </a:r>
            <a:r>
              <a:rPr lang="ru-RU" sz="3600" b="1" u="sng" dirty="0" err="1"/>
              <a:t>рівень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професійної</a:t>
            </a:r>
            <a:r>
              <a:rPr lang="ru-RU" sz="3600" b="1" u="sng" dirty="0"/>
              <a:t> </a:t>
            </a:r>
            <a:r>
              <a:rPr lang="ru-RU" sz="3600" b="1" u="sng" dirty="0" err="1"/>
              <a:t>підготовки</a:t>
            </a:r>
            <a:r>
              <a:rPr lang="ru-RU" sz="3600" b="1" u="sng" dirty="0"/>
              <a:t> </a:t>
            </a:r>
            <a:r>
              <a:rPr lang="ru-RU" sz="3600" dirty="0" err="1"/>
              <a:t>також</a:t>
            </a:r>
            <a:r>
              <a:rPr lang="ru-RU" sz="3600" dirty="0"/>
              <a:t> </a:t>
            </a:r>
            <a:r>
              <a:rPr lang="ru-RU" sz="3600" dirty="0" err="1"/>
              <a:t>можуть</a:t>
            </a:r>
            <a:r>
              <a:rPr lang="ru-RU" sz="3600" dirty="0"/>
              <a:t> </a:t>
            </a:r>
            <a:r>
              <a:rPr lang="ru-RU" sz="3600" dirty="0" err="1"/>
              <a:t>призвести</a:t>
            </a:r>
            <a:r>
              <a:rPr lang="ru-RU" sz="3600" dirty="0"/>
              <a:t> до </a:t>
            </a:r>
            <a:r>
              <a:rPr lang="ru-RU" sz="3600" dirty="0" err="1"/>
              <a:t>виникнення</a:t>
            </a:r>
            <a:r>
              <a:rPr lang="ru-RU" sz="3600" dirty="0"/>
              <a:t> </a:t>
            </a:r>
            <a:r>
              <a:rPr lang="ru-RU" sz="3600" dirty="0" err="1"/>
              <a:t>надзвичайних</a:t>
            </a:r>
            <a:r>
              <a:rPr lang="ru-RU" sz="3600" dirty="0"/>
              <a:t> </a:t>
            </a:r>
            <a:r>
              <a:rPr lang="ru-RU" sz="3600" dirty="0" err="1"/>
              <a:t>ситуацій</a:t>
            </a:r>
            <a:r>
              <a:rPr lang="ru-RU" sz="3600" dirty="0"/>
              <a:t>.</a:t>
            </a:r>
          </a:p>
          <a:p>
            <a:endParaRPr lang="ru-RU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337501" y="-1"/>
            <a:ext cx="13726811" cy="9001127"/>
          </a:xfrm>
        </p:spPr>
        <p:txBody>
          <a:bodyPr>
            <a:noAutofit/>
          </a:bodyPr>
          <a:lstStyle/>
          <a:p>
            <a:pPr algn="just"/>
            <a:r>
              <a:rPr lang="ru-RU" sz="3300" dirty="0" smtClean="0"/>
              <a:t> </a:t>
            </a:r>
            <a:r>
              <a:rPr lang="ru-RU" sz="3600" dirty="0" smtClean="0"/>
              <a:t>5</a:t>
            </a:r>
            <a:r>
              <a:rPr lang="ru-RU" sz="3600" dirty="0" smtClean="0"/>
              <a:t>. </a:t>
            </a:r>
            <a:r>
              <a:rPr lang="ru-RU" sz="3600" b="1" u="sng" dirty="0" err="1" smtClean="0"/>
              <a:t>Захист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здоров'я</a:t>
            </a:r>
            <a:r>
              <a:rPr lang="ru-RU" sz="3600" b="1" u="sng" dirty="0" smtClean="0"/>
              <a:t>, меж і умов </a:t>
            </a:r>
            <a:r>
              <a:rPr lang="ru-RU" sz="3600" b="1" u="sng" dirty="0" err="1" smtClean="0"/>
              <a:t>життєдіяльності</a:t>
            </a:r>
            <a:r>
              <a:rPr lang="ru-RU" sz="3600" b="1" u="sng" dirty="0" smtClean="0"/>
              <a:t>. </a:t>
            </a:r>
            <a:r>
              <a:rPr lang="ru-RU" sz="3600" dirty="0" smtClean="0"/>
              <a:t>Для </a:t>
            </a:r>
            <a:r>
              <a:rPr lang="ru-RU" sz="3600" dirty="0" err="1" smtClean="0"/>
              <a:t>реалізації</a:t>
            </a:r>
            <a:r>
              <a:rPr lang="ru-RU" sz="3600" dirty="0" smtClean="0"/>
              <a:t> </a:t>
            </a:r>
            <a:r>
              <a:rPr lang="ru-RU" sz="3600" dirty="0" err="1" smtClean="0"/>
              <a:t>цього</a:t>
            </a:r>
            <a:r>
              <a:rPr lang="ru-RU" sz="3600" dirty="0" smtClean="0"/>
              <a:t> принципу </a:t>
            </a:r>
            <a:r>
              <a:rPr lang="ru-RU" sz="3600" dirty="0" err="1" smtClean="0"/>
              <a:t>людство</a:t>
            </a:r>
            <a:r>
              <a:rPr lang="ru-RU" sz="3600" dirty="0" smtClean="0"/>
              <a:t> створило </a:t>
            </a:r>
            <a:r>
              <a:rPr lang="ru-RU" sz="3600" b="1" u="sng" dirty="0" err="1" smtClean="0"/>
              <a:t>спеціальні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інститути</a:t>
            </a:r>
            <a:r>
              <a:rPr lang="ru-RU" sz="3600" b="1" u="sng" dirty="0" smtClean="0"/>
              <a:t>: </a:t>
            </a:r>
            <a:r>
              <a:rPr lang="ru-RU" sz="3600" b="1" u="sng" dirty="0" err="1" smtClean="0"/>
              <a:t>медичного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забезпечення</a:t>
            </a:r>
            <a:r>
              <a:rPr lang="ru-RU" sz="3600" b="1" u="sng" dirty="0" smtClean="0"/>
              <a:t>, </a:t>
            </a:r>
            <a:r>
              <a:rPr lang="ru-RU" sz="3600" b="1" u="sng" dirty="0" err="1" smtClean="0"/>
              <a:t>екологічного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захисту</a:t>
            </a:r>
            <a:r>
              <a:rPr lang="ru-RU" sz="3600" b="1" u="sng" dirty="0" smtClean="0"/>
              <a:t>, оборони, </a:t>
            </a:r>
            <a:r>
              <a:rPr lang="ru-RU" sz="3600" b="1" u="sng" dirty="0" err="1" smtClean="0"/>
              <a:t>моралі</a:t>
            </a:r>
            <a:r>
              <a:rPr lang="ru-RU" sz="3600" b="1" u="sng" dirty="0" smtClean="0"/>
              <a:t> та </a:t>
            </a:r>
            <a:r>
              <a:rPr lang="ru-RU" sz="3600" b="1" u="sng" dirty="0" err="1" smtClean="0"/>
              <a:t>ін</a:t>
            </a:r>
            <a:r>
              <a:rPr lang="ru-RU" sz="3600" b="1" u="sng" dirty="0" smtClean="0"/>
              <a:t>. </a:t>
            </a:r>
            <a:r>
              <a:rPr lang="ru-RU" sz="3600" dirty="0" err="1" smtClean="0"/>
              <a:t>Окремі</a:t>
            </a:r>
            <a:r>
              <a:rPr lang="ru-RU" sz="3600" dirty="0" smtClean="0"/>
              <a:t> </a:t>
            </a:r>
            <a:r>
              <a:rPr lang="ru-RU" sz="3600" dirty="0" err="1" smtClean="0"/>
              <a:t>інститути</a:t>
            </a:r>
            <a:r>
              <a:rPr lang="ru-RU" sz="3600" dirty="0" smtClean="0"/>
              <a:t> як </a:t>
            </a:r>
            <a:r>
              <a:rPr lang="ru-RU" sz="3600" dirty="0" err="1" smtClean="0"/>
              <a:t>структурні</a:t>
            </a:r>
            <a:r>
              <a:rPr lang="ru-RU" sz="3600" dirty="0" smtClean="0"/>
              <a:t> </a:t>
            </a:r>
            <a:r>
              <a:rPr lang="ru-RU" sz="3600" dirty="0" err="1" smtClean="0"/>
              <a:t>частини</a:t>
            </a:r>
            <a:r>
              <a:rPr lang="ru-RU" sz="3600" dirty="0" smtClean="0"/>
              <a:t> </a:t>
            </a:r>
            <a:r>
              <a:rPr lang="ru-RU" sz="3600" dirty="0" err="1" smtClean="0"/>
              <a:t>життєдіяльності</a:t>
            </a:r>
            <a:r>
              <a:rPr lang="ru-RU" sz="3600" dirty="0" smtClean="0"/>
              <a:t> </a:t>
            </a:r>
            <a:r>
              <a:rPr lang="ru-RU" sz="3600" dirty="0" err="1" smtClean="0"/>
              <a:t>створюються</a:t>
            </a:r>
            <a:r>
              <a:rPr lang="ru-RU" sz="3600" dirty="0" smtClean="0"/>
              <a:t> </a:t>
            </a:r>
            <a:r>
              <a:rPr lang="ru-RU" sz="3600" b="1" u="sng" dirty="0" smtClean="0"/>
              <a:t>для </a:t>
            </a:r>
            <a:r>
              <a:rPr lang="ru-RU" sz="3600" b="1" u="sng" dirty="0" err="1" smtClean="0"/>
              <a:t>захисту</a:t>
            </a:r>
            <a:r>
              <a:rPr lang="ru-RU" sz="3600" b="1" u="sng" dirty="0" smtClean="0"/>
              <a:t> людей і </a:t>
            </a:r>
            <a:r>
              <a:rPr lang="ru-RU" sz="3600" b="1" u="sng" dirty="0" err="1" smtClean="0"/>
              <a:t>об'єктів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господарювання</a:t>
            </a:r>
            <a:r>
              <a:rPr lang="ru-RU" sz="3600" b="1" u="sng" dirty="0" smtClean="0"/>
              <a:t> в </a:t>
            </a:r>
            <a:r>
              <a:rPr lang="ru-RU" sz="3600" b="1" u="sng" dirty="0" err="1" smtClean="0"/>
              <a:t>особливих</a:t>
            </a:r>
            <a:r>
              <a:rPr lang="ru-RU" sz="3600" b="1" u="sng" dirty="0" smtClean="0"/>
              <a:t> (</a:t>
            </a:r>
            <a:r>
              <a:rPr lang="ru-RU" sz="3600" b="1" u="sng" dirty="0" err="1" smtClean="0"/>
              <a:t>надзвичайних</a:t>
            </a:r>
            <a:r>
              <a:rPr lang="ru-RU" sz="3600" b="1" u="sng" dirty="0" smtClean="0"/>
              <a:t>) </a:t>
            </a:r>
            <a:r>
              <a:rPr lang="ru-RU" sz="3600" b="1" u="sng" dirty="0" err="1" smtClean="0"/>
              <a:t>ситуаціях</a:t>
            </a:r>
            <a:r>
              <a:rPr lang="ru-RU" sz="3600" b="1" u="sng" dirty="0" smtClean="0"/>
              <a:t>. </a:t>
            </a:r>
            <a:r>
              <a:rPr lang="ru-RU" sz="3600" dirty="0" smtClean="0"/>
              <a:t>До них </a:t>
            </a:r>
            <a:r>
              <a:rPr lang="ru-RU" sz="3600" dirty="0" err="1" smtClean="0"/>
              <a:t>можна</a:t>
            </a:r>
            <a:r>
              <a:rPr lang="ru-RU" sz="3600" dirty="0" smtClean="0"/>
              <a:t> </a:t>
            </a:r>
            <a:r>
              <a:rPr lang="ru-RU" sz="3600" dirty="0" err="1" smtClean="0"/>
              <a:t>зарахувати</a:t>
            </a:r>
            <a:r>
              <a:rPr lang="ru-RU" sz="3600" dirty="0" smtClean="0"/>
              <a:t>: </a:t>
            </a:r>
            <a:r>
              <a:rPr lang="ru-RU" sz="3600" b="1" u="sng" dirty="0" err="1" smtClean="0"/>
              <a:t>Міністерство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з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надзвичайних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ситуацій</a:t>
            </a:r>
            <a:r>
              <a:rPr lang="ru-RU" sz="3600" b="1" u="sng" dirty="0" smtClean="0"/>
              <a:t>, </a:t>
            </a:r>
            <a:r>
              <a:rPr lang="ru-RU" sz="3600" b="1" u="sng" dirty="0" err="1" smtClean="0"/>
              <a:t>комісії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з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питань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техногенно-екологічної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безпеки</a:t>
            </a:r>
            <a:r>
              <a:rPr lang="ru-RU" sz="3600" b="1" u="sng" dirty="0" smtClean="0"/>
              <a:t> і </a:t>
            </a:r>
            <a:r>
              <a:rPr lang="ru-RU" sz="3600" b="1" u="sng" dirty="0" err="1" smtClean="0"/>
              <a:t>надзвичайних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ситуацій</a:t>
            </a:r>
            <a:r>
              <a:rPr lang="ru-RU" sz="3600" b="1" u="sng" dirty="0" smtClean="0"/>
              <a:t>, </a:t>
            </a:r>
            <a:r>
              <a:rPr lang="ru-RU" sz="3600" b="1" u="sng" dirty="0" err="1" smtClean="0"/>
              <a:t>штаби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цивільної</a:t>
            </a:r>
            <a:r>
              <a:rPr lang="ru-RU" sz="3600" b="1" u="sng" dirty="0" smtClean="0"/>
              <a:t> оборони.</a:t>
            </a:r>
          </a:p>
          <a:p>
            <a:pPr algn="just"/>
            <a:r>
              <a:rPr lang="ru-RU" sz="3600" dirty="0" smtClean="0"/>
              <a:t> </a:t>
            </a:r>
            <a:r>
              <a:rPr lang="ru-RU" sz="3600" b="1" u="sng" dirty="0" smtClean="0"/>
              <a:t>6</a:t>
            </a:r>
            <a:r>
              <a:rPr lang="ru-RU" sz="3600" b="1" u="sng" dirty="0" smtClean="0"/>
              <a:t>. </a:t>
            </a:r>
            <a:r>
              <a:rPr lang="ru-RU" sz="3600" b="1" u="sng" dirty="0" err="1" smtClean="0"/>
              <a:t>Ліквідація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негативних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наслідків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життєдіяльності</a:t>
            </a:r>
            <a:r>
              <a:rPr lang="ru-RU" sz="3600" b="1" u="sng" dirty="0" smtClean="0"/>
              <a:t>. </a:t>
            </a:r>
            <a:r>
              <a:rPr lang="ru-RU" sz="3600" dirty="0" smtClean="0"/>
              <a:t>У </a:t>
            </a:r>
            <a:r>
              <a:rPr lang="ru-RU" sz="3600" dirty="0" err="1" smtClean="0"/>
              <a:t>вищеназваних</a:t>
            </a:r>
            <a:r>
              <a:rPr lang="ru-RU" sz="3600" dirty="0" smtClean="0"/>
              <a:t> </a:t>
            </a:r>
            <a:r>
              <a:rPr lang="ru-RU" sz="3600" dirty="0" smtClean="0"/>
              <a:t>принципах </a:t>
            </a:r>
            <a:r>
              <a:rPr lang="ru-RU" sz="3600" dirty="0" err="1" smtClean="0"/>
              <a:t>зазначені</a:t>
            </a:r>
            <a:r>
              <a:rPr lang="ru-RU" sz="3600" dirty="0" smtClean="0"/>
              <a:t> </a:t>
            </a:r>
            <a:r>
              <a:rPr lang="ru-RU" sz="3600" b="1" u="sng" dirty="0" err="1" smtClean="0"/>
              <a:t>випадки</a:t>
            </a:r>
            <a:r>
              <a:rPr lang="ru-RU" sz="3600" b="1" u="sng" dirty="0" smtClean="0"/>
              <a:t>, при </a:t>
            </a:r>
            <a:r>
              <a:rPr lang="ru-RU" sz="3600" b="1" u="sng" dirty="0" err="1" smtClean="0"/>
              <a:t>яких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життєдіяльність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окремих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груп</a:t>
            </a:r>
            <a:r>
              <a:rPr lang="ru-RU" sz="3600" b="1" u="sng" dirty="0" smtClean="0"/>
              <a:t> людей і населення </a:t>
            </a:r>
            <a:r>
              <a:rPr lang="ru-RU" sz="3600" b="1" u="sng" dirty="0" err="1" smtClean="0"/>
              <a:t>Землі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загалом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супроводжується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небезпечними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ситуаціями</a:t>
            </a:r>
            <a:r>
              <a:rPr lang="ru-RU" sz="3600" b="1" u="sng" dirty="0" smtClean="0"/>
              <a:t> техногенного, природного, </a:t>
            </a:r>
            <a:r>
              <a:rPr lang="ru-RU" sz="3600" b="1" u="sng" dirty="0" err="1" smtClean="0"/>
              <a:t>соціально-екологічного</a:t>
            </a:r>
            <a:r>
              <a:rPr lang="ru-RU" sz="3600" b="1" u="sng" dirty="0" smtClean="0"/>
              <a:t> характеру. </a:t>
            </a:r>
            <a:r>
              <a:rPr lang="ru-RU" sz="3600" dirty="0" smtClean="0"/>
              <a:t>Тому </a:t>
            </a:r>
            <a:r>
              <a:rPr lang="ru-RU" sz="3600" dirty="0" err="1" smtClean="0"/>
              <a:t>кожна</a:t>
            </a:r>
            <a:r>
              <a:rPr lang="ru-RU" sz="3600" dirty="0" smtClean="0"/>
              <a:t> держава повинна </a:t>
            </a:r>
            <a:r>
              <a:rPr lang="ru-RU" sz="3600" b="1" u="sng" dirty="0" err="1" smtClean="0"/>
              <a:t>мати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професійно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придатні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структури</a:t>
            </a:r>
            <a:r>
              <a:rPr lang="ru-RU" sz="3600" b="1" u="sng" dirty="0" smtClean="0"/>
              <a:t> для </a:t>
            </a:r>
            <a:r>
              <a:rPr lang="ru-RU" sz="3600" b="1" u="sng" dirty="0" err="1" smtClean="0"/>
              <a:t>ліквідації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наслідків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небезпечних</a:t>
            </a:r>
            <a:r>
              <a:rPr lang="ru-RU" sz="3600" b="1" u="sng" dirty="0" smtClean="0"/>
              <a:t> </a:t>
            </a:r>
            <a:r>
              <a:rPr lang="ru-RU" sz="3600" b="1" u="sng" dirty="0" err="1" smtClean="0"/>
              <a:t>ситуацій</a:t>
            </a:r>
            <a:r>
              <a:rPr lang="ru-RU" sz="3600" b="1" u="sng" dirty="0" smtClean="0"/>
              <a:t>.</a:t>
            </a:r>
          </a:p>
          <a:p>
            <a:endParaRPr lang="ru-RU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44" y="0"/>
            <a:ext cx="13344216" cy="828154"/>
          </a:xfrm>
        </p:spPr>
        <p:txBody>
          <a:bodyPr>
            <a:noAutofit/>
          </a:bodyPr>
          <a:lstStyle/>
          <a:p>
            <a:pPr algn="ctr"/>
            <a:r>
              <a:rPr lang="ru-RU" sz="4500" dirty="0" err="1"/>
              <a:t>Способи</a:t>
            </a:r>
            <a:r>
              <a:rPr lang="ru-RU" sz="4500" dirty="0"/>
              <a:t> </a:t>
            </a:r>
            <a:r>
              <a:rPr lang="ru-RU" sz="4500" dirty="0" err="1"/>
              <a:t>забезпечення</a:t>
            </a:r>
            <a:r>
              <a:rPr lang="ru-RU" sz="4500" dirty="0"/>
              <a:t> </a:t>
            </a:r>
            <a:r>
              <a:rPr lang="ru-RU" sz="4500" dirty="0" err="1" smtClean="0"/>
              <a:t>життєдіяльності</a:t>
            </a:r>
            <a:r>
              <a:rPr lang="ru-RU" sz="4500" dirty="0" smtClean="0"/>
              <a:t>:</a:t>
            </a:r>
            <a:endParaRPr lang="ru-RU" sz="45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0" y="972170"/>
            <a:ext cx="10463837" cy="8028955"/>
          </a:xfrm>
        </p:spPr>
        <p:txBody>
          <a:bodyPr>
            <a:normAutofit/>
          </a:bodyPr>
          <a:lstStyle/>
          <a:p>
            <a:r>
              <a:rPr lang="ru-RU" sz="3600" dirty="0" err="1"/>
              <a:t>Кожен</a:t>
            </a:r>
            <a:r>
              <a:rPr lang="ru-RU" sz="3600" dirty="0"/>
              <a:t> принцип </a:t>
            </a:r>
            <a:r>
              <a:rPr lang="ru-RU" sz="3600" dirty="0" err="1"/>
              <a:t>має</a:t>
            </a:r>
            <a:r>
              <a:rPr lang="ru-RU" sz="3600" dirty="0"/>
              <a:t> </a:t>
            </a:r>
            <a:r>
              <a:rPr lang="ru-RU" sz="3600" dirty="0" err="1"/>
              <a:t>певну</a:t>
            </a:r>
            <a:r>
              <a:rPr lang="ru-RU" sz="3600" dirty="0"/>
              <a:t> </a:t>
            </a:r>
            <a:r>
              <a:rPr lang="ru-RU" sz="3600" dirty="0" err="1"/>
              <a:t>кількість</a:t>
            </a:r>
            <a:r>
              <a:rPr lang="ru-RU" sz="3600" dirty="0"/>
              <a:t> </a:t>
            </a:r>
            <a:r>
              <a:rPr lang="ru-RU" sz="3600" dirty="0" err="1"/>
              <a:t>способів</a:t>
            </a:r>
            <a:r>
              <a:rPr lang="ru-RU" sz="3600" dirty="0"/>
              <a:t> </a:t>
            </a:r>
            <a:r>
              <a:rPr lang="ru-RU" sz="3600" dirty="0" err="1"/>
              <a:t>його</a:t>
            </a:r>
            <a:r>
              <a:rPr lang="ru-RU" sz="3600" dirty="0"/>
              <a:t> </a:t>
            </a:r>
            <a:r>
              <a:rPr lang="ru-RU" sz="3600" dirty="0" err="1"/>
              <a:t>реалізації</a:t>
            </a:r>
            <a:r>
              <a:rPr lang="ru-RU" sz="3600" dirty="0"/>
              <a:t>. </a:t>
            </a:r>
            <a:r>
              <a:rPr lang="ru-RU" sz="3600" dirty="0" err="1"/>
              <a:t>Найбільш</a:t>
            </a:r>
            <a:r>
              <a:rPr lang="ru-RU" sz="3600" dirty="0"/>
              <a:t> </a:t>
            </a:r>
            <a:r>
              <a:rPr lang="ru-RU" sz="3600" dirty="0" err="1"/>
              <a:t>типовими</a:t>
            </a:r>
            <a:r>
              <a:rPr lang="ru-RU" sz="3600" dirty="0"/>
              <a:t> </a:t>
            </a:r>
            <a:r>
              <a:rPr lang="ru-RU" sz="3600" dirty="0" err="1"/>
              <a:t>з</a:t>
            </a:r>
            <a:r>
              <a:rPr lang="ru-RU" sz="3600" dirty="0"/>
              <a:t> них є</a:t>
            </a:r>
            <a:r>
              <a:rPr lang="ru-RU" sz="3600" dirty="0" smtClean="0"/>
              <a:t>:</a:t>
            </a:r>
          </a:p>
          <a:p>
            <a:endParaRPr lang="ru-RU" sz="3600" dirty="0"/>
          </a:p>
          <a:p>
            <a:r>
              <a:rPr lang="ru-RU" sz="3600" dirty="0"/>
              <a:t>1. </a:t>
            </a:r>
            <a:r>
              <a:rPr lang="ru-RU" sz="3600" dirty="0" err="1"/>
              <a:t>Усі</a:t>
            </a:r>
            <a:r>
              <a:rPr lang="ru-RU" sz="3600" dirty="0"/>
              <a:t> </a:t>
            </a:r>
            <a:r>
              <a:rPr lang="ru-RU" sz="3600" dirty="0" err="1"/>
              <a:t>види</a:t>
            </a:r>
            <a:r>
              <a:rPr lang="ru-RU" sz="3600" dirty="0"/>
              <a:t> </a:t>
            </a:r>
            <a:r>
              <a:rPr lang="ru-RU" sz="3600" dirty="0" err="1"/>
              <a:t>трудової</a:t>
            </a:r>
            <a:r>
              <a:rPr lang="ru-RU" sz="3600" dirty="0"/>
              <a:t> </a:t>
            </a:r>
            <a:r>
              <a:rPr lang="ru-RU" sz="3600" dirty="0" err="1"/>
              <a:t>діяльності</a:t>
            </a:r>
            <a:r>
              <a:rPr lang="ru-RU" sz="3600" dirty="0"/>
              <a:t>, практики.</a:t>
            </a:r>
          </a:p>
          <a:p>
            <a:r>
              <a:rPr lang="ru-RU" sz="3600" dirty="0"/>
              <a:t> </a:t>
            </a:r>
          </a:p>
          <a:p>
            <a:r>
              <a:rPr lang="ru-RU" sz="3600" dirty="0"/>
              <a:t>2. </a:t>
            </a:r>
            <a:r>
              <a:rPr lang="ru-RU" sz="3600" dirty="0" err="1"/>
              <a:t>Способи</a:t>
            </a:r>
            <a:r>
              <a:rPr lang="ru-RU" sz="3600" dirty="0"/>
              <a:t> </a:t>
            </a:r>
            <a:r>
              <a:rPr lang="ru-RU" sz="3600" dirty="0" err="1"/>
              <a:t>розробки</a:t>
            </a:r>
            <a:r>
              <a:rPr lang="ru-RU" sz="3600" dirty="0"/>
              <a:t> і </a:t>
            </a:r>
            <a:r>
              <a:rPr lang="ru-RU" sz="3600" dirty="0" err="1"/>
              <a:t>створення</a:t>
            </a:r>
            <a:r>
              <a:rPr lang="ru-RU" sz="3600" dirty="0"/>
              <a:t> </a:t>
            </a:r>
            <a:r>
              <a:rPr lang="ru-RU" sz="3600" dirty="0" err="1"/>
              <a:t>засобів</a:t>
            </a:r>
            <a:r>
              <a:rPr lang="ru-RU" sz="3600" dirty="0"/>
              <a:t> </a:t>
            </a:r>
            <a:r>
              <a:rPr lang="ru-RU" sz="3600" dirty="0" err="1" smtClean="0"/>
              <a:t>праці</a:t>
            </a:r>
            <a:r>
              <a:rPr lang="ru-RU" sz="3600" dirty="0"/>
              <a:t>.</a:t>
            </a:r>
          </a:p>
          <a:p>
            <a:r>
              <a:rPr lang="ru-RU" sz="3600" dirty="0"/>
              <a:t> </a:t>
            </a:r>
          </a:p>
          <a:p>
            <a:r>
              <a:rPr lang="ru-RU" sz="3600" dirty="0"/>
              <a:t>3. Забезпечення </a:t>
            </a:r>
            <a:r>
              <a:rPr lang="ru-RU" sz="3600" dirty="0" err="1"/>
              <a:t>життєдіяльності</a:t>
            </a:r>
            <a:r>
              <a:rPr lang="ru-RU" sz="3600" dirty="0"/>
              <a:t> </a:t>
            </a:r>
            <a:r>
              <a:rPr lang="ru-RU" sz="3600" dirty="0" err="1"/>
              <a:t>людини</a:t>
            </a:r>
            <a:r>
              <a:rPr lang="ru-RU" sz="3600" dirty="0"/>
              <a:t> параметрами штучного середовища.</a:t>
            </a:r>
          </a:p>
          <a:p>
            <a:r>
              <a:rPr lang="ru-RU" sz="3600" dirty="0"/>
              <a:t> </a:t>
            </a:r>
          </a:p>
          <a:p>
            <a:r>
              <a:rPr lang="ru-RU" sz="3600" dirty="0"/>
              <a:t>4. Здоровий </a:t>
            </a:r>
            <a:r>
              <a:rPr lang="ru-RU" sz="3600" dirty="0" err="1"/>
              <a:t>спосіб</a:t>
            </a:r>
            <a:r>
              <a:rPr lang="ru-RU" sz="3600" dirty="0"/>
              <a:t> життя, </a:t>
            </a:r>
            <a:r>
              <a:rPr lang="ru-RU" sz="3600" dirty="0" err="1"/>
              <a:t>профілактика</a:t>
            </a:r>
            <a:r>
              <a:rPr lang="ru-RU" sz="3600" dirty="0"/>
              <a:t> </a:t>
            </a:r>
            <a:r>
              <a:rPr lang="ru-RU" sz="3600" dirty="0" err="1"/>
              <a:t>здоров'я</a:t>
            </a:r>
            <a:r>
              <a:rPr lang="ru-RU" sz="3600" dirty="0"/>
              <a:t>, </a:t>
            </a:r>
            <a:r>
              <a:rPr lang="ru-RU" sz="3600" dirty="0" err="1"/>
              <a:t>відпочинок</a:t>
            </a:r>
            <a:r>
              <a:rPr lang="ru-RU" sz="3600" dirty="0"/>
              <a:t>.</a:t>
            </a:r>
          </a:p>
          <a:p>
            <a:endParaRPr lang="ru-RU" sz="3100" dirty="0"/>
          </a:p>
        </p:txBody>
      </p:sp>
      <p:pic>
        <p:nvPicPr>
          <p:cNvPr id="5" name="Содержимое 4" descr="default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928695" y="828154"/>
            <a:ext cx="3473105" cy="45760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675045" y="6"/>
            <a:ext cx="13006671" cy="7665571"/>
          </a:xfrm>
        </p:spPr>
        <p:txBody>
          <a:bodyPr>
            <a:noAutofit/>
          </a:bodyPr>
          <a:lstStyle/>
          <a:p>
            <a:endParaRPr lang="ru-RU" sz="3300" dirty="0"/>
          </a:p>
          <a:p>
            <a:r>
              <a:rPr lang="ru-RU" sz="3300" dirty="0"/>
              <a:t>5. </a:t>
            </a:r>
            <a:r>
              <a:rPr lang="ru-RU" sz="3300" dirty="0" err="1"/>
              <a:t>Оптимальне</a:t>
            </a:r>
            <a:r>
              <a:rPr lang="ru-RU" sz="3300" dirty="0"/>
              <a:t> </a:t>
            </a:r>
            <a:r>
              <a:rPr lang="ru-RU" sz="3300" dirty="0" err="1"/>
              <a:t>обмеження</a:t>
            </a:r>
            <a:r>
              <a:rPr lang="ru-RU" sz="3300" dirty="0"/>
              <a:t> </a:t>
            </a:r>
            <a:r>
              <a:rPr lang="ru-RU" sz="3300" dirty="0" err="1"/>
              <a:t>параметрів</a:t>
            </a:r>
            <a:r>
              <a:rPr lang="ru-RU" sz="3300" dirty="0"/>
              <a:t> </a:t>
            </a:r>
            <a:r>
              <a:rPr lang="ru-RU" sz="3300" dirty="0" err="1"/>
              <a:t>споживання</a:t>
            </a:r>
            <a:r>
              <a:rPr lang="ru-RU" sz="3300" dirty="0"/>
              <a:t> </a:t>
            </a:r>
            <a:r>
              <a:rPr lang="ru-RU" sz="3300" dirty="0" err="1"/>
              <a:t>ресурсів</a:t>
            </a:r>
            <a:r>
              <a:rPr lang="ru-RU" sz="3300" dirty="0"/>
              <a:t>, </a:t>
            </a:r>
            <a:r>
              <a:rPr lang="ru-RU" sz="3300" dirty="0" err="1"/>
              <a:t>забезпечення</a:t>
            </a:r>
            <a:r>
              <a:rPr lang="ru-RU" sz="3300" dirty="0"/>
              <a:t> і </a:t>
            </a:r>
            <a:r>
              <a:rPr lang="ru-RU" sz="3300" dirty="0" err="1"/>
              <a:t>поповнення</a:t>
            </a:r>
            <a:r>
              <a:rPr lang="ru-RU" sz="3300" dirty="0"/>
              <a:t> </a:t>
            </a:r>
            <a:r>
              <a:rPr lang="ru-RU" sz="3300" dirty="0" err="1"/>
              <a:t>їх</a:t>
            </a:r>
            <a:r>
              <a:rPr lang="ru-RU" sz="3300" dirty="0"/>
              <a:t>.</a:t>
            </a:r>
          </a:p>
          <a:p>
            <a:r>
              <a:rPr lang="ru-RU" sz="3300" dirty="0"/>
              <a:t> </a:t>
            </a:r>
          </a:p>
          <a:p>
            <a:r>
              <a:rPr lang="ru-RU" sz="3300" dirty="0"/>
              <a:t>6. </a:t>
            </a:r>
            <a:r>
              <a:rPr lang="ru-RU" sz="3300" dirty="0" err="1"/>
              <a:t>Функціонування</a:t>
            </a:r>
            <a:r>
              <a:rPr lang="ru-RU" sz="3300" dirty="0"/>
              <a:t> </a:t>
            </a:r>
            <a:r>
              <a:rPr lang="ru-RU" sz="3300" dirty="0" err="1"/>
              <a:t>захисних</a:t>
            </a:r>
            <a:r>
              <a:rPr lang="ru-RU" sz="3300" dirty="0"/>
              <a:t> систем у </a:t>
            </a:r>
            <a:r>
              <a:rPr lang="ru-RU" sz="3300" dirty="0" err="1"/>
              <a:t>звичайних</a:t>
            </a:r>
            <a:r>
              <a:rPr lang="ru-RU" sz="3300" dirty="0"/>
              <a:t> </a:t>
            </a:r>
            <a:r>
              <a:rPr lang="ru-RU" sz="3300" dirty="0" err="1"/>
              <a:t>умовах</a:t>
            </a:r>
            <a:r>
              <a:rPr lang="ru-RU" sz="3300" dirty="0"/>
              <a:t> і в </a:t>
            </a:r>
            <a:r>
              <a:rPr lang="ru-RU" sz="3300" dirty="0" err="1"/>
              <a:t>умовах</a:t>
            </a:r>
            <a:r>
              <a:rPr lang="ru-RU" sz="3300" dirty="0"/>
              <a:t> </a:t>
            </a:r>
            <a:r>
              <a:rPr lang="ru-RU" sz="3300" dirty="0" err="1"/>
              <a:t>виникнення</a:t>
            </a:r>
            <a:r>
              <a:rPr lang="ru-RU" sz="3300" dirty="0"/>
              <a:t> </a:t>
            </a:r>
            <a:r>
              <a:rPr lang="ru-RU" sz="3300" dirty="0" err="1"/>
              <a:t>різних</a:t>
            </a:r>
            <a:r>
              <a:rPr lang="ru-RU" sz="3300" dirty="0"/>
              <a:t> </a:t>
            </a:r>
            <a:r>
              <a:rPr lang="ru-RU" sz="3300" dirty="0" err="1"/>
              <a:t>небезпек</a:t>
            </a:r>
            <a:r>
              <a:rPr lang="ru-RU" sz="3300" dirty="0"/>
              <a:t>.</a:t>
            </a:r>
          </a:p>
          <a:p>
            <a:r>
              <a:rPr lang="ru-RU" sz="3300" dirty="0"/>
              <a:t> </a:t>
            </a:r>
          </a:p>
          <a:p>
            <a:pPr algn="ctr"/>
            <a:r>
              <a:rPr lang="ru-RU" sz="3400" b="1" dirty="0" err="1"/>
              <a:t>Основні</a:t>
            </a:r>
            <a:r>
              <a:rPr lang="ru-RU" sz="3400" b="1" dirty="0"/>
              <a:t> </a:t>
            </a:r>
            <a:r>
              <a:rPr lang="ru-RU" sz="3400" b="1" dirty="0" err="1"/>
              <a:t>функції</a:t>
            </a:r>
            <a:r>
              <a:rPr lang="ru-RU" sz="3400" b="1" dirty="0"/>
              <a:t> БЖД </a:t>
            </a:r>
            <a:r>
              <a:rPr lang="ru-RU" sz="3400" b="1" dirty="0" err="1"/>
              <a:t>повинні</a:t>
            </a:r>
            <a:r>
              <a:rPr lang="ru-RU" sz="3400" b="1" dirty="0"/>
              <a:t> </a:t>
            </a:r>
            <a:r>
              <a:rPr lang="ru-RU" sz="3400" b="1" dirty="0" err="1"/>
              <a:t>забезпечити</a:t>
            </a:r>
            <a:r>
              <a:rPr lang="ru-RU" sz="3400" b="1" dirty="0"/>
              <a:t> </a:t>
            </a:r>
            <a:r>
              <a:rPr lang="ru-RU" sz="3400" b="1" dirty="0" err="1"/>
              <a:t>безпеку</a:t>
            </a:r>
            <a:r>
              <a:rPr lang="ru-RU" sz="3400" b="1" dirty="0"/>
              <a:t> </a:t>
            </a:r>
            <a:r>
              <a:rPr lang="ru-RU" sz="3400" b="1" dirty="0" err="1"/>
              <a:t>життєдіяльності</a:t>
            </a:r>
            <a:r>
              <a:rPr lang="ru-RU" sz="3400" b="1" dirty="0"/>
              <a:t> </a:t>
            </a:r>
            <a:r>
              <a:rPr lang="ru-RU" sz="3400" b="1" dirty="0" err="1"/>
              <a:t>людини</a:t>
            </a:r>
            <a:r>
              <a:rPr lang="ru-RU" sz="3400" b="1" dirty="0"/>
              <a:t>, </a:t>
            </a:r>
            <a:r>
              <a:rPr lang="ru-RU" sz="3400" b="1" dirty="0" err="1"/>
              <a:t>охорону</a:t>
            </a:r>
            <a:r>
              <a:rPr lang="ru-RU" sz="3400" b="1" dirty="0"/>
              <a:t> </a:t>
            </a:r>
            <a:r>
              <a:rPr lang="ru-RU" sz="3400" b="1" dirty="0" err="1"/>
              <a:t>навколишнього</a:t>
            </a:r>
            <a:r>
              <a:rPr lang="ru-RU" sz="3400" b="1" dirty="0"/>
              <a:t> середовища через:</a:t>
            </a:r>
          </a:p>
          <a:p>
            <a:r>
              <a:rPr lang="ru-RU" sz="3400" dirty="0"/>
              <a:t> </a:t>
            </a:r>
          </a:p>
          <a:p>
            <a:r>
              <a:rPr lang="ru-RU" sz="3300" dirty="0"/>
              <a:t>— </a:t>
            </a:r>
            <a:r>
              <a:rPr lang="ru-RU" sz="3300" dirty="0" err="1"/>
              <a:t>опис</a:t>
            </a:r>
            <a:r>
              <a:rPr lang="ru-RU" sz="3300" dirty="0"/>
              <a:t> </a:t>
            </a:r>
            <a:r>
              <a:rPr lang="ru-RU" sz="3300" dirty="0" err="1"/>
              <a:t>життєвого</a:t>
            </a:r>
            <a:r>
              <a:rPr lang="ru-RU" sz="3300" dirty="0"/>
              <a:t> простору, </a:t>
            </a:r>
            <a:r>
              <a:rPr lang="ru-RU" sz="3300" dirty="0" err="1"/>
              <a:t>його</a:t>
            </a:r>
            <a:r>
              <a:rPr lang="ru-RU" sz="3300" dirty="0"/>
              <a:t> </a:t>
            </a:r>
            <a:r>
              <a:rPr lang="ru-RU" sz="3300" dirty="0" err="1"/>
              <a:t>зонування</a:t>
            </a:r>
            <a:r>
              <a:rPr lang="ru-RU" sz="3300" dirty="0"/>
              <a:t> за </a:t>
            </a:r>
            <a:r>
              <a:rPr lang="ru-RU" sz="3300" dirty="0" err="1"/>
              <a:t>значеннями</a:t>
            </a:r>
            <a:r>
              <a:rPr lang="ru-RU" sz="3300" dirty="0"/>
              <a:t> </a:t>
            </a:r>
            <a:r>
              <a:rPr lang="ru-RU" sz="3300" dirty="0" err="1"/>
              <a:t>негативних</a:t>
            </a:r>
            <a:r>
              <a:rPr lang="ru-RU" sz="3300" dirty="0"/>
              <a:t> </a:t>
            </a:r>
            <a:r>
              <a:rPr lang="ru-RU" sz="3300" dirty="0" err="1"/>
              <a:t>чинників</a:t>
            </a:r>
            <a:r>
              <a:rPr lang="ru-RU" sz="3300" dirty="0"/>
              <a:t> на </a:t>
            </a:r>
            <a:r>
              <a:rPr lang="ru-RU" sz="3300" dirty="0" err="1"/>
              <a:t>основі</a:t>
            </a:r>
            <a:r>
              <a:rPr lang="ru-RU" sz="3300" dirty="0"/>
              <a:t> </a:t>
            </a:r>
            <a:r>
              <a:rPr lang="ru-RU" sz="3300" dirty="0" err="1"/>
              <a:t>експертизи</a:t>
            </a:r>
            <a:r>
              <a:rPr lang="ru-RU" sz="3300" dirty="0"/>
              <a:t> </a:t>
            </a:r>
            <a:r>
              <a:rPr lang="ru-RU" sz="3300" dirty="0" err="1"/>
              <a:t>джерел</a:t>
            </a:r>
            <a:r>
              <a:rPr lang="ru-RU" sz="3300" dirty="0"/>
              <a:t> </a:t>
            </a:r>
            <a:r>
              <a:rPr lang="ru-RU" sz="3300" dirty="0" err="1"/>
              <a:t>негативних</a:t>
            </a:r>
            <a:r>
              <a:rPr lang="ru-RU" sz="3300" dirty="0"/>
              <a:t> </a:t>
            </a:r>
            <a:r>
              <a:rPr lang="ru-RU" sz="3300" dirty="0" err="1"/>
              <a:t>впливів</a:t>
            </a:r>
            <a:r>
              <a:rPr lang="ru-RU" sz="3300" dirty="0"/>
              <a:t>, </a:t>
            </a:r>
            <a:r>
              <a:rPr lang="ru-RU" sz="3300" dirty="0" err="1"/>
              <a:t>їх</a:t>
            </a:r>
            <a:r>
              <a:rPr lang="ru-RU" sz="3300" dirty="0"/>
              <a:t> </a:t>
            </a:r>
            <a:r>
              <a:rPr lang="ru-RU" sz="3300" dirty="0" err="1"/>
              <a:t>взаємного</a:t>
            </a:r>
            <a:r>
              <a:rPr lang="ru-RU" sz="3300" dirty="0"/>
              <a:t> </a:t>
            </a:r>
            <a:r>
              <a:rPr lang="ru-RU" sz="3300" dirty="0" err="1"/>
              <a:t>розташування</a:t>
            </a:r>
            <a:r>
              <a:rPr lang="ru-RU" sz="3300" dirty="0"/>
              <a:t> та режиму </a:t>
            </a:r>
            <a:r>
              <a:rPr lang="ru-RU" sz="3300" dirty="0" err="1"/>
              <a:t>дії</a:t>
            </a:r>
            <a:r>
              <a:rPr lang="ru-RU" sz="3300" dirty="0"/>
              <a:t>, а </a:t>
            </a:r>
            <a:r>
              <a:rPr lang="ru-RU" sz="3300" dirty="0" err="1"/>
              <a:t>також</a:t>
            </a:r>
            <a:r>
              <a:rPr lang="ru-RU" sz="3300" dirty="0"/>
              <a:t> </a:t>
            </a:r>
            <a:r>
              <a:rPr lang="ru-RU" sz="3300" dirty="0" err="1"/>
              <a:t>із</a:t>
            </a:r>
            <a:r>
              <a:rPr lang="ru-RU" sz="3300" dirty="0"/>
              <a:t> </a:t>
            </a:r>
            <a:r>
              <a:rPr lang="ru-RU" sz="3300" dirty="0" err="1"/>
              <a:t>урахуванням</a:t>
            </a:r>
            <a:r>
              <a:rPr lang="ru-RU" sz="3300" dirty="0"/>
              <a:t> </a:t>
            </a:r>
            <a:r>
              <a:rPr lang="ru-RU" sz="3300" dirty="0" err="1"/>
              <a:t>кліматичних</a:t>
            </a:r>
            <a:r>
              <a:rPr lang="ru-RU" sz="3300" dirty="0"/>
              <a:t>, </a:t>
            </a:r>
            <a:r>
              <a:rPr lang="ru-RU" sz="3300" dirty="0" err="1"/>
              <a:t>географічних</a:t>
            </a:r>
            <a:r>
              <a:rPr lang="ru-RU" sz="3300" dirty="0"/>
              <a:t> та </a:t>
            </a:r>
            <a:r>
              <a:rPr lang="ru-RU" sz="3300" dirty="0" err="1"/>
              <a:t>інших</a:t>
            </a:r>
            <a:r>
              <a:rPr lang="ru-RU" sz="3300" dirty="0"/>
              <a:t> </a:t>
            </a:r>
            <a:r>
              <a:rPr lang="ru-RU" sz="3300" dirty="0" err="1"/>
              <a:t>особливостей</a:t>
            </a:r>
            <a:r>
              <a:rPr lang="ru-RU" sz="3300" dirty="0"/>
              <a:t> </a:t>
            </a:r>
            <a:r>
              <a:rPr lang="ru-RU" sz="3300" dirty="0" err="1"/>
              <a:t>регіону</a:t>
            </a:r>
            <a:r>
              <a:rPr lang="ru-RU" sz="3300" dirty="0"/>
              <a:t> </a:t>
            </a:r>
            <a:r>
              <a:rPr lang="ru-RU" sz="3300" dirty="0" err="1"/>
              <a:t>або</a:t>
            </a:r>
            <a:r>
              <a:rPr lang="ru-RU" sz="3300" dirty="0"/>
              <a:t> </a:t>
            </a:r>
            <a:r>
              <a:rPr lang="ru-RU" sz="3300" dirty="0" err="1"/>
              <a:t>зони</a:t>
            </a:r>
            <a:r>
              <a:rPr lang="ru-RU" sz="3300" dirty="0"/>
              <a:t> </a:t>
            </a:r>
            <a:r>
              <a:rPr lang="ru-RU" sz="3300" dirty="0" err="1"/>
              <a:t>діяльності</a:t>
            </a:r>
            <a:r>
              <a:rPr lang="ru-RU" sz="3300" dirty="0"/>
              <a:t>;</a:t>
            </a:r>
          </a:p>
          <a:p>
            <a:endParaRPr lang="ru-RU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675038" y="281257"/>
            <a:ext cx="13344216" cy="8438582"/>
          </a:xfrm>
        </p:spPr>
        <p:txBody>
          <a:bodyPr>
            <a:noAutofit/>
          </a:bodyPr>
          <a:lstStyle/>
          <a:p>
            <a:r>
              <a:rPr lang="ru-RU" sz="3300" dirty="0"/>
              <a:t>— </a:t>
            </a:r>
            <a:r>
              <a:rPr lang="ru-RU" sz="3300" dirty="0" err="1"/>
              <a:t>формування</a:t>
            </a:r>
            <a:r>
              <a:rPr lang="ru-RU" sz="3300" dirty="0"/>
              <a:t> </a:t>
            </a:r>
            <a:r>
              <a:rPr lang="ru-RU" sz="3300" dirty="0" err="1"/>
              <a:t>вимог</a:t>
            </a:r>
            <a:r>
              <a:rPr lang="ru-RU" sz="3300" dirty="0"/>
              <a:t> </a:t>
            </a:r>
            <a:r>
              <a:rPr lang="ru-RU" sz="3300" dirty="0" err="1"/>
              <a:t>безпеки</a:t>
            </a:r>
            <a:r>
              <a:rPr lang="ru-RU" sz="3300" dirty="0"/>
              <a:t> до </a:t>
            </a:r>
            <a:r>
              <a:rPr lang="ru-RU" sz="3300" dirty="0" err="1"/>
              <a:t>джерел</a:t>
            </a:r>
            <a:r>
              <a:rPr lang="ru-RU" sz="3300" dirty="0"/>
              <a:t> </a:t>
            </a:r>
            <a:r>
              <a:rPr lang="ru-RU" sz="3300" dirty="0" err="1"/>
              <a:t>негативних</a:t>
            </a:r>
            <a:r>
              <a:rPr lang="ru-RU" sz="3300" dirty="0"/>
              <a:t> </a:t>
            </a:r>
            <a:r>
              <a:rPr lang="ru-RU" sz="3300" dirty="0" err="1"/>
              <a:t>чинників</a:t>
            </a:r>
            <a:r>
              <a:rPr lang="ru-RU" sz="3300" dirty="0"/>
              <a:t> — </a:t>
            </a:r>
            <a:r>
              <a:rPr lang="ru-RU" sz="3300" dirty="0" err="1"/>
              <a:t>їх</a:t>
            </a:r>
            <a:r>
              <a:rPr lang="ru-RU" sz="3300" dirty="0"/>
              <a:t> </a:t>
            </a:r>
            <a:r>
              <a:rPr lang="ru-RU" sz="3300" dirty="0" err="1"/>
              <a:t>гранично</a:t>
            </a:r>
            <a:r>
              <a:rPr lang="ru-RU" sz="3300" dirty="0"/>
              <a:t> </a:t>
            </a:r>
            <a:r>
              <a:rPr lang="ru-RU" sz="3300" dirty="0" err="1"/>
              <a:t>допустимих</a:t>
            </a:r>
            <a:r>
              <a:rPr lang="ru-RU" sz="3300" dirty="0"/>
              <a:t> </a:t>
            </a:r>
            <a:r>
              <a:rPr lang="ru-RU" sz="3300" dirty="0" err="1"/>
              <a:t>викидів</a:t>
            </a:r>
            <a:r>
              <a:rPr lang="ru-RU" sz="3300" dirty="0"/>
              <a:t>, </a:t>
            </a:r>
            <a:r>
              <a:rPr lang="ru-RU" sz="3300" dirty="0" err="1"/>
              <a:t>енергетичних</a:t>
            </a:r>
            <a:r>
              <a:rPr lang="ru-RU" sz="3300" dirty="0"/>
              <a:t> </a:t>
            </a:r>
            <a:r>
              <a:rPr lang="ru-RU" sz="3300" dirty="0" err="1"/>
              <a:t>впливів</a:t>
            </a:r>
            <a:r>
              <a:rPr lang="ru-RU" sz="3300" dirty="0"/>
              <a:t>, допустимого </a:t>
            </a:r>
            <a:r>
              <a:rPr lang="ru-RU" sz="3300" dirty="0" err="1"/>
              <a:t>ризику</a:t>
            </a:r>
            <a:r>
              <a:rPr lang="ru-RU" sz="3300" dirty="0"/>
              <a:t> та </a:t>
            </a:r>
            <a:r>
              <a:rPr lang="ru-RU" sz="3300" dirty="0" err="1"/>
              <a:t>ін</a:t>
            </a:r>
            <a:r>
              <a:rPr lang="ru-RU" sz="3300" dirty="0"/>
              <a:t>.;</a:t>
            </a:r>
          </a:p>
          <a:p>
            <a:r>
              <a:rPr lang="ru-RU" sz="3300" dirty="0"/>
              <a:t> </a:t>
            </a:r>
          </a:p>
          <a:p>
            <a:r>
              <a:rPr lang="ru-RU" sz="3300" dirty="0"/>
              <a:t>— </a:t>
            </a:r>
            <a:r>
              <a:rPr lang="ru-RU" sz="3300" dirty="0" err="1"/>
              <a:t>організацію</a:t>
            </a:r>
            <a:r>
              <a:rPr lang="ru-RU" sz="3300" dirty="0"/>
              <a:t> </a:t>
            </a:r>
            <a:r>
              <a:rPr lang="ru-RU" sz="3300" dirty="0" err="1"/>
              <a:t>моніторингу</a:t>
            </a:r>
            <a:r>
              <a:rPr lang="ru-RU" sz="3300" dirty="0"/>
              <a:t> стану </a:t>
            </a:r>
            <a:r>
              <a:rPr lang="ru-RU" sz="3300" dirty="0" err="1"/>
              <a:t>навколишнього</a:t>
            </a:r>
            <a:r>
              <a:rPr lang="ru-RU" sz="3300" dirty="0"/>
              <a:t> середовища та контролю </a:t>
            </a:r>
            <a:r>
              <a:rPr lang="ru-RU" sz="3300" dirty="0" err="1"/>
              <a:t>джерел</a:t>
            </a:r>
            <a:r>
              <a:rPr lang="ru-RU" sz="3300" dirty="0"/>
              <a:t> </a:t>
            </a:r>
            <a:r>
              <a:rPr lang="ru-RU" sz="3300" dirty="0" err="1"/>
              <a:t>негативних</a:t>
            </a:r>
            <a:r>
              <a:rPr lang="ru-RU" sz="3300" dirty="0"/>
              <a:t> </a:t>
            </a:r>
            <a:r>
              <a:rPr lang="ru-RU" sz="3300" dirty="0" err="1"/>
              <a:t>впливів</a:t>
            </a:r>
            <a:r>
              <a:rPr lang="ru-RU" sz="3300" dirty="0"/>
              <a:t>;</a:t>
            </a:r>
          </a:p>
          <a:p>
            <a:r>
              <a:rPr lang="ru-RU" sz="3300" dirty="0"/>
              <a:t> </a:t>
            </a:r>
          </a:p>
          <a:p>
            <a:r>
              <a:rPr lang="ru-RU" sz="3300" dirty="0"/>
              <a:t>— </a:t>
            </a:r>
            <a:r>
              <a:rPr lang="ru-RU" sz="3300" dirty="0" err="1"/>
              <a:t>розробку</a:t>
            </a:r>
            <a:r>
              <a:rPr lang="ru-RU" sz="3300" dirty="0"/>
              <a:t> та </a:t>
            </a:r>
            <a:r>
              <a:rPr lang="ru-RU" sz="3300" dirty="0" err="1"/>
              <a:t>використання</a:t>
            </a:r>
            <a:r>
              <a:rPr lang="ru-RU" sz="3300" dirty="0"/>
              <a:t> систем </a:t>
            </a:r>
            <a:r>
              <a:rPr lang="ru-RU" sz="3300" dirty="0" err="1"/>
              <a:t>захисту</a:t>
            </a:r>
            <a:r>
              <a:rPr lang="ru-RU" sz="3300" dirty="0"/>
              <a:t>;</a:t>
            </a:r>
          </a:p>
          <a:p>
            <a:r>
              <a:rPr lang="ru-RU" sz="3300" dirty="0"/>
              <a:t> </a:t>
            </a:r>
          </a:p>
          <a:p>
            <a:r>
              <a:rPr lang="ru-RU" sz="3300" dirty="0"/>
              <a:t>— </a:t>
            </a:r>
            <a:r>
              <a:rPr lang="ru-RU" sz="3300" dirty="0" err="1"/>
              <a:t>реалізацію</a:t>
            </a:r>
            <a:r>
              <a:rPr lang="ru-RU" sz="3300" dirty="0"/>
              <a:t> </a:t>
            </a:r>
            <a:r>
              <a:rPr lang="ru-RU" sz="3300" dirty="0" err="1"/>
              <a:t>заходів</a:t>
            </a:r>
            <a:r>
              <a:rPr lang="ru-RU" sz="3300" dirty="0"/>
              <a:t> </a:t>
            </a:r>
            <a:r>
              <a:rPr lang="ru-RU" sz="3300" dirty="0" err="1"/>
              <a:t>щодо</a:t>
            </a:r>
            <a:r>
              <a:rPr lang="ru-RU" sz="3300" dirty="0"/>
              <a:t> </a:t>
            </a:r>
            <a:r>
              <a:rPr lang="ru-RU" sz="3300" dirty="0" err="1"/>
              <a:t>запобігання</a:t>
            </a:r>
            <a:r>
              <a:rPr lang="ru-RU" sz="3300" dirty="0"/>
              <a:t> та </a:t>
            </a:r>
            <a:r>
              <a:rPr lang="ru-RU" sz="3300" dirty="0" err="1"/>
              <a:t>ліквідації</a:t>
            </a:r>
            <a:r>
              <a:rPr lang="ru-RU" sz="3300" dirty="0"/>
              <a:t> </a:t>
            </a:r>
            <a:r>
              <a:rPr lang="ru-RU" sz="3300" dirty="0" err="1"/>
              <a:t>наслідків</a:t>
            </a:r>
            <a:r>
              <a:rPr lang="ru-RU" sz="3300" dirty="0"/>
              <a:t> </a:t>
            </a:r>
            <a:r>
              <a:rPr lang="ru-RU" sz="3300" dirty="0" err="1"/>
              <a:t>надзвичайних</a:t>
            </a:r>
            <a:r>
              <a:rPr lang="ru-RU" sz="3300" dirty="0"/>
              <a:t> </a:t>
            </a:r>
            <a:r>
              <a:rPr lang="ru-RU" sz="3300" dirty="0" err="1"/>
              <a:t>ситуацій</a:t>
            </a:r>
            <a:r>
              <a:rPr lang="ru-RU" sz="3300" dirty="0"/>
              <a:t>;</a:t>
            </a:r>
          </a:p>
          <a:p>
            <a:r>
              <a:rPr lang="ru-RU" sz="3300" dirty="0"/>
              <a:t> </a:t>
            </a:r>
          </a:p>
          <a:p>
            <a:r>
              <a:rPr lang="ru-RU" sz="3300" dirty="0"/>
              <a:t>— </a:t>
            </a:r>
            <a:r>
              <a:rPr lang="ru-RU" sz="3300" dirty="0" err="1"/>
              <a:t>навчання</a:t>
            </a:r>
            <a:r>
              <a:rPr lang="ru-RU" sz="3300" dirty="0"/>
              <a:t> населення основам БЖД, </a:t>
            </a:r>
            <a:r>
              <a:rPr lang="ru-RU" sz="3300" dirty="0" err="1"/>
              <a:t>підготовку</a:t>
            </a:r>
            <a:r>
              <a:rPr lang="ru-RU" sz="3300" dirty="0"/>
              <a:t> </a:t>
            </a:r>
            <a:r>
              <a:rPr lang="ru-RU" sz="3300" dirty="0" err="1"/>
              <a:t>спеціалістів</a:t>
            </a:r>
            <a:r>
              <a:rPr lang="ru-RU" sz="3300" dirty="0"/>
              <a:t> </a:t>
            </a:r>
            <a:r>
              <a:rPr lang="ru-RU" sz="3300" dirty="0" err="1"/>
              <a:t>усіх</a:t>
            </a:r>
            <a:r>
              <a:rPr lang="ru-RU" sz="3300" dirty="0"/>
              <a:t> </a:t>
            </a:r>
            <a:r>
              <a:rPr lang="ru-RU" sz="3300" dirty="0" err="1"/>
              <a:t>рівнів</a:t>
            </a:r>
            <a:r>
              <a:rPr lang="ru-RU" sz="3300" dirty="0"/>
              <a:t> і </a:t>
            </a:r>
            <a:r>
              <a:rPr lang="ru-RU" sz="3300" dirty="0" err="1"/>
              <a:t>видів</a:t>
            </a:r>
            <a:r>
              <a:rPr lang="ru-RU" sz="3300" dirty="0"/>
              <a:t> </a:t>
            </a:r>
            <a:r>
              <a:rPr lang="ru-RU" sz="3300" dirty="0" err="1"/>
              <a:t>діяльності</a:t>
            </a:r>
            <a:r>
              <a:rPr lang="ru-RU" sz="3300" dirty="0"/>
              <a:t>.</a:t>
            </a:r>
          </a:p>
          <a:p>
            <a:r>
              <a:rPr lang="ru-RU" sz="3300" dirty="0"/>
              <a:t> </a:t>
            </a:r>
          </a:p>
          <a:p>
            <a:endParaRPr lang="ru-RU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091" y="358385"/>
            <a:ext cx="13006671" cy="1525191"/>
          </a:xfrm>
        </p:spPr>
        <p:txBody>
          <a:bodyPr>
            <a:noAutofit/>
          </a:bodyPr>
          <a:lstStyle/>
          <a:p>
            <a:pPr algn="ctr"/>
            <a:r>
              <a:rPr lang="uk-UA" sz="8200" dirty="0" smtClean="0"/>
              <a:t>Висновок</a:t>
            </a:r>
            <a:endParaRPr lang="ru-RU" sz="82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675038" y="1593930"/>
            <a:ext cx="7311680" cy="6742538"/>
          </a:xfrm>
        </p:spPr>
        <p:txBody>
          <a:bodyPr>
            <a:noAutofit/>
          </a:bodyPr>
          <a:lstStyle/>
          <a:p>
            <a:r>
              <a:rPr lang="ru-RU" sz="3200" dirty="0" err="1"/>
              <a:t>Отже</a:t>
            </a:r>
            <a:r>
              <a:rPr lang="ru-RU" sz="3200" dirty="0"/>
              <a:t>, </a:t>
            </a:r>
            <a:r>
              <a:rPr lang="ru-RU" sz="3200" dirty="0" err="1"/>
              <a:t>можна</a:t>
            </a:r>
            <a:r>
              <a:rPr lang="ru-RU" sz="3200" dirty="0"/>
              <a:t> </a:t>
            </a:r>
            <a:r>
              <a:rPr lang="ru-RU" sz="3200" dirty="0" err="1"/>
              <a:t>зробити</a:t>
            </a:r>
            <a:r>
              <a:rPr lang="ru-RU" sz="3200" dirty="0"/>
              <a:t> </a:t>
            </a:r>
            <a:r>
              <a:rPr lang="ru-RU" sz="3200" dirty="0" err="1"/>
              <a:t>висновок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прийнятні</a:t>
            </a:r>
            <a:r>
              <a:rPr lang="ru-RU" sz="3200" dirty="0"/>
              <a:t> </a:t>
            </a:r>
            <a:r>
              <a:rPr lang="ru-RU" sz="3200" dirty="0" err="1"/>
              <a:t>умови</a:t>
            </a:r>
            <a:r>
              <a:rPr lang="ru-RU" sz="3200" dirty="0"/>
              <a:t> </a:t>
            </a:r>
            <a:r>
              <a:rPr lang="ru-RU" sz="3200" dirty="0" err="1"/>
              <a:t>життєдіяльності</a:t>
            </a:r>
            <a:r>
              <a:rPr lang="ru-RU" sz="3200" dirty="0"/>
              <a:t> </a:t>
            </a:r>
            <a:r>
              <a:rPr lang="ru-RU" sz="3200" dirty="0" err="1"/>
              <a:t>людини</a:t>
            </a:r>
            <a:r>
              <a:rPr lang="ru-RU" sz="3200" dirty="0"/>
              <a:t> великою </a:t>
            </a:r>
            <a:r>
              <a:rPr lang="ru-RU" sz="3200" dirty="0" err="1"/>
              <a:t>мірою</a:t>
            </a:r>
            <a:r>
              <a:rPr lang="ru-RU" sz="3200" dirty="0"/>
              <a:t> </a:t>
            </a:r>
            <a:r>
              <a:rPr lang="ru-RU" sz="3200" dirty="0" err="1"/>
              <a:t>ґрунтуються</a:t>
            </a:r>
            <a:r>
              <a:rPr lang="ru-RU" sz="3200" dirty="0"/>
              <a:t> на </a:t>
            </a:r>
            <a:r>
              <a:rPr lang="ru-RU" sz="3200" dirty="0" err="1"/>
              <a:t>забезпеченні</a:t>
            </a:r>
            <a:r>
              <a:rPr lang="ru-RU" sz="3200" dirty="0"/>
              <a:t> </a:t>
            </a:r>
            <a:r>
              <a:rPr lang="ru-RU" sz="3200" dirty="0" err="1"/>
              <a:t>належних</a:t>
            </a:r>
            <a:r>
              <a:rPr lang="ru-RU" sz="3200" dirty="0"/>
              <a:t> умов </a:t>
            </a:r>
            <a:r>
              <a:rPr lang="ru-RU" sz="3200" dirty="0" err="1"/>
              <a:t>безпеки</a:t>
            </a:r>
            <a:r>
              <a:rPr lang="ru-RU" sz="3200" dirty="0"/>
              <a:t> </a:t>
            </a:r>
            <a:r>
              <a:rPr lang="ru-RU" sz="3200" dirty="0" err="1"/>
              <a:t>перебування</a:t>
            </a:r>
            <a:r>
              <a:rPr lang="ru-RU" sz="3200" dirty="0"/>
              <a:t> </a:t>
            </a:r>
            <a:r>
              <a:rPr lang="ru-RU" sz="3200" dirty="0" err="1"/>
              <a:t>людини</a:t>
            </a:r>
            <a:r>
              <a:rPr lang="ru-RU" sz="3200" dirty="0"/>
              <a:t> у </a:t>
            </a:r>
            <a:r>
              <a:rPr lang="ru-RU" sz="3200" dirty="0" err="1"/>
              <a:t>навколишньому</a:t>
            </a:r>
            <a:r>
              <a:rPr lang="ru-RU" sz="3200" dirty="0"/>
              <a:t> </a:t>
            </a:r>
            <a:r>
              <a:rPr lang="ru-RU" sz="3200" dirty="0" err="1"/>
              <a:t>середовищі</a:t>
            </a:r>
            <a:r>
              <a:rPr lang="ru-RU" sz="3200" dirty="0"/>
              <a:t>. А </a:t>
            </a:r>
            <a:r>
              <a:rPr lang="ru-RU" sz="3200" dirty="0" err="1"/>
              <a:t>поява</a:t>
            </a:r>
            <a:r>
              <a:rPr lang="ru-RU" sz="3200" dirty="0"/>
              <a:t> </a:t>
            </a:r>
            <a:r>
              <a:rPr lang="ru-RU" sz="3200" dirty="0" err="1"/>
              <a:t>наукової</a:t>
            </a:r>
            <a:r>
              <a:rPr lang="ru-RU" sz="3200" dirty="0"/>
              <a:t> </a:t>
            </a:r>
            <a:r>
              <a:rPr lang="ru-RU" sz="3200" dirty="0" err="1"/>
              <a:t>галузі</a:t>
            </a:r>
            <a:r>
              <a:rPr lang="ru-RU" sz="3200" dirty="0"/>
              <a:t> </a:t>
            </a:r>
            <a:r>
              <a:rPr lang="ru-RU" sz="3200" dirty="0" err="1"/>
              <a:t>знань</a:t>
            </a:r>
            <a:r>
              <a:rPr lang="ru-RU" sz="3200" dirty="0"/>
              <a:t> про </a:t>
            </a:r>
            <a:r>
              <a:rPr lang="ru-RU" sz="3200" dirty="0" err="1"/>
              <a:t>безпеку</a:t>
            </a:r>
            <a:r>
              <a:rPr lang="ru-RU" sz="3200" dirty="0"/>
              <a:t> </a:t>
            </a:r>
            <a:r>
              <a:rPr lang="ru-RU" sz="3200" dirty="0" err="1"/>
              <a:t>життєдіяльності</a:t>
            </a:r>
            <a:r>
              <a:rPr lang="ru-RU" sz="3200" dirty="0"/>
              <a:t> </a:t>
            </a:r>
            <a:r>
              <a:rPr lang="ru-RU" sz="3200" dirty="0" err="1"/>
              <a:t>людини</a:t>
            </a:r>
            <a:r>
              <a:rPr lang="ru-RU" sz="3200" dirty="0"/>
              <a:t> —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закономірний</a:t>
            </a:r>
            <a:r>
              <a:rPr lang="ru-RU" sz="3200" dirty="0"/>
              <a:t> </a:t>
            </a:r>
            <a:r>
              <a:rPr lang="ru-RU" sz="3200" dirty="0" err="1"/>
              <a:t>процес</a:t>
            </a:r>
            <a:r>
              <a:rPr lang="ru-RU" sz="3200" dirty="0"/>
              <a:t> </a:t>
            </a:r>
            <a:r>
              <a:rPr lang="ru-RU" sz="3200" dirty="0" err="1"/>
              <a:t>розвитку</a:t>
            </a:r>
            <a:r>
              <a:rPr lang="ru-RU" sz="3200" dirty="0"/>
              <a:t> </a:t>
            </a:r>
            <a:r>
              <a:rPr lang="ru-RU" sz="3200" dirty="0" err="1"/>
              <a:t>суспільства</a:t>
            </a:r>
            <a:r>
              <a:rPr lang="ru-RU" sz="3200" dirty="0"/>
              <a:t>, </a:t>
            </a:r>
            <a:r>
              <a:rPr lang="ru-RU" sz="3200" dirty="0" err="1"/>
              <a:t>який</a:t>
            </a:r>
            <a:r>
              <a:rPr lang="ru-RU" sz="3200" dirty="0"/>
              <a:t> </a:t>
            </a:r>
            <a:r>
              <a:rPr lang="ru-RU" sz="3200" dirty="0" err="1"/>
              <a:t>обумовлюється</a:t>
            </a:r>
            <a:r>
              <a:rPr lang="ru-RU" sz="3200" dirty="0"/>
              <a:t>, </a:t>
            </a:r>
            <a:r>
              <a:rPr lang="ru-RU" sz="3200" dirty="0" err="1"/>
              <a:t>з</a:t>
            </a:r>
            <a:r>
              <a:rPr lang="ru-RU" sz="3200" dirty="0"/>
              <a:t> одного боку, </a:t>
            </a:r>
            <a:r>
              <a:rPr lang="ru-RU" sz="3200" dirty="0" err="1"/>
              <a:t>бурхливим</a:t>
            </a:r>
            <a:r>
              <a:rPr lang="ru-RU" sz="3200" dirty="0"/>
              <a:t> </a:t>
            </a:r>
            <a:r>
              <a:rPr lang="ru-RU" sz="3200" dirty="0" err="1"/>
              <a:t>розвитком</a:t>
            </a:r>
            <a:r>
              <a:rPr lang="ru-RU" sz="3200" dirty="0"/>
              <a:t> </a:t>
            </a:r>
            <a:r>
              <a:rPr lang="ru-RU" sz="3200" dirty="0" err="1"/>
              <a:t>науково-технічного</a:t>
            </a:r>
            <a:r>
              <a:rPr lang="ru-RU" sz="3200" dirty="0"/>
              <a:t> </a:t>
            </a:r>
            <a:r>
              <a:rPr lang="ru-RU" sz="3200" dirty="0" err="1"/>
              <a:t>прогресу</a:t>
            </a:r>
            <a:r>
              <a:rPr lang="ru-RU" sz="3200" dirty="0"/>
              <a:t>, </a:t>
            </a:r>
            <a:r>
              <a:rPr lang="ru-RU" sz="3200" dirty="0" err="1"/>
              <a:t>процесами</a:t>
            </a:r>
            <a:r>
              <a:rPr lang="ru-RU" sz="3200" dirty="0"/>
              <a:t> </a:t>
            </a:r>
            <a:r>
              <a:rPr lang="ru-RU" sz="3200" dirty="0" err="1"/>
              <a:t>глобалізації</a:t>
            </a:r>
            <a:r>
              <a:rPr lang="ru-RU" sz="3200" dirty="0"/>
              <a:t> і </a:t>
            </a:r>
            <a:r>
              <a:rPr lang="ru-RU" sz="3200" dirty="0" err="1" smtClean="0"/>
              <a:t>створенням</a:t>
            </a:r>
            <a:r>
              <a:rPr lang="ru-RU" sz="3200" dirty="0" smtClean="0"/>
              <a:t> </a:t>
            </a:r>
            <a:r>
              <a:rPr lang="ru-RU" sz="3200" dirty="0" err="1"/>
              <a:t>комфортних</a:t>
            </a:r>
            <a:r>
              <a:rPr lang="ru-RU" sz="3200" dirty="0"/>
              <a:t> умов життя для </a:t>
            </a:r>
            <a:r>
              <a:rPr lang="ru-RU" sz="3200" dirty="0" err="1"/>
              <a:t>людини</a:t>
            </a:r>
            <a:r>
              <a:rPr lang="ru-RU" sz="3200" dirty="0"/>
              <a:t>, а </a:t>
            </a:r>
            <a:r>
              <a:rPr lang="ru-RU" sz="3200" dirty="0" err="1"/>
              <a:t>з</a:t>
            </a:r>
            <a:r>
              <a:rPr lang="ru-RU" sz="3200" dirty="0"/>
              <a:t> </a:t>
            </a:r>
            <a:r>
              <a:rPr lang="ru-RU" sz="3200" dirty="0" err="1"/>
              <a:t>іншого</a:t>
            </a:r>
            <a:r>
              <a:rPr lang="ru-RU" sz="3200" dirty="0"/>
              <a:t> — </a:t>
            </a:r>
            <a:r>
              <a:rPr lang="ru-RU" sz="3200" dirty="0" err="1"/>
              <a:t>зростанням</a:t>
            </a:r>
            <a:r>
              <a:rPr lang="ru-RU" sz="3200" dirty="0"/>
              <a:t> </a:t>
            </a:r>
            <a:r>
              <a:rPr lang="ru-RU" sz="3200" dirty="0" err="1"/>
              <a:t>різного</a:t>
            </a:r>
            <a:r>
              <a:rPr lang="ru-RU" sz="3200" dirty="0"/>
              <a:t> роду </a:t>
            </a:r>
            <a:r>
              <a:rPr lang="ru-RU" sz="3200" dirty="0" err="1"/>
              <a:t>небезпек</a:t>
            </a:r>
            <a:r>
              <a:rPr lang="ru-RU" sz="3200" dirty="0"/>
              <a:t>.</a:t>
            </a:r>
          </a:p>
          <a:p>
            <a:endParaRPr lang="ru-RU" sz="3200" dirty="0"/>
          </a:p>
        </p:txBody>
      </p:sp>
      <p:pic>
        <p:nvPicPr>
          <p:cNvPr id="5" name="Содержимое 4" descr="imagesгне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129599" y="2116937"/>
            <a:ext cx="5786477" cy="602696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42918" y="3286116"/>
            <a:ext cx="13051722" cy="1981494"/>
          </a:xfrm>
        </p:spPr>
        <p:txBody>
          <a:bodyPr>
            <a:noAutofit/>
          </a:bodyPr>
          <a:lstStyle/>
          <a:p>
            <a:r>
              <a:rPr lang="uk-UA" sz="9600" dirty="0" smtClean="0"/>
              <a:t>Дякую всім за увагу!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12587" y="468787"/>
            <a:ext cx="12241531" cy="1787723"/>
          </a:xfrm>
        </p:spPr>
        <p:txBody>
          <a:bodyPr>
            <a:noAutofit/>
          </a:bodyPr>
          <a:lstStyle/>
          <a:p>
            <a:pPr algn="ctr"/>
            <a:r>
              <a:rPr lang="uk-UA" sz="5500" b="0" dirty="0" smtClean="0"/>
              <a:t>Основні питання сьогоднішньої теми:</a:t>
            </a:r>
            <a:endParaRPr lang="ru-RU" sz="5500" b="0" dirty="0"/>
          </a:p>
        </p:txBody>
      </p:sp>
      <p:sp>
        <p:nvSpPr>
          <p:cNvPr id="6" name="Текст 3"/>
          <p:cNvSpPr>
            <a:spLocks noGrp="1"/>
          </p:cNvSpPr>
          <p:nvPr>
            <p:ph type="body" idx="1"/>
          </p:nvPr>
        </p:nvSpPr>
        <p:spPr>
          <a:xfrm>
            <a:off x="1128670" y="3357554"/>
            <a:ext cx="12241531" cy="440681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uk-UA" sz="4000" dirty="0" smtClean="0"/>
              <a:t>1.</a:t>
            </a:r>
            <a:r>
              <a:rPr lang="ru-RU" sz="4000" dirty="0"/>
              <a:t> Проблеми </a:t>
            </a:r>
            <a:r>
              <a:rPr lang="ru-RU" sz="4000" dirty="0" smtClean="0"/>
              <a:t> </a:t>
            </a:r>
            <a:r>
              <a:rPr lang="ru-RU" sz="4000" dirty="0" err="1" smtClean="0"/>
              <a:t>забезпечення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безпеки</a:t>
            </a:r>
            <a:r>
              <a:rPr lang="ru-RU" sz="4000" dirty="0" smtClean="0"/>
              <a:t> </a:t>
            </a:r>
            <a:r>
              <a:rPr lang="ru-RU" sz="4000" dirty="0" err="1" smtClean="0"/>
              <a:t>життєдіяльності</a:t>
            </a:r>
            <a:r>
              <a:rPr lang="ru-RU" sz="4000" dirty="0" smtClean="0"/>
              <a:t>.</a:t>
            </a:r>
          </a:p>
          <a:p>
            <a:pPr algn="ctr">
              <a:lnSpc>
                <a:spcPct val="150000"/>
              </a:lnSpc>
            </a:pPr>
            <a:r>
              <a:rPr lang="uk-UA" sz="4000" dirty="0" smtClean="0"/>
              <a:t>2.</a:t>
            </a:r>
            <a:r>
              <a:rPr lang="ru-RU" sz="4000" dirty="0"/>
              <a:t> </a:t>
            </a:r>
            <a:r>
              <a:rPr lang="ru-RU" sz="4000" dirty="0" err="1"/>
              <a:t>Принципи</a:t>
            </a:r>
            <a:r>
              <a:rPr lang="ru-RU" sz="4000" dirty="0"/>
              <a:t> </a:t>
            </a:r>
            <a:r>
              <a:rPr lang="ru-RU" sz="4000" dirty="0" err="1"/>
              <a:t>забезпечення</a:t>
            </a:r>
            <a:r>
              <a:rPr lang="ru-RU" sz="4000" dirty="0"/>
              <a:t> </a:t>
            </a:r>
            <a:r>
              <a:rPr lang="ru-RU" sz="4000" dirty="0" smtClean="0"/>
              <a:t> </a:t>
            </a:r>
            <a:r>
              <a:rPr lang="ru-RU" sz="4000" dirty="0" err="1" smtClean="0"/>
              <a:t>безпеки</a:t>
            </a:r>
            <a:r>
              <a:rPr lang="ru-RU" sz="4000" dirty="0" smtClean="0"/>
              <a:t> </a:t>
            </a:r>
            <a:r>
              <a:rPr lang="ru-RU" sz="4000" dirty="0" err="1" smtClean="0"/>
              <a:t>життєдіяльності</a:t>
            </a:r>
            <a:r>
              <a:rPr lang="ru-RU" sz="4000" dirty="0" smtClean="0"/>
              <a:t>.</a:t>
            </a:r>
          </a:p>
          <a:p>
            <a:pPr algn="ctr">
              <a:lnSpc>
                <a:spcPct val="150000"/>
              </a:lnSpc>
            </a:pPr>
            <a:r>
              <a:rPr lang="uk-UA" sz="4000" dirty="0" smtClean="0"/>
              <a:t>3.</a:t>
            </a:r>
            <a:r>
              <a:rPr lang="ru-RU" sz="4000" dirty="0"/>
              <a:t> </a:t>
            </a:r>
            <a:r>
              <a:rPr lang="ru-RU" sz="4000" dirty="0" err="1"/>
              <a:t>Способи</a:t>
            </a:r>
            <a:r>
              <a:rPr lang="ru-RU" sz="4000" dirty="0"/>
              <a:t> </a:t>
            </a:r>
            <a:r>
              <a:rPr lang="ru-RU" sz="4000" dirty="0" err="1"/>
              <a:t>забезпечення</a:t>
            </a:r>
            <a:r>
              <a:rPr lang="ru-RU" sz="4000" dirty="0"/>
              <a:t> </a:t>
            </a:r>
            <a:r>
              <a:rPr lang="ru-RU" sz="4000" dirty="0" err="1" smtClean="0"/>
              <a:t>життєдіяльності</a:t>
            </a:r>
            <a:r>
              <a:rPr lang="ru-RU" sz="4000" dirty="0" smtClean="0"/>
              <a:t>.</a:t>
            </a:r>
          </a:p>
          <a:p>
            <a:pPr algn="ctr">
              <a:lnSpc>
                <a:spcPct val="150000"/>
              </a:lnSpc>
            </a:pPr>
            <a:r>
              <a:rPr lang="uk-UA" sz="4000" dirty="0" smtClean="0"/>
              <a:t>4.Висновок.</a:t>
            </a:r>
            <a:endParaRPr lang="ru-RU" sz="4000" dirty="0"/>
          </a:p>
          <a:p>
            <a:pPr algn="ctr">
              <a:lnSpc>
                <a:spcPct val="150000"/>
              </a:lnSpc>
            </a:pP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0180" y="0"/>
            <a:ext cx="12781642" cy="1525191"/>
          </a:xfrm>
        </p:spPr>
        <p:txBody>
          <a:bodyPr>
            <a:noAutofit/>
          </a:bodyPr>
          <a:lstStyle/>
          <a:p>
            <a:pPr algn="ctr"/>
            <a:r>
              <a:rPr lang="ru-RU" sz="4500" dirty="0" smtClean="0"/>
              <a:t>Проблеми  </a:t>
            </a:r>
            <a:r>
              <a:rPr lang="ru-RU" sz="4500" dirty="0" err="1" smtClean="0"/>
              <a:t>забезпечення</a:t>
            </a:r>
            <a:r>
              <a:rPr lang="ru-RU" sz="4500" dirty="0" smtClean="0"/>
              <a:t> </a:t>
            </a:r>
            <a:r>
              <a:rPr lang="ru-RU" sz="4500" dirty="0" err="1" smtClean="0"/>
              <a:t>безпеки</a:t>
            </a:r>
            <a:r>
              <a:rPr lang="ru-RU" sz="4500" dirty="0" smtClean="0"/>
              <a:t> </a:t>
            </a:r>
            <a:r>
              <a:rPr lang="ru-RU" sz="4500" dirty="0" err="1" smtClean="0"/>
              <a:t>життєдіяльності</a:t>
            </a:r>
            <a:r>
              <a:rPr lang="ru-RU" sz="4500" dirty="0" smtClean="0"/>
              <a:t>.</a:t>
            </a:r>
            <a:endParaRPr lang="ru-RU" sz="45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0" y="1404218"/>
            <a:ext cx="9289132" cy="664877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3600" dirty="0" err="1"/>
              <a:t>Можна</a:t>
            </a:r>
            <a:r>
              <a:rPr lang="ru-RU" sz="3600" dirty="0"/>
              <a:t> </a:t>
            </a:r>
            <a:r>
              <a:rPr lang="ru-RU" sz="3600" dirty="0" err="1"/>
              <a:t>виділити</a:t>
            </a:r>
            <a:r>
              <a:rPr lang="ru-RU" sz="3600" dirty="0"/>
              <a:t> ряд </a:t>
            </a:r>
            <a:r>
              <a:rPr lang="ru-RU" sz="3600" dirty="0" err="1"/>
              <a:t>важливих</a:t>
            </a:r>
            <a:r>
              <a:rPr lang="ru-RU" sz="3600" dirty="0"/>
              <a:t> проблем, </a:t>
            </a:r>
            <a:r>
              <a:rPr lang="ru-RU" sz="3600" dirty="0" err="1"/>
              <a:t>які</a:t>
            </a:r>
            <a:r>
              <a:rPr lang="ru-RU" sz="3600" dirty="0"/>
              <a:t> </a:t>
            </a:r>
            <a:r>
              <a:rPr lang="ru-RU" sz="3600" dirty="0" err="1"/>
              <a:t>постійно</a:t>
            </a:r>
            <a:r>
              <a:rPr lang="ru-RU" sz="3600" dirty="0"/>
              <a:t> </a:t>
            </a:r>
            <a:r>
              <a:rPr lang="ru-RU" sz="3600" dirty="0" err="1"/>
              <a:t>перебувають</a:t>
            </a:r>
            <a:r>
              <a:rPr lang="ru-RU" sz="3600" dirty="0"/>
              <a:t> у </a:t>
            </a:r>
            <a:r>
              <a:rPr lang="ru-RU" sz="3600" dirty="0" err="1"/>
              <a:t>полі</a:t>
            </a:r>
            <a:r>
              <a:rPr lang="ru-RU" sz="3600" dirty="0"/>
              <a:t> </a:t>
            </a:r>
            <a:r>
              <a:rPr lang="ru-RU" sz="3600" dirty="0" err="1"/>
              <a:t>зору</a:t>
            </a:r>
            <a:r>
              <a:rPr lang="ru-RU" sz="3600" dirty="0"/>
              <a:t> </a:t>
            </a:r>
            <a:r>
              <a:rPr lang="ru-RU" sz="3600" dirty="0" err="1"/>
              <a:t>людства</a:t>
            </a:r>
            <a:r>
              <a:rPr lang="ru-RU" sz="3600" dirty="0"/>
              <a:t> для </a:t>
            </a:r>
            <a:r>
              <a:rPr lang="ru-RU" sz="3600" b="1" dirty="0" err="1"/>
              <a:t>забезпечення</a:t>
            </a:r>
            <a:r>
              <a:rPr lang="ru-RU" sz="3600" b="1" dirty="0"/>
              <a:t> </a:t>
            </a:r>
            <a:r>
              <a:rPr lang="ru-RU" sz="3600" b="1" dirty="0" err="1"/>
              <a:t>нормальних</a:t>
            </a:r>
            <a:r>
              <a:rPr lang="ru-RU" sz="3600" b="1" dirty="0"/>
              <a:t> умов життя і </a:t>
            </a:r>
            <a:r>
              <a:rPr lang="ru-RU" sz="3600" b="1" dirty="0" err="1"/>
              <a:t>праці</a:t>
            </a:r>
            <a:r>
              <a:rPr lang="ru-RU" sz="3600" b="1" dirty="0"/>
              <a:t>.</a:t>
            </a:r>
          </a:p>
          <a:p>
            <a:pPr algn="just">
              <a:spcBef>
                <a:spcPts val="0"/>
              </a:spcBef>
            </a:pPr>
            <a:r>
              <a:rPr lang="ru-RU" sz="3600" dirty="0"/>
              <a:t> </a:t>
            </a:r>
            <a:r>
              <a:rPr lang="ru-RU" sz="3600" dirty="0" smtClean="0"/>
              <a:t>1</a:t>
            </a:r>
            <a:r>
              <a:rPr lang="ru-RU" sz="3600" dirty="0"/>
              <a:t>. </a:t>
            </a:r>
            <a:r>
              <a:rPr lang="ru-RU" sz="3600" b="1" u="sng" dirty="0" err="1"/>
              <a:t>Дотримання</a:t>
            </a:r>
            <a:r>
              <a:rPr lang="ru-RU" sz="3600" b="1" u="sng" dirty="0"/>
              <a:t> </a:t>
            </a:r>
            <a:r>
              <a:rPr lang="ru-RU" sz="3600" b="1" u="sng" dirty="0" err="1"/>
              <a:t>параметрів</a:t>
            </a:r>
            <a:r>
              <a:rPr lang="ru-RU" sz="3600" b="1" u="sng" dirty="0"/>
              <a:t> середовища </a:t>
            </a:r>
            <a:r>
              <a:rPr lang="ru-RU" sz="3600" b="1" u="sng" dirty="0" err="1"/>
              <a:t>перебування</a:t>
            </a:r>
            <a:r>
              <a:rPr lang="ru-RU" sz="3600" b="1" u="sng" dirty="0"/>
              <a:t> </a:t>
            </a:r>
            <a:r>
              <a:rPr lang="ru-RU" sz="3600" b="1" u="sng" dirty="0" err="1"/>
              <a:t>людини</a:t>
            </a:r>
            <a:r>
              <a:rPr lang="ru-RU" sz="3600" b="1" u="sng" dirty="0"/>
              <a:t> в </a:t>
            </a:r>
            <a:r>
              <a:rPr lang="ru-RU" sz="3600" b="1" u="sng" dirty="0" err="1"/>
              <a:t>необхідних</a:t>
            </a:r>
            <a:r>
              <a:rPr lang="ru-RU" sz="3600" b="1" u="sng" dirty="0"/>
              <a:t> для </a:t>
            </a:r>
            <a:r>
              <a:rPr lang="ru-RU" sz="3600" b="1" u="sng" dirty="0" err="1"/>
              <a:t>життєдіяльності</a:t>
            </a:r>
            <a:r>
              <a:rPr lang="ru-RU" sz="3600" b="1" u="sng" dirty="0"/>
              <a:t> межах. </a:t>
            </a:r>
            <a:r>
              <a:rPr lang="ru-RU" sz="3600" dirty="0" err="1"/>
              <a:t>Це</a:t>
            </a:r>
            <a:r>
              <a:rPr lang="ru-RU" sz="3600" dirty="0"/>
              <a:t> одна </a:t>
            </a:r>
            <a:r>
              <a:rPr lang="ru-RU" sz="3600" dirty="0" err="1"/>
              <a:t>із</a:t>
            </a:r>
            <a:r>
              <a:rPr lang="ru-RU" sz="3600" dirty="0"/>
              <a:t> </a:t>
            </a:r>
            <a:r>
              <a:rPr lang="ru-RU" sz="3600" dirty="0" err="1"/>
              <a:t>складних</a:t>
            </a:r>
            <a:r>
              <a:rPr lang="ru-RU" sz="3600" dirty="0"/>
              <a:t> проблем, </a:t>
            </a:r>
            <a:r>
              <a:rPr lang="ru-RU" sz="3600" dirty="0" err="1"/>
              <a:t>які</a:t>
            </a:r>
            <a:r>
              <a:rPr lang="ru-RU" sz="3600" dirty="0"/>
              <a:t> стоять перед </a:t>
            </a:r>
            <a:r>
              <a:rPr lang="ru-RU" sz="3600" dirty="0" err="1"/>
              <a:t>світовим</a:t>
            </a:r>
            <a:r>
              <a:rPr lang="ru-RU" sz="3600" dirty="0"/>
              <a:t> </a:t>
            </a:r>
            <a:r>
              <a:rPr lang="ru-RU" sz="3600" dirty="0" err="1"/>
              <a:t>співтовариством</a:t>
            </a:r>
            <a:r>
              <a:rPr lang="ru-RU" sz="3600" dirty="0"/>
              <a:t>.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пов'язано</a:t>
            </a:r>
            <a:r>
              <a:rPr lang="ru-RU" sz="3600" dirty="0"/>
              <a:t> </a:t>
            </a:r>
            <a:r>
              <a:rPr lang="ru-RU" sz="3600" dirty="0" err="1"/>
              <a:t>з</a:t>
            </a:r>
            <a:r>
              <a:rPr lang="ru-RU" sz="3600" dirty="0"/>
              <a:t> </a:t>
            </a:r>
            <a:r>
              <a:rPr lang="ru-RU" sz="3600" dirty="0" err="1"/>
              <a:t>тим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трудова</a:t>
            </a:r>
            <a:r>
              <a:rPr lang="ru-RU" sz="3600" dirty="0"/>
              <a:t> </a:t>
            </a:r>
            <a:r>
              <a:rPr lang="ru-RU" sz="3600" dirty="0" err="1"/>
              <a:t>діяльність</a:t>
            </a:r>
            <a:r>
              <a:rPr lang="ru-RU" sz="3600" dirty="0"/>
              <a:t> людей </a:t>
            </a:r>
            <a:r>
              <a:rPr lang="ru-RU" sz="3600" dirty="0" err="1"/>
              <a:t>з</a:t>
            </a:r>
            <a:r>
              <a:rPr lang="ru-RU" sz="3600" dirty="0"/>
              <a:t> року в </a:t>
            </a:r>
            <a:r>
              <a:rPr lang="ru-RU" sz="3600" dirty="0" err="1"/>
              <a:t>рік</a:t>
            </a:r>
            <a:r>
              <a:rPr lang="ru-RU" sz="3600" dirty="0"/>
              <a:t> </a:t>
            </a:r>
            <a:r>
              <a:rPr lang="ru-RU" sz="3600" b="1" u="sng" dirty="0" err="1"/>
              <a:t>активізується</a:t>
            </a:r>
            <a:r>
              <a:rPr lang="ru-RU" sz="3600" b="1" u="sng" dirty="0"/>
              <a:t>, </a:t>
            </a:r>
            <a:r>
              <a:rPr lang="ru-RU" sz="3600" b="1" u="sng" dirty="0" err="1"/>
              <a:t>ускладнюється</a:t>
            </a:r>
            <a:r>
              <a:rPr lang="ru-RU" sz="3600" b="1" u="sng" dirty="0"/>
              <a:t>, </a:t>
            </a:r>
            <a:r>
              <a:rPr lang="ru-RU" sz="3600" b="1" u="sng" dirty="0" err="1"/>
              <a:t>вводяться</a:t>
            </a:r>
            <a:r>
              <a:rPr lang="ru-RU" sz="3600" b="1" u="sng" dirty="0"/>
              <a:t> </a:t>
            </a:r>
            <a:r>
              <a:rPr lang="ru-RU" sz="3600" b="1" u="sng" dirty="0" err="1"/>
              <a:t>новіші</a:t>
            </a:r>
            <a:r>
              <a:rPr lang="ru-RU" sz="3600" b="1" u="sng" dirty="0"/>
              <a:t> </a:t>
            </a:r>
            <a:r>
              <a:rPr lang="ru-RU" sz="3600" b="1" u="sng" dirty="0" err="1"/>
              <a:t>знаряддя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праці</a:t>
            </a:r>
            <a:r>
              <a:rPr lang="ru-RU" sz="3600" b="1" u="sng" dirty="0"/>
              <a:t> і </a:t>
            </a:r>
            <a:r>
              <a:rPr lang="ru-RU" sz="3600" b="1" u="sng" dirty="0" err="1"/>
              <a:t>технології</a:t>
            </a:r>
            <a:r>
              <a:rPr lang="ru-RU" sz="3600" b="1" u="sng" dirty="0"/>
              <a:t>. </a:t>
            </a:r>
            <a:r>
              <a:rPr lang="ru-RU" sz="3600" b="1" u="sng" dirty="0" err="1"/>
              <a:t>Виникає</a:t>
            </a:r>
            <a:r>
              <a:rPr lang="ru-RU" sz="3600" b="1" u="sng" dirty="0"/>
              <a:t> проблема </a:t>
            </a:r>
            <a:r>
              <a:rPr lang="ru-RU" sz="3600" b="1" u="sng" dirty="0" err="1"/>
              <a:t>технологічної</a:t>
            </a:r>
            <a:r>
              <a:rPr lang="ru-RU" sz="3600" b="1" u="sng" dirty="0"/>
              <a:t> </a:t>
            </a:r>
            <a:r>
              <a:rPr lang="ru-RU" sz="3600" b="1" u="sng" dirty="0" err="1"/>
              <a:t>безпеки</a:t>
            </a:r>
            <a:r>
              <a:rPr lang="ru-RU" sz="3600" b="1" u="sng" dirty="0"/>
              <a:t>.</a:t>
            </a:r>
          </a:p>
          <a:p>
            <a:endParaRPr lang="ru-RU" sz="3000" dirty="0"/>
          </a:p>
        </p:txBody>
      </p:sp>
      <p:pic>
        <p:nvPicPr>
          <p:cNvPr id="7" name="Содержимое 6" descr="imagesУККУНГГ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344522" y="1188194"/>
            <a:ext cx="5057278" cy="664373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9"/>
          <p:cNvSpPr>
            <a:spLocks noGrp="1"/>
          </p:cNvSpPr>
          <p:nvPr>
            <p:ph type="body" idx="2"/>
          </p:nvPr>
        </p:nvSpPr>
        <p:spPr>
          <a:xfrm>
            <a:off x="0" y="2"/>
            <a:ext cx="14401800" cy="7946828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3200" dirty="0"/>
              <a:t/>
            </a:r>
            <a:br>
              <a:rPr lang="ru-RU" sz="3200" dirty="0"/>
            </a:b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означає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b="1" u="sng" dirty="0" err="1"/>
              <a:t>збільшується</a:t>
            </a:r>
            <a:r>
              <a:rPr lang="ru-RU" sz="3600" b="1" u="sng" dirty="0"/>
              <a:t> </a:t>
            </a:r>
            <a:r>
              <a:rPr lang="ru-RU" sz="3600" b="1" u="sng" dirty="0" err="1"/>
              <a:t>навантаження</a:t>
            </a:r>
            <a:r>
              <a:rPr lang="ru-RU" sz="3600" b="1" u="sng" dirty="0"/>
              <a:t> </a:t>
            </a:r>
            <a:r>
              <a:rPr lang="ru-RU" sz="3600" dirty="0"/>
              <a:t>на </a:t>
            </a:r>
            <a:r>
              <a:rPr lang="ru-RU" sz="3600" dirty="0" err="1"/>
              <a:t>всі</a:t>
            </a:r>
            <a:r>
              <a:rPr lang="ru-RU" sz="3600" dirty="0"/>
              <a:t> </a:t>
            </a:r>
            <a:r>
              <a:rPr lang="ru-RU" sz="3600" dirty="0" err="1"/>
              <a:t>структурні</a:t>
            </a:r>
            <a:r>
              <a:rPr lang="ru-RU" sz="3600" dirty="0"/>
              <a:t> </a:t>
            </a:r>
            <a:r>
              <a:rPr lang="ru-RU" sz="3600" dirty="0" err="1"/>
              <a:t>частини</a:t>
            </a:r>
            <a:r>
              <a:rPr lang="ru-RU" sz="3600" dirty="0"/>
              <a:t> </a:t>
            </a:r>
            <a:r>
              <a:rPr lang="ru-RU" sz="3600" dirty="0" err="1"/>
              <a:t>навколишнього</a:t>
            </a:r>
            <a:r>
              <a:rPr lang="ru-RU" sz="3600" dirty="0"/>
              <a:t> середовища, є очевидною </a:t>
            </a:r>
            <a:r>
              <a:rPr lang="ru-RU" sz="3600" b="1" u="sng" dirty="0" err="1"/>
              <a:t>небезпека</a:t>
            </a:r>
            <a:r>
              <a:rPr lang="ru-RU" sz="3600" b="1" u="sng" dirty="0"/>
              <a:t> </a:t>
            </a:r>
            <a:r>
              <a:rPr lang="ru-RU" sz="3600" b="1" u="sng" dirty="0" err="1"/>
              <a:t>виснаження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природних</a:t>
            </a:r>
            <a:r>
              <a:rPr lang="ru-RU" sz="3600" b="1" u="sng" dirty="0"/>
              <a:t> </a:t>
            </a:r>
            <a:r>
              <a:rPr lang="ru-RU" sz="3600" b="1" u="sng" dirty="0" err="1"/>
              <a:t>ресурсів</a:t>
            </a:r>
            <a:r>
              <a:rPr lang="ru-RU" sz="3600" b="1" u="sng" dirty="0"/>
              <a:t>, </a:t>
            </a:r>
            <a:r>
              <a:rPr lang="ru-RU" sz="3600" b="1" u="sng" dirty="0" err="1"/>
              <a:t>незворотних</a:t>
            </a:r>
            <a:r>
              <a:rPr lang="ru-RU" sz="3600" b="1" u="sng" dirty="0"/>
              <a:t> </a:t>
            </a:r>
            <a:r>
              <a:rPr lang="ru-RU" sz="3600" b="1" u="sng" dirty="0" err="1"/>
              <a:t>забруднень</a:t>
            </a:r>
            <a:r>
              <a:rPr lang="ru-RU" sz="3600" b="1" u="sng" dirty="0"/>
              <a:t> і </a:t>
            </a:r>
            <a:r>
              <a:rPr lang="ru-RU" sz="3600" b="1" u="sng" dirty="0" err="1"/>
              <a:t>зміни</a:t>
            </a:r>
            <a:r>
              <a:rPr lang="ru-RU" sz="3600" b="1" u="sng" dirty="0"/>
              <a:t> </a:t>
            </a:r>
            <a:r>
              <a:rPr lang="ru-RU" sz="3600" b="1" u="sng" dirty="0" err="1"/>
              <a:t>безпечних</a:t>
            </a:r>
            <a:r>
              <a:rPr lang="ru-RU" sz="3600" b="1" u="sng" dirty="0"/>
              <a:t> </a:t>
            </a:r>
            <a:r>
              <a:rPr lang="ru-RU" sz="3600" b="1" u="sng" dirty="0" err="1"/>
              <a:t>параметрів</a:t>
            </a:r>
            <a:r>
              <a:rPr lang="ru-RU" sz="3600" b="1" u="sng" dirty="0"/>
              <a:t> середовища, </a:t>
            </a:r>
            <a:r>
              <a:rPr lang="ru-RU" sz="3600" dirty="0"/>
              <a:t>за </a:t>
            </a:r>
            <a:r>
              <a:rPr lang="ru-RU" sz="3600" dirty="0" err="1" smtClean="0"/>
              <a:t>якими</a:t>
            </a:r>
            <a:r>
              <a:rPr lang="ru-RU" sz="3600" dirty="0" smtClean="0"/>
              <a:t> </a:t>
            </a:r>
            <a:r>
              <a:rPr lang="ru-RU" sz="3600" dirty="0" err="1"/>
              <a:t>створюються</a:t>
            </a:r>
            <a:r>
              <a:rPr lang="ru-RU" sz="3600" dirty="0"/>
              <a:t> </a:t>
            </a:r>
            <a:r>
              <a:rPr lang="ru-RU" sz="3600" dirty="0" err="1"/>
              <a:t>реальні</a:t>
            </a:r>
            <a:r>
              <a:rPr lang="ru-RU" sz="3600" dirty="0"/>
              <a:t> </a:t>
            </a:r>
            <a:r>
              <a:rPr lang="ru-RU" sz="3600" dirty="0" err="1"/>
              <a:t>умови</a:t>
            </a:r>
            <a:r>
              <a:rPr lang="ru-RU" sz="3600" dirty="0"/>
              <a:t> для </a:t>
            </a:r>
            <a:r>
              <a:rPr lang="ru-RU" sz="3600" dirty="0" err="1"/>
              <a:t>виникнення</a:t>
            </a:r>
            <a:r>
              <a:rPr lang="ru-RU" sz="3600" dirty="0"/>
              <a:t> </a:t>
            </a:r>
            <a:r>
              <a:rPr lang="ru-RU" sz="3600" dirty="0" err="1" smtClean="0"/>
              <a:t>різного</a:t>
            </a:r>
            <a:r>
              <a:rPr lang="ru-RU" sz="3600" dirty="0" smtClean="0"/>
              <a:t> </a:t>
            </a:r>
            <a:r>
              <a:rPr lang="ru-RU" sz="3600" dirty="0"/>
              <a:t>роду </a:t>
            </a:r>
            <a:r>
              <a:rPr lang="ru-RU" sz="3600" dirty="0" err="1"/>
              <a:t>небезпек</a:t>
            </a:r>
            <a:r>
              <a:rPr lang="ru-RU" sz="3600" dirty="0"/>
              <a:t>.</a:t>
            </a:r>
            <a:br>
              <a:rPr lang="ru-RU" sz="3600" dirty="0"/>
            </a:br>
            <a:r>
              <a:rPr lang="ru-RU" sz="3600" dirty="0"/>
              <a:t> </a:t>
            </a:r>
            <a:r>
              <a:rPr lang="ru-RU" sz="3600" dirty="0" err="1" smtClean="0"/>
              <a:t>Отже</a:t>
            </a:r>
            <a:r>
              <a:rPr lang="ru-RU" sz="3600" dirty="0"/>
              <a:t>, </a:t>
            </a:r>
            <a:r>
              <a:rPr lang="ru-RU" sz="3600" b="1" u="sng" dirty="0" err="1"/>
              <a:t>кожна</a:t>
            </a:r>
            <a:r>
              <a:rPr lang="ru-RU" sz="3600" b="1" u="sng" dirty="0"/>
              <a:t> держава </a:t>
            </a:r>
            <a:r>
              <a:rPr lang="ru-RU" sz="3600" dirty="0"/>
              <a:t>повинна </a:t>
            </a:r>
            <a:r>
              <a:rPr lang="ru-RU" sz="3600" b="1" u="sng" dirty="0" err="1"/>
              <a:t>мати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професійно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придатні</a:t>
            </a:r>
            <a:r>
              <a:rPr lang="ru-RU" sz="3600" b="1" u="sng" dirty="0"/>
              <a:t> </a:t>
            </a:r>
            <a:r>
              <a:rPr lang="ru-RU" sz="3600" b="1" u="sng" dirty="0" err="1"/>
              <a:t>структури</a:t>
            </a:r>
            <a:r>
              <a:rPr lang="ru-RU" sz="3600" b="1" u="sng" dirty="0"/>
              <a:t> і </a:t>
            </a:r>
            <a:r>
              <a:rPr lang="ru-RU" sz="3600" b="1" u="sng" dirty="0" err="1"/>
              <a:t>системи</a:t>
            </a:r>
            <a:r>
              <a:rPr lang="ru-RU" sz="3600" b="1" u="sng" dirty="0"/>
              <a:t> </a:t>
            </a:r>
            <a:r>
              <a:rPr lang="ru-RU" sz="3600" b="1" u="sng" dirty="0" err="1"/>
              <a:t>захисту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</a:t>
            </a:r>
            <a:r>
              <a:rPr lang="ru-RU" sz="3600" dirty="0" err="1"/>
              <a:t>наслідків</a:t>
            </a:r>
            <a:r>
              <a:rPr lang="ru-RU" sz="3600" dirty="0"/>
              <a:t> </a:t>
            </a:r>
            <a:r>
              <a:rPr lang="ru-RU" sz="3600" dirty="0" err="1"/>
              <a:t>імовірних</a:t>
            </a:r>
            <a:r>
              <a:rPr lang="ru-RU" sz="3600" dirty="0"/>
              <a:t> </a:t>
            </a:r>
            <a:r>
              <a:rPr lang="ru-RU" sz="3600" dirty="0" err="1"/>
              <a:t>небезпек</a:t>
            </a:r>
            <a:r>
              <a:rPr lang="ru-RU" sz="3600" dirty="0"/>
              <a:t>. Головною метою таких систем </a:t>
            </a:r>
            <a:r>
              <a:rPr lang="ru-RU" sz="3600" b="1" u="sng" dirty="0"/>
              <a:t>є </a:t>
            </a:r>
            <a:r>
              <a:rPr lang="ru-RU" sz="3600" b="1" u="sng" dirty="0" err="1"/>
              <a:t>захист</a:t>
            </a:r>
            <a:r>
              <a:rPr lang="ru-RU" sz="3600" b="1" u="sng" dirty="0"/>
              <a:t> населення та </a:t>
            </a:r>
            <a:r>
              <a:rPr lang="ru-RU" sz="3600" b="1" u="sng" dirty="0" err="1"/>
              <a:t>зниження</a:t>
            </a:r>
            <a:r>
              <a:rPr lang="ru-RU" sz="3600" b="1" u="sng" dirty="0"/>
              <a:t> </a:t>
            </a:r>
            <a:r>
              <a:rPr lang="ru-RU" sz="3600" b="1" u="sng" dirty="0" err="1"/>
              <a:t>рівня</a:t>
            </a:r>
            <a:r>
              <a:rPr lang="ru-RU" sz="3600" b="1" u="sng" dirty="0"/>
              <a:t> </a:t>
            </a:r>
            <a:r>
              <a:rPr lang="ru-RU" sz="3600" b="1" u="sng" dirty="0" err="1"/>
              <a:t>ризику</a:t>
            </a:r>
            <a:r>
              <a:rPr lang="ru-RU" sz="3600" b="1" u="sng" dirty="0"/>
              <a:t> </a:t>
            </a:r>
            <a:r>
              <a:rPr lang="ru-RU" sz="3600" dirty="0"/>
              <a:t>при </a:t>
            </a:r>
            <a:r>
              <a:rPr lang="ru-RU" sz="3600" dirty="0" err="1"/>
              <a:t>виникненні</a:t>
            </a:r>
            <a:r>
              <a:rPr lang="ru-RU" sz="3600" dirty="0"/>
              <a:t> </a:t>
            </a:r>
            <a:r>
              <a:rPr lang="ru-RU" sz="3600" dirty="0" err="1"/>
              <a:t>певних</a:t>
            </a:r>
            <a:r>
              <a:rPr lang="ru-RU" sz="3600" dirty="0"/>
              <a:t> </a:t>
            </a:r>
            <a:r>
              <a:rPr lang="ru-RU" sz="3600" dirty="0" err="1"/>
              <a:t>небезпек</a:t>
            </a:r>
            <a:r>
              <a:rPr lang="ru-RU" sz="3600" dirty="0"/>
              <a:t> шляхом </a:t>
            </a:r>
            <a:r>
              <a:rPr lang="ru-RU" sz="3600" b="1" u="sng" dirty="0" err="1"/>
              <a:t>запобігання</a:t>
            </a:r>
            <a:r>
              <a:rPr lang="ru-RU" sz="3600" b="1" u="sng" dirty="0"/>
              <a:t>, </a:t>
            </a:r>
            <a:r>
              <a:rPr lang="ru-RU" sz="3600" b="1" u="sng" dirty="0" err="1"/>
              <a:t>реагування</a:t>
            </a:r>
            <a:r>
              <a:rPr lang="ru-RU" sz="3600" b="1" u="sng" dirty="0"/>
              <a:t> і </a:t>
            </a:r>
            <a:r>
              <a:rPr lang="ru-RU" sz="3600" b="1" u="sng" dirty="0" err="1" smtClean="0"/>
              <a:t>іквідації</a:t>
            </a:r>
            <a:r>
              <a:rPr lang="ru-RU" sz="3600" b="1" u="sng" dirty="0" smtClean="0"/>
              <a:t> </a:t>
            </a:r>
            <a:r>
              <a:rPr lang="ru-RU" sz="3600" b="1" u="sng" dirty="0" err="1"/>
              <a:t>їх</a:t>
            </a:r>
            <a:r>
              <a:rPr lang="ru-RU" sz="3600" b="1" u="sng" dirty="0"/>
              <a:t> </a:t>
            </a:r>
            <a:r>
              <a:rPr lang="ru-RU" sz="3600" b="1" u="sng" dirty="0" err="1"/>
              <a:t>наслідків</a:t>
            </a:r>
            <a:r>
              <a:rPr lang="ru-RU" sz="3600" b="1" u="sng" dirty="0" smtClean="0"/>
              <a:t>.</a:t>
            </a:r>
            <a:r>
              <a:rPr lang="ru-RU" sz="3600" b="1" u="sng" dirty="0"/>
              <a:t> </a:t>
            </a:r>
            <a:br>
              <a:rPr lang="ru-RU" sz="3600" b="1" u="sng" dirty="0"/>
            </a:br>
            <a:r>
              <a:rPr lang="ru-RU" sz="3600" dirty="0"/>
              <a:t>2. Забезпечення населення </a:t>
            </a:r>
            <a:r>
              <a:rPr lang="ru-RU" sz="3600" b="1" u="sng" dirty="0"/>
              <a:t>всіма видами </a:t>
            </a:r>
            <a:r>
              <a:rPr lang="ru-RU" sz="3600" b="1" u="sng" dirty="0" err="1"/>
              <a:t>енергоресурсів</a:t>
            </a:r>
            <a:r>
              <a:rPr lang="ru-RU" sz="3600" b="1" u="sng" dirty="0"/>
              <a:t> (</a:t>
            </a:r>
            <a:r>
              <a:rPr lang="ru-RU" sz="3600" b="1" u="sng" dirty="0" err="1"/>
              <a:t>електроенергією</a:t>
            </a:r>
            <a:r>
              <a:rPr lang="ru-RU" sz="3600" b="1" u="sng" dirty="0"/>
              <a:t>, газом, </a:t>
            </a:r>
            <a:r>
              <a:rPr lang="ru-RU" sz="3600" b="1" u="sng" dirty="0" err="1"/>
              <a:t>нафтопродуктами</a:t>
            </a:r>
            <a:r>
              <a:rPr lang="ru-RU" sz="3600" b="1" u="sng" dirty="0"/>
              <a:t>, </a:t>
            </a:r>
            <a:r>
              <a:rPr lang="ru-RU" sz="3600" b="1" u="sng" dirty="0" err="1"/>
              <a:t>кам'яним</a:t>
            </a:r>
            <a:r>
              <a:rPr lang="ru-RU" sz="3600" b="1" u="sng" dirty="0"/>
              <a:t> </a:t>
            </a:r>
            <a:r>
              <a:rPr lang="ru-RU" sz="3600" b="1" u="sng" dirty="0" err="1"/>
              <a:t>вугіллям</a:t>
            </a:r>
            <a:r>
              <a:rPr lang="ru-RU" sz="3600" b="1" u="sng" dirty="0"/>
              <a:t>, водою </a:t>
            </a:r>
            <a:r>
              <a:rPr lang="ru-RU" sz="3600" b="1" u="sng" dirty="0" err="1"/>
              <a:t>тощо</a:t>
            </a:r>
            <a:r>
              <a:rPr lang="ru-RU" sz="3600" b="1" u="sng" dirty="0"/>
              <a:t>). </a:t>
            </a:r>
            <a:r>
              <a:rPr lang="ru-RU" sz="3600" dirty="0" err="1"/>
              <a:t>Енергетична</a:t>
            </a:r>
            <a:r>
              <a:rPr lang="ru-RU" sz="3600" dirty="0"/>
              <a:t> криза,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існує</a:t>
            </a:r>
            <a:r>
              <a:rPr lang="ru-RU" sz="3600" dirty="0"/>
              <a:t> </a:t>
            </a:r>
            <a:r>
              <a:rPr lang="ru-RU" sz="3600" dirty="0" err="1"/>
              <a:t>сьогодні</a:t>
            </a:r>
            <a:r>
              <a:rPr lang="ru-RU" sz="3600" dirty="0"/>
              <a:t>, </a:t>
            </a:r>
            <a:r>
              <a:rPr lang="ru-RU" sz="3600" dirty="0" err="1"/>
              <a:t>суттєво</a:t>
            </a:r>
            <a:r>
              <a:rPr lang="ru-RU" sz="3600" dirty="0"/>
              <a:t> </a:t>
            </a:r>
            <a:r>
              <a:rPr lang="ru-RU" sz="3600" dirty="0" err="1"/>
              <a:t>впливає</a:t>
            </a:r>
            <a:r>
              <a:rPr lang="ru-RU" sz="3600" dirty="0"/>
              <a:t> на </a:t>
            </a:r>
            <a:r>
              <a:rPr lang="ru-RU" sz="3600" dirty="0" err="1"/>
              <a:t>життєдіяльність</a:t>
            </a:r>
            <a:r>
              <a:rPr lang="ru-RU" sz="3600" dirty="0"/>
              <a:t> людей. </a:t>
            </a:r>
            <a:r>
              <a:rPr lang="ru-RU" sz="3600" dirty="0" err="1"/>
              <a:t>Це</a:t>
            </a:r>
            <a:r>
              <a:rPr lang="ru-RU" sz="3600" dirty="0"/>
              <a:t> одна </a:t>
            </a:r>
            <a:r>
              <a:rPr lang="ru-RU" sz="3600" dirty="0" err="1"/>
              <a:t>з</a:t>
            </a:r>
            <a:r>
              <a:rPr lang="ru-RU" sz="3600" dirty="0"/>
              <a:t> </a:t>
            </a:r>
            <a:r>
              <a:rPr lang="ru-RU" sz="3600" dirty="0" err="1"/>
              <a:t>найбільш</a:t>
            </a:r>
            <a:r>
              <a:rPr lang="ru-RU" sz="3600" dirty="0"/>
              <a:t> </a:t>
            </a:r>
            <a:r>
              <a:rPr lang="ru-RU" sz="3600" dirty="0" err="1"/>
              <a:t>актуальних</a:t>
            </a:r>
            <a:r>
              <a:rPr lang="ru-RU" sz="3600" dirty="0"/>
              <a:t> проблем </a:t>
            </a:r>
            <a:r>
              <a:rPr lang="ru-RU" sz="3600" dirty="0" err="1"/>
              <a:t>забезпечення</a:t>
            </a:r>
            <a:r>
              <a:rPr lang="ru-RU" sz="3600" dirty="0"/>
              <a:t> </a:t>
            </a:r>
            <a:r>
              <a:rPr lang="ru-RU" sz="3600" dirty="0" err="1"/>
              <a:t>безпеки</a:t>
            </a:r>
            <a:r>
              <a:rPr lang="ru-RU" sz="3600" dirty="0"/>
              <a:t> </a:t>
            </a:r>
            <a:r>
              <a:rPr lang="ru-RU" sz="3600" dirty="0" err="1"/>
              <a:t>будь-якої</a:t>
            </a:r>
            <a:r>
              <a:rPr lang="ru-RU" sz="3600" dirty="0"/>
              <a:t> </a:t>
            </a:r>
            <a:r>
              <a:rPr lang="ru-RU" sz="3600" dirty="0" err="1"/>
              <a:t>країни</a:t>
            </a:r>
            <a:r>
              <a:rPr lang="ru-RU" sz="3600" dirty="0"/>
              <a:t> </a:t>
            </a:r>
            <a:r>
              <a:rPr lang="ru-RU" sz="3600" dirty="0" err="1"/>
              <a:t>світу</a:t>
            </a:r>
            <a:r>
              <a:rPr lang="ru-RU" sz="3600" dirty="0"/>
              <a:t>.</a:t>
            </a:r>
            <a:br>
              <a:rPr lang="ru-RU" sz="3600" dirty="0"/>
            </a:b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0" y="0"/>
            <a:ext cx="10225236" cy="7665571"/>
          </a:xfrm>
        </p:spPr>
        <p:txBody>
          <a:bodyPr>
            <a:noAutofit/>
          </a:bodyPr>
          <a:lstStyle/>
          <a:p>
            <a:r>
              <a:rPr lang="ru-RU" sz="3000" dirty="0"/>
              <a:t> </a:t>
            </a:r>
            <a:r>
              <a:rPr lang="ru-RU" sz="3600" dirty="0" smtClean="0"/>
              <a:t>3</a:t>
            </a:r>
            <a:r>
              <a:rPr lang="ru-RU" sz="3600" dirty="0"/>
              <a:t>. Забезпечення населення </a:t>
            </a:r>
            <a:r>
              <a:rPr lang="ru-RU" sz="3600" b="1" u="sng" dirty="0"/>
              <a:t>всіма необхідними параметрами і нормами матеріального середовища життя. </a:t>
            </a:r>
            <a:r>
              <a:rPr lang="ru-RU" sz="3600" dirty="0"/>
              <a:t>Гострою проблемою для багатьох людей у різних країнах є недостатня </a:t>
            </a:r>
            <a:r>
              <a:rPr lang="ru-RU" sz="3600" b="1" u="sng" dirty="0"/>
              <a:t>кількість житла, комунального транспорту, суспільних закладів, спортивних комплексів, медичних закладів та інших елементів системи життєзабезпечення.</a:t>
            </a:r>
          </a:p>
          <a:p>
            <a:r>
              <a:rPr lang="ru-RU" sz="3600" dirty="0"/>
              <a:t> </a:t>
            </a:r>
            <a:r>
              <a:rPr lang="ru-RU" sz="3600" dirty="0" smtClean="0"/>
              <a:t>4</a:t>
            </a:r>
            <a:r>
              <a:rPr lang="ru-RU" sz="3600" dirty="0"/>
              <a:t>. </a:t>
            </a:r>
            <a:r>
              <a:rPr lang="ru-RU" sz="3600" b="1" u="sng" dirty="0"/>
              <a:t>Забезпечення продуктами харчування. </a:t>
            </a:r>
            <a:r>
              <a:rPr lang="ru-RU" sz="3600" dirty="0"/>
              <a:t>Продукти харчування є фізіологічною основою життєдіяльності. Із збільшенням чисельності населення ця проблема стає особливо гострою. Якщо людство не розробить </a:t>
            </a:r>
            <a:r>
              <a:rPr lang="ru-RU" sz="3600" b="1" u="sng" dirty="0"/>
              <a:t>нові перспективні технології вирощування продуктів харчування і своєчасно не адаптується до них, </a:t>
            </a:r>
            <a:r>
              <a:rPr lang="ru-RU" sz="3600" dirty="0"/>
              <a:t>може виникнути небезпечна ситуація глобального масштабу.</a:t>
            </a:r>
          </a:p>
          <a:p>
            <a:r>
              <a:rPr lang="ru-RU" sz="3000" dirty="0"/>
              <a:t> </a:t>
            </a:r>
          </a:p>
          <a:p>
            <a:endParaRPr lang="ru-RU" sz="3000" dirty="0"/>
          </a:p>
        </p:txBody>
      </p:sp>
      <p:pic>
        <p:nvPicPr>
          <p:cNvPr id="9" name="Содержимое 8" descr="images45666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292937" y="0"/>
            <a:ext cx="4108863" cy="32912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0" y="7"/>
            <a:ext cx="14401800" cy="9001118"/>
          </a:xfrm>
        </p:spPr>
        <p:txBody>
          <a:bodyPr>
            <a:noAutofit/>
          </a:bodyPr>
          <a:lstStyle/>
          <a:p>
            <a:r>
              <a:rPr lang="ru-RU" sz="3400" dirty="0"/>
              <a:t>5</a:t>
            </a:r>
            <a:r>
              <a:rPr lang="ru-RU" sz="3400" b="1" u="sng" dirty="0"/>
              <a:t>. Наявність і раціональне використання питної (прісної) води. </a:t>
            </a:r>
            <a:endParaRPr lang="ru-RU" sz="3400" b="1" u="sng" dirty="0" smtClean="0"/>
          </a:p>
          <a:p>
            <a:r>
              <a:rPr lang="ru-RU" sz="3400" dirty="0" err="1" smtClean="0"/>
              <a:t>Йдеться</a:t>
            </a:r>
            <a:r>
              <a:rPr lang="ru-RU" sz="3400" dirty="0" smtClean="0"/>
              <a:t> </a:t>
            </a:r>
            <a:r>
              <a:rPr lang="ru-RU" sz="3400" dirty="0"/>
              <a:t>про </a:t>
            </a:r>
            <a:r>
              <a:rPr lang="ru-RU" sz="3400" b="1" u="sng" dirty="0"/>
              <a:t>охорону прісної води від забруднення</a:t>
            </a:r>
            <a:r>
              <a:rPr lang="ru-RU" sz="3400" dirty="0"/>
              <a:t>, що може призвести до непридатності її використання для потреб населення. Звідси випливає важливість </a:t>
            </a:r>
            <a:r>
              <a:rPr lang="ru-RU" sz="3400" b="1" u="sng" dirty="0"/>
              <a:t>очищення води, боротьба з промисловим і побутовим забрудненням, виснаженням водойм.</a:t>
            </a:r>
          </a:p>
          <a:p>
            <a:r>
              <a:rPr lang="ru-RU" sz="3400" dirty="0"/>
              <a:t> </a:t>
            </a:r>
          </a:p>
          <a:p>
            <a:r>
              <a:rPr lang="ru-RU" sz="3400" dirty="0"/>
              <a:t>6. </a:t>
            </a:r>
            <a:r>
              <a:rPr lang="ru-RU" sz="3400" b="1" u="sng" dirty="0"/>
              <a:t>Ліквідація, переробка або використання відходів виробництва. </a:t>
            </a:r>
            <a:r>
              <a:rPr lang="ru-RU" sz="3400" dirty="0"/>
              <a:t>Особливо небезпечними є </a:t>
            </a:r>
            <a:r>
              <a:rPr lang="ru-RU" sz="3400" b="1" u="sng" dirty="0"/>
              <a:t>відходи атомних, хімічних, біологічних виробництв</a:t>
            </a:r>
            <a:r>
              <a:rPr lang="ru-RU" sz="3400" dirty="0"/>
              <a:t>, кількість яких </a:t>
            </a:r>
            <a:r>
              <a:rPr lang="ru-RU" sz="3400" dirty="0" err="1"/>
              <a:t>щорічно</a:t>
            </a:r>
            <a:r>
              <a:rPr lang="ru-RU" sz="3400" dirty="0"/>
              <a:t> </a:t>
            </a:r>
            <a:r>
              <a:rPr lang="ru-RU" sz="3400" dirty="0" err="1"/>
              <a:t>зростає</a:t>
            </a:r>
            <a:r>
              <a:rPr lang="ru-RU" sz="3400" dirty="0"/>
              <a:t> і, </a:t>
            </a:r>
            <a:r>
              <a:rPr lang="ru-RU" sz="3400" dirty="0" err="1"/>
              <a:t>відповідно</a:t>
            </a:r>
            <a:r>
              <a:rPr lang="ru-RU" sz="3400" dirty="0"/>
              <a:t>, </a:t>
            </a:r>
            <a:r>
              <a:rPr lang="ru-RU" sz="3400" dirty="0" err="1"/>
              <a:t>збільшується</a:t>
            </a:r>
            <a:r>
              <a:rPr lang="ru-RU" sz="3400" dirty="0"/>
              <a:t> </a:t>
            </a:r>
            <a:r>
              <a:rPr lang="ru-RU" sz="3400" dirty="0" err="1"/>
              <a:t>кількість</a:t>
            </a:r>
            <a:r>
              <a:rPr lang="ru-RU" sz="3400" dirty="0"/>
              <a:t> </a:t>
            </a:r>
            <a:r>
              <a:rPr lang="ru-RU" sz="3400" dirty="0" err="1"/>
              <a:t>відходів</a:t>
            </a:r>
            <a:r>
              <a:rPr lang="ru-RU" sz="3400" dirty="0"/>
              <a:t>.</a:t>
            </a:r>
          </a:p>
          <a:p>
            <a:r>
              <a:rPr lang="ru-RU" sz="3400" dirty="0"/>
              <a:t> </a:t>
            </a:r>
          </a:p>
          <a:p>
            <a:r>
              <a:rPr lang="ru-RU" sz="3400" dirty="0"/>
              <a:t>Тому </a:t>
            </a:r>
            <a:r>
              <a:rPr lang="ru-RU" sz="3400" dirty="0" err="1"/>
              <a:t>основні</a:t>
            </a:r>
            <a:r>
              <a:rPr lang="ru-RU" sz="3400" dirty="0"/>
              <a:t> </a:t>
            </a:r>
            <a:r>
              <a:rPr lang="ru-RU" sz="3400" dirty="0" err="1"/>
              <a:t>проблеми</a:t>
            </a:r>
            <a:r>
              <a:rPr lang="ru-RU" sz="3400" dirty="0"/>
              <a:t> </a:t>
            </a:r>
            <a:r>
              <a:rPr lang="ru-RU" sz="3400" dirty="0" err="1"/>
              <a:t>життєдіяльності</a:t>
            </a:r>
            <a:r>
              <a:rPr lang="ru-RU" sz="3400" dirty="0"/>
              <a:t> </a:t>
            </a:r>
            <a:r>
              <a:rPr lang="ru-RU" sz="3400" dirty="0" err="1"/>
              <a:t>людини</a:t>
            </a:r>
            <a:r>
              <a:rPr lang="ru-RU" sz="3400" dirty="0"/>
              <a:t> </a:t>
            </a:r>
            <a:r>
              <a:rPr lang="ru-RU" sz="3400" dirty="0" err="1"/>
              <a:t>зводяться</a:t>
            </a:r>
            <a:r>
              <a:rPr lang="ru-RU" sz="3400" dirty="0"/>
              <a:t> </a:t>
            </a:r>
            <a:r>
              <a:rPr lang="ru-RU" sz="3400" b="1" u="sng" dirty="0"/>
              <a:t>до комплексу </a:t>
            </a:r>
            <a:r>
              <a:rPr lang="ru-RU" sz="3400" b="1" u="sng" dirty="0" err="1"/>
              <a:t>заходів</a:t>
            </a:r>
            <a:r>
              <a:rPr lang="ru-RU" sz="3400" b="1" u="sng" dirty="0"/>
              <a:t> </a:t>
            </a:r>
            <a:r>
              <a:rPr lang="ru-RU" sz="3400" b="1" u="sng" dirty="0" err="1"/>
              <a:t>щодо</a:t>
            </a:r>
            <a:r>
              <a:rPr lang="ru-RU" sz="3400" b="1" u="sng" dirty="0"/>
              <a:t> </a:t>
            </a:r>
            <a:r>
              <a:rPr lang="ru-RU" sz="3400" b="1" u="sng" dirty="0" err="1"/>
              <a:t>захисту</a:t>
            </a:r>
            <a:r>
              <a:rPr lang="ru-RU" sz="3400" b="1" u="sng" dirty="0"/>
              <a:t>, </a:t>
            </a:r>
            <a:r>
              <a:rPr lang="ru-RU" sz="3400" b="1" u="sng" dirty="0" err="1"/>
              <a:t>раціонального</a:t>
            </a:r>
            <a:r>
              <a:rPr lang="ru-RU" sz="3400" b="1" u="sng" dirty="0"/>
              <a:t> </a:t>
            </a:r>
            <a:r>
              <a:rPr lang="ru-RU" sz="3400" b="1" u="sng" dirty="0" err="1"/>
              <a:t>використання</a:t>
            </a:r>
            <a:r>
              <a:rPr lang="ru-RU" sz="3400" b="1" u="sng" dirty="0"/>
              <a:t> </a:t>
            </a:r>
            <a:r>
              <a:rPr lang="ru-RU" sz="3400" b="1" u="sng" dirty="0" err="1"/>
              <a:t>природних</a:t>
            </a:r>
            <a:r>
              <a:rPr lang="ru-RU" sz="3400" b="1" u="sng" dirty="0"/>
              <a:t> </a:t>
            </a:r>
            <a:r>
              <a:rPr lang="ru-RU" sz="3400" b="1" u="sng" dirty="0" err="1"/>
              <a:t>ресурсів</a:t>
            </a:r>
            <a:r>
              <a:rPr lang="ru-RU" sz="3400" b="1" u="sng" dirty="0"/>
              <a:t> і </a:t>
            </a:r>
            <a:r>
              <a:rPr lang="ru-RU" sz="3400" b="1" u="sng" dirty="0" err="1"/>
              <a:t>відновлення</a:t>
            </a:r>
            <a:r>
              <a:rPr lang="ru-RU" sz="3400" b="1" u="sng" dirty="0"/>
              <a:t> </a:t>
            </a:r>
            <a:r>
              <a:rPr lang="ru-RU" sz="3400" b="1" u="sng" dirty="0" err="1"/>
              <a:t>живої</a:t>
            </a:r>
            <a:r>
              <a:rPr lang="ru-RU" sz="3400" b="1" u="sng" dirty="0"/>
              <a:t> </a:t>
            </a:r>
            <a:r>
              <a:rPr lang="ru-RU" sz="3400" b="1" u="sng" dirty="0" err="1"/>
              <a:t>природи</a:t>
            </a:r>
            <a:r>
              <a:rPr lang="ru-RU" sz="3400" b="1" u="sng" dirty="0"/>
              <a:t> (</a:t>
            </a:r>
            <a:r>
              <a:rPr lang="ru-RU" sz="3400" b="1" u="sng" dirty="0" err="1"/>
              <a:t>рослинний</a:t>
            </a:r>
            <a:r>
              <a:rPr lang="ru-RU" sz="3400" b="1" u="sng" dirty="0"/>
              <a:t> </a:t>
            </a:r>
            <a:r>
              <a:rPr lang="ru-RU" sz="3400" b="1" u="sng" dirty="0" err="1"/>
              <a:t>і</a:t>
            </a:r>
            <a:r>
              <a:rPr lang="ru-RU" sz="3400" b="1" u="sng" dirty="0"/>
              <a:t> </a:t>
            </a:r>
            <a:r>
              <a:rPr lang="ru-RU" sz="3400" b="1" u="sng" dirty="0" err="1"/>
              <a:t>тваринний</a:t>
            </a:r>
            <a:r>
              <a:rPr lang="ru-RU" sz="3400" b="1" u="sng" dirty="0"/>
              <a:t> </a:t>
            </a:r>
            <a:r>
              <a:rPr lang="ru-RU" sz="3400" b="1" u="sng" dirty="0" err="1"/>
              <a:t>світ</a:t>
            </a:r>
            <a:r>
              <a:rPr lang="ru-RU" sz="3400" b="1" u="sng" dirty="0"/>
              <a:t>) </a:t>
            </a:r>
            <a:r>
              <a:rPr lang="ru-RU" sz="3400" b="1" u="sng" dirty="0" err="1"/>
              <a:t>і</a:t>
            </a:r>
            <a:r>
              <a:rPr lang="ru-RU" sz="3400" b="1" u="sng" dirty="0"/>
              <a:t> </a:t>
            </a:r>
            <a:r>
              <a:rPr lang="ru-RU" sz="3400" b="1" u="sng" dirty="0" err="1"/>
              <a:t>неживої</a:t>
            </a:r>
            <a:r>
              <a:rPr lang="ru-RU" sz="3400" b="1" u="sng" dirty="0"/>
              <a:t> (</a:t>
            </a:r>
            <a:r>
              <a:rPr lang="ru-RU" sz="3400" b="1" u="sng" dirty="0" err="1"/>
              <a:t>ґрунт</a:t>
            </a:r>
            <a:r>
              <a:rPr lang="ru-RU" sz="3400" b="1" u="sng" dirty="0"/>
              <a:t>, вода, атмосфера, </a:t>
            </a:r>
            <a:r>
              <a:rPr lang="ru-RU" sz="3400" b="1" u="sng" dirty="0" err="1"/>
              <a:t>надра</a:t>
            </a:r>
            <a:r>
              <a:rPr lang="ru-RU" sz="3400" b="1" u="sng" dirty="0"/>
              <a:t>, </a:t>
            </a:r>
            <a:r>
              <a:rPr lang="ru-RU" sz="3400" b="1" u="sng" dirty="0" err="1"/>
              <a:t>клімат</a:t>
            </a:r>
            <a:r>
              <a:rPr lang="ru-RU" sz="3400" b="1" u="sng" dirty="0"/>
              <a:t> та </a:t>
            </a:r>
            <a:r>
              <a:rPr lang="ru-RU" sz="3400" b="1" u="sng" dirty="0" err="1"/>
              <a:t>ін</a:t>
            </a:r>
            <a:r>
              <a:rPr lang="ru-RU" sz="3400" b="1" u="sng" dirty="0"/>
              <a:t>.).</a:t>
            </a:r>
          </a:p>
          <a:p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180" y="-5085"/>
            <a:ext cx="13119186" cy="1525191"/>
          </a:xfrm>
        </p:spPr>
        <p:txBody>
          <a:bodyPr>
            <a:noAutofit/>
          </a:bodyPr>
          <a:lstStyle/>
          <a:p>
            <a:pPr algn="ctr"/>
            <a:r>
              <a:rPr lang="ru-RU" sz="4500" dirty="0" smtClean="0"/>
              <a:t> </a:t>
            </a:r>
            <a:r>
              <a:rPr lang="ru-RU" sz="4500" dirty="0" err="1" smtClean="0"/>
              <a:t>Принципи</a:t>
            </a:r>
            <a:r>
              <a:rPr lang="ru-RU" sz="4500" dirty="0" smtClean="0"/>
              <a:t> </a:t>
            </a:r>
            <a:r>
              <a:rPr lang="ru-RU" sz="4500" dirty="0" err="1" smtClean="0"/>
              <a:t>забезпечення</a:t>
            </a:r>
            <a:r>
              <a:rPr lang="ru-RU" sz="4500" dirty="0" smtClean="0"/>
              <a:t>  </a:t>
            </a:r>
            <a:r>
              <a:rPr lang="ru-RU" sz="4500" dirty="0" err="1" smtClean="0"/>
              <a:t>безпеки</a:t>
            </a:r>
            <a:r>
              <a:rPr lang="ru-RU" sz="4500" dirty="0" smtClean="0"/>
              <a:t> </a:t>
            </a:r>
            <a:r>
              <a:rPr lang="ru-RU" sz="4500" dirty="0" err="1" smtClean="0"/>
              <a:t>життєдіяльності</a:t>
            </a:r>
            <a:endParaRPr lang="ru-RU" sz="45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0" y="1476225"/>
            <a:ext cx="10225236" cy="7524899"/>
          </a:xfrm>
        </p:spPr>
        <p:txBody>
          <a:bodyPr>
            <a:noAutofit/>
          </a:bodyPr>
          <a:lstStyle/>
          <a:p>
            <a:r>
              <a:rPr lang="ru-RU" sz="3200" dirty="0"/>
              <a:t> </a:t>
            </a:r>
          </a:p>
          <a:p>
            <a:r>
              <a:rPr lang="ru-RU" sz="3200" dirty="0"/>
              <a:t>1</a:t>
            </a:r>
            <a:r>
              <a:rPr lang="ru-RU" sz="3200" b="1" u="sng" dirty="0"/>
              <a:t>. </a:t>
            </a:r>
            <a:r>
              <a:rPr lang="ru-RU" sz="3600" b="1" u="sng" dirty="0" err="1"/>
              <a:t>Безперервне</a:t>
            </a:r>
            <a:r>
              <a:rPr lang="ru-RU" sz="3600" b="1" u="sng" dirty="0"/>
              <a:t> </a:t>
            </a:r>
            <a:r>
              <a:rPr lang="ru-RU" sz="3600" b="1" u="sng" dirty="0" err="1"/>
              <a:t>забезпечення</a:t>
            </a:r>
            <a:r>
              <a:rPr lang="ru-RU" sz="3600" b="1" u="sng" dirty="0"/>
              <a:t> </a:t>
            </a:r>
            <a:r>
              <a:rPr lang="ru-RU" sz="3600" b="1" u="sng" dirty="0" err="1"/>
              <a:t>фізіологічних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процесів</a:t>
            </a:r>
            <a:r>
              <a:rPr lang="ru-RU" sz="3600" b="1" u="sng" dirty="0"/>
              <a:t> </a:t>
            </a:r>
            <a:r>
              <a:rPr lang="ru-RU" sz="3600" b="1" u="sng" dirty="0" err="1"/>
              <a:t>організму</a:t>
            </a:r>
            <a:r>
              <a:rPr lang="ru-RU" sz="3600" b="1" u="sng" dirty="0"/>
              <a:t> </a:t>
            </a:r>
            <a:r>
              <a:rPr lang="ru-RU" sz="3600" b="1" u="sng" dirty="0" err="1"/>
              <a:t>людини</a:t>
            </a:r>
            <a:r>
              <a:rPr lang="ru-RU" sz="3600" dirty="0"/>
              <a:t> </a:t>
            </a:r>
            <a:r>
              <a:rPr lang="ru-RU" sz="3600" dirty="0" err="1"/>
              <a:t>повітрям</a:t>
            </a:r>
            <a:r>
              <a:rPr lang="ru-RU" sz="3600" dirty="0"/>
              <a:t>, </a:t>
            </a:r>
            <a:r>
              <a:rPr lang="ru-RU" sz="3600" dirty="0" err="1"/>
              <a:t>питною</a:t>
            </a:r>
            <a:r>
              <a:rPr lang="ru-RU" sz="3600" dirty="0"/>
              <a:t> водою, продуктами </a:t>
            </a:r>
            <a:r>
              <a:rPr lang="ru-RU" sz="3600" dirty="0" err="1"/>
              <a:t>харчування</a:t>
            </a:r>
            <a:r>
              <a:rPr lang="ru-RU" sz="3600" dirty="0"/>
              <a:t>, теплом, </a:t>
            </a:r>
            <a:r>
              <a:rPr lang="ru-RU" sz="3600" dirty="0" err="1"/>
              <a:t>світлом</a:t>
            </a:r>
            <a:r>
              <a:rPr lang="ru-RU" sz="3600" dirty="0"/>
              <a:t> </a:t>
            </a:r>
            <a:r>
              <a:rPr lang="ru-RU" sz="3600" dirty="0" err="1"/>
              <a:t>тощо</a:t>
            </a:r>
            <a:r>
              <a:rPr lang="ru-RU" sz="3600" dirty="0"/>
              <a:t>.</a:t>
            </a:r>
          </a:p>
          <a:p>
            <a:r>
              <a:rPr lang="ru-RU" sz="3600" dirty="0"/>
              <a:t> </a:t>
            </a:r>
          </a:p>
          <a:p>
            <a:r>
              <a:rPr lang="ru-RU" sz="3600" dirty="0"/>
              <a:t>2. </a:t>
            </a:r>
            <a:r>
              <a:rPr lang="ru-RU" sz="3600" dirty="0" err="1"/>
              <a:t>Взаємозв'язок</a:t>
            </a:r>
            <a:r>
              <a:rPr lang="ru-RU" sz="3600" dirty="0"/>
              <a:t> і </a:t>
            </a:r>
            <a:r>
              <a:rPr lang="ru-RU" sz="3600" dirty="0" err="1"/>
              <a:t>взаємозалежність</a:t>
            </a:r>
            <a:r>
              <a:rPr lang="ru-RU" sz="3600" dirty="0"/>
              <a:t> </a:t>
            </a:r>
            <a:r>
              <a:rPr lang="ru-RU" sz="3600" dirty="0" err="1"/>
              <a:t>з</a:t>
            </a:r>
            <a:r>
              <a:rPr lang="ru-RU" sz="3600" dirty="0"/>
              <a:t> </a:t>
            </a:r>
            <a:r>
              <a:rPr lang="ru-RU" sz="3600" dirty="0" err="1"/>
              <a:t>навколишнім</a:t>
            </a:r>
            <a:r>
              <a:rPr lang="ru-RU" sz="3600" dirty="0"/>
              <a:t> </a:t>
            </a:r>
            <a:r>
              <a:rPr lang="ru-RU" sz="3600" dirty="0" err="1"/>
              <a:t>середовищем</a:t>
            </a:r>
            <a:r>
              <a:rPr lang="ru-RU" sz="3600" dirty="0"/>
              <a:t>. </a:t>
            </a:r>
            <a:r>
              <a:rPr lang="ru-RU" sz="3600" dirty="0" err="1"/>
              <a:t>Життєдіяльність</a:t>
            </a:r>
            <a:r>
              <a:rPr lang="ru-RU" sz="3600" dirty="0"/>
              <a:t> </a:t>
            </a:r>
            <a:r>
              <a:rPr lang="ru-RU" sz="3600" dirty="0" err="1"/>
              <a:t>забезпечується</a:t>
            </a:r>
            <a:r>
              <a:rPr lang="ru-RU" sz="3600" dirty="0"/>
              <a:t> такими факторами </a:t>
            </a:r>
            <a:r>
              <a:rPr lang="ru-RU" sz="3600" dirty="0" err="1"/>
              <a:t>навколишнього</a:t>
            </a:r>
            <a:r>
              <a:rPr lang="ru-RU" sz="3600" dirty="0"/>
              <a:t> середовища, як </a:t>
            </a:r>
            <a:r>
              <a:rPr lang="ru-RU" sz="3600" b="1" u="sng" dirty="0" err="1"/>
              <a:t>параметри</a:t>
            </a:r>
            <a:r>
              <a:rPr lang="ru-RU" sz="3600" b="1" u="sng" dirty="0"/>
              <a:t> </a:t>
            </a:r>
            <a:r>
              <a:rPr lang="ru-RU" sz="3600" b="1" u="sng" dirty="0" err="1"/>
              <a:t>споживання</a:t>
            </a:r>
            <a:r>
              <a:rPr lang="ru-RU" sz="3600" b="1" u="sng" dirty="0"/>
              <a:t>, </a:t>
            </a:r>
            <a:r>
              <a:rPr lang="ru-RU" sz="3600" b="1" u="sng" dirty="0" err="1"/>
              <a:t>енергоресурси</a:t>
            </a:r>
            <a:r>
              <a:rPr lang="ru-RU" sz="3600" b="1" u="sng" dirty="0"/>
              <a:t>, </a:t>
            </a:r>
            <a:r>
              <a:rPr lang="ru-RU" sz="3600" b="1" u="sng" dirty="0" err="1"/>
              <a:t>корисні</a:t>
            </a:r>
            <a:r>
              <a:rPr lang="ru-RU" sz="3600" b="1" u="sng" dirty="0"/>
              <a:t> </a:t>
            </a:r>
            <a:r>
              <a:rPr lang="ru-RU" sz="3600" b="1" u="sng" dirty="0" err="1"/>
              <a:t>копалини</a:t>
            </a:r>
            <a:r>
              <a:rPr lang="ru-RU" sz="3600" b="1" u="sng" dirty="0"/>
              <a:t>, </a:t>
            </a:r>
            <a:r>
              <a:rPr lang="ru-RU" sz="3600" b="1" u="sng" dirty="0" err="1"/>
              <a:t>продукти</a:t>
            </a:r>
            <a:r>
              <a:rPr lang="ru-RU" sz="3600" b="1" u="sng" dirty="0"/>
              <a:t> </a:t>
            </a:r>
            <a:r>
              <a:rPr lang="ru-RU" sz="3600" b="1" u="sng" dirty="0" err="1"/>
              <a:t>харчування</a:t>
            </a:r>
            <a:r>
              <a:rPr lang="ru-RU" sz="3600" b="1" u="sng" dirty="0"/>
              <a:t>, </a:t>
            </a:r>
            <a:r>
              <a:rPr lang="ru-RU" sz="3600" b="1" u="sng" dirty="0" err="1"/>
              <a:t>елементи</a:t>
            </a:r>
            <a:r>
              <a:rPr lang="ru-RU" sz="3600" b="1" u="sng" dirty="0"/>
              <a:t> штучного середовища </a:t>
            </a:r>
            <a:r>
              <a:rPr lang="ru-RU" sz="3600" b="1" u="sng" dirty="0" err="1"/>
              <a:t>тощо</a:t>
            </a:r>
            <a:r>
              <a:rPr lang="ru-RU" sz="3600" b="1" u="sng" dirty="0"/>
              <a:t>.</a:t>
            </a:r>
          </a:p>
          <a:p>
            <a:endParaRPr lang="ru-RU" sz="3200" dirty="0"/>
          </a:p>
        </p:txBody>
      </p:sp>
      <p:pic>
        <p:nvPicPr>
          <p:cNvPr id="5" name="Содержимое 4" descr="images567878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441260" y="900162"/>
            <a:ext cx="3372278" cy="38050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0" y="1"/>
            <a:ext cx="9721180" cy="9001124"/>
          </a:xfrm>
        </p:spPr>
        <p:txBody>
          <a:bodyPr>
            <a:noAutofit/>
          </a:bodyPr>
          <a:lstStyle/>
          <a:p>
            <a:r>
              <a:rPr lang="ru-RU" sz="4000" dirty="0"/>
              <a:t>З </a:t>
            </a:r>
            <a:r>
              <a:rPr lang="ru-RU" sz="4000" dirty="0" err="1"/>
              <a:t>іншого</a:t>
            </a:r>
            <a:r>
              <a:rPr lang="ru-RU" sz="4000" dirty="0"/>
              <a:t> боку, </a:t>
            </a:r>
            <a:r>
              <a:rPr lang="ru-RU" sz="4000" b="1" u="sng" dirty="0" err="1"/>
              <a:t>життєдіяльність</a:t>
            </a:r>
            <a:r>
              <a:rPr lang="ru-RU" sz="4000" b="1" u="sng" dirty="0"/>
              <a:t> </a:t>
            </a:r>
            <a:r>
              <a:rPr lang="ru-RU" sz="4000" b="1" u="sng" dirty="0" err="1"/>
              <a:t>впливає</a:t>
            </a:r>
            <a:r>
              <a:rPr lang="ru-RU" sz="4000" b="1" u="sng" dirty="0"/>
              <a:t> на </a:t>
            </a:r>
            <a:r>
              <a:rPr lang="ru-RU" sz="4000" b="1" u="sng" dirty="0" err="1"/>
              <a:t>середовище</a:t>
            </a:r>
            <a:r>
              <a:rPr lang="ru-RU" sz="4000" b="1" u="sng" dirty="0"/>
              <a:t> життя: </a:t>
            </a:r>
            <a:r>
              <a:rPr lang="ru-RU" sz="4000" dirty="0" err="1"/>
              <a:t>змінює</a:t>
            </a:r>
            <a:r>
              <a:rPr lang="ru-RU" sz="4000" dirty="0"/>
              <a:t> (</a:t>
            </a:r>
            <a:r>
              <a:rPr lang="ru-RU" sz="4000" dirty="0" err="1"/>
              <a:t>регулює</a:t>
            </a:r>
            <a:r>
              <a:rPr lang="ru-RU" sz="4000" dirty="0"/>
              <a:t>) </a:t>
            </a:r>
            <a:r>
              <a:rPr lang="ru-RU" sz="4000" dirty="0" err="1"/>
              <a:t>параметри</a:t>
            </a:r>
            <a:r>
              <a:rPr lang="ru-RU" sz="4000" dirty="0"/>
              <a:t> </a:t>
            </a:r>
            <a:r>
              <a:rPr lang="ru-RU" sz="4000" dirty="0" err="1"/>
              <a:t>споживання</a:t>
            </a:r>
            <a:r>
              <a:rPr lang="ru-RU" sz="4000" dirty="0"/>
              <a:t>, </a:t>
            </a:r>
            <a:r>
              <a:rPr lang="ru-RU" sz="4000" dirty="0" err="1"/>
              <a:t>виснажує</a:t>
            </a:r>
            <a:r>
              <a:rPr lang="ru-RU" sz="4000" dirty="0"/>
              <a:t> </a:t>
            </a:r>
            <a:r>
              <a:rPr lang="ru-RU" sz="4000" dirty="0" err="1"/>
              <a:t>енергоресурси</a:t>
            </a:r>
            <a:r>
              <a:rPr lang="ru-RU" sz="4000" dirty="0"/>
              <a:t>, </a:t>
            </a:r>
            <a:r>
              <a:rPr lang="ru-RU" sz="4000" dirty="0" err="1"/>
              <a:t>корисні</a:t>
            </a:r>
            <a:r>
              <a:rPr lang="ru-RU" sz="4000" dirty="0"/>
              <a:t> </a:t>
            </a:r>
            <a:r>
              <a:rPr lang="ru-RU" sz="4000" dirty="0" err="1"/>
              <a:t>копалини</a:t>
            </a:r>
            <a:r>
              <a:rPr lang="ru-RU" sz="4000" dirty="0"/>
              <a:t>, </a:t>
            </a:r>
            <a:r>
              <a:rPr lang="ru-RU" sz="4000" dirty="0" err="1"/>
              <a:t>видозмінює</a:t>
            </a:r>
            <a:r>
              <a:rPr lang="ru-RU" sz="4000" dirty="0"/>
              <a:t> </a:t>
            </a:r>
            <a:r>
              <a:rPr lang="ru-RU" sz="4000" dirty="0" err="1"/>
              <a:t>клімат</a:t>
            </a:r>
            <a:r>
              <a:rPr lang="ru-RU" sz="4000" dirty="0"/>
              <a:t>, </a:t>
            </a:r>
            <a:r>
              <a:rPr lang="ru-RU" sz="4000" dirty="0" err="1"/>
              <a:t>рослинний</a:t>
            </a:r>
            <a:r>
              <a:rPr lang="ru-RU" sz="4000" dirty="0"/>
              <a:t> і </a:t>
            </a:r>
            <a:r>
              <a:rPr lang="ru-RU" sz="4000" dirty="0" err="1"/>
              <a:t>тваринний</a:t>
            </a:r>
            <a:r>
              <a:rPr lang="ru-RU" sz="4000" dirty="0"/>
              <a:t> </a:t>
            </a:r>
            <a:r>
              <a:rPr lang="ru-RU" sz="4000" dirty="0" err="1"/>
              <a:t>світ</a:t>
            </a:r>
            <a:r>
              <a:rPr lang="ru-RU" sz="4000" dirty="0"/>
              <a:t>, </a:t>
            </a:r>
            <a:r>
              <a:rPr lang="ru-RU" sz="4000" dirty="0" err="1"/>
              <a:t>забруднює</a:t>
            </a:r>
            <a:r>
              <a:rPr lang="ru-RU" sz="4000" dirty="0"/>
              <a:t> </a:t>
            </a:r>
            <a:r>
              <a:rPr lang="ru-RU" sz="4000" dirty="0" err="1"/>
              <a:t>навколишнє</a:t>
            </a:r>
            <a:r>
              <a:rPr lang="ru-RU" sz="4000" dirty="0"/>
              <a:t> </a:t>
            </a:r>
            <a:r>
              <a:rPr lang="ru-RU" sz="4000" dirty="0" err="1"/>
              <a:t>середовище</a:t>
            </a:r>
            <a:r>
              <a:rPr lang="ru-RU" sz="4000" dirty="0"/>
              <a:t>.</a:t>
            </a:r>
          </a:p>
          <a:p>
            <a:r>
              <a:rPr lang="ru-RU" sz="4000" dirty="0"/>
              <a:t> </a:t>
            </a:r>
          </a:p>
          <a:p>
            <a:r>
              <a:rPr lang="ru-RU" sz="4000" dirty="0"/>
              <a:t>З </a:t>
            </a:r>
            <a:r>
              <a:rPr lang="ru-RU" sz="4000" dirty="0" err="1"/>
              <a:t>огляду</a:t>
            </a:r>
            <a:r>
              <a:rPr lang="ru-RU" sz="4000" dirty="0"/>
              <a:t> на те, </a:t>
            </a:r>
            <a:r>
              <a:rPr lang="ru-RU" sz="4000" dirty="0" err="1"/>
              <a:t>що</a:t>
            </a:r>
            <a:r>
              <a:rPr lang="ru-RU" sz="4000" dirty="0"/>
              <a:t> </a:t>
            </a:r>
            <a:r>
              <a:rPr lang="ru-RU" sz="4000" dirty="0" err="1"/>
              <a:t>науково-технічний</a:t>
            </a:r>
            <a:r>
              <a:rPr lang="ru-RU" sz="4000" dirty="0"/>
              <a:t> </a:t>
            </a:r>
            <a:r>
              <a:rPr lang="ru-RU" sz="4000" dirty="0" err="1"/>
              <a:t>прогрес</a:t>
            </a:r>
            <a:r>
              <a:rPr lang="ru-RU" sz="4000" dirty="0"/>
              <a:t> </a:t>
            </a:r>
            <a:r>
              <a:rPr lang="ru-RU" sz="4000" dirty="0" err="1"/>
              <a:t>ще</a:t>
            </a:r>
            <a:r>
              <a:rPr lang="ru-RU" sz="4000" dirty="0"/>
              <a:t> не </a:t>
            </a:r>
            <a:r>
              <a:rPr lang="ru-RU" sz="4000" dirty="0" err="1"/>
              <a:t>досяг</a:t>
            </a:r>
            <a:r>
              <a:rPr lang="ru-RU" sz="4000" dirty="0"/>
              <a:t> такого </a:t>
            </a:r>
            <a:r>
              <a:rPr lang="ru-RU" sz="4000" dirty="0" err="1"/>
              <a:t>рівня</a:t>
            </a:r>
            <a:r>
              <a:rPr lang="ru-RU" sz="4000" dirty="0"/>
              <a:t>, коли </a:t>
            </a:r>
            <a:r>
              <a:rPr lang="ru-RU" sz="4000" dirty="0" err="1"/>
              <a:t>всі</a:t>
            </a:r>
            <a:r>
              <a:rPr lang="ru-RU" sz="4000" dirty="0"/>
              <a:t> </a:t>
            </a:r>
            <a:r>
              <a:rPr lang="ru-RU" sz="4000" dirty="0" err="1"/>
              <a:t>технологічні</a:t>
            </a:r>
            <a:r>
              <a:rPr lang="ru-RU" sz="4000" dirty="0"/>
              <a:t> </a:t>
            </a:r>
            <a:r>
              <a:rPr lang="ru-RU" sz="4000" dirty="0" err="1"/>
              <a:t>процеси</a:t>
            </a:r>
            <a:r>
              <a:rPr lang="ru-RU" sz="4000" dirty="0"/>
              <a:t> </a:t>
            </a:r>
            <a:r>
              <a:rPr lang="ru-RU" sz="4000" dirty="0" err="1"/>
              <a:t>безпечні</a:t>
            </a:r>
            <a:r>
              <a:rPr lang="ru-RU" sz="4000" dirty="0"/>
              <a:t>, </a:t>
            </a:r>
            <a:r>
              <a:rPr lang="ru-RU" sz="4000" dirty="0" err="1"/>
              <a:t>безвідходні</a:t>
            </a:r>
            <a:r>
              <a:rPr lang="ru-RU" sz="4000" dirty="0"/>
              <a:t> та </a:t>
            </a:r>
            <a:r>
              <a:rPr lang="ru-RU" sz="4000" dirty="0" err="1"/>
              <a:t>неаварійні</a:t>
            </a:r>
            <a:r>
              <a:rPr lang="ru-RU" sz="4000" dirty="0"/>
              <a:t>, </a:t>
            </a:r>
            <a:r>
              <a:rPr lang="ru-RU" sz="4000" dirty="0" err="1"/>
              <a:t>вірогідність</a:t>
            </a:r>
            <a:r>
              <a:rPr lang="ru-RU" sz="4000" dirty="0"/>
              <a:t> </a:t>
            </a:r>
            <a:r>
              <a:rPr lang="ru-RU" sz="4000" b="1" u="sng" dirty="0" err="1"/>
              <a:t>виникнення</a:t>
            </a:r>
            <a:r>
              <a:rPr lang="ru-RU" sz="4000" b="1" u="sng" dirty="0"/>
              <a:t> </a:t>
            </a:r>
            <a:r>
              <a:rPr lang="ru-RU" sz="4000" b="1" u="sng" dirty="0" err="1"/>
              <a:t>техногенних</a:t>
            </a:r>
            <a:r>
              <a:rPr lang="ru-RU" sz="4000" b="1" u="sng" dirty="0"/>
              <a:t> і </a:t>
            </a:r>
            <a:r>
              <a:rPr lang="ru-RU" sz="4000" b="1" u="sng" dirty="0" err="1"/>
              <a:t>технологічних</a:t>
            </a:r>
            <a:r>
              <a:rPr lang="ru-RU" sz="4000" b="1" u="sng" dirty="0"/>
              <a:t> криз не </a:t>
            </a:r>
            <a:r>
              <a:rPr lang="ru-RU" sz="4000" b="1" u="sng" dirty="0" err="1"/>
              <a:t>виключається</a:t>
            </a:r>
            <a:r>
              <a:rPr lang="ru-RU" sz="4000" b="1" u="sng" dirty="0"/>
              <a:t>.</a:t>
            </a:r>
          </a:p>
          <a:p>
            <a:r>
              <a:rPr lang="ru-RU" sz="3400" dirty="0"/>
              <a:t> </a:t>
            </a:r>
          </a:p>
        </p:txBody>
      </p:sp>
      <p:pic>
        <p:nvPicPr>
          <p:cNvPr id="5" name="Содержимое 4" descr="УКККК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719470" y="-33710"/>
            <a:ext cx="4682330" cy="41935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0" y="7"/>
            <a:ext cx="10369252" cy="9001118"/>
          </a:xfrm>
        </p:spPr>
        <p:txBody>
          <a:bodyPr>
            <a:noAutofit/>
          </a:bodyPr>
          <a:lstStyle/>
          <a:p>
            <a:r>
              <a:rPr lang="ru-RU" sz="3000" dirty="0"/>
              <a:t> </a:t>
            </a:r>
          </a:p>
          <a:p>
            <a:r>
              <a:rPr lang="ru-RU" sz="3600" dirty="0"/>
              <a:t>3. </a:t>
            </a:r>
            <a:r>
              <a:rPr lang="ru-RU" sz="3600" b="1" u="sng" dirty="0" err="1"/>
              <a:t>Раціональна</a:t>
            </a:r>
            <a:r>
              <a:rPr lang="ru-RU" sz="3600" b="1" u="sng" dirty="0"/>
              <a:t> </a:t>
            </a:r>
            <a:r>
              <a:rPr lang="ru-RU" sz="3600" b="1" u="sng" dirty="0" err="1"/>
              <a:t>організація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праці</a:t>
            </a:r>
            <a:r>
              <a:rPr lang="ru-RU" sz="3600" b="1" u="sng" dirty="0"/>
              <a:t> за </a:t>
            </a:r>
            <a:r>
              <a:rPr lang="ru-RU" sz="3600" b="1" u="sng" dirty="0" err="1"/>
              <a:t>ціллю</a:t>
            </a:r>
            <a:r>
              <a:rPr lang="ru-RU" sz="3600" b="1" u="sng" dirty="0"/>
              <a:t>, часом, </a:t>
            </a:r>
            <a:r>
              <a:rPr lang="ru-RU" sz="3600" b="1" u="sng" dirty="0" err="1"/>
              <a:t>місцем</a:t>
            </a:r>
            <a:r>
              <a:rPr lang="ru-RU" sz="3600" b="1" u="sng" dirty="0"/>
              <a:t> і нормами</a:t>
            </a:r>
            <a:r>
              <a:rPr lang="ru-RU" sz="3600" dirty="0"/>
              <a:t>. Грамотна </a:t>
            </a:r>
            <a:r>
              <a:rPr lang="ru-RU" sz="3600" dirty="0" err="1"/>
              <a:t>організація</a:t>
            </a:r>
            <a:r>
              <a:rPr lang="ru-RU" sz="3600" dirty="0"/>
              <a:t> </a:t>
            </a:r>
            <a:r>
              <a:rPr lang="ru-RU" sz="3600" dirty="0" err="1"/>
              <a:t>праці</a:t>
            </a:r>
            <a:r>
              <a:rPr lang="ru-RU" sz="3600" dirty="0"/>
              <a:t> </a:t>
            </a:r>
            <a:r>
              <a:rPr lang="ru-RU" sz="3600" dirty="0" err="1"/>
              <a:t>передбачає</a:t>
            </a:r>
            <a:r>
              <a:rPr lang="ru-RU" sz="3600" dirty="0"/>
              <a:t> </a:t>
            </a:r>
            <a:r>
              <a:rPr lang="ru-RU" sz="3600" dirty="0" err="1"/>
              <a:t>управління</a:t>
            </a:r>
            <a:r>
              <a:rPr lang="ru-RU" sz="3600" dirty="0"/>
              <a:t>, </a:t>
            </a:r>
            <a:r>
              <a:rPr lang="ru-RU" sz="3600" dirty="0" err="1"/>
              <a:t>принципи</a:t>
            </a:r>
            <a:r>
              <a:rPr lang="ru-RU" sz="3600" dirty="0"/>
              <a:t> </a:t>
            </a:r>
            <a:r>
              <a:rPr lang="ru-RU" sz="3600" dirty="0" err="1"/>
              <a:t>організації</a:t>
            </a:r>
            <a:r>
              <a:rPr lang="ru-RU" sz="3600" dirty="0"/>
              <a:t>, </a:t>
            </a:r>
            <a:r>
              <a:rPr lang="ru-RU" sz="3600" dirty="0" err="1"/>
              <a:t>цілі</a:t>
            </a:r>
            <a:r>
              <a:rPr lang="ru-RU" sz="3600" dirty="0"/>
              <a:t> і </a:t>
            </a:r>
            <a:r>
              <a:rPr lang="ru-RU" sz="3600" dirty="0" err="1"/>
              <a:t>завдання</a:t>
            </a:r>
            <a:r>
              <a:rPr lang="ru-RU" sz="3600" dirty="0"/>
              <a:t>, </a:t>
            </a:r>
            <a:r>
              <a:rPr lang="ru-RU" sz="3600" dirty="0" err="1"/>
              <a:t>засоби</a:t>
            </a:r>
            <a:r>
              <a:rPr lang="ru-RU" sz="3600" dirty="0"/>
              <a:t> </a:t>
            </a:r>
            <a:r>
              <a:rPr lang="ru-RU" sz="3600" dirty="0" err="1"/>
              <a:t>праці</a:t>
            </a:r>
            <a:r>
              <a:rPr lang="ru-RU" sz="3600" dirty="0"/>
              <a:t>, </a:t>
            </a:r>
            <a:r>
              <a:rPr lang="ru-RU" sz="3600" dirty="0" err="1"/>
              <a:t>виробничу</a:t>
            </a:r>
            <a:r>
              <a:rPr lang="ru-RU" sz="3600" dirty="0"/>
              <a:t> </a:t>
            </a:r>
            <a:r>
              <a:rPr lang="ru-RU" sz="3600" dirty="0" err="1"/>
              <a:t>діяльність</a:t>
            </a:r>
            <a:r>
              <a:rPr lang="ru-RU" sz="3600" dirty="0"/>
              <a:t> </a:t>
            </a:r>
            <a:r>
              <a:rPr lang="ru-RU" sz="3600" dirty="0" err="1"/>
              <a:t>і</a:t>
            </a:r>
            <a:r>
              <a:rPr lang="ru-RU" sz="3600" dirty="0"/>
              <a:t> </a:t>
            </a:r>
            <a:r>
              <a:rPr lang="ru-RU" sz="3600" dirty="0" err="1"/>
              <a:t>результати</a:t>
            </a:r>
            <a:r>
              <a:rPr lang="ru-RU" sz="3600" dirty="0"/>
              <a:t> </a:t>
            </a:r>
            <a:r>
              <a:rPr lang="ru-RU" sz="3600" dirty="0" err="1"/>
              <a:t>праці</a:t>
            </a:r>
            <a:r>
              <a:rPr lang="ru-RU" sz="3600" dirty="0"/>
              <a:t>.</a:t>
            </a:r>
          </a:p>
          <a:p>
            <a:r>
              <a:rPr lang="ru-RU" sz="3600" dirty="0"/>
              <a:t> </a:t>
            </a:r>
          </a:p>
          <a:p>
            <a:r>
              <a:rPr lang="ru-RU" sz="3600" b="1" u="sng" dirty="0" err="1"/>
              <a:t>Порушення</a:t>
            </a:r>
            <a:r>
              <a:rPr lang="ru-RU" sz="3600" b="1" u="sng" dirty="0"/>
              <a:t> норм </a:t>
            </a:r>
            <a:r>
              <a:rPr lang="ru-RU" sz="3600" b="1" u="sng" dirty="0" err="1"/>
              <a:t>праці</a:t>
            </a:r>
            <a:r>
              <a:rPr lang="ru-RU" sz="3600" b="1" u="sng" dirty="0"/>
              <a:t>, </a:t>
            </a:r>
            <a:r>
              <a:rPr lang="ru-RU" sz="3600" b="1" u="sng" dirty="0" err="1"/>
              <a:t>технологічних</a:t>
            </a:r>
            <a:r>
              <a:rPr lang="ru-RU" sz="3600" b="1" u="sng" dirty="0"/>
              <a:t> </a:t>
            </a:r>
            <a:r>
              <a:rPr lang="ru-RU" sz="3600" b="1" u="sng" dirty="0" err="1"/>
              <a:t>процесів</a:t>
            </a:r>
            <a:r>
              <a:rPr lang="ru-RU" sz="3600" dirty="0"/>
              <a:t>, </a:t>
            </a:r>
            <a:r>
              <a:rPr lang="ru-RU" sz="3600" dirty="0" err="1"/>
              <a:t>моральне</a:t>
            </a:r>
            <a:r>
              <a:rPr lang="ru-RU" sz="3600" dirty="0"/>
              <a:t> і </a:t>
            </a:r>
            <a:r>
              <a:rPr lang="ru-RU" sz="3600" dirty="0" err="1"/>
              <a:t>фізичне</a:t>
            </a:r>
            <a:r>
              <a:rPr lang="ru-RU" sz="3600" dirty="0"/>
              <a:t> за </a:t>
            </a:r>
            <a:r>
              <a:rPr lang="ru-RU" sz="3600" dirty="0" err="1"/>
              <a:t>старіння</a:t>
            </a:r>
            <a:r>
              <a:rPr lang="ru-RU" sz="3600" dirty="0"/>
              <a:t> </a:t>
            </a:r>
            <a:r>
              <a:rPr lang="ru-RU" sz="3600" dirty="0" err="1"/>
              <a:t>засобів</a:t>
            </a:r>
            <a:r>
              <a:rPr lang="ru-RU" sz="3600" dirty="0"/>
              <a:t> </a:t>
            </a:r>
            <a:r>
              <a:rPr lang="ru-RU" sz="3600" dirty="0" err="1"/>
              <a:t>виробництва</a:t>
            </a:r>
            <a:r>
              <a:rPr lang="ru-RU" sz="3600" dirty="0"/>
              <a:t>, як правило, </a:t>
            </a:r>
            <a:r>
              <a:rPr lang="ru-RU" sz="3600" b="1" u="sng" dirty="0" err="1"/>
              <a:t>призводять</a:t>
            </a:r>
            <a:r>
              <a:rPr lang="ru-RU" sz="3600" b="1" u="sng" dirty="0"/>
              <a:t> до </a:t>
            </a:r>
            <a:r>
              <a:rPr lang="ru-RU" sz="3600" b="1" u="sng" dirty="0" err="1"/>
              <a:t>аварійних</a:t>
            </a:r>
            <a:r>
              <a:rPr lang="ru-RU" sz="3600" b="1" u="sng" dirty="0"/>
              <a:t> </a:t>
            </a:r>
            <a:r>
              <a:rPr lang="ru-RU" sz="3600" b="1" u="sng" dirty="0" err="1"/>
              <a:t>ситуацій</a:t>
            </a:r>
            <a:r>
              <a:rPr lang="ru-RU" sz="3600" b="1" u="sng" dirty="0"/>
              <a:t>.</a:t>
            </a:r>
          </a:p>
          <a:p>
            <a:r>
              <a:rPr lang="ru-RU" sz="3600" dirty="0"/>
              <a:t> </a:t>
            </a:r>
          </a:p>
          <a:p>
            <a:r>
              <a:rPr lang="ru-RU" sz="3600" dirty="0"/>
              <a:t>4. </a:t>
            </a:r>
            <a:r>
              <a:rPr lang="ru-RU" sz="3600" b="1" u="sng" dirty="0" err="1"/>
              <a:t>Матеріальне</a:t>
            </a:r>
            <a:r>
              <a:rPr lang="ru-RU" sz="3600" b="1" u="sng" dirty="0"/>
              <a:t> </a:t>
            </a:r>
            <a:r>
              <a:rPr lang="ru-RU" sz="3600" b="1" u="sng" dirty="0" err="1"/>
              <a:t>заохочення</a:t>
            </a:r>
            <a:r>
              <a:rPr lang="ru-RU" sz="3600" b="1" u="sng" dirty="0"/>
              <a:t> при </a:t>
            </a:r>
            <a:r>
              <a:rPr lang="ru-RU" sz="3600" b="1" u="sng" dirty="0" err="1"/>
              <a:t>організації</a:t>
            </a:r>
            <a:r>
              <a:rPr lang="ru-RU" sz="3600" b="1" u="sng" dirty="0"/>
              <a:t> </a:t>
            </a:r>
            <a:r>
              <a:rPr lang="ru-RU" sz="3600" b="1" u="sng" dirty="0" err="1"/>
              <a:t>життєдіяльності</a:t>
            </a:r>
            <a:r>
              <a:rPr lang="ru-RU" sz="3600" dirty="0"/>
              <a:t>. </a:t>
            </a:r>
            <a:r>
              <a:rPr lang="ru-RU" sz="3600" dirty="0" err="1"/>
              <a:t>Безпосередньо</a:t>
            </a:r>
            <a:r>
              <a:rPr lang="ru-RU" sz="3600" dirty="0"/>
              <a:t> </a:t>
            </a:r>
            <a:r>
              <a:rPr lang="ru-RU" sz="3600" dirty="0" err="1"/>
              <a:t>пов'язане</a:t>
            </a:r>
            <a:r>
              <a:rPr lang="ru-RU" sz="3600" dirty="0"/>
              <a:t> </a:t>
            </a:r>
            <a:r>
              <a:rPr lang="ru-RU" sz="3600" dirty="0" err="1"/>
              <a:t>з</a:t>
            </a:r>
            <a:r>
              <a:rPr lang="ru-RU" sz="3600" dirty="0"/>
              <a:t> </a:t>
            </a:r>
            <a:r>
              <a:rPr lang="ru-RU" sz="3600" dirty="0" err="1"/>
              <a:t>продуктивністю</a:t>
            </a:r>
            <a:r>
              <a:rPr lang="ru-RU" sz="3600" dirty="0"/>
              <a:t> </a:t>
            </a:r>
            <a:r>
              <a:rPr lang="ru-RU" sz="3600" dirty="0" err="1"/>
              <a:t>праці</a:t>
            </a:r>
            <a:r>
              <a:rPr lang="ru-RU" sz="3600" dirty="0"/>
              <a:t>, яка </a:t>
            </a:r>
            <a:r>
              <a:rPr lang="ru-RU" sz="3600" dirty="0" err="1"/>
              <a:t>визначається</a:t>
            </a:r>
            <a:r>
              <a:rPr lang="ru-RU" sz="3600" dirty="0"/>
              <a:t>:</a:t>
            </a:r>
          </a:p>
          <a:p>
            <a:endParaRPr lang="ru-RU" sz="3000" dirty="0"/>
          </a:p>
        </p:txBody>
      </p:sp>
      <p:pic>
        <p:nvPicPr>
          <p:cNvPr id="5" name="Содержимое 4" descr="images34567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438404" y="0"/>
            <a:ext cx="3963396" cy="47228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2">
      <a:dk1>
        <a:srgbClr val="7F7F00"/>
      </a:dk1>
      <a:lt1>
        <a:srgbClr val="FFFF00"/>
      </a:lt1>
      <a:dk2>
        <a:srgbClr val="005BD3"/>
      </a:dk2>
      <a:lt2>
        <a:srgbClr val="D2D2D2"/>
      </a:lt2>
      <a:accent1>
        <a:srgbClr val="F8F8F8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115</TotalTime>
  <Words>285</Words>
  <Application>Microsoft Office PowerPoint</Application>
  <PresentationFormat>Произвольный</PresentationFormat>
  <Paragraphs>75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Забезпечення безпеки життєдіяльності людини</vt:lpstr>
      <vt:lpstr>Основні питання сьогоднішньої теми:</vt:lpstr>
      <vt:lpstr>Проблеми  забезпечення безпеки життєдіяльності.</vt:lpstr>
      <vt:lpstr>Презентация PowerPoint</vt:lpstr>
      <vt:lpstr>Презентация PowerPoint</vt:lpstr>
      <vt:lpstr>Презентация PowerPoint</vt:lpstr>
      <vt:lpstr> Принципи забезпечення  безпеки життєдіяльності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Способи забезпечення життєдіяльності:</vt:lpstr>
      <vt:lpstr>Презентация PowerPoint</vt:lpstr>
      <vt:lpstr>Презентация PowerPoint</vt:lpstr>
      <vt:lpstr>Висновок</vt:lpstr>
      <vt:lpstr>Дякую всім за увагу!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Забезпечення безпеки життєдіяльності людини</dc:title>
  <dc:creator>User</dc:creator>
  <cp:lastModifiedBy>ЕЛЕНА</cp:lastModifiedBy>
  <cp:revision>29</cp:revision>
  <dcterms:created xsi:type="dcterms:W3CDTF">2011-11-20T12:23:26Z</dcterms:created>
  <dcterms:modified xsi:type="dcterms:W3CDTF">2021-01-18T19:11:09Z</dcterms:modified>
</cp:coreProperties>
</file>