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57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B9FA-9518-4E46-81A4-AA23DD2CD57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834F6-D521-42C9-B93D-6AA433F0E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225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B9FA-9518-4E46-81A4-AA23DD2CD57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834F6-D521-42C9-B93D-6AA433F0E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47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B9FA-9518-4E46-81A4-AA23DD2CD57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834F6-D521-42C9-B93D-6AA433F0E7C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2268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B9FA-9518-4E46-81A4-AA23DD2CD57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834F6-D521-42C9-B93D-6AA433F0E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099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B9FA-9518-4E46-81A4-AA23DD2CD57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834F6-D521-42C9-B93D-6AA433F0E7C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2018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B9FA-9518-4E46-81A4-AA23DD2CD57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834F6-D521-42C9-B93D-6AA433F0E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314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B9FA-9518-4E46-81A4-AA23DD2CD57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834F6-D521-42C9-B93D-6AA433F0E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809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B9FA-9518-4E46-81A4-AA23DD2CD57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834F6-D521-42C9-B93D-6AA433F0E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69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B9FA-9518-4E46-81A4-AA23DD2CD57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834F6-D521-42C9-B93D-6AA433F0E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90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B9FA-9518-4E46-81A4-AA23DD2CD57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834F6-D521-42C9-B93D-6AA433F0E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07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B9FA-9518-4E46-81A4-AA23DD2CD57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834F6-D521-42C9-B93D-6AA433F0E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69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B9FA-9518-4E46-81A4-AA23DD2CD57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834F6-D521-42C9-B93D-6AA433F0E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22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B9FA-9518-4E46-81A4-AA23DD2CD57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834F6-D521-42C9-B93D-6AA433F0E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92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B9FA-9518-4E46-81A4-AA23DD2CD57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834F6-D521-42C9-B93D-6AA433F0E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2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B9FA-9518-4E46-81A4-AA23DD2CD57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834F6-D521-42C9-B93D-6AA433F0E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10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B9FA-9518-4E46-81A4-AA23DD2CD57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834F6-D521-42C9-B93D-6AA433F0E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92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8B9FA-9518-4E46-81A4-AA23DD2CD57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3834F6-D521-42C9-B93D-6AA433F0E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56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716692"/>
            <a:ext cx="8279484" cy="1878227"/>
          </a:xfrm>
        </p:spPr>
        <p:txBody>
          <a:bodyPr/>
          <a:lstStyle/>
          <a:p>
            <a:pPr algn="ctr"/>
            <a:r>
              <a:rPr lang="uk-UA" b="1"/>
              <a:t>Тема </a:t>
            </a:r>
            <a:r>
              <a:rPr lang="uk-UA" b="1" smtClean="0"/>
              <a:t>6.2 </a:t>
            </a:r>
            <a:r>
              <a:rPr lang="uk-UA" b="1" dirty="0"/>
              <a:t>Співпраця з </a:t>
            </a:r>
            <a:r>
              <a:rPr lang="uk-UA" b="1" dirty="0" smtClean="0"/>
              <a:t>батьками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88542" y="2594919"/>
            <a:ext cx="8476734" cy="31633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800" dirty="0"/>
              <a:t>1. Основні шляхи співпраці: спілкування. Формальні і неформальні шляхи спілкування.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uk-UA" sz="2800" dirty="0"/>
              <a:t>2. Батьківські збори. Індивідуальні зустрічі з батьками. Інші форми спілкування з батьками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uk-UA" sz="2800" dirty="0"/>
              <a:t>3. Залучення батьків до освітнього процесу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042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070"/>
          </a:xfrm>
        </p:spPr>
        <p:txBody>
          <a:bodyPr>
            <a:normAutofit fontScale="90000"/>
          </a:bodyPr>
          <a:lstStyle/>
          <a:p>
            <a:r>
              <a:rPr lang="uk-UA" b="1" i="1" dirty="0"/>
              <a:t>Інші форми спілкування з батьками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uk-UA" b="1" dirty="0"/>
              <a:t>щотижневі або щомісячні інформаційні бюлетені,</a:t>
            </a:r>
            <a:r>
              <a:rPr lang="uk-UA" dirty="0"/>
              <a:t> які містять інформацію про всі заходи, у яких беруть участь діти;</a:t>
            </a:r>
            <a:endParaRPr lang="ru-RU" dirty="0"/>
          </a:p>
          <a:p>
            <a:pPr lvl="0" fontAlgn="base"/>
            <a:r>
              <a:rPr lang="uk-UA" b="1" dirty="0"/>
              <a:t>зустрічі батьків</a:t>
            </a:r>
            <a:r>
              <a:rPr lang="uk-UA" b="1" i="1" dirty="0"/>
              <a:t> </a:t>
            </a:r>
            <a:r>
              <a:rPr lang="uk-UA" dirty="0"/>
              <a:t>для планування волонтерських заходів для класу або школи; </a:t>
            </a:r>
            <a:endParaRPr lang="ru-RU" dirty="0"/>
          </a:p>
          <a:p>
            <a:pPr lvl="0" fontAlgn="base"/>
            <a:r>
              <a:rPr lang="uk-UA" b="1" dirty="0"/>
              <a:t>обмін книжками</a:t>
            </a:r>
            <a:r>
              <a:rPr lang="uk-UA" dirty="0"/>
              <a:t> про цікаві підходи до навчання і виховання дітей, зустрічі дискусійних груп для обговорення прочитаного (безпосередньо або через соціальні мережі);</a:t>
            </a:r>
            <a:endParaRPr lang="ru-RU" dirty="0"/>
          </a:p>
          <a:p>
            <a:pPr lvl="0" fontAlgn="base"/>
            <a:r>
              <a:rPr lang="uk-UA" b="1" dirty="0"/>
              <a:t>святкові заходи,</a:t>
            </a:r>
            <a:r>
              <a:rPr lang="uk-UA" dirty="0"/>
              <a:t> у яких беруть участь діти, вчителі й батьки; їх організовують із нагоди сезонних свят, історичних дат, подій, важливих для громади та ін.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92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14350"/>
            <a:ext cx="8596668" cy="104775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3. </a:t>
            </a:r>
            <a:r>
              <a:rPr lang="ru-RU" b="1" dirty="0" err="1"/>
              <a:t>Основні</a:t>
            </a:r>
            <a:r>
              <a:rPr lang="ru-RU" b="1" dirty="0"/>
              <a:t> шляхи </a:t>
            </a:r>
            <a:r>
              <a:rPr lang="ru-RU" b="1" dirty="0" err="1"/>
              <a:t>співпраці</a:t>
            </a:r>
            <a:r>
              <a:rPr lang="ru-RU" b="1" dirty="0"/>
              <a:t>: </a:t>
            </a:r>
            <a:r>
              <a:rPr lang="ru-RU" b="1" dirty="0" err="1"/>
              <a:t>залучення</a:t>
            </a:r>
            <a:r>
              <a:rPr lang="ru-RU" b="1" dirty="0"/>
              <a:t> </a:t>
            </a:r>
            <a:r>
              <a:rPr lang="ru-RU" b="1" dirty="0" err="1"/>
              <a:t>батьків</a:t>
            </a:r>
            <a:r>
              <a:rPr lang="ru-RU" b="1" dirty="0"/>
              <a:t>  до </a:t>
            </a:r>
            <a:r>
              <a:rPr lang="ru-RU" b="1" dirty="0" err="1"/>
              <a:t>освітнього</a:t>
            </a:r>
            <a:r>
              <a:rPr lang="ru-RU" b="1" dirty="0"/>
              <a:t> </a:t>
            </a:r>
            <a:r>
              <a:rPr lang="ru-RU" b="1" dirty="0" err="1"/>
              <a:t>процесу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err="1"/>
              <a:t>Переваги</a:t>
            </a:r>
            <a:r>
              <a:rPr lang="ru-RU" b="1" i="1" dirty="0"/>
              <a:t> </a:t>
            </a:r>
            <a:r>
              <a:rPr lang="ru-RU" b="1" i="1" dirty="0" err="1"/>
              <a:t>співпраці</a:t>
            </a:r>
            <a:r>
              <a:rPr lang="ru-RU" b="1" i="1" dirty="0"/>
              <a:t> </a:t>
            </a:r>
            <a:r>
              <a:rPr lang="ru-RU" b="1" i="1" dirty="0" err="1"/>
              <a:t>вчителя</a:t>
            </a:r>
            <a:r>
              <a:rPr lang="ru-RU" b="1" i="1" dirty="0"/>
              <a:t> і </a:t>
            </a:r>
            <a:r>
              <a:rPr lang="ru-RU" b="1" i="1" dirty="0" err="1"/>
              <a:t>батьків</a:t>
            </a:r>
            <a:endParaRPr lang="ru-RU" b="1" i="1" dirty="0"/>
          </a:p>
          <a:p>
            <a:pPr marL="0" indent="0">
              <a:buNone/>
            </a:pPr>
            <a:r>
              <a:rPr lang="uk-UA" i="1" dirty="0"/>
              <a:t>Переваги для вчителя</a:t>
            </a:r>
            <a:r>
              <a:rPr lang="uk-UA" b="1" i="1" dirty="0"/>
              <a:t>:</a:t>
            </a:r>
            <a:endParaRPr lang="ru-RU" dirty="0"/>
          </a:p>
          <a:p>
            <a:pPr lvl="0" fontAlgn="base"/>
            <a:r>
              <a:rPr lang="uk-UA" dirty="0"/>
              <a:t>отримання від батьків додаткової інформації про дітей;</a:t>
            </a:r>
            <a:endParaRPr lang="ru-RU" dirty="0"/>
          </a:p>
          <a:p>
            <a:pPr lvl="0" fontAlgn="base"/>
            <a:r>
              <a:rPr lang="uk-UA" dirty="0"/>
              <a:t>допомога батьків в організації освітнього середовища, у виготовленні навчальних матеріалів;</a:t>
            </a:r>
            <a:endParaRPr lang="ru-RU" dirty="0"/>
          </a:p>
          <a:p>
            <a:pPr lvl="0" fontAlgn="base"/>
            <a:r>
              <a:rPr lang="uk-UA" dirty="0"/>
              <a:t>проведення за участі батьків навчальних занять, наприклад екскурсій, проектної діяльності.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224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070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Батьки як </a:t>
            </a:r>
            <a:r>
              <a:rPr lang="ru-RU" b="1" i="1" dirty="0" err="1"/>
              <a:t>помічники</a:t>
            </a:r>
            <a:r>
              <a:rPr lang="ru-RU" b="1" i="1" dirty="0"/>
              <a:t> </a:t>
            </a:r>
            <a:r>
              <a:rPr lang="ru-RU" b="1" i="1" dirty="0" err="1"/>
              <a:t>вчителя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i="1" dirty="0" smtClean="0"/>
              <a:t>Батьки можуть допомагати </a:t>
            </a:r>
            <a:r>
              <a:rPr lang="uk-UA" i="1" dirty="0"/>
              <a:t>вчителю</a:t>
            </a:r>
            <a:r>
              <a:rPr lang="uk-UA" dirty="0"/>
              <a:t>:</a:t>
            </a:r>
            <a:endParaRPr lang="ru-RU" dirty="0"/>
          </a:p>
          <a:p>
            <a:pPr lvl="0" fontAlgn="base"/>
            <a:r>
              <a:rPr lang="uk-UA" dirty="0"/>
              <a:t>організовувати і проводити навчальні заняття, готувати навчальні матеріали; </a:t>
            </a:r>
            <a:endParaRPr lang="ru-RU" dirty="0"/>
          </a:p>
          <a:p>
            <a:pPr lvl="0" fontAlgn="base"/>
            <a:r>
              <a:rPr lang="uk-UA" dirty="0"/>
              <a:t>контактувати з іншими батьками для поширення важливої інформації, ознайомлення з особливостями життя класу та ін.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37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i="1" dirty="0"/>
              <a:t>Основні шляхи співпраці: залучення батьків до освітнього процесу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uk-UA" sz="2000" dirty="0"/>
              <a:t>скласти перелік завдань для кожного помічника, враховуючи їхні інтереси та навички й потреби вчителя;</a:t>
            </a:r>
            <a:endParaRPr lang="ru-RU" sz="2000" dirty="0"/>
          </a:p>
          <a:p>
            <a:pPr lvl="0" fontAlgn="base"/>
            <a:r>
              <a:rPr lang="uk-UA" sz="2000" dirty="0"/>
              <a:t>вислухати запитання і дати відповіді на них.</a:t>
            </a: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2788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71600"/>
          </a:xfrm>
        </p:spPr>
        <p:txBody>
          <a:bodyPr>
            <a:normAutofit/>
          </a:bodyPr>
          <a:lstStyle/>
          <a:p>
            <a:r>
              <a:rPr lang="uk-UA" sz="2800" b="1" dirty="0"/>
              <a:t>1. Основні шляхи співпраці: спілкування. Формальні і неформальні шляхи спілкування.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/>
              <a:t>Ш</a:t>
            </a:r>
            <a:r>
              <a:rPr lang="uk-UA" sz="2400" dirty="0" smtClean="0"/>
              <a:t>ляхи </a:t>
            </a:r>
            <a:r>
              <a:rPr lang="uk-UA" sz="2400" dirty="0"/>
              <a:t>успішної співпраці школи та батьків для розвитку партнерства:</a:t>
            </a:r>
            <a:endParaRPr lang="ru-RU" sz="2400" dirty="0"/>
          </a:p>
          <a:p>
            <a:pPr lvl="0" fontAlgn="base"/>
            <a:r>
              <a:rPr lang="uk-UA" sz="2400" dirty="0"/>
              <a:t>Постійне, чітке, двостороннє </a:t>
            </a:r>
            <a:r>
              <a:rPr lang="uk-UA" sz="2400" b="1" dirty="0"/>
              <a:t>спілкування</a:t>
            </a:r>
            <a:r>
              <a:rPr lang="uk-UA" sz="2400" dirty="0"/>
              <a:t>.</a:t>
            </a:r>
            <a:endParaRPr lang="ru-RU" sz="2400" dirty="0"/>
          </a:p>
          <a:p>
            <a:pPr lvl="0" fontAlgn="base"/>
            <a:r>
              <a:rPr lang="uk-UA" sz="2400" dirty="0"/>
              <a:t>Різні способи </a:t>
            </a:r>
            <a:r>
              <a:rPr lang="uk-UA" sz="2400" b="1" dirty="0"/>
              <a:t>залучення батьків</a:t>
            </a:r>
            <a:r>
              <a:rPr lang="uk-UA" sz="2400" dirty="0"/>
              <a:t> до освітнього процесу.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9235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85750"/>
            <a:ext cx="8596668" cy="876300"/>
          </a:xfrm>
        </p:spPr>
        <p:txBody>
          <a:bodyPr>
            <a:noAutofit/>
          </a:bodyPr>
          <a:lstStyle/>
          <a:p>
            <a:r>
              <a:rPr lang="uk-UA" sz="2800" b="1" dirty="0"/>
              <a:t>ПОРАДИ ДЛЯ ВЧИТЕЛІВ ЩОДО СПІЛКУВАННЯ З БАТЬКАМИ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08670"/>
            <a:ext cx="8596668" cy="5030230"/>
          </a:xfrm>
        </p:spPr>
        <p:txBody>
          <a:bodyPr>
            <a:normAutofit fontScale="85000" lnSpcReduction="20000"/>
          </a:bodyPr>
          <a:lstStyle/>
          <a:p>
            <a:pPr lvl="0" fontAlgn="base"/>
            <a:r>
              <a:rPr lang="uk-UA" sz="1900" b="1" dirty="0"/>
              <a:t>Слухайте уважно.</a:t>
            </a:r>
            <a:r>
              <a:rPr lang="uk-UA" sz="1900" dirty="0"/>
              <a:t> Дайте це зрозуміти, зосередивши свою увагу на іншій людині й дивлячись на </a:t>
            </a:r>
            <a:r>
              <a:rPr lang="uk-UA" sz="1900" dirty="0" smtClean="0"/>
              <a:t>неї. </a:t>
            </a:r>
            <a:r>
              <a:rPr lang="uk-UA" sz="1900" dirty="0"/>
              <a:t>Будьте уважними, намагайтесь не відволікатися, зокрема на власні </a:t>
            </a:r>
            <a:r>
              <a:rPr lang="uk-UA" sz="1900" dirty="0" smtClean="0"/>
              <a:t>думки.</a:t>
            </a:r>
            <a:endParaRPr lang="ru-RU" sz="1900" dirty="0"/>
          </a:p>
          <a:p>
            <a:r>
              <a:rPr lang="uk-UA" sz="1900" b="1" dirty="0"/>
              <a:t>Підтримуйте бесіду, вживаючи короткі репліки</a:t>
            </a:r>
            <a:r>
              <a:rPr lang="uk-UA" sz="1900" dirty="0"/>
              <a:t> («Так?», «А потім?» тощо), переконайтеся, що ваш співрозмовник бачить, що ви слухаєте його уважно й готові продовжити спілкування з </a:t>
            </a:r>
            <a:r>
              <a:rPr lang="uk-UA" sz="1900" dirty="0" smtClean="0"/>
              <a:t>ним. </a:t>
            </a:r>
            <a:r>
              <a:rPr lang="uk-UA" sz="1900" dirty="0"/>
              <a:t>Не переривайте співрозмовника – дайте йому можливість закінчити </a:t>
            </a:r>
            <a:r>
              <a:rPr lang="uk-UA" sz="1900" dirty="0" smtClean="0"/>
              <a:t>речення.</a:t>
            </a:r>
          </a:p>
          <a:p>
            <a:pPr lvl="0" fontAlgn="base"/>
            <a:r>
              <a:rPr lang="uk-UA" sz="1900" b="1" dirty="0" err="1"/>
              <a:t>Ставте</a:t>
            </a:r>
            <a:r>
              <a:rPr lang="uk-UA" sz="1900" b="1" dirty="0"/>
              <a:t> відкриті запитання, </a:t>
            </a:r>
            <a:r>
              <a:rPr lang="uk-UA" sz="1900" dirty="0"/>
              <a:t>які дадуть співрозмовнику змогу глибше зрозуміти суть </a:t>
            </a:r>
            <a:r>
              <a:rPr lang="uk-UA" sz="1900" dirty="0" smtClean="0"/>
              <a:t>проблеми. </a:t>
            </a:r>
            <a:r>
              <a:rPr lang="uk-UA" sz="1900" dirty="0"/>
              <a:t>Наприклад: «Що ви маєте на увазі?», «Не могли б ви навести приклад?» або «Чи не хочете ви розповісти про це більше?» .</a:t>
            </a:r>
            <a:endParaRPr lang="ru-RU" sz="1900" dirty="0"/>
          </a:p>
          <a:p>
            <a:pPr lvl="0" fontAlgn="base"/>
            <a:r>
              <a:rPr lang="uk-UA" sz="1900" dirty="0"/>
              <a:t>Не забувайте, що інша людина має свої почуття і </a:t>
            </a:r>
            <a:r>
              <a:rPr lang="uk-UA" sz="1900" dirty="0" smtClean="0"/>
              <a:t>думки. </a:t>
            </a:r>
            <a:r>
              <a:rPr lang="uk-UA" sz="1900" b="1" dirty="0"/>
              <a:t>Не нав’язуйте свої ідеї, думки, відчуття, поради.</a:t>
            </a:r>
            <a:endParaRPr lang="ru-RU" sz="1900" dirty="0"/>
          </a:p>
          <a:p>
            <a:pPr lvl="0" fontAlgn="base"/>
            <a:r>
              <a:rPr lang="uk-UA" sz="1900" b="1" dirty="0"/>
              <a:t>Виявляйте співчуття</a:t>
            </a:r>
            <a:r>
              <a:rPr lang="uk-UA" sz="1900" dirty="0"/>
              <a:t> не лише словами, а й поведінкою .</a:t>
            </a:r>
            <a:endParaRPr lang="ru-RU" sz="1900" dirty="0"/>
          </a:p>
          <a:p>
            <a:pPr lvl="0" fontAlgn="base"/>
            <a:r>
              <a:rPr lang="uk-UA" sz="1900" b="1" dirty="0"/>
              <a:t>Намагайтеся зрозуміти почуття і думки співрозмовника.</a:t>
            </a:r>
            <a:r>
              <a:rPr lang="uk-UA" sz="1900" dirty="0"/>
              <a:t> Звертайте увагу на міміку під час розмови, на манеру розмовляти – інтонацію, силу голосу </a:t>
            </a:r>
            <a:r>
              <a:rPr lang="uk-UA" sz="1900" dirty="0" smtClean="0"/>
              <a:t>тощо.</a:t>
            </a:r>
          </a:p>
          <a:p>
            <a:pPr lvl="0" fontAlgn="base"/>
            <a:r>
              <a:rPr lang="uk-UA" sz="1900" b="1" dirty="0"/>
              <a:t>Слухайте не лише слова, а й почуття,</a:t>
            </a:r>
            <a:r>
              <a:rPr lang="uk-UA" sz="1900" dirty="0"/>
              <a:t> які ховаються за ними .</a:t>
            </a:r>
            <a:endParaRPr lang="ru-RU" sz="1900" dirty="0"/>
          </a:p>
          <a:p>
            <a:pPr lvl="0" fontAlgn="base"/>
            <a:r>
              <a:rPr lang="uk-UA" sz="1900" dirty="0"/>
              <a:t>Наприкінці розмови </a:t>
            </a:r>
            <a:r>
              <a:rPr lang="uk-UA" sz="1900" b="1" dirty="0"/>
              <a:t>підсумуйте</a:t>
            </a:r>
            <a:r>
              <a:rPr lang="uk-UA" sz="1900" dirty="0"/>
              <a:t> своїми словами те, що інші хотіли донести до </a:t>
            </a:r>
            <a:r>
              <a:rPr lang="uk-UA" sz="1900" dirty="0" smtClean="0"/>
              <a:t>вас.</a:t>
            </a:r>
            <a:endParaRPr lang="ru-RU" sz="1900" dirty="0"/>
          </a:p>
          <a:p>
            <a:pPr lvl="0" fontAlgn="base"/>
            <a:r>
              <a:rPr lang="uk-UA" sz="1900" b="1" dirty="0"/>
              <a:t>Активне слухання потребує достатньо часу,</a:t>
            </a:r>
            <a:r>
              <a:rPr lang="uk-UA" sz="1900" dirty="0"/>
              <a:t> тому сплануйте цю зустріч </a:t>
            </a:r>
            <a:r>
              <a:rPr lang="uk-UA" sz="1900" dirty="0" smtClean="0"/>
              <a:t>заздалегідь.</a:t>
            </a:r>
            <a:endParaRPr lang="ru-RU" sz="1900" dirty="0"/>
          </a:p>
          <a:p>
            <a:pPr lvl="0" fontAlgn="base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808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070"/>
          </a:xfrm>
        </p:spPr>
        <p:txBody>
          <a:bodyPr>
            <a:noAutofit/>
          </a:bodyPr>
          <a:lstStyle/>
          <a:p>
            <a:r>
              <a:rPr lang="uk-UA" sz="2800" b="1" dirty="0"/>
              <a:t>2. Батьківські збори. Індивідуальні зустрічі з батьками. Інші форми спілкування з батьками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76401"/>
            <a:ext cx="8923866" cy="43649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800" b="1" i="1" dirty="0"/>
              <a:t>Батьківські </a:t>
            </a:r>
            <a:r>
              <a:rPr lang="uk-UA" sz="2800" b="1" i="1" dirty="0" smtClean="0"/>
              <a:t>збори</a:t>
            </a:r>
          </a:p>
          <a:p>
            <a:pPr marL="0" indent="0">
              <a:buNone/>
            </a:pPr>
            <a:r>
              <a:rPr lang="uk-UA" sz="2800" b="1" dirty="0"/>
              <a:t>Плануючи </a:t>
            </a:r>
            <a:r>
              <a:rPr lang="uk-UA" sz="2800" b="1" dirty="0" smtClean="0"/>
              <a:t>збори…</a:t>
            </a:r>
          </a:p>
          <a:p>
            <a:pPr marL="0" indent="0">
              <a:buNone/>
            </a:pPr>
            <a:r>
              <a:rPr lang="uk-UA" sz="2800" dirty="0"/>
              <a:t>-</a:t>
            </a:r>
            <a:r>
              <a:rPr lang="uk-UA" sz="2800" dirty="0" smtClean="0"/>
              <a:t> </a:t>
            </a:r>
            <a:r>
              <a:rPr lang="uk-UA" sz="2800" b="1" dirty="0" smtClean="0"/>
              <a:t>важливо </a:t>
            </a:r>
            <a:r>
              <a:rPr lang="uk-UA" sz="2800" b="1" dirty="0"/>
              <a:t>розуміти їхню </a:t>
            </a:r>
            <a:r>
              <a:rPr lang="uk-UA" sz="2800" b="1" dirty="0" smtClean="0"/>
              <a:t>мету</a:t>
            </a:r>
            <a:endParaRPr lang="uk-UA" sz="2800" dirty="0"/>
          </a:p>
          <a:p>
            <a:pPr marL="0" indent="0">
              <a:buNone/>
            </a:pPr>
            <a:r>
              <a:rPr lang="uk-UA" sz="2800" b="1" dirty="0" smtClean="0"/>
              <a:t>- окреслити </a:t>
            </a:r>
            <a:r>
              <a:rPr lang="uk-UA" sz="2800" b="1" dirty="0"/>
              <a:t>очікувані </a:t>
            </a:r>
            <a:r>
              <a:rPr lang="uk-UA" sz="2800" b="1" dirty="0" smtClean="0"/>
              <a:t>результати</a:t>
            </a:r>
          </a:p>
          <a:p>
            <a:pPr marL="0" indent="0">
              <a:buNone/>
            </a:pPr>
            <a:r>
              <a:rPr lang="uk-UA" sz="2800" b="1" dirty="0" smtClean="0"/>
              <a:t>- спланувати </a:t>
            </a:r>
            <a:r>
              <a:rPr lang="uk-UA" sz="2800" b="1" dirty="0"/>
              <a:t>процес і призначити відповідальних </a:t>
            </a:r>
            <a:r>
              <a:rPr lang="uk-UA" sz="2800" b="1" dirty="0" smtClean="0"/>
              <a:t>осіб</a:t>
            </a:r>
          </a:p>
          <a:p>
            <a:pPr marL="0" indent="0">
              <a:buNone/>
            </a:pPr>
            <a:endParaRPr lang="uk-UA" sz="2800" dirty="0" smtClean="0"/>
          </a:p>
          <a:p>
            <a:pPr marL="0" indent="0">
              <a:buNone/>
            </a:pPr>
            <a:r>
              <a:rPr lang="uk-UA" sz="2800" i="1" dirty="0"/>
              <a:t>Чим більше деталей ви продумаєте і сплануєте, тим ефективнішими будуть батьківські збори.</a:t>
            </a: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46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8650"/>
          </a:xfrm>
        </p:spPr>
        <p:txBody>
          <a:bodyPr>
            <a:normAutofit fontScale="90000"/>
          </a:bodyPr>
          <a:lstStyle/>
          <a:p>
            <a:r>
              <a:rPr lang="uk-UA" b="1" i="1" dirty="0">
                <a:solidFill>
                  <a:schemeClr val="tx1"/>
                </a:solidFill>
              </a:rPr>
              <a:t>Індивідуальні зустрічі з батьками</a:t>
            </a:r>
            <a:r>
              <a:rPr lang="ru-RU" b="1" i="1" dirty="0">
                <a:solidFill>
                  <a:schemeClr val="tx1"/>
                </a:solidFill>
              </a:rPr>
              <a:t/>
            </a:r>
            <a:br>
              <a:rPr lang="ru-RU" b="1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187718"/>
              </p:ext>
            </p:extLst>
          </p:nvPr>
        </p:nvGraphicFramePr>
        <p:xfrm>
          <a:off x="677334" y="1543050"/>
          <a:ext cx="8596668" cy="47092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96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43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ПЕРЕЛІК ЗАПИТАНЬ, ЯКІ МОЖЕ ПОСТАВИТИ БАТЬКАМ УЧИТЕЛЬ ПІД ЧАС ПЕРШОЇ ЗУСТРІЧІ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20" marR="58420" marT="3683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1034"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20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Що, на вашу думку, ваша дитина має отримати з </a:t>
                      </a:r>
                      <a:r>
                        <a:rPr lang="uk-UA" sz="2000" u="none" strike="noStrike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цього річного </a:t>
                      </a:r>
                      <a:r>
                        <a:rPr lang="uk-UA" sz="20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шкільного досвіду?</a:t>
                      </a:r>
                      <a:endParaRPr lang="ru-RU" sz="20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20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Що б ви могли робити разом із вашою дитиною?</a:t>
                      </a:r>
                      <a:endParaRPr lang="ru-RU" sz="20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90000"/>
                        </a:lnSpc>
                        <a:spcAft>
                          <a:spcPts val="25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20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Чи були у житті вашої дитини якісь особливі події, про які ви б хотіли нас поінформувати?</a:t>
                      </a:r>
                      <a:endParaRPr lang="ru-RU" sz="20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20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Чим ви найбільше пишаєтеся у вашій дитині?</a:t>
                      </a:r>
                      <a:endParaRPr lang="ru-RU" sz="20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20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Які у вашої дитини улюблені ігри й заняття?</a:t>
                      </a:r>
                      <a:endParaRPr lang="ru-RU" sz="20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20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Що робить ваша дитина, коли вона засмучена? Як найкраще її заспокоїти?</a:t>
                      </a:r>
                      <a:endParaRPr lang="ru-RU" sz="20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20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Що ще ви б хотіли розповісти про вашу дитину?</a:t>
                      </a:r>
                      <a:endParaRPr lang="ru-RU" sz="20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20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Яким чином ви б хотіли бути залучені до життя класу цього року?</a:t>
                      </a:r>
                      <a:endParaRPr lang="ru-RU" sz="20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420" marR="58420" marT="3683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2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0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 dirty="0" smtClean="0"/>
              <a:t>Плануючи індивідуальні зустрічі слід звернути увагу на такі важливі моменти:</a:t>
            </a:r>
          </a:p>
          <a:p>
            <a:r>
              <a:rPr lang="uk-UA" sz="2000" b="1" dirty="0"/>
              <a:t>п</a:t>
            </a:r>
            <a:r>
              <a:rPr lang="uk-UA" sz="2000" b="1" dirty="0" smtClean="0"/>
              <a:t>ідготовка</a:t>
            </a:r>
            <a:endParaRPr lang="uk-UA" sz="2000" b="1" dirty="0"/>
          </a:p>
          <a:p>
            <a:r>
              <a:rPr lang="uk-UA" sz="2000" b="1" dirty="0" smtClean="0"/>
              <a:t> розташування</a:t>
            </a:r>
          </a:p>
          <a:p>
            <a:r>
              <a:rPr lang="uk-UA" sz="2000" b="1" dirty="0" smtClean="0"/>
              <a:t> </a:t>
            </a:r>
            <a:r>
              <a:rPr lang="uk-UA" sz="2000" b="1" dirty="0"/>
              <a:t>зміст і результати цих зустрічей.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9040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070"/>
          </a:xfrm>
        </p:spPr>
        <p:txBody>
          <a:bodyPr>
            <a:noAutofit/>
          </a:bodyPr>
          <a:lstStyle/>
          <a:p>
            <a:r>
              <a:rPr lang="uk-UA" sz="2400" dirty="0"/>
              <a:t>Готуючись до зустрічі з батьками, вчитель має дати відповіді на такі запитання: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uk-UA" dirty="0" smtClean="0"/>
              <a:t>Яка </a:t>
            </a:r>
            <a:r>
              <a:rPr lang="uk-UA" dirty="0"/>
              <a:t>мета розмови?</a:t>
            </a:r>
            <a:endParaRPr lang="ru-RU" dirty="0"/>
          </a:p>
          <a:p>
            <a:pPr lvl="0" fontAlgn="base"/>
            <a:r>
              <a:rPr lang="uk-UA" dirty="0"/>
              <a:t>Коли і де відбуватиметься розмова?</a:t>
            </a:r>
            <a:endParaRPr lang="ru-RU" dirty="0"/>
          </a:p>
          <a:p>
            <a:pPr lvl="0" fontAlgn="base"/>
            <a:r>
              <a:rPr lang="uk-UA" dirty="0"/>
              <a:t>Як довго вона триватиме?</a:t>
            </a:r>
            <a:endParaRPr lang="ru-RU" dirty="0"/>
          </a:p>
          <a:p>
            <a:pPr lvl="0" fontAlgn="base"/>
            <a:r>
              <a:rPr lang="uk-UA" dirty="0"/>
              <a:t>Хто буде присутній під час зустрічі?</a:t>
            </a:r>
            <a:endParaRPr lang="ru-RU" dirty="0"/>
          </a:p>
          <a:p>
            <a:pPr lvl="0" fontAlgn="base"/>
            <a:r>
              <a:rPr lang="uk-UA" dirty="0"/>
              <a:t>Яка моя роль і роль інших учасників зустрічі?</a:t>
            </a:r>
            <a:endParaRPr lang="ru-RU" dirty="0"/>
          </a:p>
          <a:p>
            <a:pPr lvl="0" fontAlgn="base"/>
            <a:r>
              <a:rPr lang="uk-UA" dirty="0"/>
              <a:t>Що я очікую від розмови?</a:t>
            </a:r>
            <a:endParaRPr lang="ru-RU" dirty="0"/>
          </a:p>
          <a:p>
            <a:pPr lvl="0" fontAlgn="base"/>
            <a:r>
              <a:rPr lang="uk-UA" dirty="0"/>
              <a:t>Яка інформація мені потрібна?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45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07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Розташування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400" i="1" dirty="0" smtClean="0"/>
              <a:t>Наприклад:</a:t>
            </a:r>
          </a:p>
          <a:p>
            <a:pPr marL="0" indent="0">
              <a:buNone/>
            </a:pPr>
            <a:r>
              <a:rPr lang="uk-UA" sz="2400" i="1" dirty="0" smtClean="0"/>
              <a:t>Стільці </a:t>
            </a:r>
            <a:r>
              <a:rPr lang="uk-UA" sz="2400" i="1" dirty="0"/>
              <a:t>для дорослих, розташовані навколо низького столика, на якому лежать дитячі роботи й інші предмети, гарне освітлення тощо – все це може свідчити, що тут відбувається зустріч колег, які діляться інформацією.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23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070"/>
          </a:xfrm>
        </p:spPr>
        <p:txBody>
          <a:bodyPr/>
          <a:lstStyle/>
          <a:p>
            <a:r>
              <a:rPr lang="uk-UA" dirty="0" smtClean="0"/>
              <a:t>Зміст і результати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! </a:t>
            </a:r>
            <a:r>
              <a:rPr lang="uk-UA" dirty="0"/>
              <a:t>Говоріть про сильні сторони дитини, будьте готові продемонструвати її мистецькі роботи, приклади роботи у класі. </a:t>
            </a:r>
            <a:endParaRPr lang="ru-RU" dirty="0"/>
          </a:p>
          <a:p>
            <a:endParaRPr lang="uk-UA" dirty="0" smtClean="0"/>
          </a:p>
          <a:p>
            <a:r>
              <a:rPr lang="uk-UA" dirty="0" smtClean="0"/>
              <a:t>! Під час такої зустрічі учителеві не варто говорити більше ніж половину відведеного часу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26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224</TotalTime>
  <Words>842</Words>
  <Application>Microsoft Office PowerPoint</Application>
  <PresentationFormat>Широкоэкранный</PresentationFormat>
  <Paragraphs>71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Trebuchet MS</vt:lpstr>
      <vt:lpstr>Wingdings 3</vt:lpstr>
      <vt:lpstr>Грань</vt:lpstr>
      <vt:lpstr>Тема 6.2 Співпраця з батьками</vt:lpstr>
      <vt:lpstr>1. Основні шляхи співпраці: спілкування. Формальні і неформальні шляхи спілкування.  </vt:lpstr>
      <vt:lpstr>ПОРАДИ ДЛЯ ВЧИТЕЛІВ ЩОДО СПІЛКУВАННЯ З БАТЬКАМИ</vt:lpstr>
      <vt:lpstr>2. Батьківські збори. Індивідуальні зустрічі з батьками. Інші форми спілкування з батьками </vt:lpstr>
      <vt:lpstr>Індивідуальні зустрічі з батьками </vt:lpstr>
      <vt:lpstr>Презентация PowerPoint</vt:lpstr>
      <vt:lpstr>Готуючись до зустрічі з батьками, вчитель має дати відповіді на такі запитання: </vt:lpstr>
      <vt:lpstr>Розташування </vt:lpstr>
      <vt:lpstr>Зміст і результати </vt:lpstr>
      <vt:lpstr>Інші форми спілкування з батьками </vt:lpstr>
      <vt:lpstr>3. Основні шляхи співпраці: залучення батьків  до освітнього процесу </vt:lpstr>
      <vt:lpstr>Батьки як помічники вчителя </vt:lpstr>
      <vt:lpstr>Основні шляхи співпраці: залучення батьків до освітнього процесу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9. Співпраця з батьками</dc:title>
  <dc:creator>Misha</dc:creator>
  <cp:lastModifiedBy>Yuliia</cp:lastModifiedBy>
  <cp:revision>8</cp:revision>
  <dcterms:created xsi:type="dcterms:W3CDTF">2020-11-09T19:44:19Z</dcterms:created>
  <dcterms:modified xsi:type="dcterms:W3CDTF">2023-11-19T10:11:15Z</dcterms:modified>
</cp:coreProperties>
</file>