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7" r:id="rId2"/>
    <p:sldId id="320" r:id="rId3"/>
    <p:sldId id="293" r:id="rId4"/>
    <p:sldId id="294" r:id="rId5"/>
    <p:sldId id="307" r:id="rId6"/>
    <p:sldId id="295" r:id="rId7"/>
    <p:sldId id="296" r:id="rId8"/>
    <p:sldId id="297" r:id="rId9"/>
    <p:sldId id="257" r:id="rId10"/>
    <p:sldId id="283" r:id="rId11"/>
    <p:sldId id="258" r:id="rId12"/>
    <p:sldId id="259" r:id="rId13"/>
    <p:sldId id="304" r:id="rId14"/>
    <p:sldId id="305" r:id="rId15"/>
    <p:sldId id="284" r:id="rId16"/>
    <p:sldId id="285" r:id="rId17"/>
    <p:sldId id="286" r:id="rId18"/>
    <p:sldId id="265" r:id="rId19"/>
    <p:sldId id="287" r:id="rId20"/>
    <p:sldId id="288" r:id="rId21"/>
    <p:sldId id="291" r:id="rId22"/>
    <p:sldId id="292" r:id="rId23"/>
    <p:sldId id="289" r:id="rId24"/>
    <p:sldId id="290" r:id="rId25"/>
    <p:sldId id="269" r:id="rId26"/>
    <p:sldId id="279" r:id="rId27"/>
    <p:sldId id="280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3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43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22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43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7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02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40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65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0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6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5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0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9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7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6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6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B707-42B5-4F62-9F3D-CE27F37B7843}" type="datetimeFigureOut">
              <a:rPr lang="en-US" smtClean="0"/>
              <a:pPr/>
              <a:t>12/8/2022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D613F-A68E-4049-87BA-F39920FAA3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26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96" r:id="rId8"/>
    <p:sldLayoutId id="2147483694" r:id="rId9"/>
    <p:sldLayoutId id="2147483692" r:id="rId10"/>
    <p:sldLayoutId id="2147483690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5" r:id="rId17"/>
    <p:sldLayoutId id="2147483693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geomap.com.ua/uk-uh7/294.html#bkmk: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1A683955-B8DD-4082-BDF2-8478E9B62461}"/>
              </a:ext>
            </a:extLst>
          </p:cNvPr>
          <p:cNvSpPr/>
          <p:nvPr/>
        </p:nvSpPr>
        <p:spPr>
          <a:xfrm>
            <a:off x="323340" y="2030339"/>
            <a:ext cx="6409968" cy="3212522"/>
          </a:xfrm>
          <a:prstGeom prst="roundRect">
            <a:avLst>
              <a:gd name="adj" fmla="val 32930"/>
            </a:avLst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5825" y="118754"/>
            <a:ext cx="6067483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культури і духовності </a:t>
            </a:r>
          </a:p>
          <a:p>
            <a:pPr algn="ctr"/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другої половини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століття-кінця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</a:t>
            </a:r>
          </a:p>
          <a:p>
            <a:pPr algn="ctr"/>
            <a:endParaRPr lang="uk-UA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Освіта. Початок українського друкарства.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Образотворче мистецтво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Архітектура та містобудування.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розвитку культури України другої половини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століття-кінця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століття.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457200" indent="-457200" algn="just">
              <a:buFont typeface="+mj-lt"/>
              <a:buAutoNum type="arabicPeriod"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just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українська культура 14 першої половини 17 століття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2" y="83128"/>
            <a:ext cx="4841174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українська культура 14 першої половини 17 століття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2" y="3645478"/>
            <a:ext cx="4841174" cy="32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0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6" y="3431969"/>
            <a:ext cx="5156033" cy="3325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336258" y="3942607"/>
            <a:ext cx="5156033" cy="15219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240" y="149748"/>
            <a:ext cx="5861304" cy="280720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 t="17744" r="847"/>
          <a:stretch>
            <a:fillRect/>
          </a:stretch>
        </p:blipFill>
        <p:spPr bwMode="auto">
          <a:xfrm>
            <a:off x="6191671" y="236377"/>
            <a:ext cx="5852033" cy="3107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0278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66" y="106878"/>
            <a:ext cx="6159336" cy="6590805"/>
          </a:xfrm>
        </p:spPr>
      </p:pic>
      <p:sp>
        <p:nvSpPr>
          <p:cNvPr id="6" name="Скругленный прямоугольник 4">
            <a:extLst>
              <a:ext uri="{FF2B5EF4-FFF2-40B4-BE49-F238E27FC236}">
                <a16:creationId xmlns:a16="http://schemas.microsoft.com/office/drawing/2014/main" id="{B3A87631-9DB4-48D3-AFF5-C41D5A8E5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67194"/>
            <a:ext cx="5818188" cy="65908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31" y="2"/>
            <a:ext cx="5371839" cy="6483927"/>
          </a:xfr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8132B88-E554-4611-92FE-C53A5229C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31" y="318388"/>
            <a:ext cx="6311845" cy="6165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555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Меджибожский замок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479235" cy="37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еджибізький замок-фортеця – Відкривай Україн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76704"/>
            <a:ext cx="4377683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4">
            <a:extLst>
              <a:ext uri="{FF2B5EF4-FFF2-40B4-BE49-F238E27FC236}">
                <a16:creationId xmlns:a16="http://schemas.microsoft.com/office/drawing/2014/main" id="{5ED786E8-5ED3-4BC3-9097-9B54D0608129}"/>
              </a:ext>
            </a:extLst>
          </p:cNvPr>
          <p:cNvSpPr/>
          <p:nvPr/>
        </p:nvSpPr>
        <p:spPr>
          <a:xfrm>
            <a:off x="431936" y="596437"/>
            <a:ext cx="6563667" cy="5665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8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одацька фортеця – Дніпрові Пор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10" y="118234"/>
            <a:ext cx="4876800" cy="37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дацька фортеця | Історія | Про Україн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10" y="3676650"/>
            <a:ext cx="450919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790" y="2488114"/>
            <a:ext cx="7195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4">
            <a:extLst>
              <a:ext uri="{FF2B5EF4-FFF2-40B4-BE49-F238E27FC236}">
                <a16:creationId xmlns:a16="http://schemas.microsoft.com/office/drawing/2014/main" id="{B5B067AB-D755-4BE6-837D-B320ACF37250}"/>
              </a:ext>
            </a:extLst>
          </p:cNvPr>
          <p:cNvSpPr/>
          <p:nvPr/>
        </p:nvSpPr>
        <p:spPr>
          <a:xfrm>
            <a:off x="452512" y="460466"/>
            <a:ext cx="6794486" cy="61800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8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40080" y="292963"/>
            <a:ext cx="4654297" cy="21027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13248" y="4352544"/>
            <a:ext cx="6099048" cy="240182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itchFamily="34" charset="0"/>
              <a:buChar char="•"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ownloads\image.jpg"/>
          <p:cNvPicPr>
            <a:picLocks noChangeAspect="1" noChangeArrowheads="1"/>
          </p:cNvPicPr>
          <p:nvPr/>
        </p:nvPicPr>
        <p:blipFill>
          <a:blip r:embed="rId2"/>
          <a:srcRect t="9850" b="3746"/>
          <a:stretch>
            <a:fillRect/>
          </a:stretch>
        </p:blipFill>
        <p:spPr bwMode="auto">
          <a:xfrm>
            <a:off x="5413248" y="694944"/>
            <a:ext cx="6163056" cy="3557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 descr="https://forum.zamki-kreposti.com.ua/uploads/monthly_2017_03/inst-03.thumb.jpg.4ae9fda70b682e00c58525a53725afe6.jpg"/>
          <p:cNvPicPr>
            <a:picLocks noChangeAspect="1" noChangeArrowheads="1"/>
          </p:cNvPicPr>
          <p:nvPr/>
        </p:nvPicPr>
        <p:blipFill>
          <a:blip r:embed="rId3"/>
          <a:srcRect l="1903" t="20172" r="-1588" b="3312"/>
          <a:stretch>
            <a:fillRect/>
          </a:stretch>
        </p:blipFill>
        <p:spPr bwMode="auto">
          <a:xfrm>
            <a:off x="621792" y="2518338"/>
            <a:ext cx="4709160" cy="420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72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728864" y="4224083"/>
            <a:ext cx="6059173" cy="22477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2221" y="149415"/>
            <a:ext cx="4404139" cy="19719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2morya.ru/images/pictures/53c8f46d8d8c77.666032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9" y="2423160"/>
            <a:ext cx="4520373" cy="428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https://xcourse.me/images/showplaces/genuezskaya-krepo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1412" y="35067"/>
            <a:ext cx="6135625" cy="4032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0707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rimeapress.info/wp-content/uploads/2018/10/hanskij-dvorets-960x640.jpg"/>
          <p:cNvPicPr>
            <a:picLocks noChangeAspect="1" noChangeArrowheads="1"/>
          </p:cNvPicPr>
          <p:nvPr/>
        </p:nvPicPr>
        <p:blipFill>
          <a:blip r:embed="rId2"/>
          <a:srcRect t="8690" b="6139"/>
          <a:stretch>
            <a:fillRect/>
          </a:stretch>
        </p:blipFill>
        <p:spPr bwMode="auto">
          <a:xfrm>
            <a:off x="6726555" y="320040"/>
            <a:ext cx="4996847" cy="2733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C:\Users\Admin\Downloads\DSC071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504" y="2858008"/>
            <a:ext cx="5791200" cy="386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658368" y="320040"/>
            <a:ext cx="5596128" cy="24871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itchFamily="34" charset="0"/>
              <a:buChar char="•"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17387" y="3262376"/>
            <a:ext cx="5172456" cy="34564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0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khchysarai 04-14 img15 Palace Grand Mosqu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296988"/>
            <a:ext cx="5816600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8112654-42CF-4A4F-A9A3-F5B322D0EB1D}"/>
              </a:ext>
            </a:extLst>
          </p:cNvPr>
          <p:cNvSpPr/>
          <p:nvPr/>
        </p:nvSpPr>
        <p:spPr>
          <a:xfrm>
            <a:off x="220473" y="355549"/>
            <a:ext cx="5596128" cy="58144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itchFamily="34" charset="0"/>
              <a:buChar char="•"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34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3.goodfon.ru/original/1280x720/e/e0/ukraina-old-wooden-ukrain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4728" y="705040"/>
            <a:ext cx="5690742" cy="340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ttp://ukrainetrek.com/blog/wp-content/uploads/2017/05/oldest-wooden-church-lviv-region-ukraine-1.jpg"/>
          <p:cNvPicPr>
            <a:picLocks noChangeAspect="1" noChangeArrowheads="1"/>
          </p:cNvPicPr>
          <p:nvPr/>
        </p:nvPicPr>
        <p:blipFill>
          <a:blip r:embed="rId3"/>
          <a:srcRect l="8554" r="3389" b="3030"/>
          <a:stretch>
            <a:fillRect/>
          </a:stretch>
        </p:blipFill>
        <p:spPr bwMode="auto">
          <a:xfrm>
            <a:off x="685800" y="3582930"/>
            <a:ext cx="4992624" cy="3137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58368" y="2093976"/>
            <a:ext cx="5001768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2752" y="777240"/>
            <a:ext cx="4968240" cy="11247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70448" y="4197096"/>
            <a:ext cx="5675376" cy="24963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" descr="https://i.mycdn.me/image?id=859384410164&amp;t=3&amp;plc=WEB&amp;tkn=*u9d2rTcdRu8_9BLPx6ESwBe1DS8"/>
          <p:cNvSpPr>
            <a:spLocks noChangeAspect="1" noChangeArrowheads="1"/>
          </p:cNvSpPr>
          <p:nvPr/>
        </p:nvSpPr>
        <p:spPr bwMode="auto">
          <a:xfrm>
            <a:off x="3091453" y="148027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928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F1FCE-A37A-4AEA-8BA6-1A91D834FA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177" y="1270648"/>
            <a:ext cx="10515600" cy="402044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 практичної роботи: прогляньте навчальний фільм, використайте додаткові матеріали та заповніть презентацію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https://www.youtube.com/watch?v=yQzYR-KnbGk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84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637" y="-95236"/>
            <a:ext cx="112448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577840" y="4114802"/>
            <a:ext cx="5998464" cy="24231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4088" y="284085"/>
            <a:ext cx="4709160" cy="253226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karpaty.life/uploads/ostrozkij-zamok/ostrozkij-zamok-3.jpg"/>
          <p:cNvPicPr>
            <a:picLocks noChangeAspect="1" noChangeArrowheads="1"/>
          </p:cNvPicPr>
          <p:nvPr/>
        </p:nvPicPr>
        <p:blipFill>
          <a:blip r:embed="rId2"/>
          <a:srcRect b="11611"/>
          <a:stretch>
            <a:fillRect/>
          </a:stretch>
        </p:blipFill>
        <p:spPr bwMode="auto">
          <a:xfrm>
            <a:off x="5559552" y="612650"/>
            <a:ext cx="6016752" cy="3502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http://4stur.com.ua/media/tour/Ukraine/ostrog/cf9qnndmurq.jpg"/>
          <p:cNvPicPr>
            <a:picLocks noChangeAspect="1" noChangeArrowheads="1"/>
          </p:cNvPicPr>
          <p:nvPr/>
        </p:nvPicPr>
        <p:blipFill>
          <a:blip r:embed="rId3"/>
          <a:srcRect t="25787" b="16918"/>
          <a:stretch>
            <a:fillRect/>
          </a:stretch>
        </p:blipFill>
        <p:spPr bwMode="auto">
          <a:xfrm>
            <a:off x="612648" y="2926080"/>
            <a:ext cx="4745736" cy="383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0844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21792" y="1929384"/>
            <a:ext cx="5120640" cy="17373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4944" y="713232"/>
            <a:ext cx="5038344" cy="1051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itchFamily="34" charset="0"/>
              <a:buChar char="•"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30467" y="3880408"/>
            <a:ext cx="5486400" cy="25825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3477" y="603949"/>
            <a:ext cx="4640381" cy="3276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 descr="http://ukrainaincognita.com/sites/default/files/drogobych_kost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920" y="3776472"/>
            <a:ext cx="5147944" cy="2956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0486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3166" y="0"/>
            <a:ext cx="112494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557" y="145396"/>
            <a:ext cx="6094542" cy="24255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8000" indent="-468000" algn="just">
              <a:buFont typeface="Arial" pitchFamily="34" charset="0"/>
              <a:buChar char="•"/>
            </a:pPr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62472" y="3313147"/>
            <a:ext cx="5660136" cy="12801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9048" y="4889387"/>
            <a:ext cx="5623560" cy="16936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avatars.mds.yandex.net/get-pdb/25978/12aac6ff-7f89-43bd-a0ce-ab34fad3766c/s1200?webp=false"/>
          <p:cNvPicPr>
            <a:picLocks noChangeAspect="1" noChangeArrowheads="1"/>
          </p:cNvPicPr>
          <p:nvPr/>
        </p:nvPicPr>
        <p:blipFill>
          <a:blip r:embed="rId2"/>
          <a:srcRect t="2215" b="13242"/>
          <a:stretch>
            <a:fillRect/>
          </a:stretch>
        </p:blipFill>
        <p:spPr bwMode="auto">
          <a:xfrm>
            <a:off x="6603691" y="629753"/>
            <a:ext cx="4954325" cy="2425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https://avatars.mds.yandex.net/get-pdb/70729/295e148d-7d89-41c6-ae44-42d2d051787b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557" y="2640276"/>
            <a:ext cx="5553323" cy="3611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5461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043" y="102465"/>
            <a:ext cx="112448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6104" y="502639"/>
            <a:ext cx="6437376" cy="29169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5" descr="C:\Users\Admin\Downloads\2011-06-23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0360" y="764184"/>
            <a:ext cx="4083597" cy="5395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https://avatars.mds.yandex.net/get-pdb/939186/d5820f2a-b32e-4126-a97a-5d6429164ee1/s1200?webp=false"/>
          <p:cNvPicPr>
            <a:picLocks noChangeAspect="1" noChangeArrowheads="1"/>
          </p:cNvPicPr>
          <p:nvPr/>
        </p:nvPicPr>
        <p:blipFill>
          <a:blip r:embed="rId3"/>
          <a:srcRect t="14403" b="13580"/>
          <a:stretch>
            <a:fillRect/>
          </a:stretch>
        </p:blipFill>
        <p:spPr bwMode="auto">
          <a:xfrm>
            <a:off x="641591" y="3803904"/>
            <a:ext cx="6417577" cy="291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273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893" y="-139594"/>
            <a:ext cx="112448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4000" b="1" dirty="0">
              <a:ln w="12700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78903" y="4217403"/>
            <a:ext cx="6848856" cy="24262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5344" y="279074"/>
            <a:ext cx="5023341" cy="21137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avatars.mds.yandex.net/get-pdb/51720/eedffba9-bdaf-469b-a45a-a628bbddc19b/s1200"/>
          <p:cNvSpPr>
            <a:spLocks noChangeAspect="1" noChangeArrowheads="1"/>
          </p:cNvSpPr>
          <p:nvPr/>
        </p:nvSpPr>
        <p:spPr bwMode="auto">
          <a:xfrm>
            <a:off x="2236514" y="187299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Picture 6" descr="https://pbs.twimg.com/media/DQhO7w_W0AA_zMp.jpg"/>
          <p:cNvPicPr>
            <a:picLocks noChangeAspect="1" noChangeArrowheads="1"/>
          </p:cNvPicPr>
          <p:nvPr/>
        </p:nvPicPr>
        <p:blipFill>
          <a:blip r:embed="rId2"/>
          <a:srcRect t="5531" b="12909"/>
          <a:stretch>
            <a:fillRect/>
          </a:stretch>
        </p:blipFill>
        <p:spPr bwMode="auto">
          <a:xfrm>
            <a:off x="6137593" y="214348"/>
            <a:ext cx="5490166" cy="3540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https://media.izi.travel/16dbfa50-a93e-42e7-992f-82070e46c576/8050b7f7-8d11-4824-8717-1daa1dad52a9_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44" y="2523744"/>
            <a:ext cx="3931792" cy="4233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6642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viv Kornakta 2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9350" y="131763"/>
            <a:ext cx="4692650" cy="62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2D43BCF4-CF20-4C2B-AC49-607539EFDB65}"/>
              </a:ext>
            </a:extLst>
          </p:cNvPr>
          <p:cNvSpPr/>
          <p:nvPr/>
        </p:nvSpPr>
        <p:spPr>
          <a:xfrm>
            <a:off x="700753" y="623656"/>
            <a:ext cx="5682291" cy="56106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936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00956" cy="644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 —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другій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культура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розвивалася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(ЗАПОВНІТЬ ПУСТЕ ПОЛЕ) !!!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старе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культурі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мирно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співіснувало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поставали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007" y="122712"/>
            <a:ext cx="9120250" cy="672935"/>
          </a:xfrm>
        </p:spPr>
        <p:txBody>
          <a:bodyPr>
            <a:no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Фактори, що гальмували розвиток культури: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878" y="1460665"/>
            <a:ext cx="7980218" cy="5245715"/>
          </a:xfrm>
        </p:spPr>
        <p:txBody>
          <a:bodyPr>
            <a:normAutofit/>
          </a:bodyPr>
          <a:lstStyle/>
          <a:p>
            <a:pPr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8" name="Picture 4" descr="Картинки по запросу розвиток культури в україні 14-16 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77" y="1258785"/>
            <a:ext cx="3752602" cy="41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B096B2-1BD0-4BA9-A336-2DD7622D3C70}"/>
              </a:ext>
            </a:extLst>
          </p:cNvPr>
          <p:cNvSpPr/>
          <p:nvPr/>
        </p:nvSpPr>
        <p:spPr>
          <a:xfrm>
            <a:off x="2485332" y="1276287"/>
            <a:ext cx="3610668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(ЗАПОВНІТЬ ПУСТЕ ПОЛЕ) !!!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5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139" y="177165"/>
            <a:ext cx="9693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Освіта. Початок українського друкарства. 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396291"/>
            <a:ext cx="39188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en-US" sz="2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3" name="Рисунок 12" descr="https://geomap.com.ua/images/uh7a/Thumbnails/27_2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08" y="975675"/>
            <a:ext cx="2315688" cy="333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geomap.com.ua/images/uh7a/Thumbnails/27_28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079" y="80278"/>
            <a:ext cx="955675" cy="56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Picture 8" descr="Картинки по запросу швайпольт фіо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" y="1113215"/>
            <a:ext cx="1885950" cy="31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naurok.com.ua/uploads/files/479066/121969/133447_images/thumb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" y="4311543"/>
            <a:ext cx="4155833" cy="24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4">
            <a:extLst>
              <a:ext uri="{FF2B5EF4-FFF2-40B4-BE49-F238E27FC236}">
                <a16:creationId xmlns:a16="http://schemas.microsoft.com/office/drawing/2014/main" id="{769E5B70-0C08-4CD5-A6A3-A24EF51C9569}"/>
              </a:ext>
            </a:extLst>
          </p:cNvPr>
          <p:cNvSpPr/>
          <p:nvPr/>
        </p:nvSpPr>
        <p:spPr>
          <a:xfrm>
            <a:off x="4884978" y="1203506"/>
            <a:ext cx="6635600" cy="51857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2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95648"/>
            <a:ext cx="2707574" cy="3063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54" y="3679640"/>
            <a:ext cx="5140452" cy="3178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3770354"/>
            <a:ext cx="4582334" cy="2767012"/>
          </a:xfrm>
          <a:prstGeom prst="rect">
            <a:avLst/>
          </a:prstGeom>
        </p:spPr>
      </p:pic>
      <p:pic>
        <p:nvPicPr>
          <p:cNvPr id="3074" name="Picture 2" descr="Картинки по запросу швайпольт фіо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81" y="278701"/>
            <a:ext cx="2846119" cy="30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C1430696-C4FC-4064-A322-CF0550A795A5}"/>
              </a:ext>
            </a:extLst>
          </p:cNvPr>
          <p:cNvSpPr/>
          <p:nvPr/>
        </p:nvSpPr>
        <p:spPr>
          <a:xfrm>
            <a:off x="3655750" y="0"/>
            <a:ext cx="5008930" cy="374076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Юрій Дрогобич (бл. 1450-1494 рр.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" r="62855"/>
          <a:stretch/>
        </p:blipFill>
        <p:spPr bwMode="auto">
          <a:xfrm>
            <a:off x="0" y="150920"/>
            <a:ext cx="4607511" cy="67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4">
            <a:extLst>
              <a:ext uri="{FF2B5EF4-FFF2-40B4-BE49-F238E27FC236}">
                <a16:creationId xmlns:a16="http://schemas.microsoft.com/office/drawing/2014/main" id="{5CC7E92F-B636-40AB-847C-289FA12BBBD9}"/>
              </a:ext>
            </a:extLst>
          </p:cNvPr>
          <p:cNvSpPr/>
          <p:nvPr/>
        </p:nvSpPr>
        <p:spPr>
          <a:xfrm>
            <a:off x="5198335" y="248575"/>
            <a:ext cx="6635600" cy="61877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766" y="879672"/>
            <a:ext cx="3302678" cy="5331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71950"/>
            <a:ext cx="3996035" cy="53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5496" y="64064"/>
            <a:ext cx="6141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Образотворче мистецтво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8F710104-41C8-48DE-A551-BC8A7CD0F879}"/>
              </a:ext>
            </a:extLst>
          </p:cNvPr>
          <p:cNvSpPr/>
          <p:nvPr/>
        </p:nvSpPr>
        <p:spPr>
          <a:xfrm>
            <a:off x="7399997" y="1059018"/>
            <a:ext cx="4709589" cy="51519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3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икона горошкович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6" y="486888"/>
            <a:ext cx="4809507" cy="597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id="{754BB65D-E29B-4B36-A89B-4A54488A6764}"/>
              </a:ext>
            </a:extLst>
          </p:cNvPr>
          <p:cNvSpPr/>
          <p:nvPr/>
        </p:nvSpPr>
        <p:spPr>
          <a:xfrm>
            <a:off x="5894790" y="753218"/>
            <a:ext cx="5703444" cy="51857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1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199" y="274638"/>
            <a:ext cx="10776857" cy="418058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Мініатюри </a:t>
            </a:r>
            <a:r>
              <a:rPr lang="uk-UA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Пересопницького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Євангелія 1556-1561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80" y="935744"/>
            <a:ext cx="4841219" cy="54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72"/>
            <a:ext cx="3240360" cy="523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7374" y="935744"/>
            <a:ext cx="3875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err="1">
                <a:solidFill>
                  <a:srgbClr val="292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Пересопницьке</a:t>
            </a:r>
            <a:r>
              <a:rPr lang="uk-UA" sz="2000" b="1" dirty="0">
                <a:solidFill>
                  <a:srgbClr val="292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Євангеліє </a:t>
            </a:r>
            <a:r>
              <a:rPr lang="uk-UA" sz="2000" dirty="0">
                <a:solidFill>
                  <a:srgbClr val="292B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FB51AA04-8C23-4A14-ACD2-A90E80CD52A3}"/>
              </a:ext>
            </a:extLst>
          </p:cNvPr>
          <p:cNvSpPr/>
          <p:nvPr/>
        </p:nvSpPr>
        <p:spPr>
          <a:xfrm>
            <a:off x="3200440" y="1625313"/>
            <a:ext cx="4190261" cy="51857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78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13" y="95250"/>
            <a:ext cx="4179887" cy="4039428"/>
          </a:xfrm>
        </p:spPr>
      </p:pic>
      <p:pic>
        <p:nvPicPr>
          <p:cNvPr id="6" name="Picture 4" descr="Картинки по запросу українська культура 14 першої половини 17 століття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3" y="4134678"/>
            <a:ext cx="4114784" cy="27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638A07-CD3C-46E6-8175-78C677002A0A}"/>
              </a:ext>
            </a:extLst>
          </p:cNvPr>
          <p:cNvSpPr/>
          <p:nvPr/>
        </p:nvSpPr>
        <p:spPr>
          <a:xfrm>
            <a:off x="1199301" y="323580"/>
            <a:ext cx="4839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3.Архітектура та містобудування.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id="{D234A75F-C882-4E45-B651-F2BDAF392C7D}"/>
              </a:ext>
            </a:extLst>
          </p:cNvPr>
          <p:cNvSpPr/>
          <p:nvPr/>
        </p:nvSpPr>
        <p:spPr>
          <a:xfrm>
            <a:off x="688478" y="1171852"/>
            <a:ext cx="6635600" cy="51857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D5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869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6988175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149</Words>
  <Application>Microsoft Office PowerPoint</Application>
  <PresentationFormat>Широкоэкранный</PresentationFormat>
  <Paragraphs>37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Завдання до практичної роботи: прогляньте навчальний фільм, використайте додаткові матеріали та заповніть презентацію  https://www.youtube.com/watch?v=yQzYR-KnbGk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Фактори, що гальмували розвиток культури: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 «Розвиток культури і духовності України»</dc:title>
  <dc:creator>Sosnickaya;Мільчева</dc:creator>
  <cp:lastModifiedBy>Professional</cp:lastModifiedBy>
  <cp:revision>103</cp:revision>
  <dcterms:created xsi:type="dcterms:W3CDTF">2019-03-17T17:05:07Z</dcterms:created>
  <dcterms:modified xsi:type="dcterms:W3CDTF">2022-12-08T08:57:55Z</dcterms:modified>
</cp:coreProperties>
</file>