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2"/>
  </p:sldMasterIdLst>
  <p:sldIdLst>
    <p:sldId id="256" r:id="rId3"/>
    <p:sldId id="275" r:id="rId4"/>
    <p:sldId id="319" r:id="rId5"/>
    <p:sldId id="320" r:id="rId6"/>
    <p:sldId id="277" r:id="rId7"/>
    <p:sldId id="278" r:id="rId8"/>
    <p:sldId id="316" r:id="rId9"/>
    <p:sldId id="314" r:id="rId10"/>
    <p:sldId id="315" r:id="rId11"/>
    <p:sldId id="317" r:id="rId12"/>
    <p:sldId id="318" r:id="rId13"/>
    <p:sldId id="332" r:id="rId14"/>
    <p:sldId id="333" r:id="rId15"/>
    <p:sldId id="322" r:id="rId16"/>
    <p:sldId id="323" r:id="rId17"/>
    <p:sldId id="311" r:id="rId18"/>
    <p:sldId id="330" r:id="rId19"/>
    <p:sldId id="282" r:id="rId20"/>
    <p:sldId id="280" r:id="rId21"/>
    <p:sldId id="284" r:id="rId22"/>
    <p:sldId id="285" r:id="rId23"/>
    <p:sldId id="286" r:id="rId24"/>
    <p:sldId id="287" r:id="rId25"/>
    <p:sldId id="309" r:id="rId26"/>
    <p:sldId id="307" r:id="rId27"/>
    <p:sldId id="289" r:id="rId28"/>
    <p:sldId id="291" r:id="rId29"/>
    <p:sldId id="292" r:id="rId30"/>
    <p:sldId id="293" r:id="rId31"/>
    <p:sldId id="294" r:id="rId32"/>
    <p:sldId id="290" r:id="rId33"/>
    <p:sldId id="295" r:id="rId34"/>
    <p:sldId id="296" r:id="rId35"/>
    <p:sldId id="298" r:id="rId36"/>
    <p:sldId id="310" r:id="rId37"/>
    <p:sldId id="321" r:id="rId38"/>
    <p:sldId id="331" r:id="rId39"/>
    <p:sldId id="312" r:id="rId40"/>
    <p:sldId id="308" r:id="rId41"/>
    <p:sldId id="329" r:id="rId42"/>
    <p:sldId id="259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  <a:srgbClr val="FFFFFF"/>
    <a:srgbClr val="CCCC00"/>
    <a:srgbClr val="FFFF00"/>
    <a:srgbClr val="FFCC99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7.wmf"/><Relationship Id="rId1" Type="http://schemas.openxmlformats.org/officeDocument/2006/relationships/image" Target="../media/image8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7" Type="http://schemas.openxmlformats.org/officeDocument/2006/relationships/image" Target="../media/image63.wmf"/><Relationship Id="rId2" Type="http://schemas.openxmlformats.org/officeDocument/2006/relationships/image" Target="../media/image58.wmf"/><Relationship Id="rId1" Type="http://schemas.openxmlformats.org/officeDocument/2006/relationships/image" Target="../media/image51.wmf"/><Relationship Id="rId6" Type="http://schemas.openxmlformats.org/officeDocument/2006/relationships/image" Target="../media/image62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image" Target="../media/image65.wmf"/><Relationship Id="rId7" Type="http://schemas.openxmlformats.org/officeDocument/2006/relationships/image" Target="../media/image69.wmf"/><Relationship Id="rId2" Type="http://schemas.openxmlformats.org/officeDocument/2006/relationships/image" Target="../media/image64.wmf"/><Relationship Id="rId1" Type="http://schemas.openxmlformats.org/officeDocument/2006/relationships/image" Target="../media/image51.wmf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Rectangle 105"/>
          <p:cNvSpPr/>
          <p:nvPr/>
        </p:nvSpPr>
        <p:spPr>
          <a:xfrm rot="2700000">
            <a:off x="7446946" y="993285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09" name="Group 408"/>
          <p:cNvGrpSpPr/>
          <p:nvPr/>
        </p:nvGrpSpPr>
        <p:grpSpPr>
          <a:xfrm>
            <a:off x="0" y="420256"/>
            <a:ext cx="9144000" cy="3795497"/>
            <a:chOff x="0" y="420256"/>
            <a:chExt cx="12188952" cy="3795497"/>
          </a:xfrm>
        </p:grpSpPr>
        <p:cxnSp>
          <p:nvCxnSpPr>
            <p:cNvPr id="410" name="Straight Connector 409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0" name="Rectangle 379"/>
          <p:cNvSpPr/>
          <p:nvPr/>
        </p:nvSpPr>
        <p:spPr>
          <a:xfrm rot="18900000" flipV="1">
            <a:off x="8146056" y="-427079"/>
            <a:ext cx="13716" cy="2816931"/>
          </a:xfrm>
          <a:custGeom>
            <a:avLst/>
            <a:gdLst/>
            <a:ahLst/>
            <a:cxnLst/>
            <a:rect l="l" t="t" r="r" b="b"/>
            <a:pathLst>
              <a:path w="13716" h="2816931">
                <a:moveTo>
                  <a:pt x="0" y="2816931"/>
                </a:moveTo>
                <a:lnTo>
                  <a:pt x="13716" y="28032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1" name="Rectangle 56"/>
          <p:cNvSpPr/>
          <p:nvPr/>
        </p:nvSpPr>
        <p:spPr>
          <a:xfrm>
            <a:off x="1" y="0"/>
            <a:ext cx="8865825" cy="4572004"/>
          </a:xfrm>
          <a:custGeom>
            <a:avLst/>
            <a:gdLst/>
            <a:ahLst/>
            <a:cxnLst/>
            <a:rect l="l" t="t" r="r" b="b"/>
            <a:pathLst>
              <a:path w="8865825" h="4572004"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2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3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4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5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6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7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8" name="Rectangle 93"/>
          <p:cNvSpPr/>
          <p:nvPr/>
        </p:nvSpPr>
        <p:spPr>
          <a:xfrm rot="2700000">
            <a:off x="7126799" y="-278554"/>
            <a:ext cx="13716" cy="5699824"/>
          </a:xfrm>
          <a:custGeom>
            <a:avLst/>
            <a:gdLst/>
            <a:ahLst/>
            <a:cxnLst/>
            <a:rect l="l" t="t" r="r" b="b"/>
            <a:pathLst>
              <a:path w="13716" h="5699824">
                <a:moveTo>
                  <a:pt x="0" y="0"/>
                </a:moveTo>
                <a:lnTo>
                  <a:pt x="13716" y="13717"/>
                </a:lnTo>
                <a:lnTo>
                  <a:pt x="13716" y="5686109"/>
                </a:lnTo>
                <a:lnTo>
                  <a:pt x="1" y="569982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9" name="Rectangle 95"/>
          <p:cNvSpPr/>
          <p:nvPr/>
        </p:nvSpPr>
        <p:spPr>
          <a:xfrm rot="2700000">
            <a:off x="7969986" y="1747381"/>
            <a:ext cx="13716" cy="3314931"/>
          </a:xfrm>
          <a:custGeom>
            <a:avLst/>
            <a:gdLst/>
            <a:ahLst/>
            <a:cxnLst/>
            <a:rect l="l" t="t" r="r" b="b"/>
            <a:pathLst>
              <a:path w="13716" h="3314931">
                <a:moveTo>
                  <a:pt x="0" y="0"/>
                </a:moveTo>
                <a:lnTo>
                  <a:pt x="13716" y="13716"/>
                </a:lnTo>
                <a:lnTo>
                  <a:pt x="13716" y="3301215"/>
                </a:lnTo>
                <a:lnTo>
                  <a:pt x="0" y="331493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0" name="Rectangle 96"/>
          <p:cNvSpPr/>
          <p:nvPr/>
        </p:nvSpPr>
        <p:spPr>
          <a:xfrm rot="2700000">
            <a:off x="8391577" y="2765192"/>
            <a:ext cx="13716" cy="2122490"/>
          </a:xfrm>
          <a:custGeom>
            <a:avLst/>
            <a:gdLst/>
            <a:ahLst/>
            <a:cxnLst/>
            <a:rect l="l" t="t" r="r" b="b"/>
            <a:pathLst>
              <a:path w="13716" h="2122490">
                <a:moveTo>
                  <a:pt x="0" y="0"/>
                </a:moveTo>
                <a:lnTo>
                  <a:pt x="13716" y="13716"/>
                </a:lnTo>
                <a:lnTo>
                  <a:pt x="13716" y="2108774"/>
                </a:lnTo>
                <a:lnTo>
                  <a:pt x="0" y="212249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1" name="Rectangle 97"/>
          <p:cNvSpPr/>
          <p:nvPr/>
        </p:nvSpPr>
        <p:spPr>
          <a:xfrm rot="2700000">
            <a:off x="8813172" y="3783010"/>
            <a:ext cx="13717" cy="930041"/>
          </a:xfrm>
          <a:custGeom>
            <a:avLst/>
            <a:gdLst/>
            <a:ahLst/>
            <a:cxnLst/>
            <a:rect l="l" t="t" r="r" b="b"/>
            <a:pathLst>
              <a:path w="13717" h="930041">
                <a:moveTo>
                  <a:pt x="0" y="0"/>
                </a:moveTo>
                <a:lnTo>
                  <a:pt x="13717" y="13717"/>
                </a:lnTo>
                <a:lnTo>
                  <a:pt x="13717" y="916324"/>
                </a:lnTo>
                <a:lnTo>
                  <a:pt x="1" y="93004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2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3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4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5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6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7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8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9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0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1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2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3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4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5" name="Rectangle 376"/>
          <p:cNvSpPr/>
          <p:nvPr/>
        </p:nvSpPr>
        <p:spPr>
          <a:xfrm rot="18900000" flipV="1">
            <a:off x="6881278" y="-950966"/>
            <a:ext cx="13716" cy="6394268"/>
          </a:xfrm>
          <a:custGeom>
            <a:avLst/>
            <a:gdLst/>
            <a:ahLst/>
            <a:cxnLst/>
            <a:rect l="l" t="t" r="r" b="b"/>
            <a:pathLst>
              <a:path w="13716" h="6394268">
                <a:moveTo>
                  <a:pt x="13716" y="6380553"/>
                </a:moveTo>
                <a:lnTo>
                  <a:pt x="13716" y="13716"/>
                </a:lnTo>
                <a:lnTo>
                  <a:pt x="0" y="0"/>
                </a:lnTo>
                <a:lnTo>
                  <a:pt x="0" y="639426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6" name="Rectangle 377"/>
          <p:cNvSpPr/>
          <p:nvPr/>
        </p:nvSpPr>
        <p:spPr>
          <a:xfrm rot="18900000" flipV="1">
            <a:off x="7302869" y="-776336"/>
            <a:ext cx="13717" cy="5201823"/>
          </a:xfrm>
          <a:custGeom>
            <a:avLst/>
            <a:gdLst/>
            <a:ahLst/>
            <a:cxnLst/>
            <a:rect l="l" t="t" r="r" b="b"/>
            <a:pathLst>
              <a:path w="13717" h="5201823">
                <a:moveTo>
                  <a:pt x="1" y="5201823"/>
                </a:moveTo>
                <a:lnTo>
                  <a:pt x="13717" y="5188106"/>
                </a:lnTo>
                <a:lnTo>
                  <a:pt x="13717" y="137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7" name="Rectangle 378"/>
          <p:cNvSpPr/>
          <p:nvPr/>
        </p:nvSpPr>
        <p:spPr>
          <a:xfrm rot="18900000" flipV="1">
            <a:off x="7742935" y="-582310"/>
            <a:ext cx="13716" cy="4009378"/>
          </a:xfrm>
          <a:custGeom>
            <a:avLst/>
            <a:gdLst/>
            <a:ahLst/>
            <a:cxnLst/>
            <a:rect l="l" t="t" r="r" b="b"/>
            <a:pathLst>
              <a:path w="13716" h="4009378">
                <a:moveTo>
                  <a:pt x="13716" y="3995663"/>
                </a:moveTo>
                <a:lnTo>
                  <a:pt x="13716" y="13717"/>
                </a:lnTo>
                <a:lnTo>
                  <a:pt x="0" y="0"/>
                </a:lnTo>
                <a:lnTo>
                  <a:pt x="0" y="400937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8" name="Rectangle 138"/>
          <p:cNvSpPr/>
          <p:nvPr/>
        </p:nvSpPr>
        <p:spPr>
          <a:xfrm rot="18900000" flipV="1">
            <a:off x="8567649" y="-252451"/>
            <a:ext cx="13715" cy="1624488"/>
          </a:xfrm>
          <a:custGeom>
            <a:avLst/>
            <a:gdLst/>
            <a:ahLst/>
            <a:cxnLst/>
            <a:rect l="l" t="t" r="r" b="b"/>
            <a:pathLst>
              <a:path w="13715" h="1624488">
                <a:moveTo>
                  <a:pt x="0" y="1624488"/>
                </a:moveTo>
                <a:lnTo>
                  <a:pt x="13715" y="1610773"/>
                </a:lnTo>
                <a:lnTo>
                  <a:pt x="13715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9" name="Freeform 448"/>
          <p:cNvSpPr/>
          <p:nvPr/>
        </p:nvSpPr>
        <p:spPr>
          <a:xfrm rot="18900000" flipV="1">
            <a:off x="8989243" y="-77819"/>
            <a:ext cx="13715" cy="432040"/>
          </a:xfrm>
          <a:custGeom>
            <a:avLst/>
            <a:gdLst/>
            <a:ahLst/>
            <a:cxnLst/>
            <a:rect l="l" t="t" r="r" b="b"/>
            <a:pathLst>
              <a:path w="13715" h="432040">
                <a:moveTo>
                  <a:pt x="0" y="432040"/>
                </a:moveTo>
                <a:lnTo>
                  <a:pt x="13715" y="418325"/>
                </a:lnTo>
                <a:lnTo>
                  <a:pt x="13715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0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1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2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3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4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5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6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7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8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9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0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1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2" name="Teardrop 3"/>
          <p:cNvSpPr/>
          <p:nvPr/>
        </p:nvSpPr>
        <p:spPr>
          <a:xfrm rot="5400000" flipH="1" flipV="1">
            <a:off x="8812306" y="329061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29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3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8" y="173608"/>
                </a:lnTo>
                <a:lnTo>
                  <a:pt x="3810" y="173608"/>
                </a:lnTo>
                <a:cubicBezTo>
                  <a:pt x="332" y="169383"/>
                  <a:pt x="0" y="164657"/>
                  <a:pt x="0" y="159854"/>
                </a:cubicBezTo>
                <a:cubicBezTo>
                  <a:pt x="0" y="132604"/>
                  <a:pt x="10705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3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4" name="Oval 463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5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6" name="Oval 465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7" name="Oval 466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8" name="Oval 467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9" name="Oval 468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0" name="Oval 469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1" name="Oval 470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2" name="Oval 471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3" name="Oval 472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4" name="Oval 473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5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6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7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8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9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0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1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2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3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4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6" name="Oval 485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7" name="Oval 486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8" name="Oval 487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9" name="Oval 488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0" name="Oval 489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1" name="Oval 490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2" name="Oval 491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3" name="Oval 492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4" name="Oval 493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5" name="Oval 494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6" name="Oval 495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6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7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8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9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0" name="Oval 883"/>
          <p:cNvSpPr/>
          <p:nvPr/>
        </p:nvSpPr>
        <p:spPr>
          <a:xfrm>
            <a:off x="2031413" y="-10245"/>
            <a:ext cx="6910072" cy="84875"/>
          </a:xfrm>
          <a:custGeom>
            <a:avLst/>
            <a:gdLst/>
            <a:ahLst/>
            <a:cxnLst/>
            <a:rect l="l" t="t" r="r" b="b"/>
            <a:pathLst>
              <a:path w="6910072" h="84875"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1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3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4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5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6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7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8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9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0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1" name="Teardrop 3"/>
          <p:cNvSpPr/>
          <p:nvPr/>
        </p:nvSpPr>
        <p:spPr>
          <a:xfrm rot="5400000" flipH="1" flipV="1">
            <a:off x="8812306" y="1174559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3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2" y="169383"/>
                  <a:pt x="0" y="164657"/>
                  <a:pt x="0" y="159854"/>
                </a:cubicBezTo>
                <a:cubicBezTo>
                  <a:pt x="0" y="132604"/>
                  <a:pt x="10705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2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3" name="Oval 522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4" name="Oval 523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5" name="Oval 524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6" name="Oval 525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7" name="Oval 526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8" name="Oval 527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9" name="Oval 528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0" name="Oval 529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1" name="Oval 530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2" name="Oval 531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Oval 543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Oval 544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Oval 545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Oval 546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Oval 547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Oval 548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Oval 549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Oval 550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Oval 551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Oval 552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Oval 553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Teardrop 3"/>
          <p:cNvSpPr/>
          <p:nvPr/>
        </p:nvSpPr>
        <p:spPr>
          <a:xfrm rot="5400000" flipH="1" flipV="1">
            <a:off x="8812306" y="2017156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29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Oval 566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Oval 567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Oval 568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Oval 569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Oval 570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Oval 571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Oval 572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Oval 573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Oval 574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Oval 575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Oval 587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Oval 588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Oval 589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Oval 590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592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8812306" y="2865829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2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2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1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Oval 610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Oval 611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Oval 612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Oval 613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Oval 614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Oval 615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Oval 616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Oval 617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Oval 618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Oval 619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63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Oval 63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Oval 63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Oval 63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Oval 63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Oval 64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Oval 64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Teardrop 3"/>
          <p:cNvSpPr/>
          <p:nvPr/>
        </p:nvSpPr>
        <p:spPr>
          <a:xfrm rot="5400000" flipH="1" flipV="1">
            <a:off x="8812306" y="3710008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2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2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1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Oval 65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Oval 65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Oval 65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Oval 65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Oval 65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Oval 65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Oval 66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Oval 66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Oval 66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Oval 66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Oval 683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Oval 684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Oval 685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8991444" y="4419445"/>
            <a:ext cx="171406" cy="133705"/>
          </a:xfrm>
          <a:custGeom>
            <a:avLst/>
            <a:gdLst/>
            <a:ahLst/>
            <a:cxnLst/>
            <a:rect l="l" t="t" r="r" b="b"/>
            <a:pathLst>
              <a:path w="171406" h="133705">
                <a:moveTo>
                  <a:pt x="171406" y="123429"/>
                </a:moveTo>
                <a:lnTo>
                  <a:pt x="168564" y="133705"/>
                </a:lnTo>
                <a:lnTo>
                  <a:pt x="157460" y="133705"/>
                </a:lnTo>
                <a:cubicBezTo>
                  <a:pt x="159382" y="130353"/>
                  <a:pt x="159597" y="126761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62756" y="133705"/>
                </a:lnTo>
                <a:lnTo>
                  <a:pt x="62665" y="133705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1651"/>
          <p:cNvSpPr/>
          <p:nvPr/>
        </p:nvSpPr>
        <p:spPr>
          <a:xfrm>
            <a:off x="812619" y="4561319"/>
            <a:ext cx="7660836" cy="10682"/>
          </a:xfrm>
          <a:custGeom>
            <a:avLst/>
            <a:gdLst/>
            <a:ahLst/>
            <a:cxnLst/>
            <a:rect l="l" t="t" r="r" b="b"/>
            <a:pathLst>
              <a:path w="7660836" h="10682"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1" name="Oval 70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2" name="Oval 701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3" name="Oval 702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4" name="Oval 703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5" name="Oval 704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6" name="Oval 705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7" name="Oval 706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8" name="Oval 707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9" name="Oval 708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0" name="Oval 709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1" name="Oval 71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2" name="Oval 711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3" name="Oval 712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4" name="Oval 713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5" name="Oval 714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6" name="Oval 715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7" name="Oval 716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8" name="Oval 717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9" name="Oval 718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0" name="Oval 719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1" name="Oval 720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2" name="Oval 721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3" name="Oval 722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4" name="Oval 723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5" name="Oval 724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6" name="Oval 725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7" name="Oval 726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8" name="Oval 727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9" name="Oval 728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0" name="Oval 729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1" name="Oval 730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2" name="Oval 73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3" name="Oval 732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4" name="Oval 733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5" name="Oval 734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6" name="Oval 735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7" name="Oval 736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8" name="Oval 737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9" name="Oval 738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0" name="Oval 739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1" name="Oval 740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2" name="Oval 74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3" name="Oval 742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4" name="Oval 743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5" name="Oval 744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6" name="Oval 74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7" name="Oval 74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8" name="Oval 74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9" name="Oval 74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0" name="Oval 74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1" name="Oval 75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2" name="Oval 75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3" name="Oval 752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4" name="Oval 753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89AF74E-50D2-498C-93A6-338FD8FBD707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696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24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762000"/>
            <a:ext cx="56864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5866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7CB04FE-FD49-48E8-A8FA-443EED2F8C2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972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29925A3-D6C8-4190-BBD2-0E13D60F6DF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230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03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420256"/>
            <a:ext cx="9144000" cy="3795497"/>
            <a:chOff x="0" y="420256"/>
            <a:chExt cx="12188952" cy="3795497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379"/>
          <p:cNvSpPr/>
          <p:nvPr/>
        </p:nvSpPr>
        <p:spPr>
          <a:xfrm rot="18900000" flipV="1">
            <a:off x="8146056" y="-427079"/>
            <a:ext cx="13716" cy="2816931"/>
          </a:xfrm>
          <a:custGeom>
            <a:avLst/>
            <a:gdLst/>
            <a:ahLst/>
            <a:cxnLst/>
            <a:rect l="l" t="t" r="r" b="b"/>
            <a:pathLst>
              <a:path w="13716" h="2816931">
                <a:moveTo>
                  <a:pt x="0" y="2816931"/>
                </a:moveTo>
                <a:lnTo>
                  <a:pt x="13716" y="28032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56"/>
          <p:cNvSpPr/>
          <p:nvPr/>
        </p:nvSpPr>
        <p:spPr>
          <a:xfrm>
            <a:off x="1" y="0"/>
            <a:ext cx="8865825" cy="4572004"/>
          </a:xfrm>
          <a:custGeom>
            <a:avLst/>
            <a:gdLst/>
            <a:ahLst/>
            <a:cxnLst/>
            <a:rect l="l" t="t" r="r" b="b"/>
            <a:pathLst>
              <a:path w="8865825" h="4572004"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93"/>
          <p:cNvSpPr/>
          <p:nvPr/>
        </p:nvSpPr>
        <p:spPr>
          <a:xfrm rot="2700000">
            <a:off x="7126799" y="-278554"/>
            <a:ext cx="13716" cy="5699824"/>
          </a:xfrm>
          <a:custGeom>
            <a:avLst/>
            <a:gdLst/>
            <a:ahLst/>
            <a:cxnLst/>
            <a:rect l="l" t="t" r="r" b="b"/>
            <a:pathLst>
              <a:path w="13716" h="5699824">
                <a:moveTo>
                  <a:pt x="0" y="0"/>
                </a:moveTo>
                <a:lnTo>
                  <a:pt x="13716" y="13717"/>
                </a:lnTo>
                <a:lnTo>
                  <a:pt x="13716" y="5686109"/>
                </a:lnTo>
                <a:lnTo>
                  <a:pt x="1" y="569982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95"/>
          <p:cNvSpPr/>
          <p:nvPr/>
        </p:nvSpPr>
        <p:spPr>
          <a:xfrm rot="2700000">
            <a:off x="7969986" y="1747381"/>
            <a:ext cx="13716" cy="3314931"/>
          </a:xfrm>
          <a:custGeom>
            <a:avLst/>
            <a:gdLst/>
            <a:ahLst/>
            <a:cxnLst/>
            <a:rect l="l" t="t" r="r" b="b"/>
            <a:pathLst>
              <a:path w="13716" h="3314931">
                <a:moveTo>
                  <a:pt x="0" y="0"/>
                </a:moveTo>
                <a:lnTo>
                  <a:pt x="13716" y="13716"/>
                </a:lnTo>
                <a:lnTo>
                  <a:pt x="13716" y="3301215"/>
                </a:lnTo>
                <a:lnTo>
                  <a:pt x="0" y="331493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96"/>
          <p:cNvSpPr/>
          <p:nvPr/>
        </p:nvSpPr>
        <p:spPr>
          <a:xfrm rot="2700000">
            <a:off x="8391577" y="2765192"/>
            <a:ext cx="13716" cy="2122490"/>
          </a:xfrm>
          <a:custGeom>
            <a:avLst/>
            <a:gdLst/>
            <a:ahLst/>
            <a:cxnLst/>
            <a:rect l="l" t="t" r="r" b="b"/>
            <a:pathLst>
              <a:path w="13716" h="2122490">
                <a:moveTo>
                  <a:pt x="0" y="0"/>
                </a:moveTo>
                <a:lnTo>
                  <a:pt x="13716" y="13716"/>
                </a:lnTo>
                <a:lnTo>
                  <a:pt x="13716" y="2108774"/>
                </a:lnTo>
                <a:lnTo>
                  <a:pt x="0" y="212249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97"/>
          <p:cNvSpPr/>
          <p:nvPr/>
        </p:nvSpPr>
        <p:spPr>
          <a:xfrm rot="2700000">
            <a:off x="8813172" y="3783010"/>
            <a:ext cx="13717" cy="930041"/>
          </a:xfrm>
          <a:custGeom>
            <a:avLst/>
            <a:gdLst/>
            <a:ahLst/>
            <a:cxnLst/>
            <a:rect l="l" t="t" r="r" b="b"/>
            <a:pathLst>
              <a:path w="13717" h="930041">
                <a:moveTo>
                  <a:pt x="0" y="0"/>
                </a:moveTo>
                <a:lnTo>
                  <a:pt x="13717" y="13717"/>
                </a:lnTo>
                <a:lnTo>
                  <a:pt x="13717" y="916324"/>
                </a:lnTo>
                <a:lnTo>
                  <a:pt x="1" y="93004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" name="Rectangle 376"/>
          <p:cNvSpPr/>
          <p:nvPr/>
        </p:nvSpPr>
        <p:spPr>
          <a:xfrm rot="18900000" flipV="1">
            <a:off x="6881278" y="-950966"/>
            <a:ext cx="13716" cy="6394268"/>
          </a:xfrm>
          <a:custGeom>
            <a:avLst/>
            <a:gdLst/>
            <a:ahLst/>
            <a:cxnLst/>
            <a:rect l="l" t="t" r="r" b="b"/>
            <a:pathLst>
              <a:path w="13716" h="6394268">
                <a:moveTo>
                  <a:pt x="13716" y="6380553"/>
                </a:moveTo>
                <a:lnTo>
                  <a:pt x="13716" y="13716"/>
                </a:lnTo>
                <a:lnTo>
                  <a:pt x="0" y="0"/>
                </a:lnTo>
                <a:lnTo>
                  <a:pt x="0" y="639426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" name="Rectangle 377"/>
          <p:cNvSpPr/>
          <p:nvPr/>
        </p:nvSpPr>
        <p:spPr>
          <a:xfrm rot="18900000" flipV="1">
            <a:off x="7302869" y="-776336"/>
            <a:ext cx="13717" cy="5201823"/>
          </a:xfrm>
          <a:custGeom>
            <a:avLst/>
            <a:gdLst/>
            <a:ahLst/>
            <a:cxnLst/>
            <a:rect l="l" t="t" r="r" b="b"/>
            <a:pathLst>
              <a:path w="13717" h="5201823">
                <a:moveTo>
                  <a:pt x="1" y="5201823"/>
                </a:moveTo>
                <a:lnTo>
                  <a:pt x="13717" y="5188106"/>
                </a:lnTo>
                <a:lnTo>
                  <a:pt x="13717" y="137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angle 378"/>
          <p:cNvSpPr/>
          <p:nvPr/>
        </p:nvSpPr>
        <p:spPr>
          <a:xfrm rot="18900000" flipV="1">
            <a:off x="7742935" y="-582310"/>
            <a:ext cx="13716" cy="4009378"/>
          </a:xfrm>
          <a:custGeom>
            <a:avLst/>
            <a:gdLst/>
            <a:ahLst/>
            <a:cxnLst/>
            <a:rect l="l" t="t" r="r" b="b"/>
            <a:pathLst>
              <a:path w="13716" h="4009378">
                <a:moveTo>
                  <a:pt x="13716" y="3995663"/>
                </a:moveTo>
                <a:lnTo>
                  <a:pt x="13716" y="13717"/>
                </a:lnTo>
                <a:lnTo>
                  <a:pt x="0" y="0"/>
                </a:lnTo>
                <a:lnTo>
                  <a:pt x="0" y="400937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" name="Rectangle 138"/>
          <p:cNvSpPr/>
          <p:nvPr/>
        </p:nvSpPr>
        <p:spPr>
          <a:xfrm rot="18900000" flipV="1">
            <a:off x="8567649" y="-252451"/>
            <a:ext cx="13715" cy="1624488"/>
          </a:xfrm>
          <a:custGeom>
            <a:avLst/>
            <a:gdLst/>
            <a:ahLst/>
            <a:cxnLst/>
            <a:rect l="l" t="t" r="r" b="b"/>
            <a:pathLst>
              <a:path w="13715" h="1624488">
                <a:moveTo>
                  <a:pt x="0" y="1624488"/>
                </a:moveTo>
                <a:lnTo>
                  <a:pt x="13715" y="1610773"/>
                </a:lnTo>
                <a:lnTo>
                  <a:pt x="13715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" name="Freeform 48"/>
          <p:cNvSpPr/>
          <p:nvPr/>
        </p:nvSpPr>
        <p:spPr>
          <a:xfrm rot="18900000" flipV="1">
            <a:off x="8989243" y="-77819"/>
            <a:ext cx="13715" cy="432040"/>
          </a:xfrm>
          <a:custGeom>
            <a:avLst/>
            <a:gdLst/>
            <a:ahLst/>
            <a:cxnLst/>
            <a:rect l="l" t="t" r="r" b="b"/>
            <a:pathLst>
              <a:path w="13715" h="432040">
                <a:moveTo>
                  <a:pt x="0" y="432040"/>
                </a:moveTo>
                <a:lnTo>
                  <a:pt x="13715" y="418325"/>
                </a:lnTo>
                <a:lnTo>
                  <a:pt x="13715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" name="Teardrop 3"/>
          <p:cNvSpPr/>
          <p:nvPr/>
        </p:nvSpPr>
        <p:spPr>
          <a:xfrm rot="5400000" flipH="1" flipV="1">
            <a:off x="8812306" y="329061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29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3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8" y="173608"/>
                </a:lnTo>
                <a:lnTo>
                  <a:pt x="3810" y="173608"/>
                </a:lnTo>
                <a:cubicBezTo>
                  <a:pt x="332" y="169383"/>
                  <a:pt x="0" y="164657"/>
                  <a:pt x="0" y="159854"/>
                </a:cubicBezTo>
                <a:cubicBezTo>
                  <a:pt x="0" y="132604"/>
                  <a:pt x="10705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" name="Teardrop 3"/>
          <p:cNvSpPr/>
          <p:nvPr/>
        </p:nvSpPr>
        <p:spPr>
          <a:xfrm rot="5400000" flipH="1" flipV="1">
            <a:off x="8812306" y="1174559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3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2" y="169383"/>
                  <a:pt x="0" y="164657"/>
                  <a:pt x="0" y="159854"/>
                </a:cubicBezTo>
                <a:cubicBezTo>
                  <a:pt x="0" y="132604"/>
                  <a:pt x="10705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" name="Teardrop 3"/>
          <p:cNvSpPr/>
          <p:nvPr/>
        </p:nvSpPr>
        <p:spPr>
          <a:xfrm rot="5400000" flipH="1" flipV="1">
            <a:off x="8812306" y="2017156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29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" name="Teardrop 3"/>
          <p:cNvSpPr/>
          <p:nvPr/>
        </p:nvSpPr>
        <p:spPr>
          <a:xfrm rot="5400000" flipH="1" flipV="1">
            <a:off x="8812306" y="2865829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2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2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1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" name="Teardrop 3"/>
          <p:cNvSpPr/>
          <p:nvPr/>
        </p:nvSpPr>
        <p:spPr>
          <a:xfrm rot="5400000" flipH="1" flipV="1">
            <a:off x="8812306" y="3710008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2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2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1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" name="Teardrop 3"/>
          <p:cNvSpPr/>
          <p:nvPr/>
        </p:nvSpPr>
        <p:spPr>
          <a:xfrm rot="5400000" flipH="1" flipV="1">
            <a:off x="8991444" y="4419445"/>
            <a:ext cx="171406" cy="133705"/>
          </a:xfrm>
          <a:custGeom>
            <a:avLst/>
            <a:gdLst/>
            <a:ahLst/>
            <a:cxnLst/>
            <a:rect l="l" t="t" r="r" b="b"/>
            <a:pathLst>
              <a:path w="171406" h="133705">
                <a:moveTo>
                  <a:pt x="171406" y="123429"/>
                </a:moveTo>
                <a:lnTo>
                  <a:pt x="168564" y="133705"/>
                </a:lnTo>
                <a:lnTo>
                  <a:pt x="157460" y="133705"/>
                </a:lnTo>
                <a:cubicBezTo>
                  <a:pt x="159382" y="130353"/>
                  <a:pt x="159597" y="126761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62756" y="133705"/>
                </a:lnTo>
                <a:lnTo>
                  <a:pt x="62665" y="133705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" name="Oval 189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" name="Oval 191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" name="Oval 192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" name="Oval 193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" name="Oval 194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" name="Oval 195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" name="Oval 196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" name="Oval 197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" name="Oval 198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" name="Oval 199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" name="Oval 200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" name="Oval 201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3" name="Oval 202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" name="Oval 203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" name="Oval 204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" name="Oval 205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" name="Oval 206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" name="Oval 207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" name="Oval 208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" name="Oval 209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" name="Oval 210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" name="Oval 883"/>
          <p:cNvSpPr/>
          <p:nvPr/>
        </p:nvSpPr>
        <p:spPr>
          <a:xfrm>
            <a:off x="2031413" y="-10245"/>
            <a:ext cx="6910072" cy="84875"/>
          </a:xfrm>
          <a:custGeom>
            <a:avLst/>
            <a:gdLst/>
            <a:ahLst/>
            <a:cxnLst/>
            <a:rect l="l" t="t" r="r" b="b"/>
            <a:pathLst>
              <a:path w="6910072" h="84875"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" name="Oval 214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" name="Oval 215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7" name="Oval 216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" name="Oval 217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" name="Oval 218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" name="Oval 219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" name="Oval 220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" name="Oval 221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" name="Oval 222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" name="Oval 223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" name="Oval 224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" name="Oval 225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" name="Oval 226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8" name="Oval 227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" name="Oval 228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0" name="Oval 229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1" name="Oval 230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" name="Oval 231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" name="Oval 232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" name="Oval 233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" name="Oval 234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6" name="Oval 235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7" name="Oval 236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" name="Oval 237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" name="Oval 238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" name="Oval 239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" name="Oval 240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" name="Oval 241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" name="Oval 242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4" name="Oval 243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" name="Oval 244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" name="Oval 245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" name="Oval 246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" name="Oval 247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" name="Oval 248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" name="Oval 249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" name="Oval 250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" name="Oval 251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" name="Oval 252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" name="Oval 253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" name="Oval 254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" name="Oval 255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" name="Oval 256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" name="Oval 257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" name="Oval 258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" name="Oval 259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" name="Oval 260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" name="Oval 261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" name="Oval 262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" name="Oval 263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" name="Oval 264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" name="Oval 265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" name="Oval 266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" name="Oval 267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" name="Oval 268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" name="Oval 269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1" name="Oval 270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2" name="Oval 271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" name="Oval 272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" name="Oval 273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" name="Oval 274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" name="Oval 275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" name="Oval 276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" name="Oval 277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9" name="Oval 278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" name="Oval 279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1" name="Oval 280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2" name="Oval 281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3" name="Oval 282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4" name="Oval 283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5" name="Oval 284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6" name="Oval 285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" name="Oval 286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" name="Oval 287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" name="Oval 288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" name="Oval 289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" name="Oval 290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" name="Oval 291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" name="Oval 292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" name="Oval 293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" name="Oval 294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" name="Oval 295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" name="Oval 296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" name="Oval 297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" name="Oval 1651"/>
          <p:cNvSpPr/>
          <p:nvPr/>
        </p:nvSpPr>
        <p:spPr>
          <a:xfrm>
            <a:off x="812619" y="4561319"/>
            <a:ext cx="7660836" cy="10682"/>
          </a:xfrm>
          <a:custGeom>
            <a:avLst/>
            <a:gdLst/>
            <a:ahLst/>
            <a:cxnLst/>
            <a:rect l="l" t="t" r="r" b="b"/>
            <a:pathLst>
              <a:path w="7660836" h="10682"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" name="Oval 299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1" name="Oval 30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2" name="Oval 301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3" name="Oval 302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4" name="Oval 303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5" name="Oval 304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6" name="Oval 305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7" name="Oval 306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8" name="Oval 307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9" name="Oval 308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0" name="Oval 309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1" name="Oval 31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2" name="Oval 311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3" name="Oval 312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4" name="Oval 313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5" name="Oval 314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6" name="Oval 315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7" name="Oval 316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8" name="Oval 317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9" name="Oval 318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0" name="Oval 319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1" name="Oval 320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2" name="Oval 321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3" name="Oval 322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4" name="Oval 323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5" name="Oval 324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6" name="Oval 325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7" name="Oval 326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8" name="Oval 327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9" name="Oval 328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0" name="Oval 329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1" name="Oval 330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2" name="Oval 33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3" name="Oval 332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4" name="Oval 333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5" name="Oval 334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6" name="Oval 335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7" name="Oval 336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8" name="Oval 337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9" name="Oval 338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0" name="Oval 339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1" name="Oval 340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2" name="Oval 34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3" name="Oval 342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4" name="Oval 343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5" name="Oval 344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6" name="Oval 34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7" name="Oval 34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8" name="Oval 34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9" name="Oval 34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0" name="Oval 34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1" name="Oval 35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2" name="Oval 35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3" name="Oval 352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4" name="Oval 353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6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801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364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360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651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6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180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58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4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6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89AF74E-50D2-498C-93A6-338FD8FBD707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199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111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microsoft.com/office/2007/relationships/hdphoto" Target="../media/hdphoto3.wdp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microsoft.com/office/2007/relationships/hdphoto" Target="../media/hdphoto5.wdp"/><Relationship Id="rId5" Type="http://schemas.openxmlformats.org/officeDocument/2006/relationships/image" Target="../media/image40.png"/><Relationship Id="rId4" Type="http://schemas.openxmlformats.org/officeDocument/2006/relationships/image" Target="../media/image3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microsoft.com/office/2007/relationships/hdphoto" Target="../media/hdphoto6.wdp"/><Relationship Id="rId5" Type="http://schemas.openxmlformats.org/officeDocument/2006/relationships/image" Target="../media/image42.png"/><Relationship Id="rId4" Type="http://schemas.openxmlformats.org/officeDocument/2006/relationships/image" Target="../media/image4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54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1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53.wmf"/><Relationship Id="rId4" Type="http://schemas.openxmlformats.org/officeDocument/2006/relationships/image" Target="../media/image50.wmf"/><Relationship Id="rId9" Type="http://schemas.openxmlformats.org/officeDocument/2006/relationships/oleObject" Target="../embeddings/oleObject10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55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13" Type="http://schemas.openxmlformats.org/officeDocument/2006/relationships/image" Target="../media/image61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6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2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58.wmf"/><Relationship Id="rId11" Type="http://schemas.openxmlformats.org/officeDocument/2006/relationships/image" Target="../media/image60.wmf"/><Relationship Id="rId5" Type="http://schemas.openxmlformats.org/officeDocument/2006/relationships/oleObject" Target="../embeddings/oleObject16.bin"/><Relationship Id="rId15" Type="http://schemas.openxmlformats.org/officeDocument/2006/relationships/image" Target="../media/image62.wmf"/><Relationship Id="rId10" Type="http://schemas.openxmlformats.org/officeDocument/2006/relationships/oleObject" Target="../embeddings/oleObject19.bin"/><Relationship Id="rId4" Type="http://schemas.openxmlformats.org/officeDocument/2006/relationships/image" Target="../media/image51.wmf"/><Relationship Id="rId9" Type="http://schemas.openxmlformats.org/officeDocument/2006/relationships/oleObject" Target="../embeddings/oleObject18.bin"/><Relationship Id="rId14" Type="http://schemas.openxmlformats.org/officeDocument/2006/relationships/oleObject" Target="../embeddings/oleObject21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13" Type="http://schemas.openxmlformats.org/officeDocument/2006/relationships/oleObject" Target="../embeddings/oleObject28.bin"/><Relationship Id="rId18" Type="http://schemas.openxmlformats.org/officeDocument/2006/relationships/image" Target="../media/image69.wmf"/><Relationship Id="rId3" Type="http://schemas.openxmlformats.org/officeDocument/2006/relationships/oleObject" Target="../embeddings/oleObject23.bin"/><Relationship Id="rId21" Type="http://schemas.openxmlformats.org/officeDocument/2006/relationships/image" Target="../media/image71.jpeg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67.wmf"/><Relationship Id="rId17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8.wmf"/><Relationship Id="rId20" Type="http://schemas.openxmlformats.org/officeDocument/2006/relationships/image" Target="../media/image70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64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5" Type="http://schemas.openxmlformats.org/officeDocument/2006/relationships/oleObject" Target="../embeddings/oleObject30.bin"/><Relationship Id="rId10" Type="http://schemas.openxmlformats.org/officeDocument/2006/relationships/image" Target="../media/image66.wmf"/><Relationship Id="rId19" Type="http://schemas.openxmlformats.org/officeDocument/2006/relationships/oleObject" Target="../embeddings/oleObject32.bin"/><Relationship Id="rId4" Type="http://schemas.openxmlformats.org/officeDocument/2006/relationships/image" Target="../media/image51.wmf"/><Relationship Id="rId9" Type="http://schemas.openxmlformats.org/officeDocument/2006/relationships/oleObject" Target="../embeddings/oleObject26.bin"/><Relationship Id="rId14" Type="http://schemas.openxmlformats.org/officeDocument/2006/relationships/oleObject" Target="../embeddings/oleObject29.bin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76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79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8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87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86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3142702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6600" dirty="0"/>
              <a:t>Застосування похідної</a:t>
            </a:r>
            <a:r>
              <a:rPr lang="uk-UA" sz="6600"/>
              <a:t>. </a:t>
            </a:r>
            <a:endParaRPr lang="en-US" sz="6600" dirty="0">
              <a:latin typeface="Maiandra GD" panose="020E0502030308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481151" cy="1350502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Georgia" panose="02040502050405020303" pitchFamily="18" charset="0"/>
              <a:buNone/>
              <a:defRPr/>
            </a:pPr>
            <a:r>
              <a:rPr lang="uk-UA" u="sng" dirty="0" smtClean="0"/>
              <a:t> </a:t>
            </a:r>
            <a:r>
              <a:rPr lang="uk-UA" u="sng" dirty="0"/>
              <a:t>«Математичне лото».</a:t>
            </a:r>
            <a:r>
              <a:rPr lang="uk-UA" dirty="0"/>
              <a:t>  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</p:nvPr>
        </p:nvGraphicFramePr>
        <p:xfrm>
          <a:off x="323528" y="1691814"/>
          <a:ext cx="8549980" cy="4833531"/>
        </p:xfrm>
        <a:graphic>
          <a:graphicData uri="http://schemas.openxmlformats.org/drawingml/2006/table">
            <a:tbl>
              <a:tblPr firstRow="1" firstCol="1" bandRow="1" bandCol="1">
                <a:tableStyleId>{3C2FFA5D-87B4-456A-9821-1D502468CF0F}</a:tableStyleId>
              </a:tblPr>
              <a:tblGrid>
                <a:gridCol w="2977225"/>
                <a:gridCol w="2824547"/>
                <a:gridCol w="2748208"/>
              </a:tblGrid>
              <a:tr h="1010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Знайдіть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8" marR="514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</a:rPr>
                        <a:t>похідну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8" marR="514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</a:rPr>
                        <a:t>         функції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8" marR="51448" marT="0" marB="0"/>
                </a:tc>
              </a:tr>
              <a:tr h="1592512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1) у = </a:t>
                      </a:r>
                      <a:r>
                        <a:rPr lang="en-US" sz="1800" b="1" dirty="0">
                          <a:effectLst/>
                        </a:rPr>
                        <a:t>sin</a:t>
                      </a:r>
                      <a:r>
                        <a:rPr lang="uk-UA" sz="1800" b="1" dirty="0">
                          <a:effectLst/>
                        </a:rPr>
                        <a:t>( ½х – π )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8" marR="514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3) у= (9- 4х)</a:t>
                      </a:r>
                      <a:r>
                        <a:rPr lang="uk-UA" sz="1800" b="1" baseline="30000" dirty="0">
                          <a:effectLst/>
                        </a:rPr>
                        <a:t>-7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8" marR="514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 5) у = (3х - 5)</a:t>
                      </a:r>
                      <a:r>
                        <a:rPr lang="uk-UA" sz="1800" b="1" baseline="30000" dirty="0">
                          <a:effectLst/>
                        </a:rPr>
                        <a:t>4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8" marR="51448" marT="0" marB="0"/>
                </a:tc>
              </a:tr>
              <a:tr h="223003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 startAt="2"/>
                      </a:pPr>
                      <a:r>
                        <a:rPr lang="uk-UA" sz="1800" b="1" dirty="0">
                          <a:effectLst/>
                        </a:rPr>
                        <a:t>у = √ 5 – 8х   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8" marR="51448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1448" marR="51448" marT="0" marB="0">
                    <a:blipFill rotWithShape="0">
                      <a:blip r:embed="rId2"/>
                      <a:stretch>
                        <a:fillRect l="-105330" t="-120000" r="-97655" b="-7368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6)  у = </a:t>
                      </a:r>
                      <a:r>
                        <a:rPr lang="en-US" sz="1800" b="1" dirty="0" err="1">
                          <a:effectLst/>
                        </a:rPr>
                        <a:t>tg</a:t>
                      </a:r>
                      <a:r>
                        <a:rPr lang="uk-UA" sz="1800" b="1" dirty="0">
                          <a:effectLst/>
                        </a:rPr>
                        <a:t>(3х - 7)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8" marR="5144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44144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792088"/>
          </a:xfr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l">
              <a:defRPr/>
            </a:pPr>
            <a:r>
              <a:rPr lang="uk-UA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Вірне розташування відповідей:</a:t>
            </a:r>
            <a:endParaRPr lang="ru-RU" sz="32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</p:nvPr>
        </p:nvGraphicFramePr>
        <p:xfrm>
          <a:off x="179512" y="908719"/>
          <a:ext cx="8784976" cy="5962076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3239070"/>
                <a:gridCol w="5545906"/>
              </a:tblGrid>
              <a:tr h="9619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100" dirty="0">
                          <a:effectLst/>
                        </a:rPr>
                        <a:t>1) у=</a:t>
                      </a:r>
                      <a:r>
                        <a:rPr lang="en-US" sz="2100" dirty="0">
                          <a:effectLst/>
                        </a:rPr>
                        <a:t>sin</a:t>
                      </a:r>
                      <a:r>
                        <a:rPr lang="uk-UA" sz="2100" dirty="0">
                          <a:effectLst/>
                        </a:rPr>
                        <a:t>(½х-π)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8" marR="514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у′=</a:t>
                      </a:r>
                      <a:r>
                        <a:rPr lang="en-US" sz="2400" dirty="0" err="1">
                          <a:effectLst/>
                        </a:rPr>
                        <a:t>cos</a:t>
                      </a:r>
                      <a:r>
                        <a:rPr lang="uk-UA" sz="2400" dirty="0">
                          <a:effectLst/>
                        </a:rPr>
                        <a:t>(½х-π)·½=½</a:t>
                      </a:r>
                      <a:r>
                        <a:rPr lang="en-US" sz="2400" dirty="0" err="1">
                          <a:effectLst/>
                        </a:rPr>
                        <a:t>cos</a:t>
                      </a:r>
                      <a:r>
                        <a:rPr lang="ru-RU" sz="2400" dirty="0">
                          <a:effectLst/>
                        </a:rPr>
                        <a:t>(½</a:t>
                      </a:r>
                      <a:r>
                        <a:rPr lang="uk-UA" sz="2400" dirty="0">
                          <a:effectLst/>
                        </a:rPr>
                        <a:t>х</a:t>
                      </a:r>
                      <a:r>
                        <a:rPr lang="ru-RU" sz="2400" dirty="0">
                          <a:effectLst/>
                        </a:rPr>
                        <a:t>-</a:t>
                      </a:r>
                      <a:r>
                        <a:rPr lang="en-US" sz="2400" dirty="0">
                          <a:effectLst/>
                        </a:rPr>
                        <a:t>π</a:t>
                      </a:r>
                      <a:r>
                        <a:rPr lang="ru-RU" sz="2400" dirty="0">
                          <a:effectLst/>
                        </a:rPr>
                        <a:t>)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8" marR="51448" marT="0" marB="0"/>
                </a:tc>
              </a:tr>
              <a:tr h="9089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100" dirty="0">
                          <a:effectLst/>
                        </a:rPr>
                        <a:t> </a:t>
                      </a:r>
                      <a:r>
                        <a:rPr lang="uk-UA" sz="2100" dirty="0" smtClean="0">
                          <a:effectLst/>
                        </a:rPr>
                        <a:t>2)у</a:t>
                      </a:r>
                      <a:r>
                        <a:rPr lang="uk-UA" sz="2100" dirty="0">
                          <a:effectLst/>
                        </a:rPr>
                        <a:t>=√5-8х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8" marR="51448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1448" marR="51448" marT="0" marB="0">
                    <a:blipFill rotWithShape="0">
                      <a:blip r:embed="rId2"/>
                      <a:stretch>
                        <a:fillRect l="-58571" t="-114765" r="-220" b="-452349"/>
                      </a:stretch>
                    </a:blipFill>
                  </a:tcPr>
                </a:tc>
              </a:tr>
              <a:tr h="12380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100" dirty="0">
                          <a:effectLst/>
                        </a:rPr>
                        <a:t>3)у=(9-4х)</a:t>
                      </a:r>
                      <a:r>
                        <a:rPr lang="uk-UA" sz="2100" baseline="30000" dirty="0">
                          <a:effectLst/>
                        </a:rPr>
                        <a:t>-7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8" marR="51448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1448" marR="51448" marT="0" marB="0">
                    <a:blipFill rotWithShape="0">
                      <a:blip r:embed="rId2"/>
                      <a:stretch>
                        <a:fillRect l="-58571" t="-156863" r="-220" b="-230392"/>
                      </a:stretch>
                    </a:blipFill>
                  </a:tcPr>
                </a:tc>
              </a:tr>
              <a:tr h="64036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1448" marR="51448" marT="0" marB="0">
                    <a:blipFill rotWithShape="0">
                      <a:blip r:embed="rId2"/>
                      <a:stretch>
                        <a:fillRect l="-188" t="-499048" r="-171429" b="-347619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1448" marR="51448" marT="0" marB="0">
                    <a:blipFill rotWithShape="0">
                      <a:blip r:embed="rId2"/>
                      <a:stretch>
                        <a:fillRect l="-58571" t="-499048" r="-220" b="-347619"/>
                      </a:stretch>
                    </a:blipFill>
                  </a:tcPr>
                </a:tc>
              </a:tr>
              <a:tr h="9619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</a:rPr>
                        <a:t> </a:t>
                      </a:r>
                      <a:r>
                        <a:rPr lang="uk-UA" sz="2100" dirty="0">
                          <a:effectLst/>
                        </a:rPr>
                        <a:t>5) у=(3х - 5)</a:t>
                      </a:r>
                      <a:r>
                        <a:rPr lang="uk-UA" sz="2100" baseline="30000" dirty="0">
                          <a:effectLst/>
                        </a:rPr>
                        <a:t>4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8" marR="514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100" dirty="0">
                          <a:effectLst/>
                        </a:rPr>
                        <a:t>у′=4(3х-5)</a:t>
                      </a:r>
                      <a:r>
                        <a:rPr lang="uk-UA" sz="2100" baseline="30000" dirty="0">
                          <a:effectLst/>
                        </a:rPr>
                        <a:t>3</a:t>
                      </a:r>
                      <a:r>
                        <a:rPr lang="uk-UA" sz="2100" dirty="0">
                          <a:effectLst/>
                        </a:rPr>
                        <a:t>·3=12(3х-5)</a:t>
                      </a:r>
                      <a:r>
                        <a:rPr lang="uk-UA" sz="2100" baseline="30000" dirty="0">
                          <a:effectLst/>
                        </a:rPr>
                        <a:t>3</a:t>
                      </a:r>
                      <a:endParaRPr lang="ru-RU" sz="2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8" marR="51448" marT="0" marB="0"/>
                </a:tc>
              </a:tr>
              <a:tr h="12508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100" dirty="0">
                          <a:effectLst/>
                        </a:rPr>
                        <a:t>6)  </a:t>
                      </a:r>
                      <a:r>
                        <a:rPr lang="uk-UA" sz="2100" dirty="0" smtClean="0">
                          <a:effectLst/>
                        </a:rPr>
                        <a:t>у </a:t>
                      </a:r>
                      <a:r>
                        <a:rPr lang="uk-UA" sz="2100" dirty="0">
                          <a:effectLst/>
                        </a:rPr>
                        <a:t>= </a:t>
                      </a:r>
                      <a:r>
                        <a:rPr lang="en-US" sz="2100" dirty="0" err="1">
                          <a:effectLst/>
                        </a:rPr>
                        <a:t>tg</a:t>
                      </a:r>
                      <a:r>
                        <a:rPr lang="uk-UA" sz="2100" dirty="0">
                          <a:effectLst/>
                        </a:rPr>
                        <a:t>(3х - 7)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8" marR="51448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1448" marR="51448" marT="0" marB="0">
                    <a:blipFill rotWithShape="0">
                      <a:blip r:embed="rId2"/>
                      <a:stretch>
                        <a:fillRect l="-58571" t="-383902" r="-220" b="-976"/>
                      </a:stretch>
                    </a:blipFill>
                  </a:tcPr>
                </a:tc>
              </a:tr>
            </a:tbl>
          </a:graphicData>
        </a:graphic>
      </p:graphicFrame>
      <p:cxnSp>
        <p:nvCxnSpPr>
          <p:cNvPr id="13316" name="Прямая соединительная линия 4"/>
          <p:cNvCxnSpPr>
            <a:cxnSpLocks noChangeShapeType="1"/>
          </p:cNvCxnSpPr>
          <p:nvPr/>
        </p:nvCxnSpPr>
        <p:spPr bwMode="auto">
          <a:xfrm>
            <a:off x="4035425" y="9120188"/>
            <a:ext cx="360363" cy="0"/>
          </a:xfrm>
          <a:prstGeom prst="line">
            <a:avLst/>
          </a:prstGeom>
          <a:noFill/>
          <a:ln w="9525">
            <a:solidFill>
              <a:srgbClr val="4579B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Прямая соединительная линия 5"/>
          <p:cNvCxnSpPr/>
          <p:nvPr/>
        </p:nvCxnSpPr>
        <p:spPr>
          <a:xfrm>
            <a:off x="6215063" y="9247188"/>
            <a:ext cx="2952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715000" y="9247188"/>
            <a:ext cx="2952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41965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619672" y="53749"/>
            <a:ext cx="4621371" cy="11247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Завдання ЗНО.</a:t>
            </a:r>
          </a:p>
        </p:txBody>
      </p:sp>
      <p:pic>
        <p:nvPicPr>
          <p:cNvPr id="23554" name="Picture 2" descr="https://zno.osvita.ua/doc/images/znotest/62/6229/matematika_2010-II_19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31" y="946560"/>
            <a:ext cx="8322786" cy="1690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23558" name="Picture 6" descr="https://zno.osvita.ua/doc/images/znotest/62/6264/1_matematika-18.jp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31" y="2660919"/>
            <a:ext cx="8322786" cy="17537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3562" name="Picture 10" descr="https://zno.osvita.ua/doc/images/znotest/63/6366/matematika_21.jpg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31" y="4414683"/>
            <a:ext cx="8322786" cy="21106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Нашивка 4"/>
          <p:cNvSpPr/>
          <p:nvPr/>
        </p:nvSpPr>
        <p:spPr>
          <a:xfrm>
            <a:off x="7092280" y="1557015"/>
            <a:ext cx="606548" cy="430037"/>
          </a:xfrm>
          <a:prstGeom prst="chevron">
            <a:avLst/>
          </a:prstGeom>
          <a:ln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>
              <a:solidFill>
                <a:schemeClr val="tx1"/>
              </a:solidFill>
            </a:endParaRPr>
          </a:p>
        </p:txBody>
      </p:sp>
      <p:sp>
        <p:nvSpPr>
          <p:cNvPr id="6" name="Улыбающееся лицо 5"/>
          <p:cNvSpPr/>
          <p:nvPr/>
        </p:nvSpPr>
        <p:spPr>
          <a:xfrm>
            <a:off x="1979712" y="3305850"/>
            <a:ext cx="587761" cy="555197"/>
          </a:xfrm>
          <a:prstGeom prst="smileyFace">
            <a:avLst/>
          </a:prstGeom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350"/>
          </a:p>
        </p:txBody>
      </p:sp>
      <p:sp>
        <p:nvSpPr>
          <p:cNvPr id="7" name="7-конечная звезда 6"/>
          <p:cNvSpPr/>
          <p:nvPr/>
        </p:nvSpPr>
        <p:spPr>
          <a:xfrm>
            <a:off x="2243162" y="5157192"/>
            <a:ext cx="744662" cy="671493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/>
          </a:p>
        </p:txBody>
      </p:sp>
    </p:spTree>
    <p:extLst>
      <p:ext uri="{BB962C8B-B14F-4D97-AF65-F5344CB8AC3E}">
        <p14:creationId xmlns:p14="http://schemas.microsoft.com/office/powerpoint/2010/main" val="198816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9"/>
            <a:ext cx="79928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Установіть</a:t>
            </a:r>
            <a:r>
              <a:rPr lang="ru-RU" sz="32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відповідність</a:t>
            </a:r>
            <a:r>
              <a:rPr lang="ru-RU" sz="32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між</a:t>
            </a:r>
            <a:r>
              <a:rPr lang="ru-RU" sz="32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функціями</a:t>
            </a:r>
            <a:r>
              <a:rPr lang="ru-RU" sz="32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 (1–4), </a:t>
            </a:r>
            <a:r>
              <a:rPr lang="ru-RU" sz="3200" b="1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що</a:t>
            </a:r>
            <a:r>
              <a:rPr lang="ru-RU" sz="32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визначені</a:t>
            </a:r>
            <a:r>
              <a:rPr lang="ru-RU" sz="32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 в </a:t>
            </a:r>
            <a:r>
              <a:rPr lang="ru-RU" sz="3200" b="1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деякій</a:t>
            </a:r>
            <a:r>
              <a:rPr lang="ru-RU" sz="32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  <a:latin typeface="Monotype Corsiva" panose="03010101010201010101" pitchFamily="66" charset="0"/>
              </a:rPr>
              <a:t>точці</a:t>
            </a:r>
            <a:r>
              <a:rPr lang="ru-RU" sz="32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х</a:t>
            </a:r>
            <a:r>
              <a:rPr lang="ru-RU" sz="16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0</a:t>
            </a:r>
            <a:r>
              <a:rPr lang="ru-RU" sz="32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, і </a:t>
            </a:r>
            <a:r>
              <a:rPr lang="ru-RU" sz="3200" b="1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значеннями</a:t>
            </a:r>
            <a:r>
              <a:rPr lang="ru-RU" sz="32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похідних</a:t>
            </a:r>
            <a:r>
              <a:rPr lang="ru-RU" sz="32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цих</a:t>
            </a:r>
            <a:r>
              <a:rPr lang="ru-RU" sz="32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функцій</a:t>
            </a:r>
            <a:r>
              <a:rPr lang="ru-RU" sz="32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 (А–Д) у </a:t>
            </a:r>
            <a:r>
              <a:rPr lang="ru-RU" sz="3200" b="1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точці</a:t>
            </a:r>
            <a:r>
              <a:rPr lang="ru-RU" sz="32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 x</a:t>
            </a:r>
            <a:r>
              <a:rPr lang="ru-RU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0</a:t>
            </a:r>
            <a:r>
              <a:rPr lang="ru-RU" sz="32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.</a:t>
            </a:r>
          </a:p>
          <a:p>
            <a:endParaRPr lang="ru-RU" sz="3200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1404"/>
              </p:ext>
            </p:extLst>
          </p:nvPr>
        </p:nvGraphicFramePr>
        <p:xfrm>
          <a:off x="539552" y="2316947"/>
          <a:ext cx="7992888" cy="265176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5328592"/>
                <a:gridCol w="2664296"/>
              </a:tblGrid>
              <a:tr h="2393468">
                <a:tc>
                  <a:txBody>
                    <a:bodyPr/>
                    <a:lstStyle/>
                    <a:p>
                      <a:pPr marL="342900" indent="-342900">
                        <a:buAutoNum type="arabicPlain"/>
                      </a:pPr>
                      <a:r>
                        <a:rPr lang="ru-RU" sz="2800" dirty="0" smtClean="0"/>
                        <a:t>y = 0,25x³ – 2,      x</a:t>
                      </a:r>
                      <a:r>
                        <a:rPr lang="ru-RU" sz="1800" dirty="0" smtClean="0"/>
                        <a:t>0</a:t>
                      </a:r>
                      <a:r>
                        <a:rPr lang="ru-RU" sz="2800" dirty="0" smtClean="0"/>
                        <a:t>  = –1</a:t>
                      </a:r>
                    </a:p>
                    <a:p>
                      <a:r>
                        <a:rPr lang="ru-RU" sz="2800" dirty="0" smtClean="0"/>
                        <a:t>2   y = 2cos x,            x</a:t>
                      </a:r>
                      <a:r>
                        <a:rPr lang="ru-RU" sz="1800" dirty="0" smtClean="0"/>
                        <a:t>0 </a:t>
                      </a:r>
                      <a:r>
                        <a:rPr lang="ru-RU" sz="2800" dirty="0" smtClean="0"/>
                        <a:t> = 0,5π</a:t>
                      </a:r>
                    </a:p>
                    <a:p>
                      <a:r>
                        <a:rPr lang="ru-RU" sz="2800" dirty="0" smtClean="0"/>
                        <a:t>3   y = 2x³ – 1,5x²,    x</a:t>
                      </a:r>
                      <a:r>
                        <a:rPr lang="ru-RU" sz="1800" dirty="0" smtClean="0"/>
                        <a:t>0</a:t>
                      </a:r>
                      <a:r>
                        <a:rPr lang="ru-RU" sz="2800" dirty="0" smtClean="0"/>
                        <a:t>  = 1</a:t>
                      </a:r>
                    </a:p>
                    <a:p>
                      <a:r>
                        <a:rPr lang="ru-RU" sz="2800" dirty="0" smtClean="0"/>
                        <a:t>4   y=2x ²− x,             x</a:t>
                      </a:r>
                      <a:r>
                        <a:rPr lang="ru-RU" sz="1800" dirty="0" smtClean="0"/>
                        <a:t>0</a:t>
                      </a:r>
                      <a:r>
                        <a:rPr lang="ru-RU" sz="2800" dirty="0" smtClean="0"/>
                        <a:t>  = 1 </a:t>
                      </a:r>
                    </a:p>
                    <a:p>
                      <a:pPr marL="0" indent="0">
                        <a:buNone/>
                      </a:pP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А  –2,75</a:t>
                      </a:r>
                    </a:p>
                    <a:p>
                      <a:r>
                        <a:rPr lang="ru-RU" sz="2800" dirty="0" smtClean="0"/>
                        <a:t>Б    3</a:t>
                      </a:r>
                    </a:p>
                    <a:p>
                      <a:r>
                        <a:rPr lang="ru-RU" sz="2800" dirty="0" smtClean="0"/>
                        <a:t>В    2</a:t>
                      </a:r>
                    </a:p>
                    <a:p>
                      <a:r>
                        <a:rPr lang="ru-RU" sz="2800" dirty="0" smtClean="0"/>
                        <a:t>Г    0</a:t>
                      </a:r>
                    </a:p>
                    <a:p>
                      <a:r>
                        <a:rPr lang="ru-RU" sz="2800" dirty="0" smtClean="0"/>
                        <a:t>Д  -1</a:t>
                      </a:r>
                    </a:p>
                    <a:p>
                      <a:endParaRPr lang="ru-RU" sz="2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 flipV="1">
            <a:off x="4499992" y="2939460"/>
            <a:ext cx="1354136" cy="9215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499992" y="3356992"/>
            <a:ext cx="1440160" cy="5040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932040" y="3140968"/>
            <a:ext cx="1008112" cy="10801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644008" y="2564904"/>
            <a:ext cx="12101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26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4716463" y="2565400"/>
          <a:ext cx="2087562" cy="504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1" name="Формула" r:id="rId3" imgW="685800" imgH="1663700" progId="Equation.3">
                  <p:embed/>
                </p:oleObj>
              </mc:Choice>
              <mc:Fallback>
                <p:oleObj name="Формула" r:id="rId3" imgW="685800" imgH="166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2565400"/>
                        <a:ext cx="2087562" cy="5040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92275" y="615950"/>
            <a:ext cx="698500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Похідні від основних елементарних функцій:</a:t>
            </a:r>
          </a:p>
          <a:p>
            <a:pPr eaLnBrk="1" hangingPunct="1">
              <a:spcBef>
                <a:spcPct val="50000"/>
              </a:spcBef>
            </a:pPr>
            <a:r>
              <a:rPr lang="uk-UA" altLang="uk-UA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Похідна показникової функції</a:t>
            </a:r>
            <a:endParaRPr lang="ru-RU" altLang="uk-UA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79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2782888"/>
            <a:ext cx="3076575" cy="37814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9816670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1116013" y="2549525"/>
          <a:ext cx="2016125" cy="414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5" name="Формула" r:id="rId3" imgW="647700" imgH="1498600" progId="Equation.3">
                  <p:embed/>
                </p:oleObj>
              </mc:Choice>
              <mc:Fallback>
                <p:oleObj name="Формула" r:id="rId3" imgW="647700" imgH="149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2549525"/>
                        <a:ext cx="2016125" cy="414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476375" y="733425"/>
            <a:ext cx="7127875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Похідні від основних елементарних функцій:</a:t>
            </a:r>
          </a:p>
          <a:p>
            <a:pPr eaLnBrk="1" hangingPunct="1">
              <a:spcBef>
                <a:spcPct val="50000"/>
              </a:spcBef>
            </a:pPr>
            <a:r>
              <a:rPr lang="uk-UA" altLang="uk-UA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Похідна логарифмічних функцій</a:t>
            </a:r>
            <a:endParaRPr lang="ru-RU" altLang="uk-UA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89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238" y="2938463"/>
            <a:ext cx="2828925" cy="3905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6996661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894" y="148209"/>
            <a:ext cx="7970023" cy="112471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Практичні завдання.</a:t>
            </a:r>
            <a:endParaRPr lang="ru-RU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9406" y="1283449"/>
            <a:ext cx="8510666" cy="140627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3877" y="2677459"/>
            <a:ext cx="8541725" cy="12034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3876" y="3880883"/>
            <a:ext cx="8540061" cy="120342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3877" y="5084307"/>
            <a:ext cx="8540062" cy="175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21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Рисунок1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1745"/>
            <a:ext cx="8784976" cy="6566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518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856282"/>
            <a:ext cx="7848872" cy="4785395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buFontTx/>
              <a:buNone/>
            </a:pPr>
            <a:endParaRPr lang="uk-UA" sz="4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FontTx/>
              <a:buNone/>
            </a:pPr>
            <a:endParaRPr lang="uk-UA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buFontTx/>
              <a:buNone/>
            </a:pPr>
            <a:r>
              <a:rPr lang="uk-UA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</a:t>
            </a:r>
            <a:endParaRPr lang="uk-UA" sz="40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>
              <a:buFontTx/>
              <a:buNone/>
            </a:pPr>
            <a:r>
              <a:rPr lang="uk-UA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uk-UA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геометричного та фізичного </a:t>
            </a:r>
            <a:r>
              <a:rPr lang="uk-UA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змісту похідної</a:t>
            </a:r>
            <a:endParaRPr lang="ru-RU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" y="692696"/>
            <a:ext cx="1652057" cy="5112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54" name="WordArt 6"/>
          <p:cNvSpPr>
            <a:spLocks noChangeArrowheads="1" noChangeShapeType="1" noTextEdit="1"/>
          </p:cNvSpPr>
          <p:nvPr/>
        </p:nvSpPr>
        <p:spPr bwMode="auto">
          <a:xfrm>
            <a:off x="1727684" y="1484784"/>
            <a:ext cx="6480719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Arial" panose="020B0604020202020204" pitchFamily="34" charset="0"/>
              </a:rPr>
              <a:t>Застосування</a:t>
            </a:r>
            <a:endParaRPr lang="uk-UA" sz="3600" b="1" kern="1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14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3.infourok.ru/uploads/ex/00c7/0000144e-77dc4936/640/img7.jp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32562" cy="65365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3501008"/>
            <a:ext cx="8712968" cy="72008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tx1"/>
                </a:solidFill>
              </a:rPr>
              <a:t>ПРИКЛАД.</a:t>
            </a:r>
            <a:endParaRPr lang="uk-UA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78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2844" y="908720"/>
            <a:ext cx="8325620" cy="54292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b="1" dirty="0" smtClean="0"/>
              <a:t>  </a:t>
            </a:r>
            <a:r>
              <a:rPr lang="uk-UA" sz="4800" b="1" dirty="0" smtClean="0"/>
              <a:t>Цифри </a:t>
            </a:r>
            <a:r>
              <a:rPr lang="uk-UA" sz="4800" b="1" dirty="0"/>
              <a:t>не керують </a:t>
            </a:r>
            <a:r>
              <a:rPr lang="uk-UA" sz="4800" b="1" dirty="0" smtClean="0"/>
              <a:t>світом , але </a:t>
            </a:r>
            <a:r>
              <a:rPr lang="uk-UA" sz="4800" b="1" dirty="0"/>
              <a:t>вони </a:t>
            </a:r>
            <a:r>
              <a:rPr lang="uk-UA" sz="4800" b="1" dirty="0" smtClean="0"/>
              <a:t>показують, як </a:t>
            </a:r>
            <a:r>
              <a:rPr lang="uk-UA" sz="4800" b="1" dirty="0"/>
              <a:t>управляється світ.</a:t>
            </a:r>
            <a:endParaRPr lang="uk-UA" sz="4800" dirty="0"/>
          </a:p>
          <a:p>
            <a:pPr marL="0" indent="0">
              <a:buNone/>
            </a:pPr>
            <a:r>
              <a:rPr lang="en-US" sz="4800" b="1" dirty="0"/>
              <a:t> </a:t>
            </a:r>
            <a:r>
              <a:rPr lang="uk-UA" sz="4800" b="1" dirty="0" smtClean="0"/>
              <a:t>                                                                                                                  І. Гете</a:t>
            </a:r>
            <a:endParaRPr lang="uk-UA" sz="4800" dirty="0"/>
          </a:p>
          <a:p>
            <a:pPr algn="just">
              <a:buNone/>
            </a:pPr>
            <a:endParaRPr lang="uk-UA" sz="5400" b="1" i="1" dirty="0">
              <a:solidFill>
                <a:schemeClr val="tx2">
                  <a:lumMod val="75000"/>
                </a:schemeClr>
              </a:solidFill>
              <a:latin typeface="Mistral" pitchFamily="66" charset="0"/>
            </a:endParaRPr>
          </a:p>
        </p:txBody>
      </p:sp>
      <p:pic>
        <p:nvPicPr>
          <p:cNvPr id="2050" name="Picture 2" descr="C:\Users\лег\Desktop\pay-937885__3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996952"/>
            <a:ext cx="5649838" cy="374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лег\Desktop\pay-937885__3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208" y="3149352"/>
            <a:ext cx="5649838" cy="374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4580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260350"/>
            <a:ext cx="8064896" cy="6264994"/>
          </a:xfr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FontTx/>
              <a:buNone/>
            </a:pPr>
            <a:r>
              <a:rPr lang="uk-UA" sz="2800" dirty="0"/>
              <a:t>   </a:t>
            </a:r>
            <a:r>
              <a:rPr lang="uk-UA" sz="2800" dirty="0">
                <a:solidFill>
                  <a:schemeClr val="tx1"/>
                </a:solidFill>
              </a:rPr>
              <a:t>1) Обчисліть          , якщо кут між дотичною проведеної до графіка функції              у точці з абсцисою          і додатнім напрямом осі </a:t>
            </a:r>
            <a:r>
              <a:rPr lang="en-US" sz="2800" dirty="0">
                <a:solidFill>
                  <a:schemeClr val="tx1"/>
                </a:solidFill>
              </a:rPr>
              <a:t>OX</a:t>
            </a:r>
            <a:r>
              <a:rPr lang="uk-UA" sz="2800" dirty="0">
                <a:solidFill>
                  <a:schemeClr val="tx1"/>
                </a:solidFill>
              </a:rPr>
              <a:t>, дорівнює     .</a:t>
            </a:r>
          </a:p>
          <a:p>
            <a:pPr>
              <a:buFontTx/>
              <a:buNone/>
            </a:pPr>
            <a:endParaRPr lang="uk-UA" sz="2800" dirty="0">
              <a:solidFill>
                <a:schemeClr val="tx1"/>
              </a:solidFill>
            </a:endParaRPr>
          </a:p>
          <a:p>
            <a:pPr algn="ctr">
              <a:buFontTx/>
              <a:buNone/>
            </a:pPr>
            <a:r>
              <a:rPr lang="uk-UA" sz="6000" dirty="0" err="1">
                <a:solidFill>
                  <a:schemeClr val="tx1"/>
                </a:solidFill>
              </a:rPr>
              <a:t>Розв</a:t>
            </a:r>
            <a:r>
              <a:rPr lang="en-US" sz="6000" dirty="0">
                <a:solidFill>
                  <a:schemeClr val="tx1"/>
                </a:solidFill>
              </a:rPr>
              <a:t>’</a:t>
            </a:r>
            <a:r>
              <a:rPr lang="uk-UA" sz="6000" dirty="0" err="1">
                <a:solidFill>
                  <a:schemeClr val="tx1"/>
                </a:solidFill>
              </a:rPr>
              <a:t>язання</a:t>
            </a:r>
            <a:endParaRPr lang="uk-UA" sz="6000" dirty="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ru-RU" sz="2800" dirty="0"/>
          </a:p>
        </p:txBody>
      </p:sp>
      <p:graphicFrame>
        <p:nvGraphicFramePr>
          <p:cNvPr id="5125" name="Object 5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884239170"/>
              </p:ext>
            </p:extLst>
          </p:nvPr>
        </p:nvGraphicFramePr>
        <p:xfrm>
          <a:off x="2809875" y="315913"/>
          <a:ext cx="76200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1" name="Формула" r:id="rId3" imgW="355320" imgH="203040" progId="Equation.3">
                  <p:embed/>
                </p:oleObj>
              </mc:Choice>
              <mc:Fallback>
                <p:oleObj name="Формула" r:id="rId3" imgW="3553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875" y="315913"/>
                        <a:ext cx="76200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8350842"/>
              </p:ext>
            </p:extLst>
          </p:nvPr>
        </p:nvGraphicFramePr>
        <p:xfrm>
          <a:off x="5348307" y="618711"/>
          <a:ext cx="987782" cy="41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2" name="Формула" r:id="rId5" imgW="583920" imgH="203040" progId="Equation.3">
                  <p:embed/>
                </p:oleObj>
              </mc:Choice>
              <mc:Fallback>
                <p:oleObj name="Формула" r:id="rId5" imgW="5839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8307" y="618711"/>
                        <a:ext cx="987782" cy="419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3981208"/>
              </p:ext>
            </p:extLst>
          </p:nvPr>
        </p:nvGraphicFramePr>
        <p:xfrm>
          <a:off x="2181930" y="1008571"/>
          <a:ext cx="762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3" name="Формула" r:id="rId7" imgW="380880" imgH="228600" progId="Equation.3">
                  <p:embed/>
                </p:oleObj>
              </mc:Choice>
              <mc:Fallback>
                <p:oleObj name="Формула" r:id="rId7" imgW="380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1930" y="1008571"/>
                        <a:ext cx="7620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432802"/>
              </p:ext>
            </p:extLst>
          </p:nvPr>
        </p:nvGraphicFramePr>
        <p:xfrm>
          <a:off x="2172462" y="1414214"/>
          <a:ext cx="53340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4" name="Формула" r:id="rId9" imgW="241200" imgH="203040" progId="Equation.3">
                  <p:embed/>
                </p:oleObj>
              </mc:Choice>
              <mc:Fallback>
                <p:oleObj name="Формула" r:id="rId9" imgW="241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2462" y="1414214"/>
                        <a:ext cx="533400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699317"/>
              </p:ext>
            </p:extLst>
          </p:nvPr>
        </p:nvGraphicFramePr>
        <p:xfrm>
          <a:off x="1979712" y="3356992"/>
          <a:ext cx="5760640" cy="172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5" name="Формула" r:id="rId11" imgW="1206360" imgH="431640" progId="Equation.3">
                  <p:embed/>
                </p:oleObj>
              </mc:Choice>
              <mc:Fallback>
                <p:oleObj name="Формула" r:id="rId11" imgW="12063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3356992"/>
                        <a:ext cx="5760640" cy="172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812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476672"/>
            <a:ext cx="8280920" cy="564867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FontTx/>
              <a:buNone/>
            </a:pPr>
            <a:r>
              <a:rPr lang="uk-UA" sz="2800" dirty="0"/>
              <a:t>    </a:t>
            </a:r>
            <a:r>
              <a:rPr lang="uk-UA" sz="2800" dirty="0">
                <a:solidFill>
                  <a:schemeClr val="tx1"/>
                </a:solidFill>
              </a:rPr>
              <a:t>2) До графіка функції                    </a:t>
            </a:r>
            <a:r>
              <a:rPr lang="uk-UA" sz="2800" dirty="0" smtClean="0">
                <a:solidFill>
                  <a:schemeClr val="tx1"/>
                </a:solidFill>
              </a:rPr>
              <a:t>    проведено </a:t>
            </a:r>
            <a:r>
              <a:rPr lang="uk-UA" sz="2800" dirty="0">
                <a:solidFill>
                  <a:schemeClr val="tx1"/>
                </a:solidFill>
              </a:rPr>
              <a:t>дотичну у точці з абсцисою            . Обчисліть тангенс кута нахилу дотичної до </a:t>
            </a:r>
            <a:r>
              <a:rPr lang="uk-UA" sz="2800" dirty="0" err="1">
                <a:solidFill>
                  <a:schemeClr val="tx1"/>
                </a:solidFill>
              </a:rPr>
              <a:t>додатнього</a:t>
            </a:r>
            <a:r>
              <a:rPr lang="uk-UA" sz="2800" dirty="0">
                <a:solidFill>
                  <a:schemeClr val="tx1"/>
                </a:solidFill>
              </a:rPr>
              <a:t> напрямку осі абсциса.</a:t>
            </a:r>
          </a:p>
          <a:p>
            <a:pPr algn="ctr">
              <a:buFontTx/>
              <a:buNone/>
            </a:pPr>
            <a:r>
              <a:rPr lang="uk-UA" sz="5400" dirty="0" err="1">
                <a:solidFill>
                  <a:srgbClr val="FF0000"/>
                </a:solidFill>
              </a:rPr>
              <a:t>Розв</a:t>
            </a:r>
            <a:r>
              <a:rPr lang="en-US" sz="5400" dirty="0">
                <a:solidFill>
                  <a:srgbClr val="FF0000"/>
                </a:solidFill>
              </a:rPr>
              <a:t>’</a:t>
            </a:r>
            <a:r>
              <a:rPr lang="uk-UA" sz="5400" dirty="0" err="1">
                <a:solidFill>
                  <a:srgbClr val="FF0000"/>
                </a:solidFill>
              </a:rPr>
              <a:t>язання</a:t>
            </a:r>
            <a:endParaRPr lang="uk-UA" sz="5400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uk-UA" sz="2800" dirty="0">
                <a:solidFill>
                  <a:srgbClr val="FF0000"/>
                </a:solidFill>
              </a:rPr>
              <a:t>   </a:t>
            </a:r>
            <a:endParaRPr lang="ru-RU" sz="2800" dirty="0">
              <a:solidFill>
                <a:srgbClr val="FF0000"/>
              </a:solidFill>
            </a:endParaRPr>
          </a:p>
        </p:txBody>
      </p:sp>
      <p:graphicFrame>
        <p:nvGraphicFramePr>
          <p:cNvPr id="6148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70927902"/>
              </p:ext>
            </p:extLst>
          </p:nvPr>
        </p:nvGraphicFramePr>
        <p:xfrm>
          <a:off x="4776357" y="836712"/>
          <a:ext cx="106680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8" name="Формула" r:id="rId3" imgW="406080" imgH="228600" progId="Equation.3">
                  <p:embed/>
                </p:oleObj>
              </mc:Choice>
              <mc:Fallback>
                <p:oleObj name="Формула" r:id="rId3" imgW="406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6357" y="836712"/>
                        <a:ext cx="1066800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866326"/>
              </p:ext>
            </p:extLst>
          </p:nvPr>
        </p:nvGraphicFramePr>
        <p:xfrm>
          <a:off x="4102224" y="449931"/>
          <a:ext cx="17526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9" name="Уравнение" r:id="rId5" imgW="685800" imgH="228600" progId="Equation.3">
                  <p:embed/>
                </p:oleObj>
              </mc:Choice>
              <mc:Fallback>
                <p:oleObj name="Уравнение" r:id="rId5" imgW="685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2224" y="449931"/>
                        <a:ext cx="17526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166234"/>
              </p:ext>
            </p:extLst>
          </p:nvPr>
        </p:nvGraphicFramePr>
        <p:xfrm>
          <a:off x="1187624" y="3297826"/>
          <a:ext cx="6840760" cy="2219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0" name="Формула" r:id="rId7" imgW="1600200" imgH="431640" progId="Equation.3">
                  <p:embed/>
                </p:oleObj>
              </mc:Choice>
              <mc:Fallback>
                <p:oleObj name="Формула" r:id="rId7" imgW="16002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3297826"/>
                        <a:ext cx="6840760" cy="22194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128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51520" y="236279"/>
            <a:ext cx="75072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 dirty="0">
                <a:effectLst/>
              </a:rPr>
              <a:t>3) На малюнку зображено графік функції                  і дотичну до нього в точці з абсцисою     . </a:t>
            </a:r>
            <a:endParaRPr lang="ru-RU" sz="2800" dirty="0">
              <a:effectLst/>
            </a:endParaRPr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4495960"/>
              </p:ext>
            </p:extLst>
          </p:nvPr>
        </p:nvGraphicFramePr>
        <p:xfrm>
          <a:off x="6705160" y="191419"/>
          <a:ext cx="190817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94" name="Формула" r:id="rId3" imgW="583920" imgH="203040" progId="Equation.3">
                  <p:embed/>
                </p:oleObj>
              </mc:Choice>
              <mc:Fallback>
                <p:oleObj name="Формула" r:id="rId3" imgW="5839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160" y="191419"/>
                        <a:ext cx="1908175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8177960"/>
              </p:ext>
            </p:extLst>
          </p:nvPr>
        </p:nvGraphicFramePr>
        <p:xfrm>
          <a:off x="5980400" y="491457"/>
          <a:ext cx="6350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95" name="Формула" r:id="rId5" imgW="164880" imgH="228600" progId="Equation.3">
                  <p:embed/>
                </p:oleObj>
              </mc:Choice>
              <mc:Fallback>
                <p:oleObj name="Формула" r:id="rId5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0400" y="491457"/>
                        <a:ext cx="635000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7164388" y="1125538"/>
          <a:ext cx="1979612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96" name="Формула" r:id="rId7" imgW="431640" imgH="228600" progId="Equation.3">
                  <p:embed/>
                </p:oleObj>
              </mc:Choice>
              <mc:Fallback>
                <p:oleObj name="Формула" r:id="rId7" imgW="431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1125538"/>
                        <a:ext cx="1979612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Line 6"/>
          <p:cNvSpPr>
            <a:spLocks noChangeShapeType="1"/>
          </p:cNvSpPr>
          <p:nvPr/>
        </p:nvSpPr>
        <p:spPr bwMode="auto">
          <a:xfrm flipV="1">
            <a:off x="2362200" y="1295400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533400" y="3886200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6" name="Arc 8"/>
          <p:cNvSpPr>
            <a:spLocks/>
          </p:cNvSpPr>
          <p:nvPr/>
        </p:nvSpPr>
        <p:spPr bwMode="auto">
          <a:xfrm rot="-10800000">
            <a:off x="1447800" y="1752600"/>
            <a:ext cx="1371600" cy="1752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1371600" y="2209800"/>
            <a:ext cx="13716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8" name="Oval 10"/>
          <p:cNvSpPr>
            <a:spLocks noChangeArrowheads="1"/>
          </p:cNvSpPr>
          <p:nvPr/>
        </p:nvSpPr>
        <p:spPr bwMode="auto">
          <a:xfrm>
            <a:off x="1828800" y="2971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uk-UA">
              <a:effectLst/>
            </a:endParaRPr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1828800" y="3124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>
            <a:off x="1828800" y="3505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1" name="Oval 13"/>
          <p:cNvSpPr>
            <a:spLocks noChangeArrowheads="1"/>
          </p:cNvSpPr>
          <p:nvPr/>
        </p:nvSpPr>
        <p:spPr bwMode="auto">
          <a:xfrm>
            <a:off x="1828800" y="3810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uk-UA">
              <a:effectLst/>
            </a:endParaRP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2057400" y="1143000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effectLst/>
              </a:rPr>
              <a:t>y</a:t>
            </a:r>
            <a:endParaRPr lang="ru-RU" sz="1200">
              <a:effectLst/>
            </a:endParaRP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4648200" y="3962400"/>
            <a:ext cx="228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effectLst/>
              </a:rPr>
              <a:t>x</a:t>
            </a:r>
            <a:endParaRPr lang="ru-RU" sz="1200">
              <a:effectLst/>
            </a:endParaRPr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>
            <a:off x="2133600" y="3886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>
            <a:off x="2133600" y="3886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>
            <a:off x="2286000" y="3657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>
            <a:off x="2133600" y="38100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8" name="Rectangle 20"/>
          <p:cNvSpPr>
            <a:spLocks noChangeArrowheads="1"/>
          </p:cNvSpPr>
          <p:nvPr/>
        </p:nvSpPr>
        <p:spPr bwMode="auto">
          <a:xfrm>
            <a:off x="2362200" y="3505200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 sz="1200">
                <a:effectLst/>
              </a:rPr>
              <a:t>1</a:t>
            </a:r>
            <a:endParaRPr lang="ru-RU" sz="1200">
              <a:effectLst/>
            </a:endParaRPr>
          </a:p>
        </p:txBody>
      </p:sp>
      <p:sp>
        <p:nvSpPr>
          <p:cNvPr id="7189" name="Rectangle 21"/>
          <p:cNvSpPr>
            <a:spLocks noChangeArrowheads="1"/>
          </p:cNvSpPr>
          <p:nvPr/>
        </p:nvSpPr>
        <p:spPr bwMode="auto">
          <a:xfrm>
            <a:off x="1981200" y="3962400"/>
            <a:ext cx="311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sz="1200">
                <a:effectLst/>
              </a:rPr>
              <a:t> 1</a:t>
            </a:r>
            <a:endParaRPr lang="ru-RU" sz="1200">
              <a:effectLst/>
            </a:endParaRPr>
          </a:p>
        </p:txBody>
      </p:sp>
      <p:graphicFrame>
        <p:nvGraphicFramePr>
          <p:cNvPr id="7190" name="Object 22"/>
          <p:cNvGraphicFramePr>
            <a:graphicFrameLocks noChangeAspect="1"/>
          </p:cNvGraphicFramePr>
          <p:nvPr/>
        </p:nvGraphicFramePr>
        <p:xfrm>
          <a:off x="1676400" y="1905000"/>
          <a:ext cx="533400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97" name="Формула" r:id="rId9" imgW="583920" imgH="203040" progId="Equation.3">
                  <p:embed/>
                </p:oleObj>
              </mc:Choice>
              <mc:Fallback>
                <p:oleObj name="Формула" r:id="rId9" imgW="5839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905000"/>
                        <a:ext cx="533400" cy="22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91" name="Object 23"/>
          <p:cNvGraphicFramePr>
            <a:graphicFrameLocks noChangeAspect="1"/>
          </p:cNvGraphicFramePr>
          <p:nvPr/>
        </p:nvGraphicFramePr>
        <p:xfrm>
          <a:off x="1752600" y="3962400"/>
          <a:ext cx="22066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98" name="Формула" r:id="rId10" imgW="164880" imgH="228600" progId="Equation.3">
                  <p:embed/>
                </p:oleObj>
              </mc:Choice>
              <mc:Fallback>
                <p:oleObj name="Формула" r:id="rId10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962400"/>
                        <a:ext cx="22066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5435600" y="2276475"/>
            <a:ext cx="3200400" cy="1184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Розв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’</a:t>
            </a:r>
            <a:r>
              <a:rPr lang="uk-UA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язання</a:t>
            </a:r>
            <a:endParaRPr lang="uk-UA" sz="4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ct val="50000"/>
              </a:spcBef>
            </a:pPr>
            <a:r>
              <a:rPr lang="uk-UA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7193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2599503"/>
              </p:ext>
            </p:extLst>
          </p:nvPr>
        </p:nvGraphicFramePr>
        <p:xfrm>
          <a:off x="3845355" y="4397912"/>
          <a:ext cx="3913453" cy="701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99" name="Уравнение" r:id="rId12" imgW="939600" imgH="228600" progId="Equation.3">
                  <p:embed/>
                </p:oleObj>
              </mc:Choice>
              <mc:Fallback>
                <p:oleObj name="Уравнение" r:id="rId12" imgW="939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5355" y="4397912"/>
                        <a:ext cx="3913453" cy="7012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94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5618486"/>
              </p:ext>
            </p:extLst>
          </p:nvPr>
        </p:nvGraphicFramePr>
        <p:xfrm>
          <a:off x="5596906" y="3048000"/>
          <a:ext cx="2431477" cy="672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00" name="Уравнение" r:id="rId14" imgW="609480" imgH="228600" progId="Equation.3">
                  <p:embed/>
                </p:oleObj>
              </mc:Choice>
              <mc:Fallback>
                <p:oleObj name="Уравнение" r:id="rId14" imgW="609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6906" y="3048000"/>
                        <a:ext cx="2431477" cy="6729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95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1557415"/>
              </p:ext>
            </p:extLst>
          </p:nvPr>
        </p:nvGraphicFramePr>
        <p:xfrm>
          <a:off x="564045" y="5075239"/>
          <a:ext cx="5218112" cy="1843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01" name="Уравнение" r:id="rId16" imgW="1130040" imgH="660240" progId="Equation.3">
                  <p:embed/>
                </p:oleObj>
              </mc:Choice>
              <mc:Fallback>
                <p:oleObj name="Уравнение" r:id="rId16" imgW="113004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045" y="5075239"/>
                        <a:ext cx="5218112" cy="18436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6" name="Rectangle 28"/>
          <p:cNvSpPr>
            <a:spLocks noChangeArrowheads="1"/>
          </p:cNvSpPr>
          <p:nvPr/>
        </p:nvSpPr>
        <p:spPr bwMode="auto">
          <a:xfrm>
            <a:off x="4356100" y="1196975"/>
            <a:ext cx="32400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>
                <a:effectLst/>
              </a:rPr>
              <a:t>Знайти значення</a:t>
            </a:r>
            <a:r>
              <a:rPr lang="uk-UA">
                <a:effectLst/>
              </a:rPr>
              <a:t>             </a:t>
            </a:r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7946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51520" y="62594"/>
            <a:ext cx="8686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 dirty="0">
                <a:effectLst/>
              </a:rPr>
              <a:t>4) </a:t>
            </a:r>
            <a:r>
              <a:rPr lang="uk-UA" sz="2400" dirty="0">
                <a:effectLst/>
              </a:rPr>
              <a:t>На малюнку зображений графік функції                та дотичні до нього в точках      </a:t>
            </a:r>
            <a:r>
              <a:rPr lang="uk-UA" sz="2400" dirty="0" smtClean="0">
                <a:effectLst/>
              </a:rPr>
              <a:t>і       .  Користуючись </a:t>
            </a:r>
            <a:r>
              <a:rPr lang="uk-UA" sz="2400" dirty="0">
                <a:effectLst/>
              </a:rPr>
              <a:t>геометричним змістом похідної, знайдіть                              </a:t>
            </a:r>
            <a:r>
              <a:rPr lang="uk-UA" sz="2400" dirty="0" smtClean="0">
                <a:effectLst/>
              </a:rPr>
              <a:t>.</a:t>
            </a:r>
            <a:endParaRPr lang="ru-RU" sz="2400" dirty="0">
              <a:effectLst/>
            </a:endParaRPr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5216422"/>
              </p:ext>
            </p:extLst>
          </p:nvPr>
        </p:nvGraphicFramePr>
        <p:xfrm>
          <a:off x="5868144" y="154898"/>
          <a:ext cx="9144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6" name="Формула" r:id="rId3" imgW="583920" imgH="203040" progId="Equation.3">
                  <p:embed/>
                </p:oleObj>
              </mc:Choice>
              <mc:Fallback>
                <p:oleObj name="Формула" r:id="rId3" imgW="5839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154898"/>
                        <a:ext cx="91440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35013"/>
              </p:ext>
            </p:extLst>
          </p:nvPr>
        </p:nvGraphicFramePr>
        <p:xfrm>
          <a:off x="2286000" y="430882"/>
          <a:ext cx="26828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7" name="Формула" r:id="rId5" imgW="152280" imgH="215640" progId="Equation.3">
                  <p:embed/>
                </p:oleObj>
              </mc:Choice>
              <mc:Fallback>
                <p:oleObj name="Формула" r:id="rId5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30882"/>
                        <a:ext cx="268287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7251359"/>
              </p:ext>
            </p:extLst>
          </p:nvPr>
        </p:nvGraphicFramePr>
        <p:xfrm>
          <a:off x="2808773" y="474679"/>
          <a:ext cx="292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8" name="Формула" r:id="rId7" imgW="164880" imgH="215640" progId="Equation.3">
                  <p:embed/>
                </p:oleObj>
              </mc:Choice>
              <mc:Fallback>
                <p:oleObj name="Формула" r:id="rId7" imgW="164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8773" y="474679"/>
                        <a:ext cx="2921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2458450"/>
              </p:ext>
            </p:extLst>
          </p:nvPr>
        </p:nvGraphicFramePr>
        <p:xfrm>
          <a:off x="3024188" y="836613"/>
          <a:ext cx="17526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9" name="Формула" r:id="rId9" imgW="952200" imgH="215640" progId="Equation.3">
                  <p:embed/>
                </p:oleObj>
              </mc:Choice>
              <mc:Fallback>
                <p:oleObj name="Формула" r:id="rId9" imgW="9522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4188" y="836613"/>
                        <a:ext cx="175260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7" name="Line 7"/>
          <p:cNvSpPr>
            <a:spLocks noChangeShapeType="1"/>
          </p:cNvSpPr>
          <p:nvPr/>
        </p:nvSpPr>
        <p:spPr bwMode="auto">
          <a:xfrm flipH="1" flipV="1">
            <a:off x="3048000" y="12954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609600" y="4114800"/>
            <a:ext cx="533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9" name="Freeform 9"/>
          <p:cNvSpPr>
            <a:spLocks/>
          </p:cNvSpPr>
          <p:nvPr/>
        </p:nvSpPr>
        <p:spPr bwMode="auto">
          <a:xfrm>
            <a:off x="990600" y="2057400"/>
            <a:ext cx="4114800" cy="1460500"/>
          </a:xfrm>
          <a:custGeom>
            <a:avLst/>
            <a:gdLst>
              <a:gd name="T0" fmla="*/ 2736 w 2736"/>
              <a:gd name="T1" fmla="*/ 56 h 632"/>
              <a:gd name="T2" fmla="*/ 2016 w 2736"/>
              <a:gd name="T3" fmla="*/ 584 h 632"/>
              <a:gd name="T4" fmla="*/ 960 w 2736"/>
              <a:gd name="T5" fmla="*/ 8 h 632"/>
              <a:gd name="T6" fmla="*/ 0 w 2736"/>
              <a:gd name="T7" fmla="*/ 632 h 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36" h="632">
                <a:moveTo>
                  <a:pt x="2736" y="56"/>
                </a:moveTo>
                <a:cubicBezTo>
                  <a:pt x="2524" y="324"/>
                  <a:pt x="2312" y="592"/>
                  <a:pt x="2016" y="584"/>
                </a:cubicBezTo>
                <a:cubicBezTo>
                  <a:pt x="1720" y="576"/>
                  <a:pt x="1296" y="0"/>
                  <a:pt x="960" y="8"/>
                </a:cubicBezTo>
                <a:cubicBezTo>
                  <a:pt x="624" y="16"/>
                  <a:pt x="312" y="324"/>
                  <a:pt x="0" y="63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V="1">
            <a:off x="2362200" y="2667000"/>
            <a:ext cx="29718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1042988" y="2060575"/>
            <a:ext cx="2857500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2895600" y="41148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3124200" y="1371600"/>
            <a:ext cx="2063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effectLst/>
              </a:rPr>
              <a:t>y</a:t>
            </a:r>
            <a:endParaRPr lang="ru-RU" sz="1200">
              <a:effectLst/>
            </a:endParaRP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5943600" y="4114800"/>
            <a:ext cx="228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effectLst/>
              </a:rPr>
              <a:t>x</a:t>
            </a:r>
            <a:endParaRPr lang="ru-RU" sz="1200">
              <a:effectLst/>
            </a:endParaRP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3048000" y="4114800"/>
            <a:ext cx="30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200">
                <a:effectLst/>
              </a:rPr>
              <a:t>0</a:t>
            </a:r>
            <a:endParaRPr lang="ru-RU" sz="1200">
              <a:effectLst/>
            </a:endParaRPr>
          </a:p>
        </p:txBody>
      </p:sp>
      <p:graphicFrame>
        <p:nvGraphicFramePr>
          <p:cNvPr id="10256" name="Object 16"/>
          <p:cNvGraphicFramePr>
            <a:graphicFrameLocks noChangeAspect="1"/>
          </p:cNvGraphicFramePr>
          <p:nvPr/>
        </p:nvGraphicFramePr>
        <p:xfrm>
          <a:off x="2514600" y="4114800"/>
          <a:ext cx="2540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0" name="Формула" r:id="rId11" imgW="253800" imgH="203040" progId="Equation.3">
                  <p:embed/>
                </p:oleObj>
              </mc:Choice>
              <mc:Fallback>
                <p:oleObj name="Формула" r:id="rId11" imgW="253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114800"/>
                        <a:ext cx="2540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7" name="Line 17"/>
          <p:cNvSpPr>
            <a:spLocks noChangeShapeType="1"/>
          </p:cNvSpPr>
          <p:nvPr/>
        </p:nvSpPr>
        <p:spPr bwMode="auto">
          <a:xfrm>
            <a:off x="2438400" y="2057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>
            <a:off x="2438400" y="2362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>
            <a:off x="2438400" y="2590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>
            <a:off x="2438400" y="2895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1" name="Line 21"/>
          <p:cNvSpPr>
            <a:spLocks noChangeShapeType="1"/>
          </p:cNvSpPr>
          <p:nvPr/>
        </p:nvSpPr>
        <p:spPr bwMode="auto">
          <a:xfrm>
            <a:off x="2438400" y="3200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>
            <a:off x="2438400" y="3429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3" name="Line 23"/>
          <p:cNvSpPr>
            <a:spLocks noChangeShapeType="1"/>
          </p:cNvSpPr>
          <p:nvPr/>
        </p:nvSpPr>
        <p:spPr bwMode="auto">
          <a:xfrm>
            <a:off x="2438400" y="3733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4" name="Oval 24"/>
          <p:cNvSpPr>
            <a:spLocks noChangeArrowheads="1"/>
          </p:cNvSpPr>
          <p:nvPr/>
        </p:nvSpPr>
        <p:spPr bwMode="auto">
          <a:xfrm>
            <a:off x="2438400" y="4038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0265" name="Object 25"/>
          <p:cNvGraphicFramePr>
            <a:graphicFrameLocks noChangeAspect="1"/>
          </p:cNvGraphicFramePr>
          <p:nvPr/>
        </p:nvGraphicFramePr>
        <p:xfrm>
          <a:off x="4191000" y="4191000"/>
          <a:ext cx="160338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1" name="Формула" r:id="rId13" imgW="152280" imgH="215640" progId="Equation.3">
                  <p:embed/>
                </p:oleObj>
              </mc:Choice>
              <mc:Fallback>
                <p:oleObj name="Формула" r:id="rId13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191000"/>
                        <a:ext cx="160338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6" name="Object 26"/>
          <p:cNvGraphicFramePr>
            <a:graphicFrameLocks noChangeAspect="1"/>
          </p:cNvGraphicFramePr>
          <p:nvPr/>
        </p:nvGraphicFramePr>
        <p:xfrm>
          <a:off x="2286000" y="4191000"/>
          <a:ext cx="17462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2" name="Формула" r:id="rId14" imgW="164880" imgH="215640" progId="Equation.3">
                  <p:embed/>
                </p:oleObj>
              </mc:Choice>
              <mc:Fallback>
                <p:oleObj name="Формула" r:id="rId14" imgW="164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191000"/>
                        <a:ext cx="174625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7" name="Line 27"/>
          <p:cNvSpPr>
            <a:spLocks noChangeShapeType="1"/>
          </p:cNvSpPr>
          <p:nvPr/>
        </p:nvSpPr>
        <p:spPr bwMode="auto">
          <a:xfrm>
            <a:off x="4267200" y="3429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8" name="Line 28"/>
          <p:cNvSpPr>
            <a:spLocks noChangeShapeType="1"/>
          </p:cNvSpPr>
          <p:nvPr/>
        </p:nvSpPr>
        <p:spPr bwMode="auto">
          <a:xfrm>
            <a:off x="4267200" y="3657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9" name="Line 29"/>
          <p:cNvSpPr>
            <a:spLocks noChangeShapeType="1"/>
          </p:cNvSpPr>
          <p:nvPr/>
        </p:nvSpPr>
        <p:spPr bwMode="auto">
          <a:xfrm>
            <a:off x="4267200" y="3962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70" name="Oval 30"/>
          <p:cNvSpPr>
            <a:spLocks noChangeArrowheads="1"/>
          </p:cNvSpPr>
          <p:nvPr/>
        </p:nvSpPr>
        <p:spPr bwMode="auto">
          <a:xfrm>
            <a:off x="4267200" y="4038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0271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8800783"/>
              </p:ext>
            </p:extLst>
          </p:nvPr>
        </p:nvGraphicFramePr>
        <p:xfrm>
          <a:off x="6156325" y="2471738"/>
          <a:ext cx="2781994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3" name="Формула" r:id="rId15" imgW="1155600" imgH="228600" progId="Equation.3">
                  <p:embed/>
                </p:oleObj>
              </mc:Choice>
              <mc:Fallback>
                <p:oleObj name="Формула" r:id="rId15" imgW="1155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2471738"/>
                        <a:ext cx="2781994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2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5685474"/>
              </p:ext>
            </p:extLst>
          </p:nvPr>
        </p:nvGraphicFramePr>
        <p:xfrm>
          <a:off x="6156325" y="3162301"/>
          <a:ext cx="280035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4" name="Уравнение" r:id="rId17" imgW="1117440" imgH="228600" progId="Equation.3">
                  <p:embed/>
                </p:oleObj>
              </mc:Choice>
              <mc:Fallback>
                <p:oleObj name="Уравнение" r:id="rId17" imgW="1117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3162301"/>
                        <a:ext cx="2800350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3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690680"/>
              </p:ext>
            </p:extLst>
          </p:nvPr>
        </p:nvGraphicFramePr>
        <p:xfrm>
          <a:off x="6116289" y="3943351"/>
          <a:ext cx="278199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5" name="Формула" r:id="rId19" imgW="1155600" imgH="215640" progId="Equation.3">
                  <p:embed/>
                </p:oleObj>
              </mc:Choice>
              <mc:Fallback>
                <p:oleObj name="Формула" r:id="rId19" imgW="11556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6289" y="3943351"/>
                        <a:ext cx="2781995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4" name="Rectangle 34"/>
          <p:cNvSpPr>
            <a:spLocks noChangeArrowheads="1"/>
          </p:cNvSpPr>
          <p:nvPr/>
        </p:nvSpPr>
        <p:spPr bwMode="auto">
          <a:xfrm>
            <a:off x="5847166" y="1397930"/>
            <a:ext cx="307816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uk-UA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Розв’язання</a:t>
            </a:r>
          </a:p>
        </p:txBody>
      </p:sp>
      <p:pic>
        <p:nvPicPr>
          <p:cNvPr id="35" name="Picture 14" descr="splash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5410199"/>
            <a:ext cx="9131300" cy="13906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58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3.infourok.ru/uploads/ex/00c7/0000144e-77dc4936/640/img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1"/>
            <a:ext cx="8856984" cy="6552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27984" y="3789040"/>
            <a:ext cx="4032448" cy="70609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Збираємо</a:t>
            </a:r>
            <a:endParaRPr lang="uk-UA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77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>
          <a:xfrm>
            <a:off x="147917" y="116632"/>
            <a:ext cx="8869335" cy="662473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 defTabSz="342902">
              <a:defRPr/>
            </a:pPr>
            <a:r>
              <a:rPr lang="ru-RU" sz="21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Рівняння</a:t>
            </a:r>
            <a:r>
              <a:rPr lang="ru-RU" sz="21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дотичної</a:t>
            </a:r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до </a:t>
            </a:r>
            <a:r>
              <a:rPr lang="ru-RU" sz="2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графіка</a:t>
            </a:r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функції</a:t>
            </a:r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у = </a:t>
            </a:r>
            <a:r>
              <a:rPr lang="en-US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f(x), </a:t>
            </a:r>
            <a:r>
              <a:rPr lang="ru-RU" sz="2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що</a:t>
            </a:r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проведена в </a:t>
            </a:r>
            <a:r>
              <a:rPr lang="ru-RU" sz="2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точці</a:t>
            </a:r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з </a:t>
            </a:r>
            <a:r>
              <a:rPr lang="ru-RU" sz="2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абсцисою</a:t>
            </a:r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х</a:t>
            </a:r>
            <a:r>
              <a:rPr lang="ru-RU" sz="2100" baseline="-25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2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що</a:t>
            </a:r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належить</a:t>
            </a:r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графіку</a:t>
            </a:r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функцій</a:t>
            </a:r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2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має</a:t>
            </a:r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1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вигляд</a:t>
            </a:r>
            <a:r>
              <a:rPr lang="ru-RU" sz="21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1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n-US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                    </a:t>
            </a:r>
            <a:r>
              <a:rPr lang="ru-RU" sz="21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Приклад 1.</a:t>
            </a:r>
            <a:r>
              <a:rPr lang="en-US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n-US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Складіть</a:t>
            </a:r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рівняння</a:t>
            </a:r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дотичної</a:t>
            </a:r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до </a:t>
            </a:r>
            <a:r>
              <a:rPr lang="ru-RU" sz="2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графіка</a:t>
            </a:r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функції</a:t>
            </a:r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 </a:t>
            </a:r>
            <a:r>
              <a:rPr lang="en-US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f(x) = </a:t>
            </a:r>
            <a:r>
              <a:rPr lang="en-US" sz="2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ln</a:t>
            </a:r>
            <a:r>
              <a:rPr lang="en-US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 </a:t>
            </a:r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 + х</a:t>
            </a:r>
            <a:r>
              <a:rPr lang="ru-RU" sz="210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 в </a:t>
            </a:r>
            <a:r>
              <a:rPr lang="ru-RU" sz="2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точці</a:t>
            </a:r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з </a:t>
            </a:r>
            <a:r>
              <a:rPr lang="ru-RU" sz="2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абсцисою</a:t>
            </a:r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х</a:t>
            </a:r>
            <a:r>
              <a:rPr lang="ru-RU" sz="2100" baseline="-25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 1.</a:t>
            </a:r>
            <a:r>
              <a:rPr lang="en-US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n-US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Розв’язання</a:t>
            </a:r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  </a:t>
            </a:r>
            <a:b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21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n-US" sz="21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n-US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uk-UA" sz="21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uk-UA" sz="21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1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Тому </a:t>
            </a:r>
            <a:r>
              <a:rPr lang="ru-RU" sz="2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рівняння</a:t>
            </a:r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дотичної</a:t>
            </a:r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має</a:t>
            </a:r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вигляд</a:t>
            </a:r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у = 1 + 3(х - 1), </a:t>
            </a:r>
            <a:r>
              <a:rPr lang="ru-RU" sz="21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у= 1+3х-3 </a:t>
            </a:r>
            <a:r>
              <a:rPr lang="ru-RU" sz="21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або</a:t>
            </a:r>
            <a:r>
              <a:rPr lang="ru-RU" sz="21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після</a:t>
            </a:r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спрощення</a:t>
            </a:r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у = 3х - 2.</a:t>
            </a:r>
            <a:b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21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                     </a:t>
            </a:r>
            <a:r>
              <a:rPr lang="ru-RU" sz="21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Приклад 2.</a:t>
            </a:r>
            <a:r>
              <a:rPr lang="en-US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n-US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Складіть</a:t>
            </a:r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рівняння</a:t>
            </a:r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дотичної</a:t>
            </a:r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до </a:t>
            </a:r>
            <a:r>
              <a:rPr lang="ru-RU" sz="2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графіка</a:t>
            </a:r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функції</a:t>
            </a:r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 </a:t>
            </a:r>
            <a:r>
              <a:rPr lang="en-US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f(</a:t>
            </a:r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х) = х</a:t>
            </a:r>
            <a:r>
              <a:rPr lang="ru-RU" sz="210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 - 4х + 7, яка </a:t>
            </a:r>
            <a:r>
              <a:rPr lang="ru-RU" sz="2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паралельна</a:t>
            </a:r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прямій</a:t>
            </a:r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у = 2х.</a:t>
            </a:r>
            <a:b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Розв’язання</a:t>
            </a:r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ru-RU" sz="2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Кутовий</a:t>
            </a:r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коефіцієнт</a:t>
            </a:r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прямої</a:t>
            </a:r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у = 2х </a:t>
            </a:r>
            <a:r>
              <a:rPr lang="ru-RU" sz="2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дорівнює</a:t>
            </a:r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2. Тому </a:t>
            </a:r>
            <a:r>
              <a:rPr lang="ru-RU" sz="2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кутовий</a:t>
            </a:r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коефіцієнт</a:t>
            </a:r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шуканої</a:t>
            </a:r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дотичної</a:t>
            </a:r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також</a:t>
            </a:r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має</a:t>
            </a:r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дорівнювати</a:t>
            </a:r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2, </a:t>
            </a:r>
            <a:r>
              <a:rPr lang="ru-RU" sz="2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оскільки</a:t>
            </a:r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вона </a:t>
            </a:r>
            <a:r>
              <a:rPr lang="ru-RU" sz="2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паралельна</a:t>
            </a:r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 до </a:t>
            </a:r>
            <a:r>
              <a:rPr lang="ru-RU" sz="2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прямої</a:t>
            </a:r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у = 2х. </a:t>
            </a:r>
            <a:r>
              <a:rPr lang="ru-RU" sz="2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Отже</a:t>
            </a:r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 </a:t>
            </a:r>
            <a:r>
              <a:rPr lang="en-US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f‘(</a:t>
            </a:r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</a:t>
            </a:r>
            <a:r>
              <a:rPr lang="ru-RU" sz="2100" baseline="-25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= 2, де х</a:t>
            </a:r>
            <a:r>
              <a:rPr lang="ru-RU" sz="2100" baseline="-25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 - </a:t>
            </a:r>
            <a:r>
              <a:rPr lang="ru-RU" sz="2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шукана</a:t>
            </a:r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точка. </a:t>
            </a:r>
            <a:r>
              <a:rPr lang="ru-RU" sz="2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Маємо</a:t>
            </a:r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 </a:t>
            </a:r>
            <a:r>
              <a:rPr lang="en-US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 '(</a:t>
            </a:r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х) = 2х - 4. З </a:t>
            </a:r>
            <a:r>
              <a:rPr lang="ru-RU" sz="2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рівняння</a:t>
            </a:r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2х - 4 = 2 </a:t>
            </a:r>
            <a:r>
              <a:rPr lang="ru-RU" sz="2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маємо</a:t>
            </a:r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х</a:t>
            </a:r>
            <a:r>
              <a:rPr lang="ru-RU" sz="2100" baseline="-25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 = 3. </a:t>
            </a:r>
            <a:r>
              <a:rPr lang="en-US" sz="21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n-US" sz="21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1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Тоді</a:t>
            </a:r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 </a:t>
            </a:r>
            <a:r>
              <a:rPr lang="en-US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f(3) = </a:t>
            </a:r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</a:t>
            </a:r>
            <a:r>
              <a:rPr lang="ru-RU" sz="210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 - 4 ∙ 3 + 7 = 4.</a:t>
            </a:r>
            <a:b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Шукане</a:t>
            </a:r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рівняння</a:t>
            </a:r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дотичної</a:t>
            </a:r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у = 4 + 2(х - 3) </a:t>
            </a:r>
            <a:r>
              <a:rPr lang="ru-RU" sz="2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або</a:t>
            </a:r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після</a:t>
            </a:r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спрощень</a:t>
            </a:r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1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 </a:t>
            </a:r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 2х - 2.</a:t>
            </a:r>
            <a:b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﻿</a:t>
            </a:r>
          </a:p>
        </p:txBody>
      </p:sp>
      <p:pic>
        <p:nvPicPr>
          <p:cNvPr id="49155" name="Рисунок 2" descr="image1670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46" y="2276872"/>
            <a:ext cx="5184576" cy="6193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Рисунок 3" descr="image1671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452" y="2276871"/>
            <a:ext cx="2853734" cy="6193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Рисунок 4" descr="image1669.jp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224" y="876332"/>
            <a:ext cx="3240360" cy="3204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406755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59000">
              <a:schemeClr val="accent4">
                <a:lumMod val="0"/>
                <a:lumOff val="100000"/>
              </a:schemeClr>
            </a:gs>
            <a:gs pos="85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233171" y="3872535"/>
            <a:ext cx="6651197" cy="1512168"/>
          </a:xfrm>
          <a:gradFill>
            <a:gsLst>
              <a:gs pos="10000">
                <a:schemeClr val="accent4">
                  <a:tint val="83000"/>
                  <a:satMod val="100000"/>
                  <a:lumMod val="100000"/>
                </a:schemeClr>
              </a:gs>
              <a:gs pos="71000">
                <a:schemeClr val="bg1">
                  <a:lumMod val="95000"/>
                </a:schemeClr>
              </a:gs>
            </a:gsLst>
          </a:gra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Tx/>
              <a:buNone/>
            </a:pP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</a:t>
            </a:r>
            <a:r>
              <a:rPr lang="en-US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=k</a:t>
            </a:r>
            <a:r>
              <a:rPr lang="en-US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+b</a:t>
            </a:r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</a:t>
            </a:r>
          </a:p>
          <a:p>
            <a:pPr>
              <a:buFontTx/>
              <a:buNone/>
            </a:pP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&lt;=&gt;   k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=k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  &lt;=&gt;  y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IIy</a:t>
            </a:r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  <a:p>
            <a:pPr>
              <a:buFontTx/>
              <a:buNone/>
            </a:pPr>
            <a:r>
              <a:rPr lang="uk-UA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</a:t>
            </a:r>
            <a:r>
              <a:rPr lang="en-US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=k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+b</a:t>
            </a:r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</a:t>
            </a:r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772" name="AutoShape 4"/>
          <p:cNvSpPr>
            <a:spLocks/>
          </p:cNvSpPr>
          <p:nvPr/>
        </p:nvSpPr>
        <p:spPr bwMode="auto">
          <a:xfrm>
            <a:off x="966251" y="3657069"/>
            <a:ext cx="287338" cy="1943100"/>
          </a:xfrm>
          <a:prstGeom prst="leftBrace">
            <a:avLst>
              <a:gd name="adj1" fmla="val 5635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2775" name="WordArt 7"/>
          <p:cNvSpPr>
            <a:spLocks noChangeArrowheads="1" noChangeShapeType="1" noTextEdit="1"/>
          </p:cNvSpPr>
          <p:nvPr/>
        </p:nvSpPr>
        <p:spPr bwMode="auto">
          <a:xfrm>
            <a:off x="539552" y="404813"/>
            <a:ext cx="8064698" cy="28081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4190"/>
              </a:avLst>
            </a:prstTxWarp>
          </a:bodyPr>
          <a:lstStyle/>
          <a:p>
            <a:pPr algn="ctr"/>
            <a:r>
              <a:rPr lang="ru-RU" sz="3600" b="1" kern="1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mpact" panose="020B0806030902050204" pitchFamily="34" charset="0"/>
              </a:rPr>
              <a:t>Умова</a:t>
            </a:r>
            <a:r>
              <a:rPr lang="ru-RU" sz="3600" b="1" kern="1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Impact" panose="020B0806030902050204" pitchFamily="34" charset="0"/>
              </a:rPr>
              <a:t> </a:t>
            </a:r>
            <a:r>
              <a:rPr lang="ru-RU" sz="3600" b="1" kern="1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mpact" panose="020B0806030902050204" pitchFamily="34" charset="0"/>
              </a:rPr>
              <a:t>паралельності</a:t>
            </a:r>
            <a:r>
              <a:rPr lang="ru-RU" sz="36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ru-RU" sz="3600" b="1" kern="1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mpact" panose="020B0806030902050204" pitchFamily="34" charset="0"/>
              </a:rPr>
              <a:t>прямих</a:t>
            </a:r>
            <a:endParaRPr lang="ru-RU" sz="3600" b="1" kern="1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47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92150"/>
            <a:ext cx="8229600" cy="5434013"/>
          </a:xfr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buFontTx/>
              <a:buNone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			</a:t>
            </a:r>
            <a:r>
              <a:rPr lang="uk-UA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Задача 1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None/>
            </a:pPr>
            <a:r>
              <a:rPr lang="uk-U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                                               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>
              <a:buFontTx/>
              <a:buNone/>
            </a:pP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  <a:r>
              <a:rPr lang="ru-RU" sz="4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 парабол</a:t>
            </a:r>
            <a:r>
              <a:rPr lang="uk-UA" sz="4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і 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</a:t>
            </a:r>
            <a:r>
              <a:rPr lang="ru-RU" sz="4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 4- 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X²</a:t>
            </a:r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вибрано </a:t>
            </a:r>
            <a:r>
              <a:rPr lang="uk-UA" sz="4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дві точки з абсцисами 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ru-RU" sz="4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 -1</a:t>
            </a:r>
            <a:r>
              <a:rPr lang="uk-UA" sz="4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і 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ru-RU" sz="4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=3</a:t>
            </a:r>
            <a:r>
              <a:rPr lang="uk-UA" sz="4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sz="4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Через ці точки проведено січну. Знайти рівняння дотичної до параболи, яка </a:t>
            </a:r>
            <a:r>
              <a:rPr lang="uk-UA" sz="40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паралельна </a:t>
            </a:r>
            <a:r>
              <a:rPr lang="uk-UA" sz="4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січній.</a:t>
            </a:r>
            <a:endParaRPr lang="ru-RU" sz="40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892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645771" y="621333"/>
            <a:ext cx="8229600" cy="5472459"/>
          </a:xfr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FontTx/>
              <a:buNone/>
            </a:pPr>
            <a:r>
              <a:rPr lang="uk-UA" sz="3600" dirty="0"/>
              <a:t>                </a:t>
            </a:r>
            <a:r>
              <a:rPr lang="uk-UA" sz="3600" b="1" dirty="0">
                <a:solidFill>
                  <a:srgbClr val="FF0000"/>
                </a:solidFill>
              </a:rPr>
              <a:t>Розв'язання</a:t>
            </a:r>
          </a:p>
          <a:p>
            <a:pPr>
              <a:buFontTx/>
              <a:buNone/>
            </a:pPr>
            <a:r>
              <a:rPr lang="uk-UA" sz="3600" b="1" dirty="0">
                <a:solidFill>
                  <a:srgbClr val="FF0000"/>
                </a:solidFill>
              </a:rPr>
              <a:t>1)</a:t>
            </a:r>
            <a:r>
              <a:rPr lang="uk-UA" sz="3600" b="1" dirty="0"/>
              <a:t> </a:t>
            </a:r>
            <a:r>
              <a:rPr lang="en-US" sz="3600" b="1" dirty="0">
                <a:solidFill>
                  <a:schemeClr val="tx1"/>
                </a:solidFill>
              </a:rPr>
              <a:t>y</a:t>
            </a:r>
            <a:r>
              <a:rPr lang="uk-UA" sz="3600" b="1" dirty="0">
                <a:solidFill>
                  <a:schemeClr val="tx1"/>
                </a:solidFill>
              </a:rPr>
              <a:t> = </a:t>
            </a:r>
            <a:r>
              <a:rPr lang="en-US" sz="3600" b="1" dirty="0" err="1">
                <a:solidFill>
                  <a:schemeClr val="tx1"/>
                </a:solidFill>
              </a:rPr>
              <a:t>kx</a:t>
            </a:r>
            <a:r>
              <a:rPr lang="uk-UA" sz="3600" b="1" dirty="0">
                <a:solidFill>
                  <a:schemeClr val="tx1"/>
                </a:solidFill>
              </a:rPr>
              <a:t> + </a:t>
            </a:r>
            <a:r>
              <a:rPr lang="en-US" sz="3600" b="1" dirty="0">
                <a:solidFill>
                  <a:schemeClr val="tx1"/>
                </a:solidFill>
              </a:rPr>
              <a:t>b</a:t>
            </a:r>
            <a:r>
              <a:rPr lang="uk-UA" sz="3600" b="1" dirty="0">
                <a:solidFill>
                  <a:schemeClr val="tx1"/>
                </a:solidFill>
              </a:rPr>
              <a:t> – </a:t>
            </a:r>
            <a:r>
              <a:rPr lang="uk-UA" sz="3600" b="1" dirty="0">
                <a:solidFill>
                  <a:srgbClr val="FF0000"/>
                </a:solidFill>
              </a:rPr>
              <a:t>рівняння січної</a:t>
            </a:r>
          </a:p>
          <a:p>
            <a:pPr>
              <a:buFontTx/>
              <a:buNone/>
            </a:pPr>
            <a:r>
              <a:rPr lang="uk-UA" sz="3600" b="1" dirty="0">
                <a:solidFill>
                  <a:schemeClr val="tx1"/>
                </a:solidFill>
              </a:rPr>
              <a:t>Дана січна проходить через точки :</a:t>
            </a:r>
          </a:p>
          <a:p>
            <a:pPr>
              <a:buFontTx/>
              <a:buNone/>
            </a:pPr>
            <a:r>
              <a:rPr lang="uk-UA" sz="3600" b="1" dirty="0">
                <a:solidFill>
                  <a:schemeClr val="tx1"/>
                </a:solidFill>
              </a:rPr>
              <a:t> (-1;3),  (3;-5)</a:t>
            </a:r>
          </a:p>
          <a:p>
            <a:pPr>
              <a:buFontTx/>
              <a:buNone/>
            </a:pPr>
            <a:r>
              <a:rPr lang="uk-UA" sz="3600" b="1" dirty="0">
                <a:solidFill>
                  <a:schemeClr val="tx1"/>
                </a:solidFill>
              </a:rPr>
              <a:t>Складаємо рівняння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uk-UA" sz="3600" b="1" dirty="0">
                <a:solidFill>
                  <a:schemeClr val="tx1"/>
                </a:solidFill>
              </a:rPr>
              <a:t>січної:</a:t>
            </a:r>
            <a:endParaRPr lang="en-US" sz="3600" b="1" dirty="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uk-UA" sz="3600" b="1" dirty="0" smtClean="0">
                <a:solidFill>
                  <a:schemeClr val="tx1"/>
                </a:solidFill>
              </a:rPr>
              <a:t>     3 </a:t>
            </a:r>
            <a:r>
              <a:rPr lang="uk-UA" sz="3600" b="1" dirty="0">
                <a:solidFill>
                  <a:schemeClr val="tx1"/>
                </a:solidFill>
              </a:rPr>
              <a:t>= -</a:t>
            </a:r>
            <a:r>
              <a:rPr lang="fr-FR" sz="3600" b="1" dirty="0">
                <a:solidFill>
                  <a:schemeClr val="tx1"/>
                </a:solidFill>
              </a:rPr>
              <a:t>k + b;           8= -4k,</a:t>
            </a:r>
          </a:p>
          <a:p>
            <a:pPr>
              <a:buFontTx/>
              <a:buNone/>
            </a:pPr>
            <a:r>
              <a:rPr lang="uk-UA" sz="3600" b="1" dirty="0" smtClean="0">
                <a:solidFill>
                  <a:schemeClr val="tx1"/>
                </a:solidFill>
              </a:rPr>
              <a:t>   </a:t>
            </a:r>
            <a:r>
              <a:rPr lang="fr-FR" sz="3600" b="1" dirty="0" smtClean="0">
                <a:solidFill>
                  <a:schemeClr val="tx1"/>
                </a:solidFill>
              </a:rPr>
              <a:t>-</a:t>
            </a:r>
            <a:r>
              <a:rPr lang="fr-FR" sz="3600" b="1" dirty="0">
                <a:solidFill>
                  <a:schemeClr val="tx1"/>
                </a:solidFill>
              </a:rPr>
              <a:t>5 =3k + b;           k= -2, </a:t>
            </a:r>
            <a:r>
              <a:rPr lang="uk-UA" sz="3600" b="1" dirty="0">
                <a:solidFill>
                  <a:schemeClr val="tx1"/>
                </a:solidFill>
              </a:rPr>
              <a:t>то </a:t>
            </a:r>
            <a:r>
              <a:rPr lang="fr-FR" sz="3600" b="1" dirty="0" smtClean="0">
                <a:solidFill>
                  <a:schemeClr val="tx1"/>
                </a:solidFill>
              </a:rPr>
              <a:t>b=1 </a:t>
            </a:r>
            <a:endParaRPr lang="fr-FR" sz="3600" b="1" dirty="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uk-UA" sz="3600" b="1" dirty="0" smtClean="0">
                <a:solidFill>
                  <a:schemeClr val="tx1"/>
                </a:solidFill>
              </a:rPr>
              <a:t>   </a:t>
            </a:r>
            <a:r>
              <a:rPr lang="fr-FR" sz="3600" b="1" dirty="0" smtClean="0">
                <a:solidFill>
                  <a:schemeClr val="tx1"/>
                </a:solidFill>
              </a:rPr>
              <a:t>y</a:t>
            </a:r>
            <a:r>
              <a:rPr lang="fr-FR" sz="3600" b="1" dirty="0">
                <a:solidFill>
                  <a:schemeClr val="tx1"/>
                </a:solidFill>
              </a:rPr>
              <a:t>= -2x +1 –</a:t>
            </a:r>
            <a:r>
              <a:rPr lang="fr-FR" sz="3600" b="1" dirty="0"/>
              <a:t> </a:t>
            </a:r>
            <a:r>
              <a:rPr lang="uk-UA" sz="3600" b="1" dirty="0">
                <a:solidFill>
                  <a:srgbClr val="FF0000"/>
                </a:solidFill>
              </a:rPr>
              <a:t>рівняння січної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5844" name="AutoShape 4"/>
          <p:cNvSpPr>
            <a:spLocks/>
          </p:cNvSpPr>
          <p:nvPr/>
        </p:nvSpPr>
        <p:spPr bwMode="auto">
          <a:xfrm>
            <a:off x="697112" y="4005064"/>
            <a:ext cx="287338" cy="1150937"/>
          </a:xfrm>
          <a:prstGeom prst="leftBrace">
            <a:avLst>
              <a:gd name="adj1" fmla="val 33379"/>
              <a:gd name="adj2" fmla="val 50000"/>
            </a:avLst>
          </a:prstGeom>
          <a:ln>
            <a:headEnd/>
            <a:tailEnd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4397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548680"/>
            <a:ext cx="7848872" cy="5688632"/>
          </a:xfr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buFontTx/>
              <a:buNone/>
            </a:pPr>
            <a:r>
              <a:rPr lang="uk-UA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</a:t>
            </a: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None/>
            </a:pPr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2)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</a:t>
            </a:r>
            <a:r>
              <a:rPr lang="uk-UA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uk-UA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uk-UA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uk-UA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+ 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uk-UA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'(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uk-UA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uk-UA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)(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uk-UA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uk-UA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uk-UA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–</a:t>
            </a:r>
            <a:r>
              <a:rPr lang="uk-UA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рівняння дотичної</a:t>
            </a:r>
          </a:p>
          <a:p>
            <a:pPr>
              <a:buFontTx/>
              <a:buNone/>
            </a:pPr>
            <a:r>
              <a:rPr lang="uk-UA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uk-UA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uk-UA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uk-UA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)=4 - 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uk-UA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uk-UA" sz="4000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uk-UA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;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None/>
            </a:pP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uk-UA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'(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uk-UA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)= -2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uk-UA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;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None/>
            </a:pP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 =4- x</a:t>
            </a: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uk-UA" sz="4000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- 2x</a:t>
            </a: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uk-UA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uk-UA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uk-UA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uk-UA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</a:p>
          <a:p>
            <a:pPr>
              <a:buFontTx/>
              <a:buNone/>
            </a:pP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 = -2x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 +x</a:t>
            </a:r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uk-UA" sz="4000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4,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50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04479" y="214313"/>
            <a:ext cx="7793037" cy="1127125"/>
          </a:xfrm>
        </p:spPr>
        <p:txBody>
          <a:bodyPr/>
          <a:lstStyle/>
          <a:p>
            <a:pPr eaLnBrk="1" hangingPunct="1"/>
            <a:r>
              <a:rPr lang="uk-UA" altLang="uk-UA" sz="3600" b="1" smtClean="0">
                <a:solidFill>
                  <a:srgbClr val="FF0000"/>
                </a:solidFill>
              </a:rPr>
              <a:t>ДИФЕРЕНЦІАЛЬНЕ ЧИСЛЕННЯ</a:t>
            </a:r>
            <a:endParaRPr lang="ru-RU" altLang="uk-UA" sz="3600" b="1" smtClean="0">
              <a:solidFill>
                <a:srgbClr val="FF000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341438"/>
            <a:ext cx="7772400" cy="4506912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None/>
            </a:pPr>
            <a:r>
              <a:rPr lang="uk-UA" altLang="uk-UA" sz="2400" dirty="0" smtClean="0">
                <a:solidFill>
                  <a:srgbClr val="0070C0"/>
                </a:solidFill>
              </a:rPr>
              <a:t>Поняття похідної є одним з основних понять математичного аналізу. 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uk-UA" altLang="uk-UA" sz="2400" dirty="0" smtClean="0">
                <a:solidFill>
                  <a:srgbClr val="0070C0"/>
                </a:solidFill>
              </a:rPr>
              <a:t>Розділ </a:t>
            </a:r>
            <a:r>
              <a:rPr lang="uk-UA" altLang="uk-UA" sz="2800" b="1" dirty="0" smtClean="0">
                <a:solidFill>
                  <a:srgbClr val="0070C0"/>
                </a:solidFill>
              </a:rPr>
              <a:t>математики</a:t>
            </a:r>
            <a:r>
              <a:rPr lang="uk-UA" altLang="uk-UA" sz="2400" dirty="0" smtClean="0">
                <a:solidFill>
                  <a:srgbClr val="0070C0"/>
                </a:solidFill>
              </a:rPr>
              <a:t>, в якому вивчається поняття похідної та її застосування до дослідження функцій, називають </a:t>
            </a:r>
            <a:r>
              <a:rPr lang="uk-UA" altLang="uk-UA" sz="2400" b="1" i="1" dirty="0" smtClean="0">
                <a:solidFill>
                  <a:srgbClr val="0070C0"/>
                </a:solidFill>
              </a:rPr>
              <a:t>диференціальним численням</a:t>
            </a:r>
            <a:r>
              <a:rPr lang="uk-UA" altLang="uk-UA" sz="2400" dirty="0" smtClean="0">
                <a:solidFill>
                  <a:srgbClr val="0070C0"/>
                </a:solidFill>
              </a:rPr>
              <a:t>.</a:t>
            </a:r>
            <a:endParaRPr lang="ru-RU" altLang="uk-UA" sz="2400" dirty="0" smtClean="0">
              <a:solidFill>
                <a:srgbClr val="0070C0"/>
              </a:solidFill>
            </a:endParaRPr>
          </a:p>
          <a:p>
            <a:pPr eaLnBrk="1" hangingPunct="1"/>
            <a:endParaRPr lang="ru-RU" altLang="uk-UA" sz="2400" dirty="0" smtClean="0">
              <a:solidFill>
                <a:srgbClr val="0070C0"/>
              </a:solidFill>
            </a:endParaRPr>
          </a:p>
        </p:txBody>
      </p:sp>
      <p:pic>
        <p:nvPicPr>
          <p:cNvPr id="152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429000"/>
            <a:ext cx="7119392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088" y="3581400"/>
            <a:ext cx="7119392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150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548680"/>
            <a:ext cx="8352928" cy="5688632"/>
          </a:xfr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buFontTx/>
              <a:buNone/>
            </a:pPr>
            <a:endParaRPr lang="uk-UA" dirty="0"/>
          </a:p>
          <a:p>
            <a:pPr>
              <a:buFontTx/>
              <a:buNone/>
            </a:pPr>
            <a:r>
              <a:rPr lang="en-US" sz="3600" b="1" dirty="0">
                <a:solidFill>
                  <a:srgbClr val="FF0000"/>
                </a:solidFill>
              </a:rPr>
              <a:t>3)</a:t>
            </a:r>
            <a:r>
              <a:rPr lang="en-US" sz="3600" b="1" dirty="0"/>
              <a:t> </a:t>
            </a:r>
            <a:r>
              <a:rPr lang="en-US" sz="3600" b="1" dirty="0">
                <a:solidFill>
                  <a:schemeClr val="tx1"/>
                </a:solidFill>
              </a:rPr>
              <a:t>y</a:t>
            </a:r>
            <a:r>
              <a:rPr lang="en-US" sz="1800" b="1" dirty="0">
                <a:solidFill>
                  <a:schemeClr val="tx1"/>
                </a:solidFill>
              </a:rPr>
              <a:t>1</a:t>
            </a:r>
            <a:r>
              <a:rPr lang="en-US" sz="3600" b="1" dirty="0">
                <a:solidFill>
                  <a:schemeClr val="tx1"/>
                </a:solidFill>
              </a:rPr>
              <a:t>=</a:t>
            </a:r>
            <a:r>
              <a:rPr lang="en-US" sz="3600" b="1" dirty="0" err="1">
                <a:solidFill>
                  <a:schemeClr val="tx1"/>
                </a:solidFill>
              </a:rPr>
              <a:t>kx</a:t>
            </a:r>
            <a:r>
              <a:rPr lang="en-US" sz="3600" b="1" dirty="0">
                <a:solidFill>
                  <a:schemeClr val="tx1"/>
                </a:solidFill>
              </a:rPr>
              <a:t> +b</a:t>
            </a:r>
            <a:r>
              <a:rPr lang="en-US" b="1" dirty="0">
                <a:solidFill>
                  <a:schemeClr val="tx1"/>
                </a:solidFill>
              </a:rPr>
              <a:t>1</a:t>
            </a:r>
            <a:r>
              <a:rPr lang="en-US" sz="3600" b="1" dirty="0">
                <a:solidFill>
                  <a:schemeClr val="tx1"/>
                </a:solidFill>
              </a:rPr>
              <a:t>,  y</a:t>
            </a:r>
            <a:r>
              <a:rPr lang="en-US" b="1" dirty="0">
                <a:solidFill>
                  <a:schemeClr val="tx1"/>
                </a:solidFill>
              </a:rPr>
              <a:t>2</a:t>
            </a:r>
            <a:r>
              <a:rPr lang="en-US" sz="3600" b="1" dirty="0">
                <a:solidFill>
                  <a:schemeClr val="tx1"/>
                </a:solidFill>
              </a:rPr>
              <a:t>=k</a:t>
            </a:r>
            <a:r>
              <a:rPr lang="en-US" sz="1800" b="1" dirty="0">
                <a:solidFill>
                  <a:schemeClr val="tx1"/>
                </a:solidFill>
              </a:rPr>
              <a:t>2</a:t>
            </a:r>
            <a:r>
              <a:rPr lang="en-US" sz="3600" b="1" dirty="0">
                <a:solidFill>
                  <a:schemeClr val="tx1"/>
                </a:solidFill>
              </a:rPr>
              <a:t>x +b</a:t>
            </a:r>
            <a:r>
              <a:rPr lang="en-US" b="1" dirty="0">
                <a:solidFill>
                  <a:schemeClr val="tx1"/>
                </a:solidFill>
              </a:rPr>
              <a:t>2</a:t>
            </a:r>
            <a:r>
              <a:rPr lang="en-US" sz="3600" b="1" dirty="0">
                <a:solidFill>
                  <a:schemeClr val="tx1"/>
                </a:solidFill>
              </a:rPr>
              <a:t>,</a:t>
            </a:r>
          </a:p>
          <a:p>
            <a:pPr>
              <a:buFontTx/>
              <a:buNone/>
            </a:pPr>
            <a:r>
              <a:rPr lang="en-US" sz="3600" b="1" dirty="0">
                <a:solidFill>
                  <a:schemeClr val="tx1"/>
                </a:solidFill>
              </a:rPr>
              <a:t>   </a:t>
            </a:r>
          </a:p>
          <a:p>
            <a:pPr>
              <a:buFontTx/>
              <a:buNone/>
            </a:pPr>
            <a:r>
              <a:rPr lang="en-US" sz="3600" b="1" dirty="0">
                <a:solidFill>
                  <a:schemeClr val="tx1"/>
                </a:solidFill>
              </a:rPr>
              <a:t>      k</a:t>
            </a:r>
            <a:r>
              <a:rPr lang="en-US" sz="1800" b="1" dirty="0">
                <a:solidFill>
                  <a:schemeClr val="tx1"/>
                </a:solidFill>
              </a:rPr>
              <a:t>1</a:t>
            </a:r>
            <a:r>
              <a:rPr lang="en-US" sz="3600" b="1" dirty="0">
                <a:solidFill>
                  <a:schemeClr val="tx1"/>
                </a:solidFill>
              </a:rPr>
              <a:t>=k</a:t>
            </a:r>
            <a:r>
              <a:rPr lang="en-US" sz="1800" b="1" dirty="0">
                <a:solidFill>
                  <a:schemeClr val="tx1"/>
                </a:solidFill>
              </a:rPr>
              <a:t>2</a:t>
            </a:r>
            <a:r>
              <a:rPr lang="en-US" sz="3600" b="1" dirty="0">
                <a:solidFill>
                  <a:schemeClr val="tx1"/>
                </a:solidFill>
              </a:rPr>
              <a:t>     &lt;=&gt;   y</a:t>
            </a:r>
            <a:r>
              <a:rPr lang="en-US" sz="1800" b="1" dirty="0">
                <a:solidFill>
                  <a:schemeClr val="tx1"/>
                </a:solidFill>
              </a:rPr>
              <a:t>1</a:t>
            </a:r>
            <a:r>
              <a:rPr lang="en-US" sz="3600" b="1" dirty="0">
                <a:solidFill>
                  <a:schemeClr val="tx1"/>
                </a:solidFill>
              </a:rPr>
              <a:t>||y</a:t>
            </a:r>
            <a:r>
              <a:rPr lang="en-US" sz="1800" b="1" dirty="0">
                <a:solidFill>
                  <a:schemeClr val="tx1"/>
                </a:solidFill>
              </a:rPr>
              <a:t>2</a:t>
            </a:r>
            <a:r>
              <a:rPr lang="en-US" sz="3600" b="1" dirty="0">
                <a:solidFill>
                  <a:schemeClr val="tx1"/>
                </a:solidFill>
              </a:rPr>
              <a:t>  </a:t>
            </a:r>
            <a:endParaRPr lang="ru-RU" sz="3600" b="1" dirty="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ru-RU" sz="3600" b="1" dirty="0">
                <a:solidFill>
                  <a:srgbClr val="FF0000"/>
                </a:solidFill>
              </a:rPr>
              <a:t>4)</a:t>
            </a:r>
            <a:r>
              <a:rPr lang="uk-UA" sz="3600" b="1" dirty="0">
                <a:solidFill>
                  <a:schemeClr val="tx1"/>
                </a:solidFill>
              </a:rPr>
              <a:t>За умовою паралельності </a:t>
            </a:r>
            <a:r>
              <a:rPr lang="uk-UA" sz="3600" b="1" dirty="0" smtClean="0">
                <a:solidFill>
                  <a:schemeClr val="tx1"/>
                </a:solidFill>
              </a:rPr>
              <a:t>прямих, маємо </a:t>
            </a:r>
            <a:r>
              <a:rPr lang="uk-UA" sz="3600" b="1" dirty="0">
                <a:solidFill>
                  <a:schemeClr val="tx1"/>
                </a:solidFill>
              </a:rPr>
              <a:t>:</a:t>
            </a:r>
          </a:p>
          <a:p>
            <a:pPr>
              <a:buFontTx/>
              <a:buNone/>
            </a:pPr>
            <a:r>
              <a:rPr lang="uk-UA" sz="3600" b="1" dirty="0">
                <a:solidFill>
                  <a:schemeClr val="tx1"/>
                </a:solidFill>
              </a:rPr>
              <a:t>              -2</a:t>
            </a:r>
            <a:r>
              <a:rPr lang="en-US" sz="3600" b="1" dirty="0">
                <a:solidFill>
                  <a:schemeClr val="tx1"/>
                </a:solidFill>
              </a:rPr>
              <a:t>x</a:t>
            </a:r>
            <a:r>
              <a:rPr lang="ru-RU" sz="1800" b="1" dirty="0">
                <a:solidFill>
                  <a:schemeClr val="tx1"/>
                </a:solidFill>
              </a:rPr>
              <a:t>0</a:t>
            </a:r>
            <a:r>
              <a:rPr lang="ru-RU" sz="3600" b="1" dirty="0">
                <a:solidFill>
                  <a:schemeClr val="tx1"/>
                </a:solidFill>
              </a:rPr>
              <a:t>= -2</a:t>
            </a:r>
          </a:p>
          <a:p>
            <a:pPr>
              <a:buFontTx/>
              <a:buNone/>
            </a:pPr>
            <a:r>
              <a:rPr lang="ru-RU" sz="3600" b="1" dirty="0">
                <a:solidFill>
                  <a:schemeClr val="tx1"/>
                </a:solidFill>
              </a:rPr>
              <a:t>                 </a:t>
            </a:r>
            <a:r>
              <a:rPr lang="en-US" sz="3600" b="1" dirty="0">
                <a:solidFill>
                  <a:schemeClr val="tx1"/>
                </a:solidFill>
              </a:rPr>
              <a:t>x</a:t>
            </a:r>
            <a:r>
              <a:rPr lang="ru-RU" sz="1800" b="1" dirty="0">
                <a:solidFill>
                  <a:schemeClr val="tx1"/>
                </a:solidFill>
              </a:rPr>
              <a:t>0</a:t>
            </a:r>
            <a:r>
              <a:rPr lang="ru-RU" sz="3600" b="1" dirty="0">
                <a:solidFill>
                  <a:schemeClr val="tx1"/>
                </a:solidFill>
              </a:rPr>
              <a:t>=1.</a:t>
            </a:r>
            <a:endParaRPr lang="uk-UA" sz="3600" b="1" dirty="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uk-UA" sz="3600" b="1" dirty="0">
                <a:solidFill>
                  <a:schemeClr val="tx1"/>
                </a:solidFill>
              </a:rPr>
              <a:t>Отже, </a:t>
            </a:r>
            <a:r>
              <a:rPr lang="en-US" sz="3600" b="1" dirty="0">
                <a:solidFill>
                  <a:schemeClr val="tx1"/>
                </a:solidFill>
              </a:rPr>
              <a:t>y</a:t>
            </a:r>
            <a:r>
              <a:rPr lang="ru-RU" sz="3600" b="1" dirty="0">
                <a:solidFill>
                  <a:schemeClr val="tx1"/>
                </a:solidFill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</a:rPr>
              <a:t>=-</a:t>
            </a:r>
            <a:r>
              <a:rPr lang="ru-RU" sz="3600" b="1" dirty="0">
                <a:solidFill>
                  <a:schemeClr val="tx1"/>
                </a:solidFill>
              </a:rPr>
              <a:t>2</a:t>
            </a:r>
            <a:r>
              <a:rPr lang="en-US" sz="3600" b="1" dirty="0" smtClean="0">
                <a:solidFill>
                  <a:schemeClr val="tx1"/>
                </a:solidFill>
              </a:rPr>
              <a:t>x</a:t>
            </a:r>
            <a:r>
              <a:rPr lang="ru-RU" sz="3600" b="1" dirty="0" smtClean="0">
                <a:solidFill>
                  <a:schemeClr val="tx1"/>
                </a:solidFill>
              </a:rPr>
              <a:t>+5  -</a:t>
            </a:r>
            <a:r>
              <a:rPr lang="ru-RU" sz="3600" b="1" dirty="0" smtClean="0"/>
              <a:t> </a:t>
            </a:r>
            <a:r>
              <a:rPr lang="uk-UA" sz="3600" b="1" dirty="0">
                <a:solidFill>
                  <a:srgbClr val="FF0000"/>
                </a:solidFill>
              </a:rPr>
              <a:t>шукане </a:t>
            </a:r>
            <a:r>
              <a:rPr lang="uk-UA" sz="3600" b="1" dirty="0" smtClean="0">
                <a:solidFill>
                  <a:srgbClr val="FF0000"/>
                </a:solidFill>
              </a:rPr>
              <a:t>рівняння дотичної</a:t>
            </a:r>
            <a:r>
              <a:rPr lang="uk-UA" sz="3600" b="1" dirty="0">
                <a:solidFill>
                  <a:srgbClr val="FF0000"/>
                </a:solidFill>
              </a:rPr>
              <a:t>.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12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2909052"/>
            <a:ext cx="8065392" cy="2049543"/>
          </a:xfr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>
              <a:buFontTx/>
              <a:buNone/>
            </a:pPr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uk-U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fr-FR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</a:t>
            </a:r>
            <a:r>
              <a:rPr lang="fr-FR" sz="17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fr-FR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=k</a:t>
            </a:r>
            <a:r>
              <a:rPr lang="fr-FR" sz="19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fr-FR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 </a:t>
            </a:r>
            <a:r>
              <a:rPr lang="fr-FR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+b</a:t>
            </a:r>
            <a:r>
              <a:rPr lang="fr-FR" sz="1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fr-FR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</a:t>
            </a:r>
          </a:p>
          <a:p>
            <a:pPr>
              <a:buFontTx/>
              <a:buNone/>
            </a:pPr>
            <a:r>
              <a:rPr lang="fr-FR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&lt;=&gt;  k</a:t>
            </a:r>
            <a:r>
              <a:rPr lang="fr-FR" sz="1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fr-FR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·k</a:t>
            </a:r>
            <a:r>
              <a:rPr lang="fr-FR" sz="1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fr-FR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 -1,  &lt;=&gt;  y</a:t>
            </a:r>
            <a:r>
              <a:rPr lang="fr-FR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fr-FR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  <a:r>
              <a:rPr lang="uk-UA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</a:t>
            </a:r>
            <a:r>
              <a:rPr lang="fr-FR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</a:t>
            </a:r>
            <a:r>
              <a:rPr lang="fr-FR" sz="1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  <a:p>
            <a:pPr>
              <a:buFontTx/>
              <a:buNone/>
            </a:pPr>
            <a:r>
              <a:rPr lang="uk-UA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</a:t>
            </a:r>
            <a:r>
              <a:rPr lang="fr-FR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</a:t>
            </a:r>
            <a:r>
              <a:rPr lang="fr-FR" sz="17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fr-FR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=k</a:t>
            </a:r>
            <a:r>
              <a:rPr lang="fr-FR" sz="19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fr-FR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 </a:t>
            </a:r>
            <a:r>
              <a:rPr lang="fr-FR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+b</a:t>
            </a:r>
            <a:r>
              <a:rPr lang="fr-FR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fr-FR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endParaRPr lang="ru-RU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798" name="AutoShape 6"/>
          <p:cNvSpPr>
            <a:spLocks/>
          </p:cNvSpPr>
          <p:nvPr/>
        </p:nvSpPr>
        <p:spPr bwMode="auto">
          <a:xfrm>
            <a:off x="899592" y="2997991"/>
            <a:ext cx="215900" cy="1871663"/>
          </a:xfrm>
          <a:prstGeom prst="leftBrace">
            <a:avLst>
              <a:gd name="adj1" fmla="val 7224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809" name="WordArt 17"/>
          <p:cNvSpPr>
            <a:spLocks noChangeArrowheads="1" noChangeShapeType="1" noTextEdit="1"/>
          </p:cNvSpPr>
          <p:nvPr/>
        </p:nvSpPr>
        <p:spPr bwMode="auto">
          <a:xfrm>
            <a:off x="827088" y="620713"/>
            <a:ext cx="7704137" cy="20161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15593"/>
              </a:avLst>
            </a:prstTxWarp>
          </a:bodyPr>
          <a:lstStyle/>
          <a:p>
            <a:pPr algn="ctr"/>
            <a:r>
              <a:rPr lang="ru-RU" sz="3600" b="1" kern="10" dirty="0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Impact" panose="020B0806030902050204" pitchFamily="34" charset="0"/>
              </a:rPr>
              <a:t>Умова</a:t>
            </a:r>
            <a:r>
              <a:rPr lang="ru-RU" sz="3600" b="1" kern="10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ru-RU" sz="3600" b="1" kern="10" dirty="0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Impact" panose="020B0806030902050204" pitchFamily="34" charset="0"/>
              </a:rPr>
              <a:t>перпендикулярності</a:t>
            </a:r>
            <a:r>
              <a:rPr lang="ru-RU" sz="3600" b="1" kern="10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ru-RU" sz="3600" b="1" kern="10" dirty="0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Impact" panose="020B0806030902050204" pitchFamily="34" charset="0"/>
              </a:rPr>
              <a:t>прямих</a:t>
            </a:r>
            <a:endParaRPr lang="ru-RU" sz="3600" b="1" kern="10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46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84784"/>
            <a:ext cx="8208912" cy="4824536"/>
          </a:xfr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FontTx/>
              <a:buNone/>
            </a:pPr>
            <a:endParaRPr lang="uk-UA" sz="4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None/>
            </a:pPr>
            <a:r>
              <a:rPr lang="uk-UA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Записати </a:t>
            </a:r>
            <a:r>
              <a:rPr lang="uk-UA" sz="4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рівняння дотичної до графіка функції  </a:t>
            </a:r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ru-RU" sz="4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ru-RU" sz="4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)= -</a:t>
            </a:r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uk-UA" sz="48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ru-RU" sz="4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+4,</a:t>
            </a:r>
            <a:r>
              <a:rPr lang="uk-UA" sz="4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яка перпендикулярна до прямої  </a:t>
            </a:r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ru-RU" sz="4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-2</a:t>
            </a:r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</a:t>
            </a:r>
            <a:r>
              <a:rPr lang="ru-RU" sz="4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+2=0.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2843213" y="620713"/>
            <a:ext cx="27368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Задача </a:t>
            </a:r>
            <a:r>
              <a:rPr lang="uk-UA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651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764704"/>
            <a:ext cx="8136904" cy="5184576"/>
          </a:xfr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68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uk-UA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</a:t>
            </a:r>
            <a:r>
              <a:rPr lang="uk-UA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Розв'язання</a:t>
            </a:r>
            <a:endParaRPr lang="uk-UA" sz="4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 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 f(x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+f '(x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)(x-x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 (x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= -x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uk-UA" sz="40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+4,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 '(x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= -2x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</a:t>
            </a:r>
            <a:r>
              <a:rPr lang="ru-RU" sz="4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 -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uk-UA" sz="40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ru-RU" sz="4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+4 - 2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ru-RU" sz="4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ru-RU" sz="4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ru-RU" sz="4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</a:t>
            </a:r>
            <a:r>
              <a:rPr lang="ru-RU" sz="4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 -2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ru-RU" sz="4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+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uk-UA" sz="40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ru-RU" sz="4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+4   - </a:t>
            </a:r>
            <a:r>
              <a:rPr lang="uk-UA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рівняння дотичної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</a:t>
            </a:r>
            <a:r>
              <a:rPr lang="ru-RU" sz="4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 0,5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ru-RU" sz="4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+1   - </a:t>
            </a:r>
            <a:r>
              <a:rPr lang="uk-UA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рівняння прямої перпендикулярної до дотичної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66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620712"/>
            <a:ext cx="8229600" cy="5400576"/>
          </a:xfr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69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</a:t>
            </a: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None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uk-UA" sz="5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За умовою перпендикулярності</a:t>
            </a:r>
          </a:p>
          <a:p>
            <a:pPr>
              <a:buFontTx/>
              <a:buNone/>
            </a:pPr>
            <a:r>
              <a:rPr lang="uk-UA" sz="5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прямих </a:t>
            </a:r>
            <a:r>
              <a:rPr lang="uk-UA" sz="5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маємо :</a:t>
            </a:r>
          </a:p>
          <a:p>
            <a:pPr>
              <a:buFontTx/>
              <a:buNone/>
            </a:pPr>
            <a:r>
              <a:rPr lang="uk-UA" sz="5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якщо </a:t>
            </a:r>
            <a:r>
              <a:rPr lang="en-US" sz="5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k</a:t>
            </a: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1</a:t>
            </a:r>
            <a:r>
              <a:rPr lang="uk-UA" sz="5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= -2</a:t>
            </a:r>
            <a:r>
              <a:rPr lang="en-US" sz="5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x</a:t>
            </a:r>
            <a:r>
              <a:rPr lang="uk-UA" sz="5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, </a:t>
            </a:r>
            <a:r>
              <a:rPr lang="en-US" sz="5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k</a:t>
            </a:r>
            <a:r>
              <a:rPr lang="en-US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2</a:t>
            </a:r>
            <a:r>
              <a:rPr lang="en-US" sz="5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=0</a:t>
            </a:r>
            <a:r>
              <a:rPr lang="uk-UA" sz="5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,5</a:t>
            </a:r>
            <a:r>
              <a:rPr lang="uk-UA" sz="5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,</a:t>
            </a:r>
          </a:p>
          <a:p>
            <a:pPr>
              <a:buFontTx/>
              <a:buNone/>
            </a:pPr>
            <a:r>
              <a:rPr lang="uk-UA" sz="5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uk-UA" sz="5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  то </a:t>
            </a:r>
            <a:r>
              <a:rPr lang="uk-UA" sz="5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-2</a:t>
            </a:r>
            <a:r>
              <a:rPr lang="en-US" sz="5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x</a:t>
            </a:r>
            <a:r>
              <a:rPr lang="ru-RU" sz="5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·0,5</a:t>
            </a:r>
            <a:r>
              <a:rPr lang="uk-UA" sz="5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= -1</a:t>
            </a:r>
            <a:r>
              <a:rPr lang="uk-UA" sz="5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, </a:t>
            </a:r>
            <a:r>
              <a:rPr lang="en-US" sz="5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x</a:t>
            </a:r>
            <a:r>
              <a:rPr lang="uk-UA" sz="5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=1</a:t>
            </a:r>
            <a:r>
              <a:rPr lang="uk-UA" sz="5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.</a:t>
            </a:r>
          </a:p>
          <a:p>
            <a:pPr>
              <a:buFontTx/>
              <a:buNone/>
            </a:pPr>
            <a:r>
              <a:rPr lang="uk-UA" sz="5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   </a:t>
            </a:r>
            <a:r>
              <a:rPr lang="ru-RU" sz="5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Отже</a:t>
            </a:r>
            <a:r>
              <a:rPr lang="ru-RU" sz="5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, </a:t>
            </a:r>
            <a:r>
              <a:rPr lang="en-US" sz="5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y</a:t>
            </a:r>
            <a:r>
              <a:rPr lang="ru-RU" sz="5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= -2</a:t>
            </a:r>
            <a:r>
              <a:rPr lang="en-US" sz="5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x</a:t>
            </a:r>
            <a:r>
              <a:rPr lang="ru-RU" sz="5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+5 </a:t>
            </a:r>
            <a:r>
              <a:rPr lang="ru-RU" sz="5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uk-UA" sz="5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sz="5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шукане рівняння дотичної </a:t>
            </a:r>
          </a:p>
          <a:p>
            <a:pPr>
              <a:buFontTx/>
              <a:buNone/>
            </a:pPr>
            <a:r>
              <a:rPr lang="uk-UA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985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88640"/>
            <a:ext cx="8784976" cy="6408711"/>
          </a:xfrm>
          <a:gradFill flip="none" rotWithShape="1">
            <a:gsLst>
              <a:gs pos="0">
                <a:schemeClr val="accent4">
                  <a:lumMod val="67000"/>
                </a:schemeClr>
              </a:gs>
              <a:gs pos="34000">
                <a:schemeClr val="accent4">
                  <a:lumMod val="97000"/>
                  <a:lumOff val="3000"/>
                </a:schemeClr>
              </a:gs>
              <a:gs pos="72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FontTx/>
              <a:buNone/>
            </a:pPr>
            <a:r>
              <a:rPr lang="uk-UA" sz="2800" dirty="0"/>
              <a:t>   </a:t>
            </a:r>
            <a:r>
              <a:rPr lang="uk-UA" sz="2800" dirty="0">
                <a:solidFill>
                  <a:schemeClr val="tx1"/>
                </a:solidFill>
              </a:rPr>
              <a:t>  </a:t>
            </a:r>
            <a:r>
              <a:rPr lang="uk-UA" sz="2800" dirty="0" smtClean="0">
                <a:solidFill>
                  <a:schemeClr val="tx1"/>
                </a:solidFill>
              </a:rPr>
              <a:t>        Знайдіть</a:t>
            </a:r>
            <a:r>
              <a:rPr lang="uk-UA" sz="2800" dirty="0">
                <a:solidFill>
                  <a:schemeClr val="tx1"/>
                </a:solidFill>
              </a:rPr>
              <a:t>, при яких значеннях параметра а дотична до графіка функції                      у точці з абсцисою               проходить через точку </a:t>
            </a:r>
            <a:r>
              <a:rPr lang="en-US" sz="2800" dirty="0">
                <a:solidFill>
                  <a:schemeClr val="tx1"/>
                </a:solidFill>
              </a:rPr>
              <a:t>N(3;4).</a:t>
            </a:r>
            <a:r>
              <a:rPr lang="uk-UA" sz="2800" dirty="0">
                <a:solidFill>
                  <a:schemeClr val="tx1"/>
                </a:solidFill>
              </a:rPr>
              <a:t>   </a:t>
            </a:r>
            <a:endParaRPr lang="ru-RU" sz="2800" dirty="0">
              <a:solidFill>
                <a:schemeClr val="tx1"/>
              </a:solidFill>
            </a:endParaRPr>
          </a:p>
        </p:txBody>
      </p:sp>
      <p:graphicFrame>
        <p:nvGraphicFramePr>
          <p:cNvPr id="11269" name="Object 5"/>
          <p:cNvGraphicFramePr>
            <a:graphicFrameLocks noGrp="1" noChangeAspect="1"/>
          </p:cNvGraphicFramePr>
          <p:nvPr>
            <p:ph sz="quarter" idx="2"/>
            <p:extLst/>
          </p:nvPr>
        </p:nvGraphicFramePr>
        <p:xfrm>
          <a:off x="2058988" y="2349500"/>
          <a:ext cx="4421187" cy="402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" name="Уравнение" r:id="rId3" imgW="1981080" imgH="1803240" progId="Equation.3">
                  <p:embed/>
                </p:oleObj>
              </mc:Choice>
              <mc:Fallback>
                <p:oleObj name="Уравнение" r:id="rId3" imgW="1981080" imgH="1803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8988" y="2349500"/>
                        <a:ext cx="4421187" cy="402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3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4021386231"/>
              </p:ext>
            </p:extLst>
          </p:nvPr>
        </p:nvGraphicFramePr>
        <p:xfrm>
          <a:off x="4772025" y="569913"/>
          <a:ext cx="1698625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9" name="Уравнение" r:id="rId5" imgW="761760" imgH="228600" progId="Equation.3">
                  <p:embed/>
                </p:oleObj>
              </mc:Choice>
              <mc:Fallback>
                <p:oleObj name="Уравнение" r:id="rId5" imgW="761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2025" y="569913"/>
                        <a:ext cx="1698625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0863966"/>
              </p:ext>
            </p:extLst>
          </p:nvPr>
        </p:nvGraphicFramePr>
        <p:xfrm>
          <a:off x="2195736" y="1079799"/>
          <a:ext cx="1143000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0" name="Формула" r:id="rId7" imgW="482400" imgH="228600" progId="Equation.3">
                  <p:embed/>
                </p:oleObj>
              </mc:Choice>
              <mc:Fallback>
                <p:oleObj name="Формула" r:id="rId7" imgW="482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1079799"/>
                        <a:ext cx="1143000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987675" y="1844675"/>
            <a:ext cx="2952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Розв’язання</a:t>
            </a:r>
          </a:p>
        </p:txBody>
      </p:sp>
    </p:spTree>
    <p:extLst>
      <p:ext uri="{BB962C8B-B14F-4D97-AF65-F5344CB8AC3E}">
        <p14:creationId xmlns:p14="http://schemas.microsoft.com/office/powerpoint/2010/main" val="75148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333375"/>
            <a:ext cx="7559675" cy="1143000"/>
          </a:xfrm>
        </p:spPr>
        <p:txBody>
          <a:bodyPr anchor="ctr">
            <a:normAutofit fontScale="90000"/>
          </a:bodyPr>
          <a:lstStyle/>
          <a:p>
            <a:pPr algn="ctr" eaLnBrk="1" hangingPunct="1"/>
            <a:r>
              <a:rPr lang="uk-UA" altLang="uk-UA" sz="3600" b="1" dirty="0" smtClean="0">
                <a:solidFill>
                  <a:srgbClr val="000099"/>
                </a:solidFill>
              </a:rPr>
              <a:t>фізичний зміст похідної функції</a:t>
            </a:r>
            <a:r>
              <a:rPr lang="ru-RU" altLang="uk-UA" sz="3600" b="1" dirty="0" smtClean="0">
                <a:solidFill>
                  <a:srgbClr val="000099"/>
                </a:solidFill>
              </a:rPr>
              <a:t/>
            </a:r>
            <a:br>
              <a:rPr lang="ru-RU" altLang="uk-UA" sz="3600" b="1" dirty="0" smtClean="0">
                <a:solidFill>
                  <a:srgbClr val="000099"/>
                </a:solidFill>
              </a:rPr>
            </a:br>
            <a:endParaRPr lang="ru-RU" altLang="uk-UA" sz="3600" b="1" dirty="0" smtClean="0"/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388938" y="2980783"/>
            <a:ext cx="51831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uk-UA" sz="3600" i="1" dirty="0">
                <a:solidFill>
                  <a:srgbClr val="FF0000"/>
                </a:solidFill>
                <a:latin typeface="Arial" panose="020B0604020202020204" pitchFamily="34" charset="0"/>
              </a:rPr>
              <a:t>х</a:t>
            </a:r>
            <a:r>
              <a:rPr lang="uk-UA" altLang="uk-UA" sz="3600" i="1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r>
              <a:rPr lang="en-US" altLang="uk-UA" sz="3600" i="1" dirty="0">
                <a:latin typeface="Arial" panose="020B0604020202020204" pitchFamily="34" charset="0"/>
              </a:rPr>
              <a:t> – </a:t>
            </a:r>
            <a:r>
              <a:rPr lang="uk-UA" altLang="uk-UA" sz="3600" i="1" dirty="0">
                <a:latin typeface="Arial" panose="020B0604020202020204" pitchFamily="34" charset="0"/>
              </a:rPr>
              <a:t>координата точки</a:t>
            </a:r>
            <a:endParaRPr lang="ru-RU" altLang="uk-UA" sz="3600" i="1" dirty="0">
              <a:latin typeface="Arial" panose="020B0604020202020204" pitchFamily="34" charset="0"/>
            </a:endParaRPr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388938" y="3804433"/>
            <a:ext cx="824706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uk-UA" sz="3600" i="1" dirty="0">
                <a:solidFill>
                  <a:srgbClr val="FF0000"/>
                </a:solidFill>
                <a:latin typeface="Arial" panose="020B0604020202020204" pitchFamily="34" charset="0"/>
              </a:rPr>
              <a:t>v(t</a:t>
            </a:r>
            <a:r>
              <a:rPr lang="en-US" altLang="uk-UA" sz="3600" i="1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r>
              <a:rPr lang="en-US" altLang="uk-UA" sz="3600" i="1" dirty="0">
                <a:solidFill>
                  <a:srgbClr val="FF0000"/>
                </a:solidFill>
                <a:latin typeface="Arial" panose="020B0604020202020204" pitchFamily="34" charset="0"/>
              </a:rPr>
              <a:t>)</a:t>
            </a:r>
            <a:r>
              <a:rPr lang="en-US" altLang="uk-UA" sz="3600" i="1" dirty="0">
                <a:latin typeface="Arial" panose="020B0604020202020204" pitchFamily="34" charset="0"/>
              </a:rPr>
              <a:t>- </a:t>
            </a:r>
            <a:r>
              <a:rPr lang="uk-UA" altLang="uk-UA" sz="3600" i="1" dirty="0">
                <a:latin typeface="Arial" panose="020B0604020202020204" pitchFamily="34" charset="0"/>
              </a:rPr>
              <a:t>швидкість точки в момент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uk-UA" sz="3600" i="1" dirty="0">
                <a:latin typeface="Arial" panose="020B0604020202020204" pitchFamily="34" charset="0"/>
              </a:rPr>
              <a:t>        часу </a:t>
            </a:r>
            <a:r>
              <a:rPr lang="en-US" altLang="uk-UA" sz="3600" i="1" dirty="0">
                <a:solidFill>
                  <a:srgbClr val="FF0000"/>
                </a:solidFill>
                <a:latin typeface="Arial" panose="020B0604020202020204" pitchFamily="34" charset="0"/>
              </a:rPr>
              <a:t>t</a:t>
            </a:r>
            <a:r>
              <a:rPr lang="uk-UA" altLang="uk-UA" sz="3600" i="1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endParaRPr lang="el-GR" altLang="uk-UA" sz="3600" i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503229" y="4995058"/>
            <a:ext cx="83597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uk-UA" sz="3600" i="1" dirty="0">
                <a:solidFill>
                  <a:srgbClr val="FF0000"/>
                </a:solidFill>
                <a:latin typeface="Arial" panose="020B0604020202020204" pitchFamily="34" charset="0"/>
              </a:rPr>
              <a:t>а(</a:t>
            </a:r>
            <a:r>
              <a:rPr lang="en-US" altLang="uk-UA" sz="3600" i="1" dirty="0">
                <a:solidFill>
                  <a:srgbClr val="FF0000"/>
                </a:solidFill>
                <a:latin typeface="Arial" panose="020B0604020202020204" pitchFamily="34" charset="0"/>
              </a:rPr>
              <a:t>t</a:t>
            </a:r>
            <a:r>
              <a:rPr lang="uk-UA" altLang="uk-UA" sz="3600" i="1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r>
              <a:rPr lang="uk-UA" altLang="uk-UA" sz="3600" i="1" dirty="0">
                <a:solidFill>
                  <a:srgbClr val="FF0000"/>
                </a:solidFill>
                <a:latin typeface="Arial" panose="020B0604020202020204" pitchFamily="34" charset="0"/>
              </a:rPr>
              <a:t>)</a:t>
            </a:r>
            <a:r>
              <a:rPr lang="en-US" altLang="uk-UA" sz="3600" i="1" dirty="0">
                <a:latin typeface="Arial" panose="020B0604020202020204" pitchFamily="34" charset="0"/>
              </a:rPr>
              <a:t> </a:t>
            </a:r>
            <a:r>
              <a:rPr lang="uk-UA" altLang="uk-UA" sz="3600" i="1" dirty="0">
                <a:latin typeface="Arial" panose="020B0604020202020204" pitchFamily="34" charset="0"/>
              </a:rPr>
              <a:t>–</a:t>
            </a:r>
            <a:r>
              <a:rPr lang="en-US" altLang="uk-UA" sz="3600" i="1" dirty="0">
                <a:latin typeface="Arial" panose="020B0604020202020204" pitchFamily="34" charset="0"/>
              </a:rPr>
              <a:t> </a:t>
            </a:r>
            <a:r>
              <a:rPr lang="uk-UA" altLang="uk-UA" sz="3600" i="1" dirty="0">
                <a:latin typeface="Arial" panose="020B0604020202020204" pitchFamily="34" charset="0"/>
              </a:rPr>
              <a:t>прискорення точки в момент   часу </a:t>
            </a:r>
            <a:r>
              <a:rPr lang="en-US" altLang="uk-UA" sz="3600" i="1" dirty="0">
                <a:solidFill>
                  <a:srgbClr val="FF0000"/>
                </a:solidFill>
                <a:latin typeface="Arial" panose="020B0604020202020204" pitchFamily="34" charset="0"/>
              </a:rPr>
              <a:t>t</a:t>
            </a:r>
            <a:r>
              <a:rPr lang="uk-UA" altLang="uk-UA" sz="3600" i="1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r>
              <a:rPr lang="uk-UA" altLang="uk-UA" sz="3600" i="1" dirty="0">
                <a:latin typeface="Arial" panose="020B0604020202020204" pitchFamily="34" charset="0"/>
              </a:rPr>
              <a:t> </a:t>
            </a:r>
            <a:endParaRPr lang="ru-RU" altLang="uk-UA" sz="3600" i="1" dirty="0">
              <a:latin typeface="Arial" panose="020B0604020202020204" pitchFamily="34" charset="0"/>
            </a:endParaRPr>
          </a:p>
        </p:txBody>
      </p:sp>
      <p:graphicFrame>
        <p:nvGraphicFramePr>
          <p:cNvPr id="1843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7284701"/>
              </p:ext>
            </p:extLst>
          </p:nvPr>
        </p:nvGraphicFramePr>
        <p:xfrm>
          <a:off x="3275856" y="1440141"/>
          <a:ext cx="3384550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8" name="Формула" r:id="rId3" imgW="1130300" imgH="228600" progId="Equation.3">
                  <p:embed/>
                </p:oleObj>
              </mc:Choice>
              <mc:Fallback>
                <p:oleObj name="Формула" r:id="rId3" imgW="11303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1440141"/>
                        <a:ext cx="3384550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9" name="TextBox 13"/>
          <p:cNvSpPr txBox="1">
            <a:spLocks noChangeArrowheads="1"/>
          </p:cNvSpPr>
          <p:nvPr/>
        </p:nvSpPr>
        <p:spPr bwMode="auto">
          <a:xfrm>
            <a:off x="419886" y="1281906"/>
            <a:ext cx="85264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ru-RU" dirty="0" err="1"/>
              <a:t>Ф</a:t>
            </a:r>
            <a:r>
              <a:rPr lang="ru-RU" dirty="0" err="1" smtClean="0"/>
              <a:t>ункція</a:t>
            </a:r>
            <a:endParaRPr lang="uk-UA" dirty="0"/>
          </a:p>
        </p:txBody>
      </p:sp>
      <p:sp>
        <p:nvSpPr>
          <p:cNvPr id="18440" name="TextBox 15"/>
          <p:cNvSpPr txBox="1">
            <a:spLocks noChangeArrowheads="1"/>
          </p:cNvSpPr>
          <p:nvPr/>
        </p:nvSpPr>
        <p:spPr bwMode="auto">
          <a:xfrm>
            <a:off x="388938" y="2133096"/>
            <a:ext cx="86375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ru-RU" dirty="0" err="1"/>
              <a:t>описує</a:t>
            </a:r>
            <a:r>
              <a:rPr lang="ru-RU" dirty="0"/>
              <a:t> </a:t>
            </a:r>
            <a:r>
              <a:rPr lang="ru-RU" dirty="0" err="1"/>
              <a:t>деякий</a:t>
            </a:r>
            <a:r>
              <a:rPr lang="ru-RU" dirty="0"/>
              <a:t> </a:t>
            </a:r>
            <a:r>
              <a:rPr lang="ru-RU" dirty="0" err="1"/>
              <a:t>фізичний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: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4283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116632"/>
            <a:ext cx="5328592" cy="774551"/>
          </a:xfrm>
        </p:spPr>
        <p:txBody>
          <a:bodyPr>
            <a:noAutofit/>
          </a:bodyPr>
          <a:lstStyle/>
          <a:p>
            <a:r>
              <a:rPr lang="uk-UA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Завдання ЗНО.</a:t>
            </a:r>
          </a:p>
        </p:txBody>
      </p:sp>
      <p:pic>
        <p:nvPicPr>
          <p:cNvPr id="22540" name="Picture 12" descr="https://zno.osvita.ua/doc/images/znotest/143/14326/os-math-2008-21.pn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545568" cy="4680520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3" name="Стрелка вправо с вырезом 2"/>
          <p:cNvSpPr/>
          <p:nvPr/>
        </p:nvSpPr>
        <p:spPr>
          <a:xfrm>
            <a:off x="3923928" y="4005064"/>
            <a:ext cx="604319" cy="38703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/>
          </a:p>
        </p:txBody>
      </p:sp>
    </p:spTree>
    <p:extLst>
      <p:ext uri="{BB962C8B-B14F-4D97-AF65-F5344CB8AC3E}">
        <p14:creationId xmlns:p14="http://schemas.microsoft.com/office/powerpoint/2010/main" val="319078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User\Pictures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98" y="154509"/>
            <a:ext cx="8928992" cy="6566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42165" y="174624"/>
            <a:ext cx="8334787" cy="634082"/>
          </a:xfrm>
        </p:spPr>
        <p:txBody>
          <a:bodyPr>
            <a:noAutofit/>
          </a:bodyPr>
          <a:lstStyle/>
          <a:p>
            <a:r>
              <a:rPr lang="uk-UA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Фізичний зміст похідної.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7505" y="4619030"/>
            <a:ext cx="8928992" cy="2102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0160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lum bright="-20000" contrast="40000"/>
          </a:blip>
          <a:stretch>
            <a:fillRect/>
          </a:stretch>
        </p:blipFill>
        <p:spPr>
          <a:xfrm>
            <a:off x="0" y="3785853"/>
            <a:ext cx="9144000" cy="13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bright="-20000" contrast="40000"/>
          </a:blip>
          <a:stretch>
            <a:fillRect/>
          </a:stretch>
        </p:blipFill>
        <p:spPr>
          <a:xfrm>
            <a:off x="-19430" y="5148745"/>
            <a:ext cx="9144000" cy="1015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lum contrast="-20000"/>
          </a:blip>
          <a:stretch>
            <a:fillRect/>
          </a:stretch>
        </p:blipFill>
        <p:spPr>
          <a:xfrm>
            <a:off x="-27044" y="1378834"/>
            <a:ext cx="9144000" cy="2356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15516" y="244934"/>
            <a:ext cx="8712968" cy="9518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dirty="0" smtClean="0"/>
              <a:t>Домашня самостійна робота.</a:t>
            </a:r>
            <a:endParaRPr lang="ru-RU" dirty="0"/>
          </a:p>
        </p:txBody>
      </p:sp>
      <p:pic>
        <p:nvPicPr>
          <p:cNvPr id="5" name="Picture 2" descr="C:\Users\лег\Desktop\pay-937885__34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498364"/>
            <a:ext cx="5004048" cy="157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43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altLang="uk-UA" sz="3600" b="1" smtClean="0"/>
              <a:t>ЗАДАЧІ, ЩО ПРИВЕЛИ ДО ПОНЯТТЯ ПОХІДНОЇ</a:t>
            </a:r>
            <a:endParaRPr lang="ru-RU" altLang="uk-UA" sz="3600" b="1" smtClean="0"/>
          </a:p>
        </p:txBody>
      </p:sp>
      <p:grpSp>
        <p:nvGrpSpPr>
          <p:cNvPr id="2" name="Organization Chart 7"/>
          <p:cNvGrpSpPr>
            <a:grpSpLocks noChangeAspect="1"/>
          </p:cNvGrpSpPr>
          <p:nvPr/>
        </p:nvGrpSpPr>
        <p:grpSpPr bwMode="auto">
          <a:xfrm>
            <a:off x="467544" y="1978025"/>
            <a:ext cx="8489950" cy="4103688"/>
            <a:chOff x="744" y="1246"/>
            <a:chExt cx="1872" cy="720"/>
          </a:xfrm>
        </p:grpSpPr>
        <p:cxnSp>
          <p:nvCxnSpPr>
            <p:cNvPr id="14340" name="_s14340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5400000" flipH="1">
              <a:off x="1860" y="1354"/>
              <a:ext cx="144" cy="504"/>
            </a:xfrm>
            <a:prstGeom prst="bentConnector3">
              <a:avLst>
                <a:gd name="adj1" fmla="val 1392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41" name="_s14341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1356" y="1354"/>
              <a:ext cx="144" cy="504"/>
            </a:xfrm>
            <a:prstGeom prst="bentConnector3">
              <a:avLst>
                <a:gd name="adj1" fmla="val 1392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14342"/>
            <p:cNvSpPr>
              <a:spLocks noChangeArrowheads="1"/>
            </p:cNvSpPr>
            <p:nvPr/>
          </p:nvSpPr>
          <p:spPr bwMode="auto">
            <a:xfrm>
              <a:off x="1248" y="1246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3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rPr>
                <a:t>ЗАДАЧІ</a:t>
              </a:r>
              <a:endParaRPr kumimoji="0" lang="ru-RU" sz="3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4" name="_s14343"/>
            <p:cNvSpPr>
              <a:spLocks noChangeArrowheads="1"/>
            </p:cNvSpPr>
            <p:nvPr/>
          </p:nvSpPr>
          <p:spPr bwMode="auto">
            <a:xfrm>
              <a:off x="744" y="167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3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rPr>
                <a:t>про миттєву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3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rPr>
                <a:t> швидкість</a:t>
              </a:r>
              <a:endParaRPr kumimoji="0" lang="ru-RU" sz="3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5" name="_s14344"/>
            <p:cNvSpPr>
              <a:spLocks noChangeArrowheads="1"/>
            </p:cNvSpPr>
            <p:nvPr/>
          </p:nvSpPr>
          <p:spPr bwMode="auto">
            <a:xfrm>
              <a:off x="1752" y="167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3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rPr>
                <a:t>про дотичну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3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rPr>
                <a:t> до кривої</a:t>
              </a:r>
              <a:endParaRPr kumimoji="0" lang="ru-RU" sz="3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016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3123" y="195009"/>
            <a:ext cx="7290054" cy="17948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uk-UA" altLang="uk-UA" b="1" smtClean="0">
                <a:solidFill>
                  <a:srgbClr val="C00000"/>
                </a:solidFill>
                <a:latin typeface="Monotype Corsiva" panose="03010101010201010101" pitchFamily="66" charset="0"/>
              </a:rPr>
              <a:t>Контрольні запитання</a:t>
            </a:r>
            <a:endParaRPr lang="ru-RU" altLang="uk-UA" b="1" smtClean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598097"/>
            <a:ext cx="8268400" cy="4023360"/>
          </a:xfrm>
        </p:spPr>
        <p:txBody>
          <a:bodyPr>
            <a:noAutofit/>
          </a:bodyPr>
          <a:lstStyle/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uk-UA" altLang="uk-UA" sz="1800" b="1" dirty="0" smtClean="0">
                <a:latin typeface="Arial" panose="020B0604020202020204" pitchFamily="34" charset="0"/>
              </a:rPr>
              <a:t>Означення похідної.</a:t>
            </a:r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uk-UA" altLang="uk-UA" sz="1800" b="1" dirty="0" smtClean="0">
                <a:latin typeface="Arial" panose="020B0604020202020204" pitchFamily="34" charset="0"/>
              </a:rPr>
              <a:t>Алгоритм знаходження похідної за означенням.</a:t>
            </a:r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uk-UA" altLang="uk-UA" sz="1800" b="1" dirty="0" smtClean="0">
                <a:latin typeface="Arial" panose="020B0604020202020204" pitchFamily="34" charset="0"/>
              </a:rPr>
              <a:t>Механічний зміст похідної.</a:t>
            </a:r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uk-UA" altLang="uk-UA" sz="1800" b="1" dirty="0" smtClean="0">
                <a:latin typeface="Arial" panose="020B0604020202020204" pitchFamily="34" charset="0"/>
              </a:rPr>
              <a:t>Геометричний зміст похідної.</a:t>
            </a:r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uk-UA" altLang="uk-UA" sz="1800" b="1" dirty="0" smtClean="0">
                <a:latin typeface="Arial" panose="020B0604020202020204" pitchFamily="34" charset="0"/>
              </a:rPr>
              <a:t>Електричний зміст похідної.</a:t>
            </a:r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uk-UA" altLang="uk-UA" sz="1800" b="1" dirty="0" smtClean="0">
                <a:latin typeface="Arial" panose="020B0604020202020204" pitchFamily="34" charset="0"/>
              </a:rPr>
              <a:t>Залежність між неперервністю і </a:t>
            </a:r>
            <a:r>
              <a:rPr lang="uk-UA" altLang="uk-UA" sz="1800" b="1" dirty="0" err="1" smtClean="0">
                <a:latin typeface="Arial" panose="020B0604020202020204" pitchFamily="34" charset="0"/>
              </a:rPr>
              <a:t>диференційовністю</a:t>
            </a:r>
            <a:r>
              <a:rPr lang="uk-UA" altLang="uk-UA" sz="1800" b="1" dirty="0" smtClean="0">
                <a:latin typeface="Arial" panose="020B0604020202020204" pitchFamily="34" charset="0"/>
              </a:rPr>
              <a:t> функції.</a:t>
            </a:r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uk-UA" altLang="uk-UA" sz="1800" b="1" dirty="0" smtClean="0">
                <a:latin typeface="Arial" panose="020B0604020202020204" pitchFamily="34" charset="0"/>
              </a:rPr>
              <a:t>Похідна суми.</a:t>
            </a:r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uk-UA" altLang="uk-UA" sz="1800" b="1" dirty="0" smtClean="0">
                <a:latin typeface="Arial" panose="020B0604020202020204" pitchFamily="34" charset="0"/>
              </a:rPr>
              <a:t>Похідна добутку.</a:t>
            </a:r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uk-UA" altLang="uk-UA" sz="1800" b="1" dirty="0" smtClean="0">
                <a:latin typeface="Arial" panose="020B0604020202020204" pitchFamily="34" charset="0"/>
              </a:rPr>
              <a:t>Похідна частки.</a:t>
            </a:r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uk-UA" altLang="uk-UA" sz="1800" b="1" dirty="0" smtClean="0">
                <a:latin typeface="Arial" panose="020B0604020202020204" pitchFamily="34" charset="0"/>
              </a:rPr>
              <a:t>Похідна складеної функції.</a:t>
            </a:r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uk-UA" altLang="uk-UA" sz="1800" b="1" dirty="0" smtClean="0">
                <a:latin typeface="Arial" panose="020B0604020202020204" pitchFamily="34" charset="0"/>
              </a:rPr>
              <a:t>Похідна функції               .</a:t>
            </a:r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uk-UA" altLang="uk-UA" sz="1800" b="1" dirty="0" smtClean="0">
                <a:latin typeface="Arial" panose="020B0604020202020204" pitchFamily="34" charset="0"/>
              </a:rPr>
              <a:t>Похідна функції               .</a:t>
            </a:r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uk-UA" altLang="uk-UA" sz="1800" b="1" dirty="0" smtClean="0">
                <a:latin typeface="Arial" panose="020B0604020202020204" pitchFamily="34" charset="0"/>
              </a:rPr>
              <a:t>Похідна логарифмічної функції.</a:t>
            </a:r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uk-UA" altLang="uk-UA" sz="1800" b="1" dirty="0" smtClean="0">
                <a:latin typeface="Arial" panose="020B0604020202020204" pitchFamily="34" charset="0"/>
              </a:rPr>
              <a:t>Похідна степеневої функції.</a:t>
            </a:r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uk-UA" altLang="uk-UA" sz="1800" b="1" dirty="0" smtClean="0">
                <a:latin typeface="Arial" panose="020B0604020202020204" pitchFamily="34" charset="0"/>
              </a:rPr>
              <a:t>Похідні тригонометричних функцій.</a:t>
            </a:r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uk-UA" altLang="uk-UA" sz="1800" b="1" dirty="0" smtClean="0">
                <a:latin typeface="Arial" panose="020B0604020202020204" pitchFamily="34" charset="0"/>
              </a:rPr>
              <a:t>Похідні обернених тригонометричних функцій.</a:t>
            </a:r>
            <a:endParaRPr lang="ru-RU" altLang="uk-UA" sz="1800" b="1" dirty="0" smtClean="0">
              <a:latin typeface="Arial" panose="020B0604020202020204" pitchFamily="34" charset="0"/>
            </a:endParaRPr>
          </a:p>
        </p:txBody>
      </p:sp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uk-UA"/>
          </a:p>
        </p:txBody>
      </p:sp>
      <p:graphicFrame>
        <p:nvGraphicFramePr>
          <p:cNvPr id="3379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3624975"/>
              </p:ext>
            </p:extLst>
          </p:nvPr>
        </p:nvGraphicFramePr>
        <p:xfrm>
          <a:off x="2843808" y="4511465"/>
          <a:ext cx="6477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4" name="Equation" r:id="rId3" imgW="406224" imgH="228501" progId="Equation.DSMT4">
                  <p:embed/>
                </p:oleObj>
              </mc:Choice>
              <mc:Fallback>
                <p:oleObj name="Equation" r:id="rId3" imgW="40622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4511465"/>
                        <a:ext cx="64770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8" name="Rectangle 7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uk-UA"/>
          </a:p>
        </p:txBody>
      </p:sp>
      <p:graphicFrame>
        <p:nvGraphicFramePr>
          <p:cNvPr id="3379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5884711"/>
              </p:ext>
            </p:extLst>
          </p:nvPr>
        </p:nvGraphicFramePr>
        <p:xfrm>
          <a:off x="2843808" y="4920821"/>
          <a:ext cx="647700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5" name="Equation" r:id="rId5" imgW="419100" imgH="228600" progId="Equation.DSMT4">
                  <p:embed/>
                </p:oleObj>
              </mc:Choice>
              <mc:Fallback>
                <p:oleObj name="Equation" r:id="rId5" imgW="419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4920821"/>
                        <a:ext cx="647700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684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052736"/>
            <a:ext cx="8352928" cy="146455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73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br>
              <a:rPr lang="uk-UA" sz="73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73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280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title"/>
          </p:nvPr>
        </p:nvSpPr>
        <p:spPr>
          <a:xfrm>
            <a:off x="827584" y="179861"/>
            <a:ext cx="7705229" cy="122348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6600" b="1" i="1" u="sng" dirty="0" smtClean="0">
                <a:solidFill>
                  <a:srgbClr val="E74B4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  <a:t>ЛОВИ ПОМИЛКУ</a:t>
            </a:r>
            <a:endParaRPr lang="ru-RU" sz="6600" b="1" i="1" u="sng" dirty="0">
              <a:solidFill>
                <a:srgbClr val="E74B4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anose="03010101010201010101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43"/>
              <p:cNvSpPr txBox="1">
                <a:spLocks noChangeArrowheads="1"/>
              </p:cNvSpPr>
              <p:nvPr/>
            </p:nvSpPr>
            <p:spPr bwMode="auto">
              <a:xfrm>
                <a:off x="216806" y="1905226"/>
                <a:ext cx="4050393" cy="7218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n w="22225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ln w="22225">
                                    <a:solidFill>
                                      <a:schemeClr val="accent2"/>
                                    </a:solidFill>
                                    <a:prstDash val="solid"/>
                                  </a:ln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000" b="1" i="1" smtClean="0">
                                      <a:ln w="22225">
                                        <a:solidFill>
                                          <a:schemeClr val="accent2"/>
                                        </a:solidFill>
                                        <a:prstDash val="solid"/>
                                      </a:ln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ln w="22225">
                                        <a:solidFill>
                                          <a:schemeClr val="accent2"/>
                                        </a:solidFill>
                                        <a:prstDash val="solid"/>
                                      </a:ln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ln w="22225">
                                        <a:solidFill>
                                          <a:schemeClr val="accent2"/>
                                        </a:solidFill>
                                        <a:prstDash val="solid"/>
                                      </a:ln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𝒏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ln w="22225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4000" b="1" i="1" smtClean="0">
                          <a:ln w="22225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n w="22225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n w="22225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𝒏𝒙</m:t>
                          </m:r>
                        </m:e>
                        <m:sup>
                          <m:r>
                            <a:rPr lang="en-US" sz="4000" b="1" i="1" smtClean="0">
                              <a:ln w="22225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4000" b="1" i="1" smtClean="0">
                              <a:ln w="22225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4000" b="1" i="1" smtClean="0">
                              <a:ln w="22225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000" b="1" i="1" dirty="0">
                  <a:solidFill>
                    <a:srgbClr val="0070C0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3" name="Text 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6806" y="1905226"/>
                <a:ext cx="4050393" cy="72180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43"/>
              <p:cNvSpPr txBox="1">
                <a:spLocks noChangeArrowheads="1"/>
              </p:cNvSpPr>
              <p:nvPr/>
            </p:nvSpPr>
            <p:spPr bwMode="auto">
              <a:xfrm>
                <a:off x="216806" y="3128913"/>
                <a:ext cx="3483429" cy="13639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n w="22225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ln w="22225">
                                    <a:solidFill>
                                      <a:schemeClr val="accent2"/>
                                    </a:solidFill>
                                    <a:prstDash val="solid"/>
                                  </a:ln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4000" b="1" i="1" smtClean="0">
                                      <a:ln w="22225">
                                        <a:solidFill>
                                          <a:schemeClr val="accent2"/>
                                        </a:solidFill>
                                        <a:prstDash val="solid"/>
                                      </a:ln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000" b="1" i="1" smtClean="0">
                                      <a:ln w="22225">
                                        <a:solidFill>
                                          <a:schemeClr val="accent2"/>
                                        </a:solidFill>
                                        <a:prstDash val="solid"/>
                                      </a:ln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𝒙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ln w="22225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rgbClr val="0070C0"/>
                              </a:solidFill>
                              <a:latin typeface="Cambria Math"/>
                              <a:cs typeface="Arial" charset="0"/>
                            </a:rPr>
                            <m:t>′</m:t>
                          </m:r>
                        </m:sup>
                      </m:sSup>
                      <m:r>
                        <a:rPr lang="en-US" sz="4000" b="1" i="1" smtClean="0">
                          <a:ln w="22225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latin typeface="Cambria Math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n w="22225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n w="22225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rgbClr val="0070C0"/>
                              </a:solidFill>
                              <a:latin typeface="Cambria Math"/>
                              <a:cs typeface="Arial" charset="0"/>
                            </a:rPr>
                            <m:t>−</m:t>
                          </m:r>
                          <m:r>
                            <a:rPr lang="en-US" sz="4000" b="1" i="1" smtClean="0">
                              <a:ln w="22225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rgbClr val="0070C0"/>
                              </a:solidFill>
                              <a:latin typeface="Cambria Math"/>
                              <a:cs typeface="Arial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ln w="22225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rgbClr val="0070C0"/>
                              </a:solidFill>
                              <a:latin typeface="Cambria Math"/>
                              <a:cs typeface="Arial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sz="4000" b="1" i="1" smtClean="0">
                                  <a:ln w="22225">
                                    <a:solidFill>
                                      <a:schemeClr val="accent2"/>
                                    </a:solidFill>
                                    <a:prstDash val="solid"/>
                                  </a:ln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 smtClean="0">
                                  <a:ln w="22225">
                                    <a:solidFill>
                                      <a:schemeClr val="accent2"/>
                                    </a:solidFill>
                                    <a:prstDash val="solid"/>
                                  </a:ln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Arial" charset="0"/>
                                </a:rPr>
                                <m:t>𝒙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4000" b="1" i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70C0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6" name="Text 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6806" y="3128913"/>
                <a:ext cx="3483429" cy="136396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43"/>
              <p:cNvSpPr txBox="1">
                <a:spLocks noChangeArrowheads="1"/>
              </p:cNvSpPr>
              <p:nvPr/>
            </p:nvSpPr>
            <p:spPr bwMode="auto">
              <a:xfrm>
                <a:off x="4557485" y="1802274"/>
                <a:ext cx="4412343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n w="22225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ln w="22225">
                                    <a:solidFill>
                                      <a:schemeClr val="accent2"/>
                                    </a:solidFill>
                                    <a:prstDash val="solid"/>
                                  </a:ln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n w="22225">
                                    <a:solidFill>
                                      <a:schemeClr val="accent2"/>
                                    </a:solidFill>
                                    <a:prstDash val="solid"/>
                                  </a:ln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Arial" charset="0"/>
                                </a:rPr>
                                <m:t>𝒔𝒊𝒏𝒙</m:t>
                              </m:r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ln w="22225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rgbClr val="0070C0"/>
                              </a:solidFill>
                              <a:latin typeface="Cambria Math"/>
                              <a:cs typeface="Arial" charset="0"/>
                            </a:rPr>
                            <m:t>′</m:t>
                          </m:r>
                        </m:sup>
                      </m:sSup>
                      <m:r>
                        <a:rPr lang="en-US" sz="4000" b="1" i="1" smtClean="0">
                          <a:ln w="22225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latin typeface="Cambria Math"/>
                          <a:cs typeface="Arial" charset="0"/>
                        </a:rPr>
                        <m:t>=−</m:t>
                      </m:r>
                      <m:r>
                        <a:rPr lang="en-US" sz="4000" b="1" i="1" smtClean="0">
                          <a:ln w="22225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latin typeface="Cambria Math"/>
                          <a:cs typeface="Arial" charset="0"/>
                        </a:rPr>
                        <m:t>𝒄𝒐𝒔𝒙</m:t>
                      </m:r>
                    </m:oMath>
                  </m:oMathPara>
                </a14:m>
                <a:endParaRPr lang="en-US" sz="4000" b="1" i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70C0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7" name="Text 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57485" y="1802274"/>
                <a:ext cx="4412343" cy="70788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43"/>
              <p:cNvSpPr txBox="1">
                <a:spLocks noChangeArrowheads="1"/>
              </p:cNvSpPr>
              <p:nvPr/>
            </p:nvSpPr>
            <p:spPr bwMode="auto">
              <a:xfrm>
                <a:off x="4557485" y="3244073"/>
                <a:ext cx="4195535" cy="12488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n w="22225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ln w="22225">
                                    <a:solidFill>
                                      <a:schemeClr val="accent2"/>
                                    </a:solidFill>
                                    <a:prstDash val="solid"/>
                                  </a:ln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n w="22225">
                                    <a:solidFill>
                                      <a:schemeClr val="accent2"/>
                                    </a:solidFill>
                                    <a:prstDash val="solid"/>
                                  </a:ln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Arial" charset="0"/>
                                </a:rPr>
                                <m:t>𝒕𝒈𝒙</m:t>
                              </m:r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ln w="22225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rgbClr val="0070C0"/>
                              </a:solidFill>
                              <a:latin typeface="Cambria Math"/>
                              <a:cs typeface="Arial" charset="0"/>
                            </a:rPr>
                            <m:t>′</m:t>
                          </m:r>
                        </m:sup>
                      </m:sSup>
                      <m:r>
                        <a:rPr lang="en-US" sz="4000" b="1" i="1" smtClean="0">
                          <a:ln w="22225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latin typeface="Cambria Math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n w="22225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n w="22225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rgbClr val="0070C0"/>
                              </a:solidFill>
                              <a:latin typeface="Cambria Math"/>
                              <a:cs typeface="Arial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4000" b="1" i="1" smtClean="0">
                                  <a:ln w="22225">
                                    <a:solidFill>
                                      <a:schemeClr val="accent2"/>
                                    </a:solidFill>
                                    <a:prstDash val="solid"/>
                                  </a:ln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n w="22225">
                                    <a:solidFill>
                                      <a:schemeClr val="accent2"/>
                                    </a:solidFill>
                                    <a:prstDash val="solid"/>
                                  </a:ln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Arial" charset="0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4000" b="1" i="1" smtClean="0">
                                  <a:ln w="22225">
                                    <a:solidFill>
                                      <a:schemeClr val="accent2"/>
                                    </a:solidFill>
                                    <a:prstDash val="solid"/>
                                  </a:ln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Arial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 smtClean="0">
                              <a:ln w="22225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rgbClr val="0070C0"/>
                              </a:solidFill>
                              <a:latin typeface="Cambria Math"/>
                              <a:cs typeface="Arial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sz="4000" b="1" i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70C0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8" name="Text 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57485" y="3244073"/>
                <a:ext cx="4195535" cy="124880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 Box 43"/>
              <p:cNvSpPr txBox="1">
                <a:spLocks noChangeArrowheads="1"/>
              </p:cNvSpPr>
              <p:nvPr/>
            </p:nvSpPr>
            <p:spPr bwMode="auto">
              <a:xfrm>
                <a:off x="-180528" y="5086333"/>
                <a:ext cx="5228237" cy="7605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ln w="22225">
                                    <a:solidFill>
                                      <a:schemeClr val="accent2"/>
                                    </a:solidFill>
                                    <a:prstDash val="solid"/>
                                  </a:ln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n w="22225">
                                    <a:solidFill>
                                      <a:schemeClr val="accent2"/>
                                    </a:solidFill>
                                    <a:prstDash val="solid"/>
                                  </a:ln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Arial" charset="0"/>
                                </a:rPr>
                                <m:t>𝒖𝒗</m:t>
                              </m:r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ln w="22225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rgbClr val="0070C0"/>
                              </a:solidFill>
                              <a:latin typeface="Cambria Math"/>
                              <a:cs typeface="Arial" charset="0"/>
                            </a:rPr>
                            <m:t>′</m:t>
                          </m:r>
                        </m:sup>
                      </m:sSup>
                      <m:r>
                        <a:rPr lang="en-US" sz="4000" b="1" i="1" smtClean="0">
                          <a:ln w="22225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latin typeface="Cambria Math"/>
                          <a:cs typeface="Arial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n w="22225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n w="22225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rgbClr val="0070C0"/>
                              </a:solidFill>
                              <a:latin typeface="Cambria Math"/>
                              <a:cs typeface="Arial" charset="0"/>
                            </a:rPr>
                            <m:t>𝒖</m:t>
                          </m:r>
                        </m:e>
                        <m:sup>
                          <m:r>
                            <a:rPr lang="en-US" sz="4000" b="1" i="1" smtClean="0">
                              <a:ln w="22225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rgbClr val="0070C0"/>
                              </a:solidFill>
                              <a:latin typeface="Cambria Math"/>
                              <a:cs typeface="Arial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4000" b="1" i="1" smtClean="0">
                              <a:ln w="22225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n w="22225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rgbClr val="0070C0"/>
                              </a:solidFill>
                              <a:latin typeface="Cambria Math"/>
                              <a:cs typeface="Arial" charset="0"/>
                            </a:rPr>
                            <m:t>𝒗</m:t>
                          </m:r>
                        </m:e>
                        <m:sup/>
                      </m:sSup>
                      <m:r>
                        <a:rPr lang="en-US" sz="4000" b="1" i="1" smtClean="0">
                          <a:ln w="22225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latin typeface="Cambria Math"/>
                          <a:cs typeface="Arial" charset="0"/>
                        </a:rPr>
                        <m:t>+</m:t>
                      </m:r>
                      <m:r>
                        <a:rPr lang="en-US" sz="4000" b="1" i="1" smtClean="0">
                          <a:ln w="22225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latin typeface="Cambria Math"/>
                          <a:cs typeface="Arial" charset="0"/>
                        </a:rPr>
                        <m:t>𝒖𝒗</m:t>
                      </m:r>
                      <m:r>
                        <a:rPr lang="en-US" sz="4000" b="1" i="1">
                          <a:ln w="22225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latin typeface="Cambria Math"/>
                          <a:cs typeface="Arial" charset="0"/>
                        </a:rPr>
                        <m:t>′</m:t>
                      </m:r>
                    </m:oMath>
                  </m:oMathPara>
                </a14:m>
                <a:endParaRPr lang="en-US" sz="4000" b="1" i="1" dirty="0">
                  <a:solidFill>
                    <a:srgbClr val="0070C0"/>
                  </a:solidFill>
                  <a:cs typeface="Arial" charset="0"/>
                </a:endParaRPr>
              </a:p>
            </p:txBody>
          </p:sp>
        </mc:Choice>
        <mc:Fallback>
          <p:sp>
            <p:nvSpPr>
              <p:cNvPr id="9" name="Text 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80528" y="5086333"/>
                <a:ext cx="5228237" cy="76059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43"/>
              <p:cNvSpPr txBox="1">
                <a:spLocks noChangeArrowheads="1"/>
              </p:cNvSpPr>
              <p:nvPr/>
            </p:nvSpPr>
            <p:spPr bwMode="auto">
              <a:xfrm>
                <a:off x="4484007" y="5475286"/>
                <a:ext cx="4485821" cy="13086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n w="22225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ln w="22225">
                                    <a:solidFill>
                                      <a:schemeClr val="accent2"/>
                                    </a:solidFill>
                                    <a:prstDash val="solid"/>
                                  </a:ln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000" b="1" i="1" smtClean="0">
                                      <a:ln w="22225">
                                        <a:solidFill>
                                          <a:schemeClr val="accent2"/>
                                        </a:solidFill>
                                        <a:prstDash val="solid"/>
                                      </a:ln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 smtClean="0">
                                      <a:ln w="22225">
                                        <a:solidFill>
                                          <a:schemeClr val="accent2"/>
                                        </a:solidFill>
                                        <a:prstDash val="solid"/>
                                      </a:ln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𝒖</m:t>
                                  </m:r>
                                </m:num>
                                <m:den>
                                  <m:r>
                                    <a:rPr lang="en-US" sz="4000" b="1" i="1" smtClean="0">
                                      <a:ln w="22225">
                                        <a:solidFill>
                                          <a:schemeClr val="accent2"/>
                                        </a:solidFill>
                                        <a:prstDash val="solid"/>
                                      </a:ln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𝒗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ln w="22225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rgbClr val="0070C0"/>
                              </a:solidFill>
                              <a:latin typeface="Cambria Math"/>
                              <a:cs typeface="Arial" charset="0"/>
                            </a:rPr>
                            <m:t>′</m:t>
                          </m:r>
                        </m:sup>
                      </m:sSup>
                      <m:r>
                        <a:rPr lang="en-US" sz="4000" b="1" i="1" smtClean="0">
                          <a:ln w="22225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latin typeface="Cambria Math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n w="22225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1" i="1" smtClean="0">
                                  <a:ln w="22225">
                                    <a:solidFill>
                                      <a:schemeClr val="accent2"/>
                                    </a:solidFill>
                                    <a:prstDash val="solid"/>
                                  </a:ln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n w="22225">
                                    <a:solidFill>
                                      <a:schemeClr val="accent2"/>
                                    </a:solidFill>
                                    <a:prstDash val="solid"/>
                                  </a:ln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Arial" charset="0"/>
                                </a:rPr>
                                <m:t>𝒖</m:t>
                              </m:r>
                            </m:e>
                            <m:sup>
                              <m:r>
                                <a:rPr lang="en-US" sz="4000" b="1" i="1" smtClean="0">
                                  <a:ln w="22225">
                                    <a:solidFill>
                                      <a:schemeClr val="accent2"/>
                                    </a:solidFill>
                                    <a:prstDash val="solid"/>
                                  </a:ln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Arial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4000" b="1" i="1" smtClean="0">
                              <a:ln w="22225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rgbClr val="0070C0"/>
                              </a:solidFill>
                              <a:latin typeface="Cambria Math"/>
                              <a:cs typeface="Arial" charset="0"/>
                            </a:rPr>
                            <m:t>𝒗</m:t>
                          </m:r>
                          <m:r>
                            <a:rPr lang="en-US" sz="4000" b="1" i="1" smtClean="0">
                              <a:ln w="22225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rgbClr val="0070C0"/>
                              </a:solidFill>
                              <a:latin typeface="Cambria Math"/>
                              <a:cs typeface="Arial" charset="0"/>
                            </a:rPr>
                            <m:t>+</m:t>
                          </m:r>
                          <m:r>
                            <a:rPr lang="en-US" sz="4000" b="1" i="1" smtClean="0">
                              <a:ln w="22225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rgbClr val="0070C0"/>
                              </a:solidFill>
                              <a:latin typeface="Cambria Math"/>
                              <a:cs typeface="Arial" charset="0"/>
                            </a:rPr>
                            <m:t>𝒖𝒗</m:t>
                          </m:r>
                          <m:r>
                            <a:rPr lang="en-US" sz="4000" b="1" i="1" smtClean="0">
                              <a:ln w="22225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rgbClr val="0070C0"/>
                              </a:solidFill>
                              <a:latin typeface="Cambria Math"/>
                              <a:cs typeface="Arial" charset="0"/>
                            </a:rPr>
                            <m:t>′</m:t>
                          </m:r>
                        </m:num>
                        <m:den>
                          <m:sSup>
                            <m:sSupPr>
                              <m:ctrlPr>
                                <a:rPr lang="en-US" sz="4000" b="1" i="1" smtClean="0">
                                  <a:ln w="22225">
                                    <a:solidFill>
                                      <a:schemeClr val="accent2"/>
                                    </a:solidFill>
                                    <a:prstDash val="solid"/>
                                  </a:ln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n w="22225">
                                    <a:solidFill>
                                      <a:schemeClr val="accent2"/>
                                    </a:solidFill>
                                    <a:prstDash val="solid"/>
                                  </a:ln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Arial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sz="4000" b="1" i="1" smtClean="0">
                                  <a:ln w="22225">
                                    <a:solidFill>
                                      <a:schemeClr val="accent2"/>
                                    </a:solidFill>
                                    <a:prstDash val="solid"/>
                                  </a:ln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Arial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000" b="1" i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70C0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10" name="Text 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84007" y="5475286"/>
                <a:ext cx="4485821" cy="130869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108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44" name="Oval 12"/>
          <p:cNvSpPr>
            <a:spLocks noChangeArrowheads="1"/>
          </p:cNvSpPr>
          <p:nvPr/>
        </p:nvSpPr>
        <p:spPr bwMode="auto">
          <a:xfrm>
            <a:off x="539750" y="476250"/>
            <a:ext cx="1439863" cy="1439863"/>
          </a:xfrm>
          <a:prstGeom prst="ellipse">
            <a:avLst/>
          </a:prstGeom>
          <a:solidFill>
            <a:srgbClr val="CCFFFF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645" name="Oval 13"/>
          <p:cNvSpPr>
            <a:spLocks noChangeArrowheads="1"/>
          </p:cNvSpPr>
          <p:nvPr/>
        </p:nvSpPr>
        <p:spPr bwMode="auto">
          <a:xfrm>
            <a:off x="1187450" y="1484313"/>
            <a:ext cx="792163" cy="792162"/>
          </a:xfrm>
          <a:prstGeom prst="ellipse">
            <a:avLst/>
          </a:prstGeom>
          <a:solidFill>
            <a:srgbClr val="CCFFFF">
              <a:alpha val="8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666" name="Line 34"/>
          <p:cNvSpPr>
            <a:spLocks noChangeShapeType="1"/>
          </p:cNvSpPr>
          <p:nvPr/>
        </p:nvSpPr>
        <p:spPr bwMode="auto">
          <a:xfrm>
            <a:off x="252413" y="265113"/>
            <a:ext cx="2914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9667" name="Line 35"/>
          <p:cNvSpPr>
            <a:spLocks noChangeShapeType="1"/>
          </p:cNvSpPr>
          <p:nvPr/>
        </p:nvSpPr>
        <p:spPr bwMode="auto">
          <a:xfrm>
            <a:off x="239713" y="225425"/>
            <a:ext cx="25400" cy="3895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9675" name="Text Box 43"/>
          <p:cNvSpPr txBox="1">
            <a:spLocks noChangeArrowheads="1"/>
          </p:cNvSpPr>
          <p:nvPr/>
        </p:nvSpPr>
        <p:spPr bwMode="auto">
          <a:xfrm>
            <a:off x="2292350" y="569913"/>
            <a:ext cx="17240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(x</a:t>
            </a:r>
            <a:r>
              <a:rPr lang="en-US" sz="48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cs typeface="Arial" charset="0"/>
              </a:rPr>
              <a:t>²)′=</a:t>
            </a:r>
          </a:p>
        </p:txBody>
      </p:sp>
      <p:sp>
        <p:nvSpPr>
          <p:cNvPr id="69677" name="Text Box 45"/>
          <p:cNvSpPr txBox="1">
            <a:spLocks noChangeArrowheads="1"/>
          </p:cNvSpPr>
          <p:nvPr/>
        </p:nvSpPr>
        <p:spPr bwMode="auto">
          <a:xfrm>
            <a:off x="5951538" y="1060450"/>
            <a:ext cx="2159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(2x</a:t>
            </a:r>
            <a:r>
              <a:rPr lang="en-US" sz="48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cs typeface="Arial" charset="0"/>
              </a:rPr>
              <a:t>³)′=</a:t>
            </a:r>
          </a:p>
        </p:txBody>
      </p:sp>
      <p:sp>
        <p:nvSpPr>
          <p:cNvPr id="69679" name="Text Box 47"/>
          <p:cNvSpPr txBox="1">
            <a:spLocks noChangeArrowheads="1"/>
          </p:cNvSpPr>
          <p:nvPr/>
        </p:nvSpPr>
        <p:spPr bwMode="auto">
          <a:xfrm>
            <a:off x="611560" y="4941023"/>
            <a:ext cx="177482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(7x</a:t>
            </a:r>
            <a:r>
              <a:rPr lang="en-US" sz="48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cs typeface="Arial" charset="0"/>
              </a:rPr>
              <a:t>)′=</a:t>
            </a:r>
          </a:p>
        </p:txBody>
      </p:sp>
      <p:sp>
        <p:nvSpPr>
          <p:cNvPr id="69680" name="Text Box 48"/>
          <p:cNvSpPr txBox="1">
            <a:spLocks noChangeArrowheads="1"/>
          </p:cNvSpPr>
          <p:nvPr/>
        </p:nvSpPr>
        <p:spPr bwMode="auto">
          <a:xfrm>
            <a:off x="6189663" y="3403600"/>
            <a:ext cx="1868487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(10)</a:t>
            </a:r>
            <a:r>
              <a:rPr lang="en-US" sz="48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cs typeface="Arial" charset="0"/>
              </a:rPr>
              <a:t>′=</a:t>
            </a:r>
          </a:p>
        </p:txBody>
      </p:sp>
      <p:sp>
        <p:nvSpPr>
          <p:cNvPr id="69681" name="Text Box 49"/>
          <p:cNvSpPr txBox="1">
            <a:spLocks noChangeArrowheads="1"/>
          </p:cNvSpPr>
          <p:nvPr/>
        </p:nvSpPr>
        <p:spPr bwMode="auto">
          <a:xfrm>
            <a:off x="465138" y="2784475"/>
            <a:ext cx="2303462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(128 )′=</a:t>
            </a:r>
            <a:endParaRPr lang="ru-RU" sz="4800" b="1" i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69689" name="Text Box 57"/>
          <p:cNvSpPr txBox="1">
            <a:spLocks noChangeArrowheads="1"/>
          </p:cNvSpPr>
          <p:nvPr/>
        </p:nvSpPr>
        <p:spPr bwMode="auto">
          <a:xfrm>
            <a:off x="2279650" y="6034088"/>
            <a:ext cx="4557713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(5x</a:t>
            </a:r>
            <a:r>
              <a:rPr lang="en-US" sz="48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cs typeface="Arial" charset="0"/>
              </a:rPr>
              <a:t>² + 3x - 9 </a:t>
            </a:r>
            <a:r>
              <a:rPr lang="en-US" sz="48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)′=</a:t>
            </a:r>
          </a:p>
        </p:txBody>
      </p:sp>
      <p:sp>
        <p:nvSpPr>
          <p:cNvPr id="69690" name="Text Box 58"/>
          <p:cNvSpPr txBox="1">
            <a:spLocks noChangeArrowheads="1"/>
          </p:cNvSpPr>
          <p:nvPr/>
        </p:nvSpPr>
        <p:spPr bwMode="auto">
          <a:xfrm>
            <a:off x="6977063" y="4933950"/>
            <a:ext cx="7429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i="1">
                <a:solidFill>
                  <a:srgbClr val="E74B4B"/>
                </a:solidFill>
              </a:rPr>
              <a:t>x</a:t>
            </a:r>
            <a:r>
              <a:rPr lang="en-US" sz="4800" b="1" i="1">
                <a:solidFill>
                  <a:srgbClr val="E74B4B"/>
                </a:solidFill>
                <a:cs typeface="Arial" charset="0"/>
              </a:rPr>
              <a:t>²</a:t>
            </a:r>
          </a:p>
        </p:txBody>
      </p:sp>
      <p:sp>
        <p:nvSpPr>
          <p:cNvPr id="69692" name="Rectangle 60"/>
          <p:cNvSpPr>
            <a:spLocks noChangeArrowheads="1"/>
          </p:cNvSpPr>
          <p:nvPr/>
        </p:nvSpPr>
        <p:spPr bwMode="auto">
          <a:xfrm>
            <a:off x="4580614" y="2541588"/>
            <a:ext cx="863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800" b="1" i="1" dirty="0">
                <a:solidFill>
                  <a:srgbClr val="E74B4B"/>
                </a:solidFill>
              </a:rPr>
              <a:t>2x</a:t>
            </a:r>
            <a:endParaRPr lang="ru-RU" sz="4800" b="1" i="1" dirty="0">
              <a:solidFill>
                <a:srgbClr val="E74B4B"/>
              </a:solidFill>
            </a:endParaRPr>
          </a:p>
        </p:txBody>
      </p:sp>
      <p:sp>
        <p:nvSpPr>
          <p:cNvPr id="69694" name="Text Box 62"/>
          <p:cNvSpPr txBox="1">
            <a:spLocks noChangeArrowheads="1"/>
          </p:cNvSpPr>
          <p:nvPr/>
        </p:nvSpPr>
        <p:spPr bwMode="auto">
          <a:xfrm>
            <a:off x="6539098" y="2273479"/>
            <a:ext cx="132556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i="1" dirty="0">
                <a:solidFill>
                  <a:srgbClr val="E74B4B"/>
                </a:solidFill>
              </a:rPr>
              <a:t>6x</a:t>
            </a:r>
            <a:r>
              <a:rPr lang="en-US" sz="4800" b="1" i="1" dirty="0">
                <a:solidFill>
                  <a:srgbClr val="E74B4B"/>
                </a:solidFill>
                <a:cs typeface="Arial" charset="0"/>
              </a:rPr>
              <a:t>²</a:t>
            </a:r>
          </a:p>
        </p:txBody>
      </p:sp>
      <p:sp>
        <p:nvSpPr>
          <p:cNvPr id="69695" name="Text Box 63"/>
          <p:cNvSpPr txBox="1">
            <a:spLocks noChangeArrowheads="1"/>
          </p:cNvSpPr>
          <p:nvPr/>
        </p:nvSpPr>
        <p:spPr bwMode="auto">
          <a:xfrm>
            <a:off x="4616450" y="812800"/>
            <a:ext cx="6635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i="1">
                <a:solidFill>
                  <a:srgbClr val="E74B4B"/>
                </a:solidFill>
              </a:rPr>
              <a:t>0</a:t>
            </a:r>
            <a:endParaRPr lang="ru-RU" sz="4800" b="1" i="1">
              <a:solidFill>
                <a:srgbClr val="E74B4B"/>
              </a:solidFill>
            </a:endParaRPr>
          </a:p>
        </p:txBody>
      </p:sp>
      <p:sp>
        <p:nvSpPr>
          <p:cNvPr id="69696" name="Text Box 64"/>
          <p:cNvSpPr txBox="1">
            <a:spLocks noChangeArrowheads="1"/>
          </p:cNvSpPr>
          <p:nvPr/>
        </p:nvSpPr>
        <p:spPr bwMode="auto">
          <a:xfrm>
            <a:off x="8019863" y="1512977"/>
            <a:ext cx="715963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i="1" dirty="0">
                <a:solidFill>
                  <a:srgbClr val="E74B4B"/>
                </a:solidFill>
              </a:rPr>
              <a:t>0</a:t>
            </a:r>
            <a:endParaRPr lang="ru-RU" sz="4800" b="1" i="1" dirty="0">
              <a:solidFill>
                <a:srgbClr val="E74B4B"/>
              </a:solidFill>
            </a:endParaRPr>
          </a:p>
        </p:txBody>
      </p:sp>
      <p:sp>
        <p:nvSpPr>
          <p:cNvPr id="69697" name="Text Box 65"/>
          <p:cNvSpPr txBox="1">
            <a:spLocks noChangeArrowheads="1"/>
          </p:cNvSpPr>
          <p:nvPr/>
        </p:nvSpPr>
        <p:spPr bwMode="auto">
          <a:xfrm>
            <a:off x="2294918" y="1691411"/>
            <a:ext cx="68897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i="1" dirty="0">
                <a:solidFill>
                  <a:srgbClr val="E74B4B"/>
                </a:solidFill>
              </a:rPr>
              <a:t>7</a:t>
            </a:r>
            <a:endParaRPr lang="ru-RU" sz="4800" b="1" i="1" dirty="0">
              <a:solidFill>
                <a:srgbClr val="E74B4B"/>
              </a:solidFill>
            </a:endParaRPr>
          </a:p>
        </p:txBody>
      </p:sp>
      <p:grpSp>
        <p:nvGrpSpPr>
          <p:cNvPr id="69702" name="Group 70"/>
          <p:cNvGrpSpPr>
            <a:grpSpLocks/>
          </p:cNvGrpSpPr>
          <p:nvPr/>
        </p:nvGrpSpPr>
        <p:grpSpPr bwMode="auto">
          <a:xfrm>
            <a:off x="933450" y="3938588"/>
            <a:ext cx="1665288" cy="823912"/>
            <a:chOff x="4102" y="3525"/>
            <a:chExt cx="1049" cy="519"/>
          </a:xfrm>
        </p:grpSpPr>
        <p:sp>
          <p:nvSpPr>
            <p:cNvPr id="69700" name="Text Box 68"/>
            <p:cNvSpPr txBox="1">
              <a:spLocks noChangeArrowheads="1"/>
            </p:cNvSpPr>
            <p:nvPr/>
          </p:nvSpPr>
          <p:spPr bwMode="auto">
            <a:xfrm>
              <a:off x="4102" y="3525"/>
              <a:ext cx="840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 i="1">
                  <a:solidFill>
                    <a:srgbClr val="E74B4B"/>
                  </a:solidFill>
                </a:rPr>
                <a:t>10x</a:t>
              </a:r>
              <a:endParaRPr lang="en-US" sz="4800" b="1" i="1">
                <a:solidFill>
                  <a:srgbClr val="E74B4B"/>
                </a:solidFill>
                <a:cs typeface="Arial" charset="0"/>
              </a:endParaRPr>
            </a:p>
          </p:txBody>
        </p:sp>
        <p:sp>
          <p:nvSpPr>
            <p:cNvPr id="69701" name="Text Box 69"/>
            <p:cNvSpPr txBox="1">
              <a:spLocks noChangeArrowheads="1"/>
            </p:cNvSpPr>
            <p:nvPr/>
          </p:nvSpPr>
          <p:spPr bwMode="auto">
            <a:xfrm>
              <a:off x="4826" y="3525"/>
              <a:ext cx="32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i="1">
                  <a:solidFill>
                    <a:srgbClr val="E74B4B"/>
                  </a:solidFill>
                </a:rPr>
                <a:t>9</a:t>
              </a:r>
              <a:endParaRPr lang="ru-RU" sz="2400" b="1" i="1">
                <a:solidFill>
                  <a:srgbClr val="E74B4B"/>
                </a:solidFill>
              </a:endParaRPr>
            </a:p>
          </p:txBody>
        </p:sp>
      </p:grpSp>
      <p:sp>
        <p:nvSpPr>
          <p:cNvPr id="69704" name="Text Box 72"/>
          <p:cNvSpPr txBox="1">
            <a:spLocks noChangeArrowheads="1"/>
          </p:cNvSpPr>
          <p:nvPr/>
        </p:nvSpPr>
        <p:spPr bwMode="auto">
          <a:xfrm>
            <a:off x="3228975" y="5095875"/>
            <a:ext cx="239236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i="1" dirty="0">
                <a:solidFill>
                  <a:srgbClr val="E74B4B"/>
                </a:solidFill>
              </a:rPr>
              <a:t>10x + 3</a:t>
            </a:r>
            <a:endParaRPr lang="en-US" sz="4800" b="1" i="1" dirty="0">
              <a:solidFill>
                <a:srgbClr val="E74B4B"/>
              </a:solidFill>
              <a:cs typeface="Arial" charset="0"/>
            </a:endParaRPr>
          </a:p>
        </p:txBody>
      </p:sp>
      <p:grpSp>
        <p:nvGrpSpPr>
          <p:cNvPr id="69710" name="Group 78"/>
          <p:cNvGrpSpPr>
            <a:grpSpLocks/>
          </p:cNvGrpSpPr>
          <p:nvPr/>
        </p:nvGrpSpPr>
        <p:grpSpPr bwMode="auto">
          <a:xfrm>
            <a:off x="3486150" y="1722438"/>
            <a:ext cx="1924050" cy="854075"/>
            <a:chOff x="2196" y="1085"/>
            <a:chExt cx="1212" cy="538"/>
          </a:xfrm>
        </p:grpSpPr>
        <p:grpSp>
          <p:nvGrpSpPr>
            <p:cNvPr id="69688" name="Group 56"/>
            <p:cNvGrpSpPr>
              <a:grpSpLocks/>
            </p:cNvGrpSpPr>
            <p:nvPr/>
          </p:nvGrpSpPr>
          <p:grpSpPr bwMode="auto">
            <a:xfrm>
              <a:off x="2196" y="1085"/>
              <a:ext cx="1187" cy="519"/>
              <a:chOff x="2170" y="1636"/>
              <a:chExt cx="719" cy="519"/>
            </a:xfrm>
          </p:grpSpPr>
          <p:sp>
            <p:nvSpPr>
              <p:cNvPr id="69678" name="Text Box 46"/>
              <p:cNvSpPr txBox="1">
                <a:spLocks noChangeArrowheads="1"/>
              </p:cNvSpPr>
              <p:nvPr/>
            </p:nvSpPr>
            <p:spPr bwMode="auto">
              <a:xfrm>
                <a:off x="2170" y="1636"/>
                <a:ext cx="424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i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0070C0"/>
                    </a:solidFill>
                  </a:rPr>
                  <a:t>(x</a:t>
                </a:r>
                <a:endParaRPr lang="en-US" sz="4800" b="1" i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70C0"/>
                  </a:solidFill>
                  <a:cs typeface="Arial" charset="0"/>
                </a:endParaRPr>
              </a:p>
            </p:txBody>
          </p:sp>
          <p:sp>
            <p:nvSpPr>
              <p:cNvPr id="69687" name="Text Box 55"/>
              <p:cNvSpPr txBox="1">
                <a:spLocks noChangeArrowheads="1"/>
              </p:cNvSpPr>
              <p:nvPr/>
            </p:nvSpPr>
            <p:spPr bwMode="auto">
              <a:xfrm>
                <a:off x="2430" y="1653"/>
                <a:ext cx="45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i="1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0070C0"/>
                    </a:solidFill>
                  </a:rPr>
                  <a:t>10</a:t>
                </a:r>
                <a:endParaRPr lang="ru-RU" sz="2400" b="1" i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69707" name="Text Box 75"/>
            <p:cNvSpPr txBox="1">
              <a:spLocks noChangeArrowheads="1"/>
            </p:cNvSpPr>
            <p:nvPr/>
          </p:nvSpPr>
          <p:spPr bwMode="auto">
            <a:xfrm>
              <a:off x="2824" y="1104"/>
              <a:ext cx="584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 i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70C0"/>
                  </a:solidFill>
                </a:rPr>
                <a:t>)</a:t>
              </a:r>
              <a:r>
                <a:rPr lang="en-US" sz="4800" b="1" i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70C0"/>
                  </a:solidFill>
                  <a:cs typeface="Arial" charset="0"/>
                </a:rPr>
                <a:t>′=</a:t>
              </a:r>
            </a:p>
          </p:txBody>
        </p:sp>
      </p:grpSp>
      <p:grpSp>
        <p:nvGrpSpPr>
          <p:cNvPr id="69709" name="Group 77"/>
          <p:cNvGrpSpPr>
            <a:grpSpLocks/>
          </p:cNvGrpSpPr>
          <p:nvPr/>
        </p:nvGrpSpPr>
        <p:grpSpPr bwMode="auto">
          <a:xfrm>
            <a:off x="2768601" y="3462338"/>
            <a:ext cx="2675614" cy="1752600"/>
            <a:chOff x="266" y="3239"/>
            <a:chExt cx="1439" cy="1104"/>
          </a:xfrm>
        </p:grpSpPr>
        <p:grpSp>
          <p:nvGrpSpPr>
            <p:cNvPr id="69686" name="Group 54"/>
            <p:cNvGrpSpPr>
              <a:grpSpLocks/>
            </p:cNvGrpSpPr>
            <p:nvPr/>
          </p:nvGrpSpPr>
          <p:grpSpPr bwMode="auto">
            <a:xfrm>
              <a:off x="376" y="3239"/>
              <a:ext cx="1110" cy="919"/>
              <a:chOff x="2012" y="2989"/>
              <a:chExt cx="1110" cy="919"/>
            </a:xfrm>
          </p:grpSpPr>
          <p:grpSp>
            <p:nvGrpSpPr>
              <p:cNvPr id="69684" name="Group 52"/>
              <p:cNvGrpSpPr>
                <a:grpSpLocks/>
              </p:cNvGrpSpPr>
              <p:nvPr/>
            </p:nvGrpSpPr>
            <p:grpSpPr bwMode="auto">
              <a:xfrm>
                <a:off x="2012" y="2989"/>
                <a:ext cx="426" cy="919"/>
                <a:chOff x="2012" y="2989"/>
                <a:chExt cx="426" cy="919"/>
              </a:xfrm>
            </p:grpSpPr>
            <p:sp>
              <p:nvSpPr>
                <p:cNvPr id="69682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2070" y="2989"/>
                  <a:ext cx="368" cy="51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4800" b="1" i="1" u="sng" dirty="0">
                      <a:ln w="22225">
                        <a:solidFill>
                          <a:schemeClr val="accent2"/>
                        </a:solidFill>
                        <a:prstDash val="solid"/>
                      </a:ln>
                      <a:solidFill>
                        <a:srgbClr val="0070C0"/>
                      </a:solidFill>
                    </a:rPr>
                    <a:t>1</a:t>
                  </a:r>
                  <a:endParaRPr lang="ru-RU" sz="4800" b="1" i="1" u="sng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69683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2012" y="3389"/>
                  <a:ext cx="384" cy="51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4800" b="1" i="1" dirty="0">
                      <a:ln w="22225">
                        <a:solidFill>
                          <a:schemeClr val="accent2"/>
                        </a:solidFill>
                        <a:prstDash val="solid"/>
                      </a:ln>
                      <a:solidFill>
                        <a:srgbClr val="0070C0"/>
                      </a:solidFill>
                    </a:rPr>
                    <a:t>3</a:t>
                  </a:r>
                  <a:endParaRPr lang="ru-RU" sz="4800" b="1" i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0070C0"/>
                    </a:solidFill>
                  </a:endParaRPr>
                </a:p>
              </p:txBody>
            </p:sp>
          </p:grpSp>
          <p:sp>
            <p:nvSpPr>
              <p:cNvPr id="69685" name="Text Box 53"/>
              <p:cNvSpPr txBox="1">
                <a:spLocks noChangeArrowheads="1"/>
              </p:cNvSpPr>
              <p:nvPr/>
            </p:nvSpPr>
            <p:spPr bwMode="auto">
              <a:xfrm>
                <a:off x="2438" y="3139"/>
                <a:ext cx="684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i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0070C0"/>
                    </a:solidFill>
                  </a:rPr>
                  <a:t>x</a:t>
                </a:r>
                <a:r>
                  <a:rPr lang="en-US" sz="4800" b="1" i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0070C0"/>
                    </a:solidFill>
                    <a:cs typeface="Arial" charset="0"/>
                  </a:rPr>
                  <a:t>³ </a:t>
                </a:r>
              </a:p>
            </p:txBody>
          </p:sp>
        </p:grpSp>
        <p:sp>
          <p:nvSpPr>
            <p:cNvPr id="69706" name="Text Box 74"/>
            <p:cNvSpPr txBox="1">
              <a:spLocks noChangeArrowheads="1"/>
            </p:cNvSpPr>
            <p:nvPr/>
          </p:nvSpPr>
          <p:spPr bwMode="auto">
            <a:xfrm>
              <a:off x="1129" y="3354"/>
              <a:ext cx="576" cy="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 i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70C0"/>
                  </a:solidFill>
                </a:rPr>
                <a:t>)</a:t>
              </a:r>
              <a:r>
                <a:rPr lang="en-US" sz="4800" b="1" i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70C0"/>
                  </a:solidFill>
                  <a:cs typeface="Arial" charset="0"/>
                </a:rPr>
                <a:t>′=</a:t>
              </a:r>
            </a:p>
          </p:txBody>
        </p:sp>
        <p:sp>
          <p:nvSpPr>
            <p:cNvPr id="69708" name="Text Box 76"/>
            <p:cNvSpPr txBox="1">
              <a:spLocks noChangeArrowheads="1"/>
            </p:cNvSpPr>
            <p:nvPr/>
          </p:nvSpPr>
          <p:spPr bwMode="auto">
            <a:xfrm>
              <a:off x="266" y="3381"/>
              <a:ext cx="309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 i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70C0"/>
                  </a:solidFill>
                </a:rPr>
                <a:t>(</a:t>
              </a:r>
              <a:endParaRPr lang="ru-RU" sz="48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937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9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61 0.00717 L -0.52657 0.198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96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98" y="9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69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07407E-6 L 0.32465 0.3958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96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33" y="1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69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00886 0.4842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96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" y="2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69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26 -0.071 L -0.13628 -0.54788 " pathEditMode="relative" ptsTypes="AA">
                                      <p:cBhvr>
                                        <p:cTn id="34" dur="2000" fill="hold"/>
                                        <p:tgtEl>
                                          <p:spTgt spid="696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6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52544E-6 L 0.46371 -0.3186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97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77" y="-159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69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 -0.07192 L 0.0776 -0.241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96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-85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6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71 -0.06638 L -0.17622 -0.172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696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84" y="-5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6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785 0.00277 L 0.38282 0.1438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697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0" y="70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75" grpId="0"/>
      <p:bldP spid="69677" grpId="0"/>
      <p:bldP spid="69679" grpId="0"/>
      <p:bldP spid="69680" grpId="0"/>
      <p:bldP spid="69681" grpId="0"/>
      <p:bldP spid="69689" grpId="0"/>
      <p:bldP spid="69690" grpId="0"/>
      <p:bldP spid="69692" grpId="0"/>
      <p:bldP spid="69694" grpId="0"/>
      <p:bldP spid="69695" grpId="0"/>
      <p:bldP spid="69696" grpId="0"/>
      <p:bldP spid="69697" grpId="0"/>
      <p:bldP spid="6970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27584" y="1590644"/>
          <a:ext cx="7704854" cy="3549711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909168"/>
                <a:gridCol w="2031484"/>
                <a:gridCol w="1882101"/>
                <a:gridCol w="1882101"/>
              </a:tblGrid>
              <a:tr h="339471">
                <a:tc>
                  <a:txBody>
                    <a:bodyPr/>
                    <a:lstStyle/>
                    <a:p>
                      <a:pPr marL="0" marR="0" lvl="0" indent="0" algn="ctr" defTabSz="9216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y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51041" marR="51041" marT="25239" marB="25239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100" dirty="0" smtClean="0"/>
                        <a:t>y'</a:t>
                      </a:r>
                      <a:endParaRPr lang="uk-UA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41" marR="51041" marT="25239" marB="25239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216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y'</a:t>
                      </a:r>
                      <a:endParaRPr lang="uk-UA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41" marR="51041" marT="25239" marB="25239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216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y'</a:t>
                      </a:r>
                      <a:endParaRPr lang="uk-UA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41" marR="51041" marT="25239" marB="25239" anchor="ctr">
                    <a:solidFill>
                      <a:srgbClr val="C00000"/>
                    </a:solidFill>
                  </a:tcPr>
                </a:tc>
              </a:tr>
              <a:tr h="339471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51041" marR="51041" marT="25239" marB="25239" anchor="ctr">
                    <a:blipFill rotWithShape="0">
                      <a:blip r:embed="rId2"/>
                      <a:stretch>
                        <a:fillRect l="-319" t="-100000" r="-304792" b="-82807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uk-UA" sz="1500" dirty="0">
                        <a:solidFill>
                          <a:schemeClr val="tx1"/>
                        </a:solidFill>
                      </a:endParaRPr>
                    </a:p>
                  </a:txBody>
                  <a:tcPr marL="51041" marR="51041" marT="25239" marB="25239" anchor="ctr"/>
                </a:tc>
                <a:tc>
                  <a:txBody>
                    <a:bodyPr/>
                    <a:lstStyle/>
                    <a:p>
                      <a:pPr marL="0" marR="0" indent="0" algn="ctr" defTabSz="9216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500" dirty="0">
                        <a:solidFill>
                          <a:schemeClr val="tx1"/>
                        </a:solidFill>
                      </a:endParaRPr>
                    </a:p>
                  </a:txBody>
                  <a:tcPr marL="51041" marR="51041" marT="25239" marB="25239" anchor="ctr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51041" marR="51041" marT="25239" marB="25239" anchor="ctr">
                    <a:blipFill rotWithShape="0">
                      <a:blip r:embed="rId2"/>
                      <a:stretch>
                        <a:fillRect l="-309709" t="-100000" r="-647" b="-828070"/>
                      </a:stretch>
                    </a:blipFill>
                  </a:tcPr>
                </a:tc>
              </a:tr>
              <a:tr h="321761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51041" marR="51041" marT="25239" marB="25239" anchor="ctr">
                    <a:blipFill rotWithShape="0">
                      <a:blip r:embed="rId2"/>
                      <a:stretch>
                        <a:fillRect l="-319" t="-242553" r="-304792" b="-904255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uk-UA" sz="1500" dirty="0"/>
                    </a:p>
                  </a:txBody>
                  <a:tcPr marL="51041" marR="51041" marT="25239" marB="25239" anchor="ctr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uk-UA" sz="1500" dirty="0"/>
                    </a:p>
                  </a:txBody>
                  <a:tcPr marL="51041" marR="51041" marT="25239" marB="25239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51041" marR="51041" marT="25239" marB="25239" anchor="ctr">
                    <a:blipFill rotWithShape="0">
                      <a:blip r:embed="rId2"/>
                      <a:stretch>
                        <a:fillRect l="-309709" t="-242553" r="-647" b="-904255"/>
                      </a:stretch>
                    </a:blipFill>
                  </a:tcPr>
                </a:tc>
              </a:tr>
              <a:tr h="363069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51041" marR="51041" marT="25239" marB="25239" anchor="ctr">
                    <a:blipFill rotWithShape="0">
                      <a:blip r:embed="rId2"/>
                      <a:stretch>
                        <a:fillRect l="-319" t="-268333" r="-304792" b="-60833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216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500" dirty="0"/>
                    </a:p>
                  </a:txBody>
                  <a:tcPr marL="51041" marR="51041" marT="25239" marB="25239" anchor="ctr"/>
                </a:tc>
                <a:tc>
                  <a:txBody>
                    <a:bodyPr/>
                    <a:lstStyle/>
                    <a:p>
                      <a:pPr marL="0" marR="0" indent="0" algn="ctr" defTabSz="9216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500" dirty="0"/>
                    </a:p>
                  </a:txBody>
                  <a:tcPr marL="51041" marR="51041" marT="25239" marB="25239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51041" marR="51041" marT="25239" marB="25239" anchor="ctr">
                    <a:blipFill rotWithShape="0">
                      <a:blip r:embed="rId2"/>
                      <a:stretch>
                        <a:fillRect l="-309709" t="-268333" r="-647" b="-608333"/>
                      </a:stretch>
                    </a:blipFill>
                  </a:tcPr>
                </a:tc>
              </a:tr>
              <a:tr h="511261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51041" marR="51041" marT="25239" marB="25239" anchor="ctr">
                    <a:blipFill rotWithShape="0">
                      <a:blip r:embed="rId2"/>
                      <a:stretch>
                        <a:fillRect l="-319" t="-260000" r="-304792" b="-329412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51041" marR="51041" marT="25239" marB="25239" anchor="ctr">
                    <a:blipFill rotWithShape="0">
                      <a:blip r:embed="rId2"/>
                      <a:stretch>
                        <a:fillRect l="-94012" t="-260000" r="-185629" b="-329412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uk-UA" sz="1500" dirty="0"/>
                    </a:p>
                  </a:txBody>
                  <a:tcPr marL="51041" marR="51041" marT="25239" marB="25239" anchor="ctr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uk-UA" sz="1500" dirty="0"/>
                    </a:p>
                  </a:txBody>
                  <a:tcPr marL="51041" marR="51041" marT="25239" marB="25239" anchor="ctr"/>
                </a:tc>
              </a:tr>
              <a:tr h="577147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51041" marR="51041" marT="25239" marB="25239" anchor="ctr">
                    <a:blipFill rotWithShape="0">
                      <a:blip r:embed="rId2"/>
                      <a:stretch>
                        <a:fillRect l="-319" t="-322105" r="-304792" b="-19473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216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500" dirty="0"/>
                    </a:p>
                  </a:txBody>
                  <a:tcPr marL="51041" marR="51041" marT="25239" marB="25239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51041" marR="51041" marT="25239" marB="25239" anchor="ctr">
                    <a:blipFill rotWithShape="0">
                      <a:blip r:embed="rId2"/>
                      <a:stretch>
                        <a:fillRect l="-209709" t="-322105" r="-100647" b="-19473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216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500" dirty="0"/>
                    </a:p>
                  </a:txBody>
                  <a:tcPr marL="51041" marR="51041" marT="25239" marB="25239" anchor="ctr"/>
                </a:tc>
              </a:tr>
              <a:tr h="585807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51041" marR="51041" marT="25239" marB="25239" anchor="ctr">
                    <a:blipFill rotWithShape="0">
                      <a:blip r:embed="rId2"/>
                      <a:stretch>
                        <a:fillRect l="-319" t="-409184" r="-304792" b="-8877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uk-UA" sz="1500" dirty="0"/>
                    </a:p>
                  </a:txBody>
                  <a:tcPr marL="51041" marR="51041" marT="25239" marB="25239" anchor="ctr"/>
                </a:tc>
                <a:tc>
                  <a:txBody>
                    <a:bodyPr/>
                    <a:lstStyle/>
                    <a:p>
                      <a:pPr marL="0" marR="0" indent="0" algn="ctr" defTabSz="9216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500" dirty="0"/>
                    </a:p>
                  </a:txBody>
                  <a:tcPr marL="51041" marR="51041" marT="25239" marB="25239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51041" marR="51041" marT="25239" marB="25239" anchor="ctr">
                    <a:blipFill rotWithShape="0">
                      <a:blip r:embed="rId2"/>
                      <a:stretch>
                        <a:fillRect l="-309709" t="-409184" r="-647" b="-88776"/>
                      </a:stretch>
                    </a:blipFill>
                  </a:tcPr>
                </a:tc>
              </a:tr>
              <a:tr h="508687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51041" marR="51041" marT="25239" marB="25239" anchor="ctr">
                    <a:blipFill rotWithShape="0">
                      <a:blip r:embed="rId2"/>
                      <a:stretch>
                        <a:fillRect l="-319" t="-594048" r="-304792" b="-357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uk-UA" sz="1500" dirty="0"/>
                    </a:p>
                  </a:txBody>
                  <a:tcPr marL="51041" marR="51041" marT="25239" marB="25239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51041" marR="51041" marT="25239" marB="25239" anchor="ctr">
                    <a:blipFill rotWithShape="0">
                      <a:blip r:embed="rId2"/>
                      <a:stretch>
                        <a:fillRect l="-209709" t="-594048" r="-100647" b="-357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216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500" dirty="0"/>
                    </a:p>
                    <a:p>
                      <a:pPr marL="0" indent="0" algn="ctr">
                        <a:buFontTx/>
                        <a:buNone/>
                      </a:pPr>
                      <a:endParaRPr lang="uk-UA" sz="1500" dirty="0"/>
                    </a:p>
                  </a:txBody>
                  <a:tcPr marL="51041" marR="51041" marT="25239" marB="25239" anchor="ctr"/>
                </a:tc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/>
            </a:extLst>
          </p:cNvPr>
          <p:cNvSpPr txBox="1"/>
          <p:nvPr/>
        </p:nvSpPr>
        <p:spPr>
          <a:xfrm>
            <a:off x="2267744" y="231105"/>
            <a:ext cx="4807786" cy="559833"/>
          </a:xfrm>
          <a:prstGeom prst="rect">
            <a:avLst/>
          </a:prstGeom>
          <a:solidFill>
            <a:srgbClr val="CCCC00"/>
          </a:solidFill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3038" b="1" dirty="0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38" b="1" dirty="0" err="1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Знайдіть</a:t>
            </a:r>
            <a:r>
              <a:rPr lang="ru-RU" sz="3038" b="1" dirty="0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38" b="1" dirty="0" err="1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похідну</a:t>
            </a:r>
            <a:r>
              <a:rPr lang="ru-RU" sz="3038" b="1" dirty="0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86" b="1" dirty="0">
                <a:ln/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786" b="1" dirty="0">
              <a:ln/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Таблица 17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1187450" y="6354763"/>
          <a:ext cx="6969126" cy="3905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0041">
                  <a:extLst>
                    <a:ext uri="{9D8B030D-6E8A-4147-A177-3AD203B41FA5}"/>
                  </a:extLst>
                </a:gridCol>
                <a:gridCol w="1000368">
                  <a:extLst>
                    <a:ext uri="{9D8B030D-6E8A-4147-A177-3AD203B41FA5}"/>
                  </a:extLst>
                </a:gridCol>
                <a:gridCol w="1000368">
                  <a:extLst>
                    <a:ext uri="{9D8B030D-6E8A-4147-A177-3AD203B41FA5}"/>
                  </a:extLst>
                </a:gridCol>
                <a:gridCol w="995302">
                  <a:extLst>
                    <a:ext uri="{9D8B030D-6E8A-4147-A177-3AD203B41FA5}"/>
                  </a:extLst>
                </a:gridCol>
                <a:gridCol w="1005436">
                  <a:extLst>
                    <a:ext uri="{9D8B030D-6E8A-4147-A177-3AD203B41FA5}"/>
                  </a:extLst>
                </a:gridCol>
                <a:gridCol w="1000368">
                  <a:extLst>
                    <a:ext uri="{9D8B030D-6E8A-4147-A177-3AD203B41FA5}"/>
                  </a:extLst>
                </a:gridCol>
                <a:gridCol w="1027243">
                  <a:extLst>
                    <a:ext uri="{9D8B030D-6E8A-4147-A177-3AD203B41FA5}"/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endParaRPr lang="en-US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45" marR="51045" marT="25515" marB="2551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1045" marR="51045" marT="25515" marB="2551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1045" marR="51045" marT="25515" marB="2551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1045" marR="51045" marT="25515" marB="2551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1045" marR="51045" marT="25515" marB="2551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1045" marR="51045" marT="25515" marB="2551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1045" marR="51045" marT="25515" marB="2551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44" name="Прямоугольник 43">
            <a:extLst>
              <a:ext uri="{FF2B5EF4-FFF2-40B4-BE49-F238E27FC236}"/>
            </a:extLst>
          </p:cNvPr>
          <p:cNvSpPr/>
          <p:nvPr/>
        </p:nvSpPr>
        <p:spPr>
          <a:xfrm>
            <a:off x="3168650" y="1974850"/>
            <a:ext cx="317500" cy="2984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uk-UA" sz="13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en-US" sz="134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/>
            </a:extLst>
          </p:cNvPr>
          <p:cNvSpPr/>
          <p:nvPr/>
        </p:nvSpPr>
        <p:spPr>
          <a:xfrm>
            <a:off x="5080000" y="1974850"/>
            <a:ext cx="317500" cy="2984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uk-UA" sz="13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</a:p>
        </p:txBody>
      </p:sp>
      <p:sp>
        <p:nvSpPr>
          <p:cNvPr id="46" name="Прямоугольник 45">
            <a:extLst>
              <a:ext uri="{FF2B5EF4-FFF2-40B4-BE49-F238E27FC236}"/>
            </a:extLst>
          </p:cNvPr>
          <p:cNvSpPr/>
          <p:nvPr/>
        </p:nvSpPr>
        <p:spPr>
          <a:xfrm>
            <a:off x="6650038" y="1978025"/>
            <a:ext cx="312737" cy="2984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uk-UA" sz="13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</a:p>
        </p:txBody>
      </p:sp>
      <p:sp>
        <p:nvSpPr>
          <p:cNvPr id="48" name="Прямоугольник 47">
            <a:extLst>
              <a:ext uri="{FF2B5EF4-FFF2-40B4-BE49-F238E27FC236}"/>
            </a:extLst>
          </p:cNvPr>
          <p:cNvSpPr/>
          <p:nvPr/>
        </p:nvSpPr>
        <p:spPr>
          <a:xfrm>
            <a:off x="3168650" y="2293938"/>
            <a:ext cx="242888" cy="2984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uk-UA" sz="13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endParaRPr lang="en-US" sz="134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>
            <a:extLst>
              <a:ext uri="{FF2B5EF4-FFF2-40B4-BE49-F238E27FC236}"/>
            </a:extLst>
          </p:cNvPr>
          <p:cNvSpPr/>
          <p:nvPr/>
        </p:nvSpPr>
        <p:spPr>
          <a:xfrm>
            <a:off x="5108575" y="2312988"/>
            <a:ext cx="177800" cy="2984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uk-UA" sz="13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</a:p>
        </p:txBody>
      </p:sp>
      <p:sp>
        <p:nvSpPr>
          <p:cNvPr id="50" name="Прямоугольник 49">
            <a:extLst>
              <a:ext uri="{FF2B5EF4-FFF2-40B4-BE49-F238E27FC236}"/>
            </a:extLst>
          </p:cNvPr>
          <p:cNvSpPr/>
          <p:nvPr/>
        </p:nvSpPr>
        <p:spPr>
          <a:xfrm>
            <a:off x="6630988" y="2308225"/>
            <a:ext cx="188912" cy="2984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uk-UA" sz="13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sp>
        <p:nvSpPr>
          <p:cNvPr id="51" name="Прямоугольник 50">
            <a:extLst>
              <a:ext uri="{FF2B5EF4-FFF2-40B4-BE49-F238E27FC236}"/>
            </a:extLst>
          </p:cNvPr>
          <p:cNvSpPr/>
          <p:nvPr/>
        </p:nvSpPr>
        <p:spPr>
          <a:xfrm>
            <a:off x="3168650" y="2646363"/>
            <a:ext cx="331788" cy="2984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uk-UA" sz="13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endParaRPr lang="en-US" sz="134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Прямоугольник 51">
            <a:extLst>
              <a:ext uri="{FF2B5EF4-FFF2-40B4-BE49-F238E27FC236}"/>
            </a:extLst>
          </p:cNvPr>
          <p:cNvSpPr/>
          <p:nvPr/>
        </p:nvSpPr>
        <p:spPr>
          <a:xfrm>
            <a:off x="5067300" y="2654300"/>
            <a:ext cx="173038" cy="2984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uk-UA" sz="13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en-US" sz="134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/>
            </a:extLst>
          </p:cNvPr>
          <p:cNvSpPr/>
          <p:nvPr/>
        </p:nvSpPr>
        <p:spPr>
          <a:xfrm>
            <a:off x="6659563" y="2636838"/>
            <a:ext cx="293687" cy="2984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uk-UA" sz="13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</a:p>
        </p:txBody>
      </p:sp>
      <p:sp>
        <p:nvSpPr>
          <p:cNvPr id="54" name="Прямоугольник 53">
            <a:extLst>
              <a:ext uri="{FF2B5EF4-FFF2-40B4-BE49-F238E27FC236}"/>
            </a:extLst>
          </p:cNvPr>
          <p:cNvSpPr/>
          <p:nvPr/>
        </p:nvSpPr>
        <p:spPr>
          <a:xfrm>
            <a:off x="3189288" y="3067050"/>
            <a:ext cx="288925" cy="2984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uk-UA" sz="13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en-US" sz="134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Прямоугольник 54">
            <a:extLst>
              <a:ext uri="{FF2B5EF4-FFF2-40B4-BE49-F238E27FC236}"/>
            </a:extLst>
          </p:cNvPr>
          <p:cNvSpPr/>
          <p:nvPr/>
        </p:nvSpPr>
        <p:spPr>
          <a:xfrm>
            <a:off x="5051425" y="3103563"/>
            <a:ext cx="188913" cy="2984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uk-UA" sz="13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sp>
        <p:nvSpPr>
          <p:cNvPr id="56" name="Прямоугольник 55">
            <a:extLst>
              <a:ext uri="{FF2B5EF4-FFF2-40B4-BE49-F238E27FC236}"/>
            </a:extLst>
          </p:cNvPr>
          <p:cNvSpPr/>
          <p:nvPr/>
        </p:nvSpPr>
        <p:spPr>
          <a:xfrm>
            <a:off x="6635750" y="3103563"/>
            <a:ext cx="317500" cy="2984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uk-UA" sz="13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  <p:sp>
        <p:nvSpPr>
          <p:cNvPr id="57" name="Прямоугольник 56">
            <a:extLst>
              <a:ext uri="{FF2B5EF4-FFF2-40B4-BE49-F238E27FC236}"/>
            </a:extLst>
          </p:cNvPr>
          <p:cNvSpPr/>
          <p:nvPr/>
        </p:nvSpPr>
        <p:spPr>
          <a:xfrm>
            <a:off x="3168650" y="3652838"/>
            <a:ext cx="188913" cy="2984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uk-UA" sz="13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en-US" sz="134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/>
            </a:extLst>
          </p:cNvPr>
          <p:cNvSpPr/>
          <p:nvPr/>
        </p:nvSpPr>
        <p:spPr>
          <a:xfrm>
            <a:off x="5051425" y="3579813"/>
            <a:ext cx="307975" cy="2984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uk-UA" sz="13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en-US" sz="134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/>
            </a:extLst>
          </p:cNvPr>
          <p:cNvSpPr/>
          <p:nvPr/>
        </p:nvSpPr>
        <p:spPr>
          <a:xfrm>
            <a:off x="6650038" y="3630613"/>
            <a:ext cx="288925" cy="2984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uk-UA" sz="13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en-US" sz="134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/>
            </a:extLst>
          </p:cNvPr>
          <p:cNvSpPr/>
          <p:nvPr/>
        </p:nvSpPr>
        <p:spPr>
          <a:xfrm>
            <a:off x="3140075" y="4157663"/>
            <a:ext cx="346075" cy="2984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uk-UA" sz="13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  <p:sp>
        <p:nvSpPr>
          <p:cNvPr id="61" name="Прямоугольник 60">
            <a:extLst>
              <a:ext uri="{FF2B5EF4-FFF2-40B4-BE49-F238E27FC236}"/>
            </a:extLst>
          </p:cNvPr>
          <p:cNvSpPr/>
          <p:nvPr/>
        </p:nvSpPr>
        <p:spPr>
          <a:xfrm>
            <a:off x="5043488" y="4614863"/>
            <a:ext cx="354012" cy="2984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uk-UA" sz="13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endParaRPr lang="en-US" sz="134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>
            <a:extLst>
              <a:ext uri="{FF2B5EF4-FFF2-40B4-BE49-F238E27FC236}"/>
            </a:extLst>
          </p:cNvPr>
          <p:cNvSpPr/>
          <p:nvPr/>
        </p:nvSpPr>
        <p:spPr>
          <a:xfrm>
            <a:off x="5043488" y="4146550"/>
            <a:ext cx="354012" cy="2984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uk-UA" sz="13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endParaRPr lang="en-US" sz="134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>
            <a:extLst>
              <a:ext uri="{FF2B5EF4-FFF2-40B4-BE49-F238E27FC236}"/>
            </a:extLst>
          </p:cNvPr>
          <p:cNvSpPr/>
          <p:nvPr/>
        </p:nvSpPr>
        <p:spPr>
          <a:xfrm>
            <a:off x="6650038" y="4146550"/>
            <a:ext cx="317500" cy="2984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uk-UA" sz="13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</a:p>
        </p:txBody>
      </p:sp>
      <p:sp>
        <p:nvSpPr>
          <p:cNvPr id="67" name="Прямоугольник 66">
            <a:extLst>
              <a:ext uri="{FF2B5EF4-FFF2-40B4-BE49-F238E27FC236}"/>
            </a:extLst>
          </p:cNvPr>
          <p:cNvSpPr/>
          <p:nvPr/>
        </p:nvSpPr>
        <p:spPr>
          <a:xfrm>
            <a:off x="6630988" y="4621213"/>
            <a:ext cx="188912" cy="2984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uk-UA" sz="13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en-US" sz="134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>
            <a:extLst>
              <a:ext uri="{FF2B5EF4-FFF2-40B4-BE49-F238E27FC236}"/>
            </a:extLst>
          </p:cNvPr>
          <p:cNvSpPr txBox="1"/>
          <p:nvPr/>
        </p:nvSpPr>
        <p:spPr>
          <a:xfrm>
            <a:off x="3165475" y="4605338"/>
            <a:ext cx="201613" cy="29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uk-UA" sz="13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en-US" sz="134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32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725" y="2074863"/>
            <a:ext cx="355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323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88" y="2063750"/>
            <a:ext cx="457200" cy="16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32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525" y="2347913"/>
            <a:ext cx="450850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323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025" y="2360613"/>
            <a:ext cx="273050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323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613" y="2654300"/>
            <a:ext cx="639762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324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788" y="2671763"/>
            <a:ext cx="585787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324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094038"/>
            <a:ext cx="212725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324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3067050"/>
            <a:ext cx="21272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3243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275" y="3568700"/>
            <a:ext cx="508000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3244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513" y="3533775"/>
            <a:ext cx="319087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3245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025" y="4146550"/>
            <a:ext cx="43497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3246" name="Picture 1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38" y="4078288"/>
            <a:ext cx="698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3247" name="Picture 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563" y="4681538"/>
            <a:ext cx="573087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3248" name="Picture 1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38" y="4665663"/>
            <a:ext cx="371475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01272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23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23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-0.0294 L -0.5592 0.6518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74" y="3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23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23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43 -0.02731 L -0.44809 0.6037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83" y="3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23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23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23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23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23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23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58 -0.02454 L -0.34427 0.55417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93" y="2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23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23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23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23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0.15122 0.49121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2" y="2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223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23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23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223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223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223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03079 L 0.05938 0.42569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9" y="1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223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223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223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223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223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223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01412 L -0.01979 0.3294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" y="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223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223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223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223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223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223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0.24827 0.2618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13" y="1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7" grpId="0"/>
      <p:bldP spid="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304800"/>
            <a:ext cx="7416824" cy="1143000"/>
          </a:xfr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hangingPunct="1"/>
            <a:r>
              <a:rPr lang="uk-UA" sz="4000" b="1" i="1" dirty="0" smtClean="0">
                <a:latin typeface="Comic Sans MS" pitchFamily="66" charset="0"/>
              </a:rPr>
              <a:t>Правила диференціювання.</a:t>
            </a:r>
            <a:endParaRPr lang="ru-RU" sz="4000" b="1" i="1" dirty="0" smtClean="0">
              <a:latin typeface="Comic Sans MS" pitchFamily="66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2202" y="1447800"/>
            <a:ext cx="8712968" cy="519591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1714500" lvl="4" indent="0" eaLnBrk="1" hangingPunct="1">
              <a:lnSpc>
                <a:spcPct val="90000"/>
              </a:lnSpc>
              <a:buNone/>
            </a:pPr>
            <a:r>
              <a:rPr lang="uk-UA" sz="2400" dirty="0" smtClean="0"/>
              <a:t>Складна функція.</a:t>
            </a:r>
            <a:endParaRPr lang="ru-RU" sz="2400" dirty="0" smtClean="0"/>
          </a:p>
        </p:txBody>
      </p:sp>
      <p:graphicFrame>
        <p:nvGraphicFramePr>
          <p:cNvPr id="15364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717845103"/>
              </p:ext>
            </p:extLst>
          </p:nvPr>
        </p:nvGraphicFramePr>
        <p:xfrm>
          <a:off x="1419225" y="3384550"/>
          <a:ext cx="518795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2" name="Формула" r:id="rId3" imgW="1752480" imgH="241200" progId="Equation.3">
                  <p:embed/>
                </p:oleObj>
              </mc:Choice>
              <mc:Fallback>
                <p:oleObj name="Формула" r:id="rId3" imgW="1752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9225" y="3384550"/>
                        <a:ext cx="5187950" cy="714375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9525">
                        <a:solidFill>
                          <a:srgbClr val="33CCCC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6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934525889"/>
              </p:ext>
            </p:extLst>
          </p:nvPr>
        </p:nvGraphicFramePr>
        <p:xfrm>
          <a:off x="2339975" y="1774825"/>
          <a:ext cx="2665413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3" name="Формула" r:id="rId5" imgW="990360" imgH="241200" progId="Equation.3">
                  <p:embed/>
                </p:oleObj>
              </mc:Choice>
              <mc:Fallback>
                <p:oleObj name="Формула" r:id="rId5" imgW="9903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1774825"/>
                        <a:ext cx="2665413" cy="649288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9525">
                        <a:solidFill>
                          <a:srgbClr val="33CCCC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0725949"/>
              </p:ext>
            </p:extLst>
          </p:nvPr>
        </p:nvGraphicFramePr>
        <p:xfrm>
          <a:off x="1651723" y="4344400"/>
          <a:ext cx="4724400" cy="714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4" name="Формула" r:id="rId7" imgW="2171520" imgH="241200" progId="Equation.3">
                  <p:embed/>
                </p:oleObj>
              </mc:Choice>
              <mc:Fallback>
                <p:oleObj name="Формула" r:id="rId7" imgW="21715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723" y="4344400"/>
                        <a:ext cx="4724400" cy="71438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9525">
                        <a:solidFill>
                          <a:srgbClr val="33CCCC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1116017"/>
              </p:ext>
            </p:extLst>
          </p:nvPr>
        </p:nvGraphicFramePr>
        <p:xfrm>
          <a:off x="1227841" y="5373216"/>
          <a:ext cx="5572164" cy="1071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5" name="Формула" r:id="rId9" imgW="2006280" imgH="495000" progId="Equation.3">
                  <p:embed/>
                </p:oleObj>
              </mc:Choice>
              <mc:Fallback>
                <p:oleObj name="Формула" r:id="rId9" imgW="200628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7841" y="5373216"/>
                        <a:ext cx="5572164" cy="107157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935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5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uk-UA" dirty="0"/>
          </a:p>
        </p:txBody>
      </p:sp>
      <p:sp>
        <p:nvSpPr>
          <p:cNvPr id="10243" name="Объект 2"/>
          <p:cNvSpPr>
            <a:spLocks noGrp="1"/>
          </p:cNvSpPr>
          <p:nvPr>
            <p:ph sz="quarter" idx="4294967295"/>
          </p:nvPr>
        </p:nvSpPr>
        <p:spPr>
          <a:xfrm>
            <a:off x="1143000" y="731838"/>
            <a:ext cx="6400800" cy="3475037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2" descr="C:\Users\User\Pictures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201613"/>
            <a:ext cx="8353425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04988" y="333375"/>
            <a:ext cx="5626100" cy="5222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i="1" dirty="0">
                <a:solidFill>
                  <a:srgbClr val="002060"/>
                </a:solidFill>
                <a:latin typeface="Arial Narrow" pitchFamily="34" charset="0"/>
              </a:rPr>
              <a:t>Похідна складеної функції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9125" y="3098800"/>
            <a:ext cx="8051800" cy="196215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Приклад 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chemeClr val="tx1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chemeClr val="tx1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chemeClr val="tx1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767" y="1196752"/>
            <a:ext cx="5256584" cy="1505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4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3179763"/>
            <a:ext cx="2593975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4010025"/>
            <a:ext cx="7940675" cy="9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321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70BBBFD-AEF8-4896-BBF8-8B04058838E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3540</TotalTime>
  <Words>1014</Words>
  <Application>Microsoft Office PowerPoint</Application>
  <PresentationFormat>Экран (4:3)</PresentationFormat>
  <Paragraphs>214</Paragraphs>
  <Slides>41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41</vt:i4>
      </vt:variant>
    </vt:vector>
  </HeadingPairs>
  <TitlesOfParts>
    <vt:vector size="61" baseType="lpstr">
      <vt:lpstr>Arial</vt:lpstr>
      <vt:lpstr>Arial Narrow</vt:lpstr>
      <vt:lpstr>Calibri</vt:lpstr>
      <vt:lpstr>Cambria Math</vt:lpstr>
      <vt:lpstr>Comic Sans MS</vt:lpstr>
      <vt:lpstr>Georgia</vt:lpstr>
      <vt:lpstr>Impact</vt:lpstr>
      <vt:lpstr>Maiandra GD</vt:lpstr>
      <vt:lpstr>Mistral</vt:lpstr>
      <vt:lpstr>Monotype Corsiva</vt:lpstr>
      <vt:lpstr>Tahoma</vt:lpstr>
      <vt:lpstr>Times New Roman</vt:lpstr>
      <vt:lpstr>Tw Cen MT</vt:lpstr>
      <vt:lpstr>Tw Cen MT Condensed</vt:lpstr>
      <vt:lpstr>Wingdings</vt:lpstr>
      <vt:lpstr>Wingdings 3</vt:lpstr>
      <vt:lpstr>Интеграл</vt:lpstr>
      <vt:lpstr>Формула</vt:lpstr>
      <vt:lpstr>Уравнение</vt:lpstr>
      <vt:lpstr>Equation</vt:lpstr>
      <vt:lpstr>Застосування похідної. </vt:lpstr>
      <vt:lpstr>Презентация PowerPoint</vt:lpstr>
      <vt:lpstr>ДИФЕРЕНЦІАЛЬНЕ ЧИСЛЕННЯ</vt:lpstr>
      <vt:lpstr>ЗАДАЧІ, ЩО ПРИВЕЛИ ДО ПОНЯТТЯ ПОХІДНОЇ</vt:lpstr>
      <vt:lpstr>ЛОВИ ПОМИЛКУ</vt:lpstr>
      <vt:lpstr>Презентация PowerPoint</vt:lpstr>
      <vt:lpstr>Презентация PowerPoint</vt:lpstr>
      <vt:lpstr>Правила диференціювання.</vt:lpstr>
      <vt:lpstr>Презентация PowerPoint</vt:lpstr>
      <vt:lpstr> «Математичне лото».   </vt:lpstr>
      <vt:lpstr>Вірне розташування відповідей:</vt:lpstr>
      <vt:lpstr>Презентация PowerPoint</vt:lpstr>
      <vt:lpstr>Презентация PowerPoint</vt:lpstr>
      <vt:lpstr>Презентация PowerPoint</vt:lpstr>
      <vt:lpstr>Презентация PowerPoint</vt:lpstr>
      <vt:lpstr>Практичні завдання.</vt:lpstr>
      <vt:lpstr>Презентация PowerPoint</vt:lpstr>
      <vt:lpstr>Презентация PowerPoint</vt:lpstr>
      <vt:lpstr>ПРИКЛАД.</vt:lpstr>
      <vt:lpstr>Презентация PowerPoint</vt:lpstr>
      <vt:lpstr>Презентация PowerPoint</vt:lpstr>
      <vt:lpstr>Презентация PowerPoint</vt:lpstr>
      <vt:lpstr>Презентация PowerPoint</vt:lpstr>
      <vt:lpstr>Збираємо</vt:lpstr>
      <vt:lpstr>Рівняння дотичної до графіка функції у = f(x), що проведена в точці з абсцисою х0, що належить графіку функцій, має вигляд                                                  Приклад 1.  Складіть рівняння дотичної до графіка функції f(x) = ln х + х2 в точці з абсцисою х0= 1. Розв’язання.      Тому рівняння дотичної має вигляд: у = 1 + 3(х - 1), у= 1+3х-3 або після спрощення у = 3х - 2.                                                  Приклад 2.  Складіть рівняння дотичної до графіка функції f(х) = х2 - 4х + 7, яка паралельна прямій у = 2х. Розв’язання. Кутовий коефіцієнт прямої у = 2х дорівнює 2. Тому кутовий коефіцієнт шуканої дотичної також має дорівнювати 2, оскільки вона паралельна до прямої у = 2х. Отже, f‘(х0) = 2, де х0 - шукана точка. Маємо f '(х) = 2х - 4. З рівняння 2х - 4 = 2 маємо х0 = 3.  Тоді f(3) = З2 - 4 ∙ 3 + 7 = 4. Шукане рівняння дотичної: у = 4 + 2(х - 3) або після спрощень у = 2х - 2. 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фізичний зміст похідної функції </vt:lpstr>
      <vt:lpstr>Завдання ЗНО.</vt:lpstr>
      <vt:lpstr>Фізичний зміст похідної.</vt:lpstr>
      <vt:lpstr>Презентация PowerPoint</vt:lpstr>
      <vt:lpstr>Контрольні запитання</vt:lpstr>
      <vt:lpstr> Дякую за увагу!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Похідні степеневих і тригонометричних функцій. Похідні степеневих і тригонометричних функцій.</dc:title>
  <dc:subject>Шаблон оформления</dc:subject>
  <dc:creator>Valeriia</dc:creator>
  <cp:keywords/>
  <dc:description>Шаблон оформления
Корпорация Майкрософт</dc:description>
  <cp:lastModifiedBy>Valeriia</cp:lastModifiedBy>
  <cp:revision>166</cp:revision>
  <dcterms:created xsi:type="dcterms:W3CDTF">2021-09-04T16:07:24Z</dcterms:created>
  <dcterms:modified xsi:type="dcterms:W3CDTF">2023-09-19T11:25:28Z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TC019087019991</vt:lpwstr>
  </property>
</Properties>
</file>