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</p:sldMasterIdLst>
  <p:notesMasterIdLst>
    <p:notesMasterId r:id="rId19"/>
  </p:notesMasterIdLst>
  <p:sldIdLst>
    <p:sldId id="279" r:id="rId2"/>
    <p:sldId id="265" r:id="rId3"/>
    <p:sldId id="280" r:id="rId4"/>
    <p:sldId id="264" r:id="rId5"/>
    <p:sldId id="288" r:id="rId6"/>
    <p:sldId id="296" r:id="rId7"/>
    <p:sldId id="295" r:id="rId8"/>
    <p:sldId id="282" r:id="rId9"/>
    <p:sldId id="283" r:id="rId10"/>
    <p:sldId id="259" r:id="rId11"/>
    <p:sldId id="284" r:id="rId12"/>
    <p:sldId id="286" r:id="rId13"/>
    <p:sldId id="287" r:id="rId14"/>
    <p:sldId id="292" r:id="rId15"/>
    <p:sldId id="294" r:id="rId16"/>
    <p:sldId id="302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C35"/>
    <a:srgbClr val="66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1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7BB86-2B4A-4357-BCCE-00186FA5F558}" type="datetimeFigureOut">
              <a:rPr lang="uk-UA" smtClean="0"/>
              <a:t>11.02.2024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7B66B-8058-4F47-854E-8E68AD9399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59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B66B-8058-4F47-854E-8E68AD93996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16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uk-UA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DB565F-5E55-4D6D-B042-EF26289BC189}" type="slidenum">
              <a:rPr lang="ru-RU" altLang="uk-UA" smtClean="0"/>
              <a:pPr/>
              <a:t>3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57911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uk-UA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944AD8-9AE5-443E-B024-3760FEF11234}" type="slidenum">
              <a:rPr lang="ru-RU" altLang="uk-UA" smtClean="0"/>
              <a:pPr/>
              <a:t>4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037871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24823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1361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8336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7997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42211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64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0631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47213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7595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32154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22817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2/11/2024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5" y="205990"/>
            <a:ext cx="4906945" cy="665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0" y="291400"/>
            <a:ext cx="7285055" cy="64811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1003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Конус. </a:t>
            </a:r>
            <a:endParaRPr lang="uk-UA" altLang="uk-UA" sz="4000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uk-UA" sz="4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Перерізи </a:t>
            </a:r>
            <a:r>
              <a:rPr lang="uk-UA" alt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конуса. </a:t>
            </a:r>
            <a:endParaRPr lang="uk-UA" altLang="uk-UA" sz="4000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uk-UA" sz="4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Зрізаний </a:t>
            </a:r>
            <a:r>
              <a:rPr lang="uk-UA" alt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конус.</a:t>
            </a:r>
            <a:r>
              <a:rPr lang="ru-RU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</a:br>
            <a:r>
              <a:rPr 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Площа бічної та повної </a:t>
            </a:r>
            <a:endParaRPr lang="uk-UA" sz="4000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40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поверхонь </a:t>
            </a:r>
            <a:r>
              <a:rPr 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конуса. </a:t>
            </a:r>
            <a:endParaRPr lang="uk-UA" sz="4000" dirty="0" smtClean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uk-UA" sz="40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</a:br>
            <a:endParaRPr lang="uk-UA" altLang="uk-UA" sz="4000" dirty="0">
              <a:ln w="12700">
                <a:solidFill>
                  <a:srgbClr val="FFFF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420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1701">
            <a:off x="-576062" y="1357129"/>
            <a:ext cx="6034617" cy="479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2" name="Picture 8" descr="img-23ac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5902" r="5696" b="5511"/>
          <a:stretch>
            <a:fillRect/>
          </a:stretch>
        </p:blipFill>
        <p:spPr bwMode="auto">
          <a:xfrm rot="5400000">
            <a:off x="3431073" y="1282438"/>
            <a:ext cx="5962389" cy="4616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sand_glass_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40" y="2440509"/>
            <a:ext cx="4037260" cy="457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5320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4288276" y="4787343"/>
            <a:ext cx="2232025" cy="568325"/>
          </a:xfrm>
          <a:prstGeom prst="ellipse">
            <a:avLst/>
          </a:prstGeom>
          <a:solidFill>
            <a:srgbClr val="FFFFFF"/>
          </a:solidFill>
          <a:ln w="44450" algn="ctr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000">
              <a:solidFill>
                <a:srgbClr val="FF7C8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>
            <a:off x="5375275" y="3213101"/>
            <a:ext cx="0" cy="3603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5375275" y="1844675"/>
            <a:ext cx="0" cy="10795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 flipV="1">
            <a:off x="4224339" y="2349501"/>
            <a:ext cx="1150937" cy="26638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 flipH="1" flipV="1">
            <a:off x="5375275" y="2349501"/>
            <a:ext cx="1081088" cy="26638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4511675" y="2420939"/>
            <a:ext cx="863600" cy="280828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5375276" y="2420939"/>
            <a:ext cx="936625" cy="2808287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5375275" y="2420939"/>
            <a:ext cx="649288" cy="2879725"/>
          </a:xfrm>
          <a:prstGeom prst="line">
            <a:avLst/>
          </a:prstGeom>
          <a:noFill/>
          <a:ln w="444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5789" name="Line 13"/>
          <p:cNvSpPr>
            <a:spLocks noChangeShapeType="1"/>
          </p:cNvSpPr>
          <p:nvPr/>
        </p:nvSpPr>
        <p:spPr bwMode="auto">
          <a:xfrm flipH="1">
            <a:off x="4511675" y="5084763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uk-UA"/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4366250" y="5334000"/>
            <a:ext cx="330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>
                <a:solidFill>
                  <a:srgbClr val="FF3300"/>
                </a:solidFill>
                <a:latin typeface="Comic Sans MS" panose="030F0702030302020204" pitchFamily="66" charset="0"/>
              </a:rPr>
              <a:t>B</a:t>
            </a:r>
            <a:endParaRPr lang="ru-RU" altLang="uk-UA" sz="18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5006929" y="1870075"/>
            <a:ext cx="304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>
                <a:solidFill>
                  <a:srgbClr val="FF3300"/>
                </a:solidFill>
                <a:latin typeface="Comic Sans MS" panose="030F0702030302020204" pitchFamily="66" charset="0"/>
              </a:rPr>
              <a:t>P</a:t>
            </a:r>
            <a:endParaRPr lang="ru-RU" altLang="uk-UA" sz="18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5404289" y="4724400"/>
            <a:ext cx="369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>
                <a:solidFill>
                  <a:srgbClr val="FF3300"/>
                </a:solidFill>
                <a:latin typeface="Comic Sans MS" panose="030F0702030302020204" pitchFamily="66" charset="0"/>
              </a:rPr>
              <a:t>O</a:t>
            </a:r>
            <a:endParaRPr lang="ru-RU" altLang="uk-UA" sz="18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06683" y="4724400"/>
            <a:ext cx="348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2000" b="1">
                <a:solidFill>
                  <a:srgbClr val="FF3300"/>
                </a:solidFill>
                <a:latin typeface="Comic Sans MS" panose="030F0702030302020204" pitchFamily="66" charset="0"/>
              </a:rPr>
              <a:t>R</a:t>
            </a:r>
            <a:endParaRPr lang="ru-RU" altLang="uk-UA" sz="2000" b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156250" y="5181600"/>
            <a:ext cx="3113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uk-UA" sz="1800">
                <a:solidFill>
                  <a:srgbClr val="FF3300"/>
                </a:solidFill>
                <a:latin typeface="Comic Sans MS" panose="030F0702030302020204" pitchFamily="66" charset="0"/>
              </a:rPr>
              <a:t>L</a:t>
            </a:r>
            <a:endParaRPr lang="ru-RU" altLang="uk-UA" sz="18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5" name="AutoShape 19"/>
          <p:cNvSpPr>
            <a:spLocks/>
          </p:cNvSpPr>
          <p:nvPr/>
        </p:nvSpPr>
        <p:spPr bwMode="auto">
          <a:xfrm>
            <a:off x="6096000" y="1946275"/>
            <a:ext cx="1944688" cy="508000"/>
          </a:xfrm>
          <a:prstGeom prst="callout2">
            <a:avLst>
              <a:gd name="adj1" fmla="val 22500"/>
              <a:gd name="adj2" fmla="val -3917"/>
              <a:gd name="adj3" fmla="val 22500"/>
              <a:gd name="adj4" fmla="val -20245"/>
              <a:gd name="adj5" fmla="val 22500"/>
              <a:gd name="adj6" fmla="val -3706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Вісь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конуса</a:t>
            </a:r>
          </a:p>
        </p:txBody>
      </p:sp>
      <p:sp>
        <p:nvSpPr>
          <p:cNvPr id="75796" name="AutoShape 20"/>
          <p:cNvSpPr>
            <a:spLocks/>
          </p:cNvSpPr>
          <p:nvPr/>
        </p:nvSpPr>
        <p:spPr bwMode="auto">
          <a:xfrm>
            <a:off x="2855914" y="2235200"/>
            <a:ext cx="1868487" cy="812800"/>
          </a:xfrm>
          <a:prstGeom prst="accentCallout1">
            <a:avLst>
              <a:gd name="adj1" fmla="val 14065"/>
              <a:gd name="adj2" fmla="val 104079"/>
              <a:gd name="adj3" fmla="val 14065"/>
              <a:gd name="adj4" fmla="val 13483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Вершина</a:t>
            </a:r>
            <a:r>
              <a:rPr lang="ru-RU" b="1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конуса</a:t>
            </a:r>
          </a:p>
        </p:txBody>
      </p:sp>
      <p:sp>
        <p:nvSpPr>
          <p:cNvPr id="75797" name="AutoShape 21"/>
          <p:cNvSpPr>
            <a:spLocks/>
          </p:cNvSpPr>
          <p:nvPr/>
        </p:nvSpPr>
        <p:spPr bwMode="auto">
          <a:xfrm>
            <a:off x="6388100" y="3602038"/>
            <a:ext cx="2527300" cy="609600"/>
          </a:xfrm>
          <a:prstGeom prst="accentCallout1">
            <a:avLst>
              <a:gd name="adj1" fmla="val 18750"/>
              <a:gd name="adj2" fmla="val -3014"/>
              <a:gd name="adj3" fmla="val 66148"/>
              <a:gd name="adj4" fmla="val -1966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Твірна</a:t>
            </a:r>
          </a:p>
        </p:txBody>
      </p:sp>
      <p:sp>
        <p:nvSpPr>
          <p:cNvPr id="75799" name="AutoShape 23"/>
          <p:cNvSpPr>
            <a:spLocks/>
          </p:cNvSpPr>
          <p:nvPr/>
        </p:nvSpPr>
        <p:spPr bwMode="auto">
          <a:xfrm>
            <a:off x="7179574" y="5289675"/>
            <a:ext cx="1964426" cy="812800"/>
          </a:xfrm>
          <a:prstGeom prst="accentCallout1">
            <a:avLst>
              <a:gd name="adj1" fmla="val 14065"/>
              <a:gd name="adj2" fmla="val -4079"/>
              <a:gd name="adj3" fmla="val -22852"/>
              <a:gd name="adj4" fmla="val -144352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Основа конуса</a:t>
            </a:r>
          </a:p>
        </p:txBody>
      </p:sp>
      <p:sp>
        <p:nvSpPr>
          <p:cNvPr id="75800" name="Line 24"/>
          <p:cNvSpPr>
            <a:spLocks noChangeShapeType="1"/>
          </p:cNvSpPr>
          <p:nvPr/>
        </p:nvSpPr>
        <p:spPr bwMode="auto">
          <a:xfrm flipV="1">
            <a:off x="4540032" y="5007657"/>
            <a:ext cx="762000" cy="228600"/>
          </a:xfrm>
          <a:prstGeom prst="line">
            <a:avLst/>
          </a:prstGeom>
          <a:noFill/>
          <a:ln w="222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5801" name="Line 25"/>
          <p:cNvSpPr>
            <a:spLocks noChangeShapeType="1"/>
          </p:cNvSpPr>
          <p:nvPr/>
        </p:nvSpPr>
        <p:spPr bwMode="auto">
          <a:xfrm>
            <a:off x="5334000" y="3886199"/>
            <a:ext cx="70288" cy="119006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5802" name="AutoShape 26"/>
          <p:cNvSpPr>
            <a:spLocks/>
          </p:cNvSpPr>
          <p:nvPr/>
        </p:nvSpPr>
        <p:spPr bwMode="auto">
          <a:xfrm>
            <a:off x="2057400" y="3962400"/>
            <a:ext cx="1868488" cy="812800"/>
          </a:xfrm>
          <a:prstGeom prst="accentCallout1">
            <a:avLst>
              <a:gd name="adj1" fmla="val 14065"/>
              <a:gd name="adj2" fmla="val 104079"/>
              <a:gd name="adj3" fmla="val -6250"/>
              <a:gd name="adj4" fmla="val 17315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Висота</a:t>
            </a:r>
            <a:r>
              <a:rPr lang="ru-RU" b="1" i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конуса</a:t>
            </a:r>
          </a:p>
        </p:txBody>
      </p:sp>
      <p:sp>
        <p:nvSpPr>
          <p:cNvPr id="75803" name="AutoShape 27"/>
          <p:cNvSpPr>
            <a:spLocks/>
          </p:cNvSpPr>
          <p:nvPr/>
        </p:nvSpPr>
        <p:spPr bwMode="auto">
          <a:xfrm>
            <a:off x="2743539" y="5914469"/>
            <a:ext cx="2404950" cy="736042"/>
          </a:xfrm>
          <a:prstGeom prst="accentCallout1">
            <a:avLst>
              <a:gd name="adj1" fmla="val 10227"/>
              <a:gd name="adj2" fmla="val 103704"/>
              <a:gd name="adj3" fmla="val -103525"/>
              <a:gd name="adj4" fmla="val 96881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Радіус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 </a:t>
            </a:r>
            <a:r>
              <a:rPr lang="ru-RU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основи</a:t>
            </a:r>
            <a:r>
              <a:rPr lang="ru-RU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" action="ppaction://noaction"/>
              </a:rPr>
              <a:t> конуса</a:t>
            </a:r>
            <a:endParaRPr lang="ru-RU" b="1" i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5604" y="0"/>
            <a:ext cx="652710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+mj-ea"/>
                <a:cs typeface="+mj-cs"/>
              </a:rPr>
              <a:t>Елементи конуса</a:t>
            </a:r>
            <a:endParaRPr 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7837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2" grpId="0" animBg="1"/>
      <p:bldP spid="75783" grpId="0" animBg="1"/>
      <p:bldP spid="75784" grpId="0" animBg="1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/>
      <p:bldP spid="75791" grpId="0"/>
      <p:bldP spid="75792" grpId="0"/>
      <p:bldP spid="75793" grpId="0"/>
      <p:bldP spid="75794" grpId="0"/>
      <p:bldP spid="75795" grpId="0" animBg="1"/>
      <p:bldP spid="75795" grpId="1" animBg="1"/>
      <p:bldP spid="75796" grpId="0" animBg="1"/>
      <p:bldP spid="75796" grpId="1" animBg="1"/>
      <p:bldP spid="75797" grpId="0" animBg="1"/>
      <p:bldP spid="75797" grpId="1" animBg="1"/>
      <p:bldP spid="75799" grpId="0" animBg="1"/>
      <p:bldP spid="75799" grpId="1" animBg="1"/>
      <p:bldP spid="75800" grpId="0" animBg="1"/>
      <p:bldP spid="75801" grpId="0" animBg="1"/>
      <p:bldP spid="75802" grpId="0" animBg="1"/>
      <p:bldP spid="75802" grpId="1" animBg="1"/>
      <p:bldP spid="758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2414" y="987029"/>
            <a:ext cx="7605712" cy="114300"/>
          </a:xfrm>
        </p:spPr>
        <p:txBody>
          <a:bodyPr>
            <a:normAutofit fontScale="90000"/>
          </a:bodyPr>
          <a:lstStyle/>
          <a:p>
            <a:r>
              <a:rPr lang="ru-RU" altLang="uk-UA" sz="2900" dirty="0">
                <a:solidFill>
                  <a:srgbClr val="FF0000"/>
                </a:solidFill>
              </a:rPr>
              <a:t/>
            </a:r>
            <a:br>
              <a:rPr lang="ru-RU" altLang="uk-UA" sz="2900" dirty="0">
                <a:solidFill>
                  <a:srgbClr val="FF0000"/>
                </a:solidFill>
              </a:rPr>
            </a:br>
            <a:r>
              <a:rPr lang="ru-RU" altLang="uk-UA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ФОРМУЛА БОКОВОЙ ТА ПОВНОЙ  ПЛОЩІ ПОВЕРХНІ КОНУСА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19714" y="4008439"/>
            <a:ext cx="3252787" cy="75088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3300" i="1">
                <a:latin typeface="Times New Roman" panose="02020603050405020304" pitchFamily="18" charset="0"/>
              </a:rPr>
              <a:t>  </a:t>
            </a:r>
            <a:r>
              <a:rPr lang="en-US" altLang="uk-UA" sz="3300" i="1">
                <a:latin typeface="Times New Roman" panose="02020603050405020304" pitchFamily="18" charset="0"/>
              </a:rPr>
              <a:t>S</a:t>
            </a:r>
            <a:r>
              <a:rPr lang="ru-RU" altLang="uk-UA" sz="3300" i="1" baseline="-25000">
                <a:latin typeface="Times New Roman" panose="02020603050405020304" pitchFamily="18" charset="0"/>
              </a:rPr>
              <a:t>п</a:t>
            </a:r>
            <a:r>
              <a:rPr lang="en-US" altLang="uk-UA" sz="3300" i="1">
                <a:latin typeface="Times New Roman" panose="02020603050405020304" pitchFamily="18" charset="0"/>
              </a:rPr>
              <a:t> = S</a:t>
            </a:r>
            <a:r>
              <a:rPr lang="ru-RU" altLang="uk-UA" sz="3300" i="1" baseline="-25000">
                <a:latin typeface="Times New Roman" panose="02020603050405020304" pitchFamily="18" charset="0"/>
              </a:rPr>
              <a:t>б</a:t>
            </a:r>
            <a:r>
              <a:rPr lang="en-US" altLang="uk-UA" sz="3300" i="1">
                <a:latin typeface="Times New Roman" panose="02020603050405020304" pitchFamily="18" charset="0"/>
              </a:rPr>
              <a:t> + S</a:t>
            </a:r>
            <a:r>
              <a:rPr lang="ru-RU" altLang="uk-UA" sz="3300" i="1" baseline="-25000">
                <a:latin typeface="Times New Roman" panose="02020603050405020304" pitchFamily="18" charset="0"/>
              </a:rPr>
              <a:t>осн</a:t>
            </a:r>
            <a:endParaRPr lang="en-US" altLang="uk-UA" sz="3300" i="1" baseline="-25000">
              <a:latin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>
            <a:spLocks noChangeArrowheads="1"/>
          </p:cNvSpPr>
          <p:nvPr/>
        </p:nvSpPr>
        <p:spPr bwMode="auto">
          <a:xfrm>
            <a:off x="6038851" y="2427289"/>
            <a:ext cx="24749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3300" i="1" dirty="0" err="1">
                <a:latin typeface="Times New Roman" panose="02020603050405020304" pitchFamily="18" charset="0"/>
              </a:rPr>
              <a:t>S</a:t>
            </a:r>
            <a:r>
              <a:rPr lang="ru-RU" altLang="uk-UA" sz="3300" i="1" baseline="-25000" dirty="0" err="1">
                <a:latin typeface="Times New Roman" panose="02020603050405020304" pitchFamily="18" charset="0"/>
              </a:rPr>
              <a:t>б</a:t>
            </a:r>
            <a:r>
              <a:rPr lang="ru-RU" altLang="uk-UA" sz="3300" i="1" baseline="-25000" dirty="0">
                <a:latin typeface="Times New Roman" panose="02020603050405020304" pitchFamily="18" charset="0"/>
              </a:rPr>
              <a:t>. </a:t>
            </a:r>
            <a:r>
              <a:rPr lang="ru-RU" altLang="uk-UA" sz="3300" i="1" dirty="0">
                <a:latin typeface="Times New Roman" panose="02020603050405020304" pitchFamily="18" charset="0"/>
              </a:rPr>
              <a:t>= π R l </a:t>
            </a:r>
            <a:endParaRPr lang="en-US" altLang="uk-UA" sz="3300" i="1" dirty="0">
              <a:latin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3590" y="3308012"/>
            <a:ext cx="2608620" cy="600164"/>
          </a:xfrm>
          <a:prstGeom prst="rect">
            <a:avLst/>
          </a:prstGeom>
          <a:blipFill rotWithShape="0">
            <a:blip r:embed="rId2"/>
            <a:stretch>
              <a:fillRect l="-6308" t="-14286" b="-3469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Прямокут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9389" y="5024233"/>
            <a:ext cx="3522470" cy="553998"/>
          </a:xfrm>
          <a:prstGeom prst="rect">
            <a:avLst/>
          </a:prstGeom>
          <a:blipFill rotWithShape="0">
            <a:blip r:embed="rId3"/>
            <a:stretch>
              <a:fillRect t="-14286" b="-329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2522539" y="2293938"/>
            <a:ext cx="2160587" cy="2171700"/>
            <a:chOff x="1519" y="1243"/>
            <a:chExt cx="1815" cy="1824"/>
          </a:xfrm>
        </p:grpSpPr>
        <p:grpSp>
          <p:nvGrpSpPr>
            <p:cNvPr id="14369" name="Group 3"/>
            <p:cNvGrpSpPr>
              <a:grpSpLocks/>
            </p:cNvGrpSpPr>
            <p:nvPr/>
          </p:nvGrpSpPr>
          <p:grpSpPr bwMode="auto">
            <a:xfrm>
              <a:off x="1519" y="1253"/>
              <a:ext cx="1815" cy="1814"/>
              <a:chOff x="1519" y="1253"/>
              <a:chExt cx="1815" cy="1814"/>
            </a:xfrm>
          </p:grpSpPr>
          <p:grpSp>
            <p:nvGrpSpPr>
              <p:cNvPr id="14373" name="Group 4"/>
              <p:cNvGrpSpPr>
                <a:grpSpLocks/>
              </p:cNvGrpSpPr>
              <p:nvPr/>
            </p:nvGrpSpPr>
            <p:grpSpPr bwMode="auto">
              <a:xfrm>
                <a:off x="2426" y="1253"/>
                <a:ext cx="908" cy="1814"/>
                <a:chOff x="2426" y="1253"/>
                <a:chExt cx="908" cy="1814"/>
              </a:xfrm>
            </p:grpSpPr>
            <p:sp>
              <p:nvSpPr>
                <p:cNvPr id="14377" name="Line 5"/>
                <p:cNvSpPr>
                  <a:spLocks noChangeShapeType="1"/>
                </p:cNvSpPr>
                <p:nvPr/>
              </p:nvSpPr>
              <p:spPr bwMode="auto">
                <a:xfrm>
                  <a:off x="2426" y="1253"/>
                  <a:ext cx="0" cy="18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4378" name="Line 6"/>
                <p:cNvSpPr>
                  <a:spLocks noChangeShapeType="1"/>
                </p:cNvSpPr>
                <p:nvPr/>
              </p:nvSpPr>
              <p:spPr bwMode="auto">
                <a:xfrm>
                  <a:off x="2426" y="3067"/>
                  <a:ext cx="90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4379" name="Line 7"/>
                <p:cNvSpPr>
                  <a:spLocks noChangeShapeType="1"/>
                </p:cNvSpPr>
                <p:nvPr/>
              </p:nvSpPr>
              <p:spPr bwMode="auto">
                <a:xfrm>
                  <a:off x="2426" y="1253"/>
                  <a:ext cx="908" cy="181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grpSp>
            <p:nvGrpSpPr>
              <p:cNvPr id="14374" name="Group 8"/>
              <p:cNvGrpSpPr>
                <a:grpSpLocks/>
              </p:cNvGrpSpPr>
              <p:nvPr/>
            </p:nvGrpSpPr>
            <p:grpSpPr bwMode="auto">
              <a:xfrm>
                <a:off x="1519" y="1253"/>
                <a:ext cx="907" cy="1814"/>
                <a:chOff x="1519" y="1253"/>
                <a:chExt cx="907" cy="1814"/>
              </a:xfrm>
            </p:grpSpPr>
            <p:sp>
              <p:nvSpPr>
                <p:cNvPr id="1437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1519" y="1253"/>
                  <a:ext cx="907" cy="181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4376" name="Line 10"/>
                <p:cNvSpPr>
                  <a:spLocks noChangeShapeType="1"/>
                </p:cNvSpPr>
                <p:nvPr/>
              </p:nvSpPr>
              <p:spPr bwMode="auto">
                <a:xfrm>
                  <a:off x="1519" y="3067"/>
                  <a:ext cx="907" cy="0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sp>
          <p:nvSpPr>
            <p:cNvPr id="14370" name="Freeform 11"/>
            <p:cNvSpPr>
              <a:spLocks/>
            </p:cNvSpPr>
            <p:nvPr/>
          </p:nvSpPr>
          <p:spPr bwMode="auto">
            <a:xfrm>
              <a:off x="2423" y="1243"/>
              <a:ext cx="905" cy="1820"/>
            </a:xfrm>
            <a:custGeom>
              <a:avLst/>
              <a:gdLst>
                <a:gd name="T0" fmla="*/ 0 w 905"/>
                <a:gd name="T1" fmla="*/ 1811 h 1820"/>
                <a:gd name="T2" fmla="*/ 0 w 905"/>
                <a:gd name="T3" fmla="*/ 0 h 1820"/>
                <a:gd name="T4" fmla="*/ 905 w 905"/>
                <a:gd name="T5" fmla="*/ 1820 h 1820"/>
                <a:gd name="T6" fmla="*/ 0 w 905"/>
                <a:gd name="T7" fmla="*/ 1811 h 18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5"/>
                <a:gd name="T13" fmla="*/ 0 h 1820"/>
                <a:gd name="T14" fmla="*/ 905 w 905"/>
                <a:gd name="T15" fmla="*/ 1820 h 18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5" h="1820">
                  <a:moveTo>
                    <a:pt x="0" y="1811"/>
                  </a:moveTo>
                  <a:lnTo>
                    <a:pt x="0" y="0"/>
                  </a:lnTo>
                  <a:lnTo>
                    <a:pt x="905" y="1820"/>
                  </a:lnTo>
                  <a:lnTo>
                    <a:pt x="0" y="1811"/>
                  </a:lnTo>
                  <a:close/>
                </a:path>
              </a:pathLst>
            </a:custGeom>
            <a:solidFill>
              <a:srgbClr val="00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71" name="Line 12"/>
            <p:cNvSpPr>
              <a:spLocks noChangeShapeType="1"/>
            </p:cNvSpPr>
            <p:nvPr/>
          </p:nvSpPr>
          <p:spPr bwMode="auto">
            <a:xfrm>
              <a:off x="2426" y="293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72" name="Line 13"/>
            <p:cNvSpPr>
              <a:spLocks noChangeShapeType="1"/>
            </p:cNvSpPr>
            <p:nvPr/>
          </p:nvSpPr>
          <p:spPr bwMode="auto">
            <a:xfrm>
              <a:off x="2562" y="293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7" name="Group 14"/>
          <p:cNvGrpSpPr>
            <a:grpSpLocks/>
          </p:cNvGrpSpPr>
          <p:nvPr/>
        </p:nvGrpSpPr>
        <p:grpSpPr bwMode="auto">
          <a:xfrm>
            <a:off x="3130551" y="3114676"/>
            <a:ext cx="925513" cy="269875"/>
            <a:chOff x="2925" y="1888"/>
            <a:chExt cx="1793" cy="440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2925" y="1888"/>
              <a:ext cx="1793" cy="435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>
                  <a:solidFill>
                    <a:srgbClr val="595959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uk-UA" altLang="uk-UA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68" name="Freeform 16"/>
            <p:cNvSpPr>
              <a:spLocks/>
            </p:cNvSpPr>
            <p:nvPr/>
          </p:nvSpPr>
          <p:spPr bwMode="auto">
            <a:xfrm>
              <a:off x="2925" y="2115"/>
              <a:ext cx="1793" cy="213"/>
            </a:xfrm>
            <a:custGeom>
              <a:avLst/>
              <a:gdLst>
                <a:gd name="T0" fmla="*/ 0 w 1793"/>
                <a:gd name="T1" fmla="*/ 0 h 213"/>
                <a:gd name="T2" fmla="*/ 65 w 1793"/>
                <a:gd name="T3" fmla="*/ 74 h 213"/>
                <a:gd name="T4" fmla="*/ 266 w 1793"/>
                <a:gd name="T5" fmla="*/ 147 h 213"/>
                <a:gd name="T6" fmla="*/ 458 w 1793"/>
                <a:gd name="T7" fmla="*/ 184 h 213"/>
                <a:gd name="T8" fmla="*/ 641 w 1793"/>
                <a:gd name="T9" fmla="*/ 201 h 213"/>
                <a:gd name="T10" fmla="*/ 869 w 1793"/>
                <a:gd name="T11" fmla="*/ 210 h 213"/>
                <a:gd name="T12" fmla="*/ 1079 w 1793"/>
                <a:gd name="T13" fmla="*/ 210 h 213"/>
                <a:gd name="T14" fmla="*/ 1281 w 1793"/>
                <a:gd name="T15" fmla="*/ 191 h 213"/>
                <a:gd name="T16" fmla="*/ 1491 w 1793"/>
                <a:gd name="T17" fmla="*/ 155 h 213"/>
                <a:gd name="T18" fmla="*/ 1710 w 1793"/>
                <a:gd name="T19" fmla="*/ 82 h 213"/>
                <a:gd name="T20" fmla="*/ 1793 w 1793"/>
                <a:gd name="T21" fmla="*/ 9 h 2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3"/>
                <a:gd name="T34" fmla="*/ 0 h 213"/>
                <a:gd name="T35" fmla="*/ 1793 w 1793"/>
                <a:gd name="T36" fmla="*/ 213 h 2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3" h="213">
                  <a:moveTo>
                    <a:pt x="0" y="0"/>
                  </a:moveTo>
                  <a:cubicBezTo>
                    <a:pt x="11" y="12"/>
                    <a:pt x="21" y="50"/>
                    <a:pt x="65" y="74"/>
                  </a:cubicBezTo>
                  <a:cubicBezTo>
                    <a:pt x="109" y="98"/>
                    <a:pt x="201" y="129"/>
                    <a:pt x="266" y="147"/>
                  </a:cubicBezTo>
                  <a:cubicBezTo>
                    <a:pt x="331" y="165"/>
                    <a:pt x="396" y="175"/>
                    <a:pt x="458" y="184"/>
                  </a:cubicBezTo>
                  <a:cubicBezTo>
                    <a:pt x="520" y="193"/>
                    <a:pt x="572" y="197"/>
                    <a:pt x="641" y="201"/>
                  </a:cubicBezTo>
                  <a:cubicBezTo>
                    <a:pt x="710" y="205"/>
                    <a:pt x="796" y="208"/>
                    <a:pt x="869" y="210"/>
                  </a:cubicBezTo>
                  <a:cubicBezTo>
                    <a:pt x="942" y="212"/>
                    <a:pt x="1010" y="213"/>
                    <a:pt x="1079" y="210"/>
                  </a:cubicBezTo>
                  <a:cubicBezTo>
                    <a:pt x="1148" y="207"/>
                    <a:pt x="1212" y="200"/>
                    <a:pt x="1281" y="191"/>
                  </a:cubicBezTo>
                  <a:cubicBezTo>
                    <a:pt x="1350" y="182"/>
                    <a:pt x="1420" y="173"/>
                    <a:pt x="1491" y="155"/>
                  </a:cubicBezTo>
                  <a:cubicBezTo>
                    <a:pt x="1562" y="137"/>
                    <a:pt x="1660" y="106"/>
                    <a:pt x="1710" y="82"/>
                  </a:cubicBezTo>
                  <a:cubicBezTo>
                    <a:pt x="1760" y="58"/>
                    <a:pt x="1776" y="24"/>
                    <a:pt x="1793" y="9"/>
                  </a:cubicBezTo>
                </a:path>
              </a:pathLst>
            </a:custGeom>
            <a:solidFill>
              <a:srgbClr val="FF0000">
                <a:alpha val="5098"/>
              </a:srgb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0" name="Line 17"/>
          <p:cNvSpPr>
            <a:spLocks noChangeShapeType="1"/>
          </p:cNvSpPr>
          <p:nvPr/>
        </p:nvSpPr>
        <p:spPr bwMode="auto">
          <a:xfrm flipV="1">
            <a:off x="2792414" y="4303713"/>
            <a:ext cx="1620837" cy="323850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H="1">
            <a:off x="2792414" y="2305051"/>
            <a:ext cx="809625" cy="2322513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32" name="Group 19"/>
          <p:cNvGrpSpPr>
            <a:grpSpLocks/>
          </p:cNvGrpSpPr>
          <p:nvPr/>
        </p:nvGrpSpPr>
        <p:grpSpPr bwMode="auto">
          <a:xfrm>
            <a:off x="2522538" y="2305050"/>
            <a:ext cx="2133600" cy="2414588"/>
            <a:chOff x="3787" y="799"/>
            <a:chExt cx="1793" cy="2028"/>
          </a:xfrm>
        </p:grpSpPr>
        <p:grpSp>
          <p:nvGrpSpPr>
            <p:cNvPr id="14362" name="Group 20"/>
            <p:cNvGrpSpPr>
              <a:grpSpLocks/>
            </p:cNvGrpSpPr>
            <p:nvPr/>
          </p:nvGrpSpPr>
          <p:grpSpPr bwMode="auto">
            <a:xfrm>
              <a:off x="3787" y="2387"/>
              <a:ext cx="1793" cy="440"/>
              <a:chOff x="2925" y="1888"/>
              <a:chExt cx="1793" cy="440"/>
            </a:xfrm>
          </p:grpSpPr>
          <p:sp>
            <p:nvSpPr>
              <p:cNvPr id="36" name="Oval 21"/>
              <p:cNvSpPr>
                <a:spLocks noChangeArrowheads="1"/>
              </p:cNvSpPr>
              <p:nvPr/>
            </p:nvSpPr>
            <p:spPr bwMode="auto">
              <a:xfrm>
                <a:off x="2925" y="1888"/>
                <a:ext cx="1793" cy="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uk-UA" altLang="uk-UA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366" name="Freeform 22"/>
              <p:cNvSpPr>
                <a:spLocks/>
              </p:cNvSpPr>
              <p:nvPr/>
            </p:nvSpPr>
            <p:spPr bwMode="auto">
              <a:xfrm>
                <a:off x="2925" y="2115"/>
                <a:ext cx="1793" cy="213"/>
              </a:xfrm>
              <a:custGeom>
                <a:avLst/>
                <a:gdLst>
                  <a:gd name="T0" fmla="*/ 0 w 1793"/>
                  <a:gd name="T1" fmla="*/ 0 h 213"/>
                  <a:gd name="T2" fmla="*/ 65 w 1793"/>
                  <a:gd name="T3" fmla="*/ 74 h 213"/>
                  <a:gd name="T4" fmla="*/ 266 w 1793"/>
                  <a:gd name="T5" fmla="*/ 147 h 213"/>
                  <a:gd name="T6" fmla="*/ 458 w 1793"/>
                  <a:gd name="T7" fmla="*/ 184 h 213"/>
                  <a:gd name="T8" fmla="*/ 641 w 1793"/>
                  <a:gd name="T9" fmla="*/ 201 h 213"/>
                  <a:gd name="T10" fmla="*/ 869 w 1793"/>
                  <a:gd name="T11" fmla="*/ 210 h 213"/>
                  <a:gd name="T12" fmla="*/ 1079 w 1793"/>
                  <a:gd name="T13" fmla="*/ 210 h 213"/>
                  <a:gd name="T14" fmla="*/ 1281 w 1793"/>
                  <a:gd name="T15" fmla="*/ 191 h 213"/>
                  <a:gd name="T16" fmla="*/ 1491 w 1793"/>
                  <a:gd name="T17" fmla="*/ 155 h 213"/>
                  <a:gd name="T18" fmla="*/ 1710 w 1793"/>
                  <a:gd name="T19" fmla="*/ 82 h 213"/>
                  <a:gd name="T20" fmla="*/ 1793 w 1793"/>
                  <a:gd name="T21" fmla="*/ 9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3"/>
                  <a:gd name="T34" fmla="*/ 0 h 213"/>
                  <a:gd name="T35" fmla="*/ 1793 w 1793"/>
                  <a:gd name="T36" fmla="*/ 213 h 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3" h="213">
                    <a:moveTo>
                      <a:pt x="0" y="0"/>
                    </a:moveTo>
                    <a:cubicBezTo>
                      <a:pt x="11" y="12"/>
                      <a:pt x="21" y="50"/>
                      <a:pt x="65" y="74"/>
                    </a:cubicBezTo>
                    <a:cubicBezTo>
                      <a:pt x="109" y="98"/>
                      <a:pt x="201" y="129"/>
                      <a:pt x="266" y="147"/>
                    </a:cubicBezTo>
                    <a:cubicBezTo>
                      <a:pt x="331" y="165"/>
                      <a:pt x="396" y="175"/>
                      <a:pt x="458" y="184"/>
                    </a:cubicBezTo>
                    <a:cubicBezTo>
                      <a:pt x="520" y="193"/>
                      <a:pt x="572" y="197"/>
                      <a:pt x="641" y="201"/>
                    </a:cubicBezTo>
                    <a:cubicBezTo>
                      <a:pt x="710" y="205"/>
                      <a:pt x="796" y="208"/>
                      <a:pt x="869" y="210"/>
                    </a:cubicBezTo>
                    <a:cubicBezTo>
                      <a:pt x="942" y="212"/>
                      <a:pt x="1010" y="213"/>
                      <a:pt x="1079" y="210"/>
                    </a:cubicBezTo>
                    <a:cubicBezTo>
                      <a:pt x="1148" y="207"/>
                      <a:pt x="1212" y="200"/>
                      <a:pt x="1281" y="191"/>
                    </a:cubicBezTo>
                    <a:cubicBezTo>
                      <a:pt x="1350" y="182"/>
                      <a:pt x="1420" y="173"/>
                      <a:pt x="1491" y="155"/>
                    </a:cubicBezTo>
                    <a:cubicBezTo>
                      <a:pt x="1562" y="137"/>
                      <a:pt x="1660" y="106"/>
                      <a:pt x="1710" y="82"/>
                    </a:cubicBezTo>
                    <a:cubicBezTo>
                      <a:pt x="1760" y="58"/>
                      <a:pt x="1776" y="24"/>
                      <a:pt x="1793" y="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4363" name="Line 23"/>
            <p:cNvSpPr>
              <a:spLocks noChangeShapeType="1"/>
            </p:cNvSpPr>
            <p:nvPr/>
          </p:nvSpPr>
          <p:spPr bwMode="auto">
            <a:xfrm flipV="1">
              <a:off x="3787" y="799"/>
              <a:ext cx="907" cy="17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64" name="Line 24"/>
            <p:cNvSpPr>
              <a:spLocks noChangeShapeType="1"/>
            </p:cNvSpPr>
            <p:nvPr/>
          </p:nvSpPr>
          <p:spPr bwMode="auto">
            <a:xfrm>
              <a:off x="4694" y="799"/>
              <a:ext cx="880" cy="17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8" name="Freeform 25"/>
          <p:cNvSpPr>
            <a:spLocks/>
          </p:cNvSpPr>
          <p:nvPr/>
        </p:nvSpPr>
        <p:spPr bwMode="auto">
          <a:xfrm>
            <a:off x="2792414" y="2305051"/>
            <a:ext cx="1620837" cy="2322513"/>
          </a:xfrm>
          <a:custGeom>
            <a:avLst/>
            <a:gdLst>
              <a:gd name="T0" fmla="*/ 0 w 1361"/>
              <a:gd name="T1" fmla="*/ 2147483646 h 1950"/>
              <a:gd name="T2" fmla="*/ 2147483646 w 1361"/>
              <a:gd name="T3" fmla="*/ 0 h 1950"/>
              <a:gd name="T4" fmla="*/ 2147483646 w 1361"/>
              <a:gd name="T5" fmla="*/ 2147483646 h 1950"/>
              <a:gd name="T6" fmla="*/ 0 w 1361"/>
              <a:gd name="T7" fmla="*/ 2147483646 h 1950"/>
              <a:gd name="T8" fmla="*/ 0 60000 65536"/>
              <a:gd name="T9" fmla="*/ 0 60000 65536"/>
              <a:gd name="T10" fmla="*/ 0 60000 65536"/>
              <a:gd name="T11" fmla="*/ 0 60000 65536"/>
              <a:gd name="T12" fmla="*/ 0 w 1361"/>
              <a:gd name="T13" fmla="*/ 0 h 1950"/>
              <a:gd name="T14" fmla="*/ 1361 w 1361"/>
              <a:gd name="T15" fmla="*/ 1950 h 19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1" h="1950">
                <a:moveTo>
                  <a:pt x="0" y="1950"/>
                </a:moveTo>
                <a:lnTo>
                  <a:pt x="680" y="0"/>
                </a:lnTo>
                <a:lnTo>
                  <a:pt x="1361" y="1678"/>
                </a:lnTo>
                <a:lnTo>
                  <a:pt x="0" y="1950"/>
                </a:lnTo>
                <a:close/>
              </a:path>
            </a:pathLst>
          </a:custGeom>
          <a:solidFill>
            <a:srgbClr val="FF99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3602039" y="2305050"/>
            <a:ext cx="820737" cy="1989138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auto">
          <a:xfrm>
            <a:off x="3338514" y="1893889"/>
            <a:ext cx="485775" cy="377825"/>
          </a:xfrm>
          <a:prstGeom prst="curvedLeftArrow">
            <a:avLst>
              <a:gd name="adj1" fmla="val 20000"/>
              <a:gd name="adj2" fmla="val 40000"/>
              <a:gd name="adj3" fmla="val 42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uk-UA" altLang="uk-UA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3332163" y="3384550"/>
            <a:ext cx="3095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350" b="1">
                <a:solidFill>
                  <a:schemeClr val="hlink"/>
                </a:solidFill>
                <a:latin typeface="Arial" panose="020B0604020202020204" pitchFamily="34" charset="0"/>
              </a:rPr>
              <a:t>H</a:t>
            </a:r>
            <a:endParaRPr lang="ru-RU" altLang="uk-UA" sz="1350" b="1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3960813" y="4430714"/>
            <a:ext cx="309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350" b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endParaRPr lang="ru-RU" altLang="uk-UA" sz="135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2846389" y="3656014"/>
            <a:ext cx="2889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350" b="1" i="1">
                <a:solidFill>
                  <a:srgbClr val="0099FF"/>
                </a:solidFill>
                <a:latin typeface="Arial" panose="020B0604020202020204" pitchFamily="34" charset="0"/>
              </a:rPr>
              <a:t>L</a:t>
            </a:r>
            <a:endParaRPr lang="ru-RU" altLang="uk-UA" sz="1350" b="1" i="1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3602038" y="2305050"/>
            <a:ext cx="0" cy="2160588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H="1">
            <a:off x="3236913" y="3163889"/>
            <a:ext cx="690562" cy="1730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 rot="-940469">
            <a:off x="3251201" y="3033713"/>
            <a:ext cx="269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uk-UA" sz="1500">
                <a:latin typeface="Comic Sans MS" panose="030F0702030302020204" pitchFamily="66" charset="0"/>
              </a:rPr>
              <a:t>r</a:t>
            </a:r>
            <a:endParaRPr lang="ru-RU" altLang="uk-UA" sz="1500">
              <a:latin typeface="Comic Sans MS" panose="030F0702030302020204" pitchFamily="66" charset="0"/>
            </a:endParaRPr>
          </a:p>
        </p:txBody>
      </p:sp>
      <p:grpSp>
        <p:nvGrpSpPr>
          <p:cNvPr id="47" name="Group 38"/>
          <p:cNvGrpSpPr>
            <a:grpSpLocks/>
          </p:cNvGrpSpPr>
          <p:nvPr/>
        </p:nvGrpSpPr>
        <p:grpSpPr bwMode="auto">
          <a:xfrm>
            <a:off x="3600450" y="3036888"/>
            <a:ext cx="165100" cy="171450"/>
            <a:chOff x="2425" y="1868"/>
            <a:chExt cx="139" cy="144"/>
          </a:xfrm>
        </p:grpSpPr>
        <p:sp>
          <p:nvSpPr>
            <p:cNvPr id="14360" name="Line 39"/>
            <p:cNvSpPr>
              <a:spLocks noChangeShapeType="1"/>
            </p:cNvSpPr>
            <p:nvPr/>
          </p:nvSpPr>
          <p:spPr bwMode="auto">
            <a:xfrm rot="21290313" flipV="1">
              <a:off x="2550" y="1868"/>
              <a:ext cx="14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 rot="21290313" flipV="1">
              <a:off x="2425" y="1871"/>
              <a:ext cx="136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1871664" y="1776414"/>
            <a:ext cx="11334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fontAlgn="base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ru-RU" altLang="uk-UA" sz="135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Вісь</a:t>
            </a:r>
            <a:endParaRPr lang="ru-RU" altLang="uk-UA" sz="13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uk-UA" altLang="uk-UA" sz="135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</a:rPr>
              <a:t>обертання</a:t>
            </a:r>
            <a:endParaRPr lang="ru-RU" altLang="uk-UA" sz="135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 rot="20857856">
            <a:off x="3052763" y="4276725"/>
            <a:ext cx="30956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uk-UA" sz="1350" b="1">
                <a:solidFill>
                  <a:schemeClr val="tx1"/>
                </a:solidFill>
                <a:latin typeface="Arial" panose="020B0604020202020204" pitchFamily="34" charset="0"/>
              </a:rPr>
              <a:t>R</a:t>
            </a:r>
            <a:endParaRPr lang="ru-RU" altLang="uk-UA" sz="135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6388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2" grpId="0"/>
      <p:bldP spid="30" grpId="0" animBg="1"/>
      <p:bldP spid="31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 animBg="1"/>
      <p:bldP spid="45" grpId="0" animBg="1"/>
      <p:bldP spid="46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Місце для вмісту 2"/>
          <p:cNvSpPr>
            <a:spLocks noGrp="1"/>
          </p:cNvSpPr>
          <p:nvPr>
            <p:ph idx="1"/>
          </p:nvPr>
        </p:nvSpPr>
        <p:spPr>
          <a:xfrm>
            <a:off x="522514" y="306389"/>
            <a:ext cx="11059886" cy="771525"/>
          </a:xfrm>
        </p:spPr>
        <p:txBody>
          <a:bodyPr>
            <a:noAutofit/>
          </a:bodyPr>
          <a:lstStyle/>
          <a:p>
            <a:r>
              <a:rPr lang="uk-UA" altLang="uk-UA" sz="5400" b="1" dirty="0">
                <a:solidFill>
                  <a:srgbClr val="FF0000"/>
                </a:solidFill>
              </a:rPr>
              <a:t>Площа поверхні</a:t>
            </a:r>
            <a:r>
              <a:rPr lang="en-US" altLang="uk-UA" sz="5400" b="1" dirty="0">
                <a:solidFill>
                  <a:srgbClr val="FF0000"/>
                </a:solidFill>
              </a:rPr>
              <a:t> </a:t>
            </a:r>
            <a:r>
              <a:rPr lang="uk-UA" altLang="uk-UA" sz="5400" b="1" dirty="0">
                <a:solidFill>
                  <a:srgbClr val="FF0000"/>
                </a:solidFill>
              </a:rPr>
              <a:t>зрізаного конуса</a:t>
            </a:r>
            <a:endParaRPr lang="uk-UA" sz="54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60638" y="2687638"/>
            <a:ext cx="2138362" cy="1549400"/>
            <a:chOff x="1519" y="1525"/>
            <a:chExt cx="1795" cy="1302"/>
          </a:xfrm>
        </p:grpSpPr>
        <p:grpSp>
          <p:nvGrpSpPr>
            <p:cNvPr id="15384" name="Group 3"/>
            <p:cNvGrpSpPr>
              <a:grpSpLocks/>
            </p:cNvGrpSpPr>
            <p:nvPr/>
          </p:nvGrpSpPr>
          <p:grpSpPr bwMode="auto">
            <a:xfrm>
              <a:off x="1535" y="2387"/>
              <a:ext cx="1777" cy="440"/>
              <a:chOff x="2925" y="1888"/>
              <a:chExt cx="1793" cy="440"/>
            </a:xfrm>
          </p:grpSpPr>
          <p:sp>
            <p:nvSpPr>
              <p:cNvPr id="14" name="Oval 4"/>
              <p:cNvSpPr>
                <a:spLocks noChangeArrowheads="1"/>
              </p:cNvSpPr>
              <p:nvPr/>
            </p:nvSpPr>
            <p:spPr bwMode="auto">
              <a:xfrm>
                <a:off x="2925" y="1888"/>
                <a:ext cx="1791" cy="43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1pPr>
                <a:lvl2pPr marL="742950" indent="-28575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2pPr>
                <a:lvl3pPr marL="11430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3pPr>
                <a:lvl4pPr marL="16002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itchFamily="34" charset="0"/>
                  <a:buChar char="–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4pPr>
                <a:lvl5pPr marL="2057400" indent="-228600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5pPr>
                <a:lvl6pPr marL="25146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6pPr>
                <a:lvl7pPr marL="29718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7pPr>
                <a:lvl8pPr marL="34290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8pPr>
                <a:lvl9pPr marL="3886200" indent="-228600" eaLnBrk="0" fontAlgn="base" hangingPunct="0">
                  <a:lnSpc>
                    <a:spcPct val="110000"/>
                  </a:lnSpc>
                  <a:spcBef>
                    <a:spcPts val="700"/>
                  </a:spcBef>
                  <a:spcAft>
                    <a:spcPct val="0"/>
                  </a:spcAft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>
                    <a:solidFill>
                      <a:srgbClr val="595959"/>
                    </a:solidFill>
                    <a:latin typeface="Corbel" panose="020B0503020204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  <a:defRPr/>
                </a:pPr>
                <a:endParaRPr lang="uk-UA" altLang="uk-UA" sz="135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91" name="Freeform 5"/>
              <p:cNvSpPr>
                <a:spLocks/>
              </p:cNvSpPr>
              <p:nvPr/>
            </p:nvSpPr>
            <p:spPr bwMode="auto">
              <a:xfrm>
                <a:off x="2925" y="2115"/>
                <a:ext cx="1793" cy="213"/>
              </a:xfrm>
              <a:custGeom>
                <a:avLst/>
                <a:gdLst>
                  <a:gd name="T0" fmla="*/ 0 w 1793"/>
                  <a:gd name="T1" fmla="*/ 0 h 213"/>
                  <a:gd name="T2" fmla="*/ 65 w 1793"/>
                  <a:gd name="T3" fmla="*/ 74 h 213"/>
                  <a:gd name="T4" fmla="*/ 266 w 1793"/>
                  <a:gd name="T5" fmla="*/ 147 h 213"/>
                  <a:gd name="T6" fmla="*/ 458 w 1793"/>
                  <a:gd name="T7" fmla="*/ 184 h 213"/>
                  <a:gd name="T8" fmla="*/ 641 w 1793"/>
                  <a:gd name="T9" fmla="*/ 201 h 213"/>
                  <a:gd name="T10" fmla="*/ 869 w 1793"/>
                  <a:gd name="T11" fmla="*/ 210 h 213"/>
                  <a:gd name="T12" fmla="*/ 1079 w 1793"/>
                  <a:gd name="T13" fmla="*/ 210 h 213"/>
                  <a:gd name="T14" fmla="*/ 1281 w 1793"/>
                  <a:gd name="T15" fmla="*/ 191 h 213"/>
                  <a:gd name="T16" fmla="*/ 1491 w 1793"/>
                  <a:gd name="T17" fmla="*/ 155 h 213"/>
                  <a:gd name="T18" fmla="*/ 1710 w 1793"/>
                  <a:gd name="T19" fmla="*/ 82 h 213"/>
                  <a:gd name="T20" fmla="*/ 1793 w 1793"/>
                  <a:gd name="T21" fmla="*/ 9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3"/>
                  <a:gd name="T34" fmla="*/ 0 h 213"/>
                  <a:gd name="T35" fmla="*/ 1793 w 1793"/>
                  <a:gd name="T36" fmla="*/ 213 h 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3" h="213">
                    <a:moveTo>
                      <a:pt x="0" y="0"/>
                    </a:moveTo>
                    <a:cubicBezTo>
                      <a:pt x="11" y="12"/>
                      <a:pt x="21" y="50"/>
                      <a:pt x="65" y="74"/>
                    </a:cubicBezTo>
                    <a:cubicBezTo>
                      <a:pt x="109" y="98"/>
                      <a:pt x="201" y="129"/>
                      <a:pt x="266" y="147"/>
                    </a:cubicBezTo>
                    <a:cubicBezTo>
                      <a:pt x="331" y="165"/>
                      <a:pt x="396" y="175"/>
                      <a:pt x="458" y="184"/>
                    </a:cubicBezTo>
                    <a:cubicBezTo>
                      <a:pt x="520" y="193"/>
                      <a:pt x="572" y="197"/>
                      <a:pt x="641" y="201"/>
                    </a:cubicBezTo>
                    <a:cubicBezTo>
                      <a:pt x="710" y="205"/>
                      <a:pt x="796" y="208"/>
                      <a:pt x="869" y="210"/>
                    </a:cubicBezTo>
                    <a:cubicBezTo>
                      <a:pt x="942" y="212"/>
                      <a:pt x="1010" y="213"/>
                      <a:pt x="1079" y="210"/>
                    </a:cubicBezTo>
                    <a:cubicBezTo>
                      <a:pt x="1148" y="207"/>
                      <a:pt x="1212" y="200"/>
                      <a:pt x="1281" y="191"/>
                    </a:cubicBezTo>
                    <a:cubicBezTo>
                      <a:pt x="1350" y="182"/>
                      <a:pt x="1420" y="173"/>
                      <a:pt x="1491" y="155"/>
                    </a:cubicBezTo>
                    <a:cubicBezTo>
                      <a:pt x="1562" y="137"/>
                      <a:pt x="1660" y="106"/>
                      <a:pt x="1710" y="82"/>
                    </a:cubicBezTo>
                    <a:cubicBezTo>
                      <a:pt x="1760" y="58"/>
                      <a:pt x="1776" y="24"/>
                      <a:pt x="1793" y="9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5385" name="Line 6"/>
            <p:cNvSpPr>
              <a:spLocks noChangeShapeType="1"/>
            </p:cNvSpPr>
            <p:nvPr/>
          </p:nvSpPr>
          <p:spPr bwMode="auto">
            <a:xfrm>
              <a:off x="1519" y="2614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6" name="Line 7"/>
            <p:cNvSpPr>
              <a:spLocks noChangeShapeType="1"/>
            </p:cNvSpPr>
            <p:nvPr/>
          </p:nvSpPr>
          <p:spPr bwMode="auto">
            <a:xfrm flipV="1">
              <a:off x="1535" y="1669"/>
              <a:ext cx="424" cy="9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967" y="1525"/>
              <a:ext cx="913" cy="2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>
                  <a:solidFill>
                    <a:srgbClr val="595959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600">
                  <a:solidFill>
                    <a:srgbClr val="595959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Gill Sans MT" pitchFamily="34" charset="0"/>
                <a:buChar char="–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110000"/>
                </a:lnSpc>
                <a:spcBef>
                  <a:spcPts val="700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ts val="700"/>
                </a:spcBef>
                <a:spcAft>
                  <a:spcPct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sz="1400">
                  <a:solidFill>
                    <a:srgbClr val="595959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uk-UA" altLang="uk-UA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8" name="Line 9"/>
            <p:cNvSpPr>
              <a:spLocks noChangeShapeType="1"/>
            </p:cNvSpPr>
            <p:nvPr/>
          </p:nvSpPr>
          <p:spPr bwMode="auto">
            <a:xfrm>
              <a:off x="1959" y="1661"/>
              <a:ext cx="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9" name="Line 10"/>
            <p:cNvSpPr>
              <a:spLocks noChangeShapeType="1"/>
            </p:cNvSpPr>
            <p:nvPr/>
          </p:nvSpPr>
          <p:spPr bwMode="auto">
            <a:xfrm>
              <a:off x="2880" y="1661"/>
              <a:ext cx="434" cy="9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975100" y="2728914"/>
            <a:ext cx="293688" cy="1044575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3303588" y="2728913"/>
            <a:ext cx="677862" cy="239712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>
            <a:off x="3055939" y="2967038"/>
            <a:ext cx="242887" cy="12192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>
            <a:off x="3640138" y="1498600"/>
            <a:ext cx="0" cy="291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371851" y="1336676"/>
            <a:ext cx="485775" cy="377825"/>
          </a:xfrm>
          <a:prstGeom prst="curvedLeftArrow">
            <a:avLst>
              <a:gd name="adj1" fmla="val 20000"/>
              <a:gd name="adj2" fmla="val 40000"/>
              <a:gd name="adj3" fmla="val 42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>
                <a:solidFill>
                  <a:srgbClr val="595959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itchFamily="34" charset="0"/>
              <a:buChar char="–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uk-UA" altLang="uk-UA" sz="135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560639" y="2849564"/>
            <a:ext cx="2154237" cy="1139825"/>
            <a:chOff x="1519" y="1656"/>
            <a:chExt cx="1809" cy="958"/>
          </a:xfrm>
        </p:grpSpPr>
        <p:grpSp>
          <p:nvGrpSpPr>
            <p:cNvPr id="15379" name="Group 17"/>
            <p:cNvGrpSpPr>
              <a:grpSpLocks/>
            </p:cNvGrpSpPr>
            <p:nvPr/>
          </p:nvGrpSpPr>
          <p:grpSpPr bwMode="auto">
            <a:xfrm>
              <a:off x="2424" y="1656"/>
              <a:ext cx="904" cy="958"/>
              <a:chOff x="2424" y="1656"/>
              <a:chExt cx="904" cy="958"/>
            </a:xfrm>
          </p:grpSpPr>
          <p:sp>
            <p:nvSpPr>
              <p:cNvPr id="15381" name="Freeform 18"/>
              <p:cNvSpPr>
                <a:spLocks/>
              </p:cNvSpPr>
              <p:nvPr/>
            </p:nvSpPr>
            <p:spPr bwMode="auto">
              <a:xfrm>
                <a:off x="2424" y="1656"/>
                <a:ext cx="904" cy="952"/>
              </a:xfrm>
              <a:custGeom>
                <a:avLst/>
                <a:gdLst>
                  <a:gd name="T0" fmla="*/ 0 w 904"/>
                  <a:gd name="T1" fmla="*/ 952 h 952"/>
                  <a:gd name="T2" fmla="*/ 0 w 904"/>
                  <a:gd name="T3" fmla="*/ 0 h 952"/>
                  <a:gd name="T4" fmla="*/ 456 w 904"/>
                  <a:gd name="T5" fmla="*/ 0 h 952"/>
                  <a:gd name="T6" fmla="*/ 904 w 904"/>
                  <a:gd name="T7" fmla="*/ 952 h 952"/>
                  <a:gd name="T8" fmla="*/ 0 w 904"/>
                  <a:gd name="T9" fmla="*/ 952 h 9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4"/>
                  <a:gd name="T16" fmla="*/ 0 h 952"/>
                  <a:gd name="T17" fmla="*/ 904 w 904"/>
                  <a:gd name="T18" fmla="*/ 952 h 9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4" h="952">
                    <a:moveTo>
                      <a:pt x="0" y="952"/>
                    </a:moveTo>
                    <a:lnTo>
                      <a:pt x="0" y="0"/>
                    </a:lnTo>
                    <a:lnTo>
                      <a:pt x="456" y="0"/>
                    </a:lnTo>
                    <a:lnTo>
                      <a:pt x="904" y="952"/>
                    </a:lnTo>
                    <a:lnTo>
                      <a:pt x="0" y="952"/>
                    </a:lnTo>
                    <a:close/>
                  </a:path>
                </a:pathLst>
              </a:custGeom>
              <a:solidFill>
                <a:srgbClr val="00FFFF">
                  <a:alpha val="3019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82" name="Line 19"/>
              <p:cNvSpPr>
                <a:spLocks noChangeShapeType="1"/>
              </p:cNvSpPr>
              <p:nvPr/>
            </p:nvSpPr>
            <p:spPr bwMode="auto">
              <a:xfrm>
                <a:off x="2426" y="2478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83" name="Line 20"/>
              <p:cNvSpPr>
                <a:spLocks noChangeShapeType="1"/>
              </p:cNvSpPr>
              <p:nvPr/>
            </p:nvSpPr>
            <p:spPr bwMode="auto">
              <a:xfrm>
                <a:off x="2562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5380" name="Freeform 21"/>
            <p:cNvSpPr>
              <a:spLocks/>
            </p:cNvSpPr>
            <p:nvPr/>
          </p:nvSpPr>
          <p:spPr bwMode="auto">
            <a:xfrm>
              <a:off x="1519" y="1656"/>
              <a:ext cx="908" cy="958"/>
            </a:xfrm>
            <a:custGeom>
              <a:avLst/>
              <a:gdLst>
                <a:gd name="T0" fmla="*/ 907 w 908"/>
                <a:gd name="T1" fmla="*/ 958 h 958"/>
                <a:gd name="T2" fmla="*/ 0 w 908"/>
                <a:gd name="T3" fmla="*/ 958 h 958"/>
                <a:gd name="T4" fmla="*/ 455 w 908"/>
                <a:gd name="T5" fmla="*/ 0 h 958"/>
                <a:gd name="T6" fmla="*/ 908 w 908"/>
                <a:gd name="T7" fmla="*/ 0 h 958"/>
                <a:gd name="T8" fmla="*/ 907 w 908"/>
                <a:gd name="T9" fmla="*/ 958 h 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8"/>
                <a:gd name="T16" fmla="*/ 0 h 958"/>
                <a:gd name="T17" fmla="*/ 908 w 908"/>
                <a:gd name="T18" fmla="*/ 958 h 9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8" h="958">
                  <a:moveTo>
                    <a:pt x="907" y="958"/>
                  </a:moveTo>
                  <a:lnTo>
                    <a:pt x="0" y="958"/>
                  </a:lnTo>
                  <a:lnTo>
                    <a:pt x="455" y="0"/>
                  </a:lnTo>
                  <a:lnTo>
                    <a:pt x="908" y="0"/>
                  </a:lnTo>
                  <a:lnTo>
                    <a:pt x="907" y="958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783014" y="3911601"/>
            <a:ext cx="3127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 b="1" i="1">
                <a:latin typeface="Times New Roman" panose="02020603050405020304" pitchFamily="18" charset="0"/>
              </a:rPr>
              <a:t>R</a:t>
            </a:r>
            <a:endParaRPr lang="ru-RU" altLang="uk-UA" sz="1500" b="1" i="1">
              <a:latin typeface="Times New Roman" panose="02020603050405020304" pitchFamily="18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954338" y="3297238"/>
            <a:ext cx="3032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 b="1" i="1">
                <a:solidFill>
                  <a:srgbClr val="0099FF"/>
                </a:solidFill>
                <a:latin typeface="Arial" panose="020B0604020202020204" pitchFamily="34" charset="0"/>
              </a:rPr>
              <a:t>L</a:t>
            </a:r>
            <a:endParaRPr lang="ru-RU" altLang="uk-UA" sz="1500" b="1" i="1">
              <a:solidFill>
                <a:srgbClr val="0099FF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3640138" y="2849563"/>
            <a:ext cx="0" cy="11350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3071814" y="3770314"/>
            <a:ext cx="1196975" cy="414337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3074989" y="2730500"/>
            <a:ext cx="1196975" cy="1454150"/>
          </a:xfrm>
          <a:custGeom>
            <a:avLst/>
            <a:gdLst>
              <a:gd name="T0" fmla="*/ 0 w 1005"/>
              <a:gd name="T1" fmla="*/ 2147483646 h 1221"/>
              <a:gd name="T2" fmla="*/ 2147483646 w 1005"/>
              <a:gd name="T3" fmla="*/ 2147483646 h 1221"/>
              <a:gd name="T4" fmla="*/ 2147483646 w 1005"/>
              <a:gd name="T5" fmla="*/ 0 h 1221"/>
              <a:gd name="T6" fmla="*/ 2147483646 w 1005"/>
              <a:gd name="T7" fmla="*/ 2147483646 h 1221"/>
              <a:gd name="T8" fmla="*/ 0 w 1005"/>
              <a:gd name="T9" fmla="*/ 2147483646 h 12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5"/>
              <a:gd name="T16" fmla="*/ 0 h 1221"/>
              <a:gd name="T17" fmla="*/ 1005 w 1005"/>
              <a:gd name="T18" fmla="*/ 1221 h 12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5" h="1221">
                <a:moveTo>
                  <a:pt x="0" y="1221"/>
                </a:moveTo>
                <a:lnTo>
                  <a:pt x="198" y="201"/>
                </a:lnTo>
                <a:lnTo>
                  <a:pt x="756" y="0"/>
                </a:lnTo>
                <a:lnTo>
                  <a:pt x="1005" y="879"/>
                </a:lnTo>
                <a:lnTo>
                  <a:pt x="0" y="1221"/>
                </a:lnTo>
                <a:close/>
              </a:path>
            </a:pathLst>
          </a:custGeom>
          <a:solidFill>
            <a:srgbClr val="FF99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3371851" y="3265488"/>
            <a:ext cx="339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 b="1" i="1">
                <a:solidFill>
                  <a:schemeClr val="hlink"/>
                </a:solidFill>
                <a:latin typeface="Times New Roman" panose="02020603050405020304" pitchFamily="18" charset="0"/>
              </a:rPr>
              <a:t>H</a:t>
            </a:r>
            <a:endParaRPr lang="ru-RU" altLang="uk-UA" sz="15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316288" y="2617788"/>
            <a:ext cx="2603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500" b="1" i="1">
                <a:latin typeface="Times New Roman" panose="02020603050405020304" pitchFamily="18" charset="0"/>
              </a:rPr>
              <a:t>r</a:t>
            </a:r>
            <a:endParaRPr lang="ru-RU" altLang="uk-UA" sz="1500" b="1" i="1">
              <a:latin typeface="Times New Roman" panose="02020603050405020304" pitchFamily="18" charset="0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4795858" y="1152926"/>
            <a:ext cx="7040562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altLang="uk-UA" i="1" dirty="0" smtClean="0"/>
              <a:t>Площа бічної поверхні</a:t>
            </a:r>
            <a:r>
              <a:rPr lang="uk-UA" altLang="uk-UA" dirty="0" smtClean="0"/>
              <a:t> зрізаного конуса дорівнює добутку </a:t>
            </a:r>
            <a:r>
              <a:rPr lang="uk-UA" altLang="uk-UA" dirty="0" err="1" smtClean="0"/>
              <a:t>півсуми</a:t>
            </a:r>
            <a:r>
              <a:rPr lang="uk-UA" altLang="uk-UA" dirty="0" smtClean="0"/>
              <a:t> довжин кіл основ на твірну конуса:</a:t>
            </a:r>
            <a:endParaRPr lang="ru-RU" altLang="uk-UA" dirty="0" smtClean="0"/>
          </a:p>
          <a:p>
            <a:r>
              <a:rPr lang="en-US" altLang="uk-UA" b="1" i="1" dirty="0" smtClean="0"/>
              <a:t>S</a:t>
            </a:r>
            <a:r>
              <a:rPr lang="uk-UA" altLang="uk-UA" b="1" baseline="-25000" dirty="0" err="1" smtClean="0"/>
              <a:t>біч</a:t>
            </a:r>
            <a:r>
              <a:rPr lang="uk-UA" altLang="uk-UA" b="1" baseline="-25000" dirty="0" smtClean="0"/>
              <a:t> </a:t>
            </a:r>
            <a:r>
              <a:rPr lang="uk-UA" altLang="uk-UA" b="1" i="1" dirty="0" smtClean="0"/>
              <a:t>= </a:t>
            </a:r>
            <a:r>
              <a:rPr lang="ru-RU" altLang="uk-UA" b="1" i="1" dirty="0" smtClean="0"/>
              <a:t>π</a:t>
            </a:r>
            <a:r>
              <a:rPr lang="uk-UA" altLang="uk-UA" b="1" i="1" dirty="0" smtClean="0"/>
              <a:t>(</a:t>
            </a:r>
            <a:r>
              <a:rPr lang="en-US" altLang="uk-UA" b="1" i="1" dirty="0" smtClean="0"/>
              <a:t>r</a:t>
            </a:r>
            <a:r>
              <a:rPr lang="uk-UA" altLang="uk-UA" b="1" i="1" dirty="0" smtClean="0"/>
              <a:t> + </a:t>
            </a:r>
            <a:r>
              <a:rPr lang="en-US" altLang="uk-UA" b="1" i="1" dirty="0" smtClean="0"/>
              <a:t>R</a:t>
            </a:r>
            <a:r>
              <a:rPr lang="uk-UA" altLang="uk-UA" b="1" i="1" dirty="0" smtClean="0"/>
              <a:t>)</a:t>
            </a:r>
            <a:r>
              <a:rPr lang="en-US" altLang="uk-UA" b="1" i="1" dirty="0" smtClean="0"/>
              <a:t>l</a:t>
            </a:r>
            <a:r>
              <a:rPr lang="uk-UA" altLang="uk-UA" b="1" i="1" dirty="0" smtClean="0"/>
              <a:t>.</a:t>
            </a:r>
          </a:p>
          <a:p>
            <a:r>
              <a:rPr lang="uk-UA" altLang="uk-UA" i="1" dirty="0" smtClean="0"/>
              <a:t>площа повної поверхні</a:t>
            </a:r>
            <a:r>
              <a:rPr lang="uk-UA" altLang="uk-UA" dirty="0" smtClean="0"/>
              <a:t> зрізаного конуса.</a:t>
            </a:r>
            <a:endParaRPr lang="ru-RU" altLang="uk-UA" dirty="0" smtClean="0"/>
          </a:p>
          <a:p>
            <a:r>
              <a:rPr lang="en-US" altLang="uk-UA" b="1" dirty="0" smtClean="0"/>
              <a:t>S</a:t>
            </a:r>
            <a:r>
              <a:rPr lang="uk-UA" altLang="uk-UA" b="1" baseline="-25000" dirty="0" err="1" smtClean="0"/>
              <a:t>зр.к</a:t>
            </a:r>
            <a:r>
              <a:rPr lang="uk-UA" altLang="uk-UA" b="1" baseline="-25000" dirty="0" smtClean="0"/>
              <a:t> </a:t>
            </a:r>
            <a:r>
              <a:rPr lang="uk-UA" altLang="uk-UA" b="1" dirty="0" smtClean="0"/>
              <a:t>= </a:t>
            </a:r>
            <a:r>
              <a:rPr lang="en-US" altLang="uk-UA" b="1" i="1" dirty="0" smtClean="0"/>
              <a:t>S</a:t>
            </a:r>
            <a:r>
              <a:rPr lang="uk-UA" altLang="uk-UA" b="1" baseline="-25000" dirty="0" err="1" smtClean="0"/>
              <a:t>біч</a:t>
            </a:r>
            <a:r>
              <a:rPr lang="uk-UA" altLang="uk-UA" b="1" baseline="-25000" dirty="0" smtClean="0"/>
              <a:t> </a:t>
            </a:r>
            <a:r>
              <a:rPr lang="uk-UA" altLang="uk-UA" b="1" i="1" dirty="0" smtClean="0"/>
              <a:t>+ </a:t>
            </a:r>
            <a:r>
              <a:rPr lang="ru-RU" altLang="uk-UA" b="1" i="1" dirty="0" smtClean="0"/>
              <a:t>π</a:t>
            </a:r>
            <a:r>
              <a:rPr lang="en-US" altLang="uk-UA" b="1" i="1" dirty="0" smtClean="0"/>
              <a:t>r</a:t>
            </a:r>
            <a:r>
              <a:rPr lang="uk-UA" altLang="uk-UA" b="1" i="1" baseline="30000" dirty="0" smtClean="0"/>
              <a:t>2</a:t>
            </a:r>
            <a:r>
              <a:rPr lang="uk-UA" altLang="uk-UA" b="1" i="1" dirty="0" smtClean="0"/>
              <a:t> +</a:t>
            </a:r>
            <a:r>
              <a:rPr lang="uk-UA" altLang="uk-UA" b="1" dirty="0" smtClean="0"/>
              <a:t> </a:t>
            </a:r>
            <a:r>
              <a:rPr lang="ru-RU" altLang="uk-UA" b="1" dirty="0" smtClean="0"/>
              <a:t>π</a:t>
            </a:r>
            <a:r>
              <a:rPr lang="en-US" altLang="uk-UA" b="1" dirty="0" smtClean="0"/>
              <a:t>R</a:t>
            </a:r>
            <a:r>
              <a:rPr lang="uk-UA" altLang="uk-UA" b="1" baseline="30000" dirty="0" smtClean="0"/>
              <a:t>2</a:t>
            </a:r>
            <a:endParaRPr lang="uk-UA" altLang="uk-UA" b="1" dirty="0" smtClean="0"/>
          </a:p>
          <a:p>
            <a:r>
              <a:rPr lang="en-US" altLang="uk-UA" b="1" dirty="0" smtClean="0"/>
              <a:t>S</a:t>
            </a:r>
            <a:r>
              <a:rPr lang="uk-UA" altLang="uk-UA" b="1" baseline="-25000" dirty="0" err="1" smtClean="0"/>
              <a:t>зр.к</a:t>
            </a:r>
            <a:r>
              <a:rPr lang="uk-UA" altLang="uk-UA" b="1" baseline="-25000" dirty="0" smtClean="0"/>
              <a:t> </a:t>
            </a:r>
            <a:r>
              <a:rPr lang="uk-UA" altLang="uk-UA" b="1" dirty="0" smtClean="0"/>
              <a:t>=</a:t>
            </a:r>
            <a:r>
              <a:rPr lang="en-US" altLang="uk-UA" b="1" dirty="0" smtClean="0"/>
              <a:t>π</a:t>
            </a:r>
            <a:r>
              <a:rPr lang="uk-UA" altLang="uk-UA" b="1" dirty="0" smtClean="0"/>
              <a:t>(</a:t>
            </a:r>
            <a:r>
              <a:rPr lang="en-US" altLang="uk-UA" b="1" dirty="0" smtClean="0"/>
              <a:t>r</a:t>
            </a:r>
            <a:r>
              <a:rPr lang="uk-UA" altLang="uk-UA" b="1" dirty="0" smtClean="0"/>
              <a:t> + </a:t>
            </a:r>
            <a:r>
              <a:rPr lang="en-US" altLang="uk-UA" b="1" i="1" dirty="0" smtClean="0"/>
              <a:t>R</a:t>
            </a:r>
            <a:r>
              <a:rPr lang="uk-UA" altLang="uk-UA" b="1" i="1" dirty="0" smtClean="0"/>
              <a:t>)</a:t>
            </a:r>
            <a:r>
              <a:rPr lang="en-US" altLang="uk-UA" b="1" i="1" dirty="0" smtClean="0"/>
              <a:t>l</a:t>
            </a:r>
            <a:r>
              <a:rPr lang="uk-UA" altLang="uk-UA" b="1" i="1" dirty="0" smtClean="0"/>
              <a:t> + </a:t>
            </a:r>
            <a:r>
              <a:rPr lang="en-US" altLang="uk-UA" b="1" i="1" dirty="0" smtClean="0"/>
              <a:t>πr</a:t>
            </a:r>
            <a:r>
              <a:rPr lang="uk-UA" altLang="uk-UA" b="1" i="1" baseline="30000" dirty="0" smtClean="0"/>
              <a:t>2</a:t>
            </a:r>
            <a:r>
              <a:rPr lang="uk-UA" altLang="uk-UA" b="1" i="1" dirty="0" smtClean="0"/>
              <a:t> +</a:t>
            </a:r>
            <a:r>
              <a:rPr lang="uk-UA" altLang="uk-UA" b="1" dirty="0" smtClean="0"/>
              <a:t> </a:t>
            </a:r>
            <a:r>
              <a:rPr lang="en-US" altLang="uk-UA" b="1" dirty="0" smtClean="0"/>
              <a:t>πR</a:t>
            </a:r>
            <a:r>
              <a:rPr lang="uk-UA" altLang="uk-UA" b="1" baseline="30000" dirty="0" smtClean="0"/>
              <a:t>2</a:t>
            </a:r>
            <a:endParaRPr lang="ru-RU" altLang="uk-UA" dirty="0" smtClean="0"/>
          </a:p>
          <a:p>
            <a:endParaRPr lang="ru-RU" altLang="uk-UA" dirty="0" smtClean="0"/>
          </a:p>
        </p:txBody>
      </p:sp>
    </p:spTree>
    <p:extLst>
      <p:ext uri="{BB962C8B-B14F-4D97-AF65-F5344CB8AC3E}">
        <p14:creationId xmlns:p14="http://schemas.microsoft.com/office/powerpoint/2010/main" val="3997818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0921" y="1445533"/>
            <a:ext cx="5026250" cy="24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uk-UA" altLang="uk-UA" sz="2800" dirty="0"/>
              <a:t>Висоту конуса і радіус його основи збільшили в 2 рази.     У скільки разів збільшилася площа бічної поверхні? </a:t>
            </a:r>
            <a:endParaRPr lang="en-US" altLang="uk-UA" sz="2800" dirty="0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79785" y="29569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1800" b="0">
              <a:solidFill>
                <a:schemeClr val="tx1"/>
              </a:solidFill>
            </a:endParaRPr>
          </a:p>
        </p:txBody>
      </p:sp>
      <p:sp>
        <p:nvSpPr>
          <p:cNvPr id="7172" name="Freeform 8"/>
          <p:cNvSpPr>
            <a:spLocks/>
          </p:cNvSpPr>
          <p:nvPr/>
        </p:nvSpPr>
        <p:spPr bwMode="auto">
          <a:xfrm>
            <a:off x="5278439" y="419101"/>
            <a:ext cx="750887" cy="47625"/>
          </a:xfrm>
          <a:custGeom>
            <a:avLst/>
            <a:gdLst>
              <a:gd name="T0" fmla="*/ 22225 w 473"/>
              <a:gd name="T1" fmla="*/ 0 h 30"/>
              <a:gd name="T2" fmla="*/ 41275 w 473"/>
              <a:gd name="T3" fmla="*/ 9525 h 30"/>
              <a:gd name="T4" fmla="*/ 269875 w 473"/>
              <a:gd name="T5" fmla="*/ 38100 h 30"/>
              <a:gd name="T6" fmla="*/ 412750 w 473"/>
              <a:gd name="T7" fmla="*/ 47625 h 30"/>
              <a:gd name="T8" fmla="*/ 636587 w 473"/>
              <a:gd name="T9" fmla="*/ 38100 h 30"/>
              <a:gd name="T10" fmla="*/ 750887 w 473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3"/>
              <a:gd name="T19" fmla="*/ 0 h 30"/>
              <a:gd name="T20" fmla="*/ 473 w 473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3" h="30">
                <a:moveTo>
                  <a:pt x="14" y="0"/>
                </a:moveTo>
                <a:cubicBezTo>
                  <a:pt x="16" y="1"/>
                  <a:pt x="0" y="2"/>
                  <a:pt x="26" y="6"/>
                </a:cubicBezTo>
                <a:cubicBezTo>
                  <a:pt x="52" y="10"/>
                  <a:pt x="131" y="20"/>
                  <a:pt x="170" y="24"/>
                </a:cubicBezTo>
                <a:cubicBezTo>
                  <a:pt x="209" y="28"/>
                  <a:pt x="222" y="30"/>
                  <a:pt x="260" y="30"/>
                </a:cubicBezTo>
                <a:cubicBezTo>
                  <a:pt x="298" y="30"/>
                  <a:pt x="366" y="29"/>
                  <a:pt x="401" y="24"/>
                </a:cubicBezTo>
                <a:cubicBezTo>
                  <a:pt x="436" y="19"/>
                  <a:pt x="458" y="5"/>
                  <a:pt x="473" y="0"/>
                </a:cubicBezTo>
              </a:path>
            </a:pathLst>
          </a:custGeom>
          <a:noFill/>
          <a:ln w="19050" cap="flat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graphicFrame>
        <p:nvGraphicFramePr>
          <p:cNvPr id="7173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54635631"/>
              </p:ext>
            </p:extLst>
          </p:nvPr>
        </p:nvGraphicFramePr>
        <p:xfrm>
          <a:off x="3833818" y="484189"/>
          <a:ext cx="5354863" cy="583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orelDRAW" r:id="rId3" imgW="2798826" imgH="3248355" progId="CorelDRAW.Graphic.14">
                  <p:embed/>
                </p:oleObj>
              </mc:Choice>
              <mc:Fallback>
                <p:oleObj name="CorelDRAW" r:id="rId3" imgW="2798826" imgH="3248355" progId="CorelDRAW.Graphic.1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8" y="484189"/>
                        <a:ext cx="5354863" cy="5836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8893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8547" y="662794"/>
            <a:ext cx="118572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uk-UA" sz="4400" b="1" i="0" u="none" strike="noStrike" normalizeH="0" baseline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 якому з рисунків зображено циліндр,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71500" algn="l"/>
              </a:tabLst>
            </a:pPr>
            <a:r>
              <a:rPr kumimoji="0" lang="uk-UA" sz="4400" b="1" i="0" u="none" strike="noStrike" normalizeH="0" baseline="0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конус, зрізаний конус?</a:t>
            </a:r>
            <a:endParaRPr kumimoji="0" lang="uk-UA" sz="4400" b="1" i="0" u="none" strike="noStrike" normalizeH="0" baseline="0" dirty="0" smtClean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1" y="2398579"/>
            <a:ext cx="11407736" cy="2569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35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071664" y="260648"/>
            <a:ext cx="6172200" cy="583406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uk-UA" sz="45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Домашн</a:t>
            </a:r>
            <a:r>
              <a:rPr lang="uk-UA" altLang="uk-UA" sz="45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є завдання:</a:t>
            </a:r>
            <a:endParaRPr lang="ru-RU" altLang="uk-UA" sz="45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627" name="Содержимое 2"/>
          <p:cNvSpPr txBox="1">
            <a:spLocks/>
          </p:cNvSpPr>
          <p:nvPr/>
        </p:nvSpPr>
        <p:spPr bwMode="auto">
          <a:xfrm>
            <a:off x="122662" y="780584"/>
            <a:ext cx="11452302" cy="4326674"/>
          </a:xfrm>
          <a:prstGeom prst="rect">
            <a:avLst/>
          </a:prstGeom>
          <a:solidFill>
            <a:srgbClr val="F1EEAF"/>
          </a:soli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2700" b="1" dirty="0"/>
              <a:t>П.2  ,</a:t>
            </a:r>
            <a:r>
              <a:rPr lang="uk-UA" altLang="uk-UA" sz="2700" b="1" dirty="0">
                <a:latin typeface="Book Antiqua" panose="02040602050305030304" pitchFamily="18" charset="0"/>
              </a:rPr>
              <a:t>§21. Запитання стор.195.</a:t>
            </a:r>
          </a:p>
          <a:p>
            <a:pPr eaLnBrk="1" hangingPunct="1"/>
            <a:r>
              <a:rPr lang="uk-UA" altLang="uk-UA" sz="2700" b="1" dirty="0"/>
              <a:t>Задача </a:t>
            </a:r>
            <a:r>
              <a:rPr lang="uk-UA" altLang="uk-UA" sz="2700" b="1" dirty="0"/>
              <a:t>№ 1. Конусоподібну палатку висотою 3,5 м і діаметром основи 4 м покрито тканиною. Скільки квадратних метрів тканини пішло на палатку?</a:t>
            </a:r>
            <a:endParaRPr lang="ru-RU" altLang="uk-UA" sz="2700" b="1" dirty="0"/>
          </a:p>
          <a:p>
            <a:pPr eaLnBrk="1" hangingPunct="1"/>
            <a:r>
              <a:rPr lang="uk-UA" altLang="uk-UA" sz="2700" b="1" dirty="0"/>
              <a:t>Задача № 2. Дах силосної башти має форму конуса. Висота доху 2 м, а діаметр башти 6 м. Знайти поверхню даху</a:t>
            </a:r>
            <a:r>
              <a:rPr lang="uk-UA" altLang="uk-UA" sz="2700" b="1" dirty="0"/>
              <a:t>.</a:t>
            </a:r>
          </a:p>
          <a:p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Оформити </a:t>
            </a:r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розрахунки </a:t>
            </a:r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задачі та результати </a:t>
            </a:r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вигляді мультимедійної презентації</a:t>
            </a:r>
            <a:r>
              <a:rPr lang="uk-UA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/>
              <a:t>Тест у </a:t>
            </a:r>
            <a:r>
              <a:rPr lang="en-US" sz="2800" b="1" dirty="0" err="1"/>
              <a:t>Moodl</a:t>
            </a:r>
            <a:r>
              <a:rPr lang="en-US" sz="2800" b="1" dirty="0"/>
              <a:t> «</a:t>
            </a:r>
            <a:r>
              <a:rPr lang="ru-RU" sz="2800" b="1" dirty="0"/>
              <a:t>Цилиндр</a:t>
            </a:r>
            <a:r>
              <a:rPr lang="ru-RU" sz="2800" b="1" dirty="0" smtClean="0"/>
              <a:t>».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ru-RU" altLang="uk-UA" sz="2700" dirty="0"/>
          </a:p>
          <a:p>
            <a:pPr eaLnBrk="1" hangingPunct="1"/>
            <a:endParaRPr lang="ru-RU" altLang="uk-UA" sz="2400" dirty="0"/>
          </a:p>
        </p:txBody>
      </p:sp>
      <p:pic>
        <p:nvPicPr>
          <p:cNvPr id="4" name="Picture 6" descr="f98a6b0373f45d4d641744bdc355baa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366" y="4875211"/>
            <a:ext cx="3743548" cy="190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839368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3b60fc245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276679"/>
            <a:ext cx="3254375" cy="26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3001801" y="3066781"/>
            <a:ext cx="6585859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81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ДЯКУЮ   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за   роботу !</a:t>
            </a:r>
          </a:p>
        </p:txBody>
      </p:sp>
    </p:spTree>
    <p:extLst>
      <p:ext uri="{BB962C8B-B14F-4D97-AF65-F5344CB8AC3E}">
        <p14:creationId xmlns:p14="http://schemas.microsoft.com/office/powerpoint/2010/main" val="9501164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b="1" i="1" dirty="0" err="1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Планіметрія</a:t>
            </a:r>
            <a:r>
              <a:rPr lang="ru-RU" sz="8000" b="1" i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endParaRPr lang="uk-UA" sz="8000" b="1" i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46" y="1554602"/>
            <a:ext cx="10691654" cy="393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03492" y="240561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80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Повторення</a:t>
            </a:r>
            <a:endParaRPr lang="uk-UA" sz="80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964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7" name="Прямоугольник 1"/>
          <p:cNvSpPr>
            <a:spLocks noChangeArrowheads="1"/>
          </p:cNvSpPr>
          <p:nvPr/>
        </p:nvSpPr>
        <p:spPr bwMode="auto">
          <a:xfrm>
            <a:off x="2634343" y="333379"/>
            <a:ext cx="8055430" cy="707886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дорівнює площа прямокутного трикутника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ділить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гіпотенузу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відрізки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32 см і 18 см?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5667376" y="2714625"/>
            <a:ext cx="1114425" cy="57150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5667375" y="3929063"/>
            <a:ext cx="1143000" cy="57150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5667376" y="1643063"/>
            <a:ext cx="1071563" cy="57150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5738813" y="5000625"/>
            <a:ext cx="1071562" cy="571500"/>
          </a:xfrm>
          <a:prstGeom prst="actionButtonBlank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338138" y="3660322"/>
            <a:ext cx="1328737" cy="571500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21299999" rev="0"/>
              </a:camera>
              <a:lightRig rig="sunset" dir="t"/>
            </a:scene3d>
            <a:sp3d extrusionH="57150" contourW="12700" prstMaterial="dkEdge">
              <a:bevelT w="38100" h="38100" prst="relaxedInset"/>
              <a:contourClr>
                <a:srgbClr val="FF0000"/>
              </a:contourClr>
            </a:sp3d>
          </a:bodyPr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00CC"/>
                </a:solidFill>
                <a:effectLst>
                  <a:glow rad="1016000">
                    <a:schemeClr val="accent1">
                      <a:alpha val="71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Підказка</a:t>
            </a:r>
            <a:endParaRPr lang="ru-RU" sz="2000" b="1" dirty="0">
              <a:solidFill>
                <a:srgbClr val="0000CC"/>
              </a:solidFill>
              <a:effectLst>
                <a:glow rad="1016000">
                  <a:schemeClr val="accent1">
                    <a:alpha val="71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ьная выноска 31"/>
          <p:cNvSpPr/>
          <p:nvPr/>
        </p:nvSpPr>
        <p:spPr>
          <a:xfrm>
            <a:off x="8239140" y="1857364"/>
            <a:ext cx="2071702" cy="612648"/>
          </a:xfrm>
          <a:prstGeom prst="wedgeEllipseCallout">
            <a:avLst>
              <a:gd name="adj1" fmla="val -85893"/>
              <a:gd name="adj2" fmla="val 11644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innerShdw blurRad="635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Поміркуй!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ьная выноска 32"/>
          <p:cNvSpPr/>
          <p:nvPr/>
        </p:nvSpPr>
        <p:spPr>
          <a:xfrm>
            <a:off x="8096264" y="3071810"/>
            <a:ext cx="2000264" cy="612648"/>
          </a:xfrm>
          <a:prstGeom prst="wedgeEllipseCallout">
            <a:avLst>
              <a:gd name="adj1" fmla="val -85893"/>
              <a:gd name="adj2" fmla="val 11644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innerShdw blurRad="635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Поміркуй!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ьная выноска 33"/>
          <p:cNvSpPr/>
          <p:nvPr/>
        </p:nvSpPr>
        <p:spPr>
          <a:xfrm>
            <a:off x="8453454" y="4214818"/>
            <a:ext cx="2000264" cy="612648"/>
          </a:xfrm>
          <a:prstGeom prst="wedgeEllipseCallout">
            <a:avLst>
              <a:gd name="adj1" fmla="val -85893"/>
              <a:gd name="adj2" fmla="val 11644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innerShdw blurRad="63500" dist="50800" dir="10800000">
              <a:schemeClr val="tx2">
                <a:lumMod val="60000"/>
                <a:lumOff val="4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Поміркуй!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ьная выноска 34"/>
          <p:cNvSpPr/>
          <p:nvPr/>
        </p:nvSpPr>
        <p:spPr>
          <a:xfrm>
            <a:off x="7381875" y="1114426"/>
            <a:ext cx="1428750" cy="612775"/>
          </a:xfrm>
          <a:prstGeom prst="wedgeEllipseCallout">
            <a:avLst>
              <a:gd name="adj1" fmla="val -85893"/>
              <a:gd name="adj2" fmla="val 1164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Вірно!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6" name="TextBox 27"/>
          <p:cNvSpPr txBox="1">
            <a:spLocks noChangeArrowheads="1"/>
          </p:cNvSpPr>
          <p:nvPr/>
        </p:nvSpPr>
        <p:spPr bwMode="auto">
          <a:xfrm>
            <a:off x="7129463" y="1884363"/>
            <a:ext cx="933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ru-RU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</a:p>
        </p:txBody>
      </p:sp>
      <p:sp>
        <p:nvSpPr>
          <p:cNvPr id="4117" name="TextBox 28"/>
          <p:cNvSpPr txBox="1">
            <a:spLocks noChangeArrowheads="1"/>
          </p:cNvSpPr>
          <p:nvPr/>
        </p:nvSpPr>
        <p:spPr bwMode="auto">
          <a:xfrm>
            <a:off x="6953250" y="2786063"/>
            <a:ext cx="935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576</a:t>
            </a:r>
            <a:r>
              <a:rPr lang="ru-RU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</a:p>
        </p:txBody>
      </p:sp>
      <p:sp>
        <p:nvSpPr>
          <p:cNvPr id="4118" name="TextBox 36"/>
          <p:cNvSpPr txBox="1">
            <a:spLocks noChangeArrowheads="1"/>
          </p:cNvSpPr>
          <p:nvPr/>
        </p:nvSpPr>
        <p:spPr bwMode="auto">
          <a:xfrm>
            <a:off x="7024688" y="4071938"/>
            <a:ext cx="806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</a:p>
        </p:txBody>
      </p:sp>
      <p:sp>
        <p:nvSpPr>
          <p:cNvPr id="4119" name="TextBox 37"/>
          <p:cNvSpPr txBox="1">
            <a:spLocks noChangeArrowheads="1"/>
          </p:cNvSpPr>
          <p:nvPr/>
        </p:nvSpPr>
        <p:spPr bwMode="auto">
          <a:xfrm>
            <a:off x="7024689" y="5143500"/>
            <a:ext cx="935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ru-RU" altLang="uk-UA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</a:p>
        </p:txBody>
      </p:sp>
      <p:sp>
        <p:nvSpPr>
          <p:cNvPr id="40" name="Прямоугольный треугольник 39"/>
          <p:cNvSpPr/>
          <p:nvPr/>
        </p:nvSpPr>
        <p:spPr>
          <a:xfrm>
            <a:off x="2157748" y="649856"/>
            <a:ext cx="2214562" cy="414337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1" name="TextBox 40"/>
          <p:cNvSpPr txBox="1">
            <a:spLocks noChangeArrowheads="1"/>
          </p:cNvSpPr>
          <p:nvPr/>
        </p:nvSpPr>
        <p:spPr bwMode="auto">
          <a:xfrm>
            <a:off x="3044366" y="1855788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ru-RU" alt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2" name="TextBox 43"/>
          <p:cNvSpPr txBox="1">
            <a:spLocks noChangeArrowheads="1"/>
          </p:cNvSpPr>
          <p:nvPr/>
        </p:nvSpPr>
        <p:spPr bwMode="auto">
          <a:xfrm>
            <a:off x="4024296" y="3543301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alt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>
            <a:stCxn id="40" idx="2"/>
          </p:cNvCxnSpPr>
          <p:nvPr/>
        </p:nvCxnSpPr>
        <p:spPr>
          <a:xfrm rot="5400000" flipH="1" flipV="1">
            <a:off x="2229186" y="3364481"/>
            <a:ext cx="1357312" cy="15001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24" name="TextBox 49"/>
          <p:cNvSpPr txBox="1">
            <a:spLocks noChangeArrowheads="1"/>
          </p:cNvSpPr>
          <p:nvPr/>
        </p:nvSpPr>
        <p:spPr bwMode="auto">
          <a:xfrm>
            <a:off x="2753061" y="3585711"/>
            <a:ext cx="30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ru-RU" altLang="uk-U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485691" y="5615442"/>
            <a:ext cx="561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 висоти прямокутного трикутника</a:t>
            </a:r>
            <a:endParaRPr lang="ru-RU" altLang="uk-UA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015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5" grpId="0" animBg="1"/>
      <p:bldP spid="51" grpId="0"/>
      <p:bldP spid="51" grpId="1"/>
      <p:bldP spid="5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210101" y="366919"/>
            <a:ext cx="6791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Дано: О - центр кола. </a:t>
            </a:r>
            <a:r>
              <a:rPr lang="ru-RU" altLang="uk-UA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alt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</a:p>
        </p:txBody>
      </p:sp>
      <p:grpSp>
        <p:nvGrpSpPr>
          <p:cNvPr id="2" name="Группа 104"/>
          <p:cNvGrpSpPr>
            <a:grpSpLocks/>
          </p:cNvGrpSpPr>
          <p:nvPr/>
        </p:nvGrpSpPr>
        <p:grpSpPr bwMode="auto">
          <a:xfrm>
            <a:off x="4119087" y="1136649"/>
            <a:ext cx="2024063" cy="2157413"/>
            <a:chOff x="2500298" y="1071546"/>
            <a:chExt cx="1857388" cy="2214578"/>
          </a:xfrm>
        </p:grpSpPr>
        <p:sp>
          <p:nvSpPr>
            <p:cNvPr id="13" name="Овал 12"/>
            <p:cNvSpPr/>
            <p:nvPr/>
          </p:nvSpPr>
          <p:spPr>
            <a:xfrm>
              <a:off x="2500298" y="1071546"/>
              <a:ext cx="1857388" cy="2214578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552159" y="1351622"/>
              <a:ext cx="1512132" cy="1686599"/>
            </a:xfrm>
            <a:custGeom>
              <a:avLst/>
              <a:gdLst>
                <a:gd name="connsiteX0" fmla="*/ 1454227 w 1454227"/>
                <a:gd name="connsiteY0" fmla="*/ 0 h 1685581"/>
                <a:gd name="connsiteX1" fmla="*/ 253388 w 1454227"/>
                <a:gd name="connsiteY1" fmla="*/ 1685581 h 1685581"/>
                <a:gd name="connsiteX2" fmla="*/ 0 w 1454227"/>
                <a:gd name="connsiteY2" fmla="*/ 506776 h 1685581"/>
                <a:gd name="connsiteX3" fmla="*/ 1454227 w 1454227"/>
                <a:gd name="connsiteY3" fmla="*/ 0 h 168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4227" h="1685581">
                  <a:moveTo>
                    <a:pt x="1454227" y="0"/>
                  </a:moveTo>
                  <a:lnTo>
                    <a:pt x="253388" y="1685581"/>
                  </a:lnTo>
                  <a:lnTo>
                    <a:pt x="0" y="506776"/>
                  </a:lnTo>
                  <a:lnTo>
                    <a:pt x="1454227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19" name="TextBox 24"/>
            <p:cNvSpPr txBox="1">
              <a:spLocks noChangeArrowheads="1"/>
            </p:cNvSpPr>
            <p:nvPr/>
          </p:nvSpPr>
          <p:spPr bwMode="auto">
            <a:xfrm>
              <a:off x="3487465" y="2143116"/>
              <a:ext cx="337093" cy="379118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О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 flipH="1" flipV="1">
              <a:off x="3425350" y="2213871"/>
              <a:ext cx="75752" cy="7170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21" name="TextBox 27"/>
            <p:cNvSpPr txBox="1">
              <a:spLocks noChangeArrowheads="1"/>
            </p:cNvSpPr>
            <p:nvPr/>
          </p:nvSpPr>
          <p:spPr bwMode="auto">
            <a:xfrm>
              <a:off x="2841253" y="1785926"/>
              <a:ext cx="422115" cy="379118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х</a:t>
              </a:r>
              <a:r>
                <a:rPr lang="uk-UA" altLang="uk-UA" sz="1800" b="1" dirty="0">
                  <a:solidFill>
                    <a:srgbClr val="FF0000"/>
                  </a:solidFill>
                </a:rPr>
                <a:t>⁰</a:t>
              </a:r>
              <a:endParaRPr lang="ru-RU" altLang="uk-UA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Группа 90"/>
          <p:cNvGrpSpPr>
            <a:grpSpLocks/>
          </p:cNvGrpSpPr>
          <p:nvPr/>
        </p:nvGrpSpPr>
        <p:grpSpPr bwMode="auto">
          <a:xfrm>
            <a:off x="5908676" y="1084263"/>
            <a:ext cx="2360613" cy="2197100"/>
            <a:chOff x="4970272" y="928670"/>
            <a:chExt cx="2030620" cy="2012834"/>
          </a:xfrm>
        </p:grpSpPr>
        <p:sp>
          <p:nvSpPr>
            <p:cNvPr id="29" name="Овал 28"/>
            <p:cNvSpPr/>
            <p:nvPr/>
          </p:nvSpPr>
          <p:spPr>
            <a:xfrm>
              <a:off x="5214712" y="928670"/>
              <a:ext cx="1786180" cy="199974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5364925" y="1388248"/>
              <a:ext cx="1554032" cy="1553256"/>
            </a:xfrm>
            <a:custGeom>
              <a:avLst/>
              <a:gdLst>
                <a:gd name="connsiteX0" fmla="*/ 848299 w 1553379"/>
                <a:gd name="connsiteY0" fmla="*/ 1553379 h 1553379"/>
                <a:gd name="connsiteX1" fmla="*/ 0 w 1553379"/>
                <a:gd name="connsiteY1" fmla="*/ 0 h 1553379"/>
                <a:gd name="connsiteX2" fmla="*/ 1498294 w 1553379"/>
                <a:gd name="connsiteY2" fmla="*/ 66102 h 1553379"/>
                <a:gd name="connsiteX3" fmla="*/ 1553379 w 1553379"/>
                <a:gd name="connsiteY3" fmla="*/ 66102 h 1553379"/>
                <a:gd name="connsiteX4" fmla="*/ 738131 w 1553379"/>
                <a:gd name="connsiteY4" fmla="*/ 528810 h 1553379"/>
                <a:gd name="connsiteX5" fmla="*/ 848299 w 1553379"/>
                <a:gd name="connsiteY5" fmla="*/ 1553379 h 1553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3379" h="1553379">
                  <a:moveTo>
                    <a:pt x="848299" y="1553379"/>
                  </a:moveTo>
                  <a:lnTo>
                    <a:pt x="0" y="0"/>
                  </a:lnTo>
                  <a:lnTo>
                    <a:pt x="1498294" y="66102"/>
                  </a:lnTo>
                  <a:lnTo>
                    <a:pt x="1553379" y="66102"/>
                  </a:lnTo>
                  <a:lnTo>
                    <a:pt x="738131" y="528810"/>
                  </a:lnTo>
                  <a:lnTo>
                    <a:pt x="848299" y="1553379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rot="4079299">
              <a:off x="4980824" y="964657"/>
              <a:ext cx="750450" cy="771554"/>
            </a:xfrm>
            <a:prstGeom prst="arc">
              <a:avLst>
                <a:gd name="adj1" fmla="val 18134768"/>
                <a:gd name="adj2" fmla="val 2114797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12" name="TextBox 33"/>
            <p:cNvSpPr txBox="1">
              <a:spLocks noChangeArrowheads="1"/>
            </p:cNvSpPr>
            <p:nvPr/>
          </p:nvSpPr>
          <p:spPr bwMode="auto">
            <a:xfrm>
              <a:off x="5643570" y="1500174"/>
              <a:ext cx="458077" cy="33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>
                  <a:solidFill>
                    <a:srgbClr val="0000CC"/>
                  </a:solidFill>
                  <a:latin typeface="Arial" panose="020B0604020202020204" pitchFamily="34" charset="0"/>
                </a:rPr>
                <a:t>50</a:t>
              </a:r>
              <a:r>
                <a:rPr lang="uk-UA" altLang="uk-UA" sz="1800" b="1">
                  <a:solidFill>
                    <a:srgbClr val="0000CC"/>
                  </a:solidFill>
                </a:rPr>
                <a:t>⁰</a:t>
              </a:r>
              <a:endParaRPr lang="ru-RU" altLang="uk-UA" sz="1800" b="1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13" name="TextBox 34"/>
            <p:cNvSpPr txBox="1">
              <a:spLocks noChangeArrowheads="1"/>
            </p:cNvSpPr>
            <p:nvPr/>
          </p:nvSpPr>
          <p:spPr bwMode="auto">
            <a:xfrm>
              <a:off x="6286512" y="1928802"/>
              <a:ext cx="347763" cy="338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х</a:t>
              </a:r>
              <a:r>
                <a:rPr lang="uk-UA" altLang="uk-UA" sz="1800" b="1">
                  <a:solidFill>
                    <a:srgbClr val="FF0000"/>
                  </a:solidFill>
                </a:rPr>
                <a:t>⁰</a:t>
              </a:r>
              <a:endParaRPr lang="ru-RU" altLang="uk-UA" sz="18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Дуга 35"/>
            <p:cNvSpPr/>
            <p:nvPr/>
          </p:nvSpPr>
          <p:spPr>
            <a:xfrm rot="4079299">
              <a:off x="5623330" y="1320292"/>
              <a:ext cx="750450" cy="772919"/>
            </a:xfrm>
            <a:prstGeom prst="arc">
              <a:avLst>
                <a:gd name="adj1" fmla="val 18134768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 flipV="1">
              <a:off x="6072297" y="1929270"/>
              <a:ext cx="71010" cy="7126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16" name="TextBox 40"/>
            <p:cNvSpPr txBox="1">
              <a:spLocks noChangeArrowheads="1"/>
            </p:cNvSpPr>
            <p:nvPr/>
          </p:nvSpPr>
          <p:spPr bwMode="auto">
            <a:xfrm>
              <a:off x="5857884" y="1785926"/>
              <a:ext cx="313290" cy="338357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О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Группа 89"/>
          <p:cNvGrpSpPr>
            <a:grpSpLocks/>
          </p:cNvGrpSpPr>
          <p:nvPr/>
        </p:nvGrpSpPr>
        <p:grpSpPr bwMode="auto">
          <a:xfrm>
            <a:off x="73712" y="2669092"/>
            <a:ext cx="2316162" cy="2382837"/>
            <a:chOff x="255364" y="3617705"/>
            <a:chExt cx="1816306" cy="2055982"/>
          </a:xfrm>
        </p:grpSpPr>
        <p:sp>
          <p:nvSpPr>
            <p:cNvPr id="37" name="Овал 36"/>
            <p:cNvSpPr/>
            <p:nvPr/>
          </p:nvSpPr>
          <p:spPr>
            <a:xfrm>
              <a:off x="285242" y="3643730"/>
              <a:ext cx="1786428" cy="199982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06425" y="3888914"/>
              <a:ext cx="1454041" cy="1784773"/>
            </a:xfrm>
            <a:custGeom>
              <a:avLst/>
              <a:gdLst>
                <a:gd name="connsiteX0" fmla="*/ 561860 w 1454226"/>
                <a:gd name="connsiteY0" fmla="*/ 1784733 h 1784733"/>
                <a:gd name="connsiteX1" fmla="*/ 0 w 1454226"/>
                <a:gd name="connsiteY1" fmla="*/ 44068 h 1784733"/>
                <a:gd name="connsiteX2" fmla="*/ 0 w 1454226"/>
                <a:gd name="connsiteY2" fmla="*/ 0 h 1784733"/>
                <a:gd name="connsiteX3" fmla="*/ 1454226 w 1454226"/>
                <a:gd name="connsiteY3" fmla="*/ 484742 h 1784733"/>
                <a:gd name="connsiteX4" fmla="*/ 572877 w 1454226"/>
                <a:gd name="connsiteY4" fmla="*/ 705080 h 1784733"/>
                <a:gd name="connsiteX5" fmla="*/ 561860 w 1454226"/>
                <a:gd name="connsiteY5" fmla="*/ 1784733 h 178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4226" h="1784733">
                  <a:moveTo>
                    <a:pt x="561860" y="1784733"/>
                  </a:moveTo>
                  <a:lnTo>
                    <a:pt x="0" y="44068"/>
                  </a:lnTo>
                  <a:lnTo>
                    <a:pt x="0" y="0"/>
                  </a:lnTo>
                  <a:lnTo>
                    <a:pt x="1454226" y="484742"/>
                  </a:lnTo>
                  <a:lnTo>
                    <a:pt x="572877" y="705080"/>
                  </a:lnTo>
                  <a:lnTo>
                    <a:pt x="561860" y="1784733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 flipV="1">
              <a:off x="1142976" y="4572415"/>
              <a:ext cx="70960" cy="7122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04" name="TextBox 41"/>
            <p:cNvSpPr txBox="1">
              <a:spLocks noChangeArrowheads="1"/>
            </p:cNvSpPr>
            <p:nvPr/>
          </p:nvSpPr>
          <p:spPr bwMode="auto">
            <a:xfrm>
              <a:off x="928662" y="4357694"/>
              <a:ext cx="285603" cy="31867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О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Дуга 42"/>
            <p:cNvSpPr/>
            <p:nvPr/>
          </p:nvSpPr>
          <p:spPr>
            <a:xfrm rot="4079299">
              <a:off x="694218" y="4107051"/>
              <a:ext cx="750619" cy="771837"/>
            </a:xfrm>
            <a:prstGeom prst="arc">
              <a:avLst>
                <a:gd name="adj1" fmla="val 1813476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306" name="TextBox 43"/>
            <p:cNvSpPr txBox="1">
              <a:spLocks noChangeArrowheads="1"/>
            </p:cNvSpPr>
            <p:nvPr/>
          </p:nvSpPr>
          <p:spPr bwMode="auto">
            <a:xfrm>
              <a:off x="1285852" y="4643446"/>
              <a:ext cx="518158" cy="31867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120</a:t>
              </a:r>
              <a:r>
                <a:rPr lang="uk-UA" altLang="uk-UA" sz="1800" b="1" dirty="0">
                  <a:solidFill>
                    <a:srgbClr val="0000CC"/>
                  </a:solidFill>
                </a:rPr>
                <a:t>⁰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07" name="TextBox 44"/>
            <p:cNvSpPr txBox="1">
              <a:spLocks noChangeArrowheads="1"/>
            </p:cNvSpPr>
            <p:nvPr/>
          </p:nvSpPr>
          <p:spPr bwMode="auto">
            <a:xfrm>
              <a:off x="857224" y="4071942"/>
              <a:ext cx="317030" cy="31867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х</a:t>
              </a:r>
              <a:r>
                <a:rPr lang="uk-UA" altLang="uk-UA" sz="1800" b="1" dirty="0">
                  <a:solidFill>
                    <a:srgbClr val="FF0000"/>
                  </a:solidFill>
                </a:rPr>
                <a:t>⁰</a:t>
              </a:r>
              <a:endParaRPr lang="ru-RU" altLang="uk-UA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Дуга 46"/>
            <p:cNvSpPr/>
            <p:nvPr/>
          </p:nvSpPr>
          <p:spPr>
            <a:xfrm rot="4079299">
              <a:off x="265973" y="3607096"/>
              <a:ext cx="750619" cy="771837"/>
            </a:xfrm>
            <a:prstGeom prst="arc">
              <a:avLst>
                <a:gd name="adj1" fmla="val 18134768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8" name="Группа 88"/>
          <p:cNvGrpSpPr>
            <a:grpSpLocks/>
          </p:cNvGrpSpPr>
          <p:nvPr/>
        </p:nvGrpSpPr>
        <p:grpSpPr bwMode="auto">
          <a:xfrm>
            <a:off x="1659889" y="890139"/>
            <a:ext cx="2182813" cy="2460625"/>
            <a:chOff x="285720" y="928670"/>
            <a:chExt cx="2000270" cy="2502394"/>
          </a:xfrm>
        </p:grpSpPr>
        <p:sp>
          <p:nvSpPr>
            <p:cNvPr id="3" name="Овал 2"/>
            <p:cNvSpPr/>
            <p:nvPr/>
          </p:nvSpPr>
          <p:spPr>
            <a:xfrm>
              <a:off x="285720" y="928670"/>
              <a:ext cx="2000270" cy="242974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569395" y="1035224"/>
              <a:ext cx="1716595" cy="2179504"/>
            </a:xfrm>
            <a:custGeom>
              <a:avLst/>
              <a:gdLst>
                <a:gd name="connsiteX0" fmla="*/ 0 w 1729648"/>
                <a:gd name="connsiteY0" fmla="*/ 1905918 h 2181340"/>
                <a:gd name="connsiteX1" fmla="*/ 0 w 1729648"/>
                <a:gd name="connsiteY1" fmla="*/ 1905918 h 2181340"/>
                <a:gd name="connsiteX2" fmla="*/ 319489 w 1729648"/>
                <a:gd name="connsiteY2" fmla="*/ 0 h 2181340"/>
                <a:gd name="connsiteX3" fmla="*/ 1729648 w 1729648"/>
                <a:gd name="connsiteY3" fmla="*/ 1013552 h 2181340"/>
                <a:gd name="connsiteX4" fmla="*/ 1189821 w 1729648"/>
                <a:gd name="connsiteY4" fmla="*/ 2181340 h 2181340"/>
                <a:gd name="connsiteX5" fmla="*/ 0 w 1729648"/>
                <a:gd name="connsiteY5" fmla="*/ 1905918 h 218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9648" h="2181340">
                  <a:moveTo>
                    <a:pt x="0" y="1905918"/>
                  </a:moveTo>
                  <a:lnTo>
                    <a:pt x="0" y="1905918"/>
                  </a:lnTo>
                  <a:lnTo>
                    <a:pt x="319489" y="0"/>
                  </a:lnTo>
                  <a:lnTo>
                    <a:pt x="1729648" y="1013552"/>
                  </a:lnTo>
                  <a:lnTo>
                    <a:pt x="1189821" y="2181340"/>
                  </a:lnTo>
                  <a:lnTo>
                    <a:pt x="0" y="1905918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" name="Дуга 4"/>
            <p:cNvSpPr/>
            <p:nvPr/>
          </p:nvSpPr>
          <p:spPr>
            <a:xfrm rot="6514954">
              <a:off x="583713" y="873743"/>
              <a:ext cx="563443" cy="734645"/>
            </a:xfrm>
            <a:prstGeom prst="arc">
              <a:avLst>
                <a:gd name="adj1" fmla="val 15367245"/>
                <a:gd name="adj2" fmla="val 2107392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96" name="TextBox 5"/>
            <p:cNvSpPr txBox="1">
              <a:spLocks noChangeArrowheads="1"/>
            </p:cNvSpPr>
            <p:nvPr/>
          </p:nvSpPr>
          <p:spPr bwMode="auto">
            <a:xfrm>
              <a:off x="1000100" y="1428736"/>
              <a:ext cx="487985" cy="37560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50</a:t>
              </a:r>
              <a:r>
                <a:rPr lang="uk-UA" altLang="uk-UA" sz="1800" b="1" dirty="0">
                  <a:solidFill>
                    <a:srgbClr val="0000CC"/>
                  </a:solidFill>
                </a:rPr>
                <a:t>⁰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7" name="TextBox 7"/>
            <p:cNvSpPr txBox="1">
              <a:spLocks noChangeArrowheads="1"/>
            </p:cNvSpPr>
            <p:nvPr/>
          </p:nvSpPr>
          <p:spPr bwMode="auto">
            <a:xfrm>
              <a:off x="1500166" y="2071678"/>
              <a:ext cx="333745" cy="37560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О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8" name="TextBox 8"/>
            <p:cNvSpPr txBox="1">
              <a:spLocks noChangeArrowheads="1"/>
            </p:cNvSpPr>
            <p:nvPr/>
          </p:nvSpPr>
          <p:spPr bwMode="auto">
            <a:xfrm>
              <a:off x="1428728" y="2643182"/>
              <a:ext cx="370469" cy="375601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х</a:t>
              </a:r>
              <a:r>
                <a:rPr lang="uk-UA" altLang="uk-UA" sz="1800" b="1" dirty="0">
                  <a:solidFill>
                    <a:srgbClr val="FF0000"/>
                  </a:solidFill>
                </a:rPr>
                <a:t>⁰</a:t>
              </a:r>
              <a:endParaRPr lang="ru-RU" altLang="uk-UA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Дуга 10"/>
            <p:cNvSpPr/>
            <p:nvPr/>
          </p:nvSpPr>
          <p:spPr>
            <a:xfrm rot="15836024">
              <a:off x="1588487" y="2828120"/>
              <a:ext cx="616719" cy="589170"/>
            </a:xfrm>
            <a:prstGeom prst="arc">
              <a:avLst>
                <a:gd name="adj1" fmla="val 16200000"/>
                <a:gd name="adj2" fmla="val 52191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 flipV="1">
              <a:off x="1357865" y="2215384"/>
              <a:ext cx="71282" cy="7103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9347947" y="3392665"/>
            <a:ext cx="2145817" cy="2056893"/>
            <a:chOff x="6357950" y="3571876"/>
            <a:chExt cx="1643074" cy="1714903"/>
          </a:xfrm>
        </p:grpSpPr>
        <p:sp>
          <p:nvSpPr>
            <p:cNvPr id="67" name="Овал 66"/>
            <p:cNvSpPr/>
            <p:nvPr/>
          </p:nvSpPr>
          <p:spPr>
            <a:xfrm>
              <a:off x="6357950" y="3571876"/>
              <a:ext cx="1571400" cy="1714001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6361912" y="3623073"/>
              <a:ext cx="1543001" cy="1663706"/>
            </a:xfrm>
            <a:custGeom>
              <a:avLst/>
              <a:gdLst>
                <a:gd name="connsiteX0" fmla="*/ 0 w 1542362"/>
                <a:gd name="connsiteY0" fmla="*/ 793215 h 1663547"/>
                <a:gd name="connsiteX1" fmla="*/ 980501 w 1542362"/>
                <a:gd name="connsiteY1" fmla="*/ 0 h 1663547"/>
                <a:gd name="connsiteX2" fmla="*/ 1035586 w 1542362"/>
                <a:gd name="connsiteY2" fmla="*/ 0 h 1663547"/>
                <a:gd name="connsiteX3" fmla="*/ 616945 w 1542362"/>
                <a:gd name="connsiteY3" fmla="*/ 1663547 h 1663547"/>
                <a:gd name="connsiteX4" fmla="*/ 1542362 w 1542362"/>
                <a:gd name="connsiteY4" fmla="*/ 1090670 h 1663547"/>
                <a:gd name="connsiteX5" fmla="*/ 0 w 1542362"/>
                <a:gd name="connsiteY5" fmla="*/ 793215 h 166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2362" h="1663547">
                  <a:moveTo>
                    <a:pt x="0" y="793215"/>
                  </a:moveTo>
                  <a:lnTo>
                    <a:pt x="980501" y="0"/>
                  </a:lnTo>
                  <a:lnTo>
                    <a:pt x="1035586" y="0"/>
                  </a:lnTo>
                  <a:lnTo>
                    <a:pt x="616945" y="1663547"/>
                  </a:lnTo>
                  <a:lnTo>
                    <a:pt x="1542362" y="1090670"/>
                  </a:lnTo>
                  <a:lnTo>
                    <a:pt x="0" y="79321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9" name="Дуга 68"/>
            <p:cNvSpPr/>
            <p:nvPr/>
          </p:nvSpPr>
          <p:spPr>
            <a:xfrm rot="10800000">
              <a:off x="7215323" y="3571876"/>
              <a:ext cx="428687" cy="500303"/>
            </a:xfrm>
            <a:prstGeom prst="arc">
              <a:avLst>
                <a:gd name="adj1" fmla="val 17968278"/>
                <a:gd name="adj2" fmla="val 122704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88" name="TextBox 69"/>
            <p:cNvSpPr txBox="1">
              <a:spLocks noChangeArrowheads="1"/>
            </p:cNvSpPr>
            <p:nvPr/>
          </p:nvSpPr>
          <p:spPr bwMode="auto">
            <a:xfrm rot="2318371">
              <a:off x="6929454" y="3929066"/>
              <a:ext cx="457176" cy="307777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50</a:t>
              </a:r>
              <a:r>
                <a:rPr lang="uk-UA" altLang="uk-UA" sz="1800" b="1" dirty="0">
                  <a:solidFill>
                    <a:srgbClr val="0000CC"/>
                  </a:solidFill>
                </a:rPr>
                <a:t>⁰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9" name="TextBox 70"/>
            <p:cNvSpPr txBox="1">
              <a:spLocks noChangeArrowheads="1"/>
            </p:cNvSpPr>
            <p:nvPr/>
          </p:nvSpPr>
          <p:spPr bwMode="auto">
            <a:xfrm rot="4896509">
              <a:off x="7321054" y="4670802"/>
              <a:ext cx="337061" cy="314618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х</a:t>
              </a:r>
              <a:r>
                <a:rPr lang="uk-UA" altLang="uk-UA" sz="1800" b="1" dirty="0">
                  <a:solidFill>
                    <a:srgbClr val="FF0000"/>
                  </a:solidFill>
                </a:rPr>
                <a:t>⁰</a:t>
              </a:r>
              <a:endParaRPr lang="ru-RU" altLang="uk-UA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Дуга 71"/>
            <p:cNvSpPr/>
            <p:nvPr/>
          </p:nvSpPr>
          <p:spPr>
            <a:xfrm rot="10800000">
              <a:off x="7572337" y="4501011"/>
              <a:ext cx="428687" cy="498979"/>
            </a:xfrm>
            <a:prstGeom prst="arc">
              <a:avLst>
                <a:gd name="adj1" fmla="val 18837015"/>
                <a:gd name="adj2" fmla="val 122704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 flipH="1" flipV="1">
              <a:off x="7071977" y="4429539"/>
              <a:ext cx="71674" cy="7147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92" name="TextBox 73"/>
            <p:cNvSpPr txBox="1">
              <a:spLocks noChangeArrowheads="1"/>
            </p:cNvSpPr>
            <p:nvPr/>
          </p:nvSpPr>
          <p:spPr bwMode="auto">
            <a:xfrm>
              <a:off x="6858016" y="4286256"/>
              <a:ext cx="310248" cy="307925"/>
            </a:xfrm>
            <a:prstGeom prst="rect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О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Группа 83"/>
          <p:cNvGrpSpPr>
            <a:grpSpLocks/>
          </p:cNvGrpSpPr>
          <p:nvPr/>
        </p:nvGrpSpPr>
        <p:grpSpPr bwMode="auto">
          <a:xfrm>
            <a:off x="8281989" y="1074739"/>
            <a:ext cx="2224087" cy="2206625"/>
            <a:chOff x="7159678" y="1131145"/>
            <a:chExt cx="1627164" cy="1583475"/>
          </a:xfrm>
        </p:grpSpPr>
        <p:sp>
          <p:nvSpPr>
            <p:cNvPr id="75" name="Овал 74"/>
            <p:cNvSpPr/>
            <p:nvPr/>
          </p:nvSpPr>
          <p:spPr>
            <a:xfrm>
              <a:off x="7286274" y="1142537"/>
              <a:ext cx="1500568" cy="157208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7304856" y="1355565"/>
              <a:ext cx="1465726" cy="649339"/>
            </a:xfrm>
            <a:custGeom>
              <a:avLst/>
              <a:gdLst>
                <a:gd name="connsiteX0" fmla="*/ 1465244 w 1465244"/>
                <a:gd name="connsiteY0" fmla="*/ 561860 h 649995"/>
                <a:gd name="connsiteX1" fmla="*/ 11017 w 1465244"/>
                <a:gd name="connsiteY1" fmla="*/ 649995 h 649995"/>
                <a:gd name="connsiteX2" fmla="*/ 1244906 w 1465244"/>
                <a:gd name="connsiteY2" fmla="*/ 0 h 649995"/>
                <a:gd name="connsiteX3" fmla="*/ 187287 w 1465244"/>
                <a:gd name="connsiteY3" fmla="*/ 77118 h 649995"/>
                <a:gd name="connsiteX4" fmla="*/ 11017 w 1465244"/>
                <a:gd name="connsiteY4" fmla="*/ 638978 h 649995"/>
                <a:gd name="connsiteX5" fmla="*/ 11017 w 1465244"/>
                <a:gd name="connsiteY5" fmla="*/ 638978 h 649995"/>
                <a:gd name="connsiteX6" fmla="*/ 11017 w 1465244"/>
                <a:gd name="connsiteY6" fmla="*/ 638978 h 649995"/>
                <a:gd name="connsiteX7" fmla="*/ 11017 w 1465244"/>
                <a:gd name="connsiteY7" fmla="*/ 638978 h 649995"/>
                <a:gd name="connsiteX8" fmla="*/ 11017 w 1465244"/>
                <a:gd name="connsiteY8" fmla="*/ 638978 h 649995"/>
                <a:gd name="connsiteX9" fmla="*/ 0 w 1465244"/>
                <a:gd name="connsiteY9" fmla="*/ 649995 h 64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5244" h="649995">
                  <a:moveTo>
                    <a:pt x="1465244" y="561860"/>
                  </a:moveTo>
                  <a:lnTo>
                    <a:pt x="11017" y="649995"/>
                  </a:lnTo>
                  <a:lnTo>
                    <a:pt x="1244906" y="0"/>
                  </a:lnTo>
                  <a:lnTo>
                    <a:pt x="187287" y="77118"/>
                  </a:lnTo>
                  <a:lnTo>
                    <a:pt x="11017" y="638978"/>
                  </a:lnTo>
                  <a:lnTo>
                    <a:pt x="11017" y="638978"/>
                  </a:lnTo>
                  <a:lnTo>
                    <a:pt x="11017" y="638978"/>
                  </a:lnTo>
                  <a:lnTo>
                    <a:pt x="11017" y="638978"/>
                  </a:lnTo>
                  <a:lnTo>
                    <a:pt x="11017" y="638978"/>
                  </a:lnTo>
                  <a:lnTo>
                    <a:pt x="0" y="64999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9413065">
              <a:off x="7948289" y="1131145"/>
              <a:ext cx="418115" cy="549090"/>
            </a:xfrm>
            <a:prstGeom prst="arc">
              <a:avLst>
                <a:gd name="adj1" fmla="val 18818377"/>
                <a:gd name="adj2" fmla="val 1321343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80" name="TextBox 78"/>
            <p:cNvSpPr txBox="1">
              <a:spLocks noChangeArrowheads="1"/>
            </p:cNvSpPr>
            <p:nvPr/>
          </p:nvSpPr>
          <p:spPr bwMode="auto">
            <a:xfrm rot="2856477">
              <a:off x="7648556" y="1422739"/>
              <a:ext cx="382135" cy="27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35</a:t>
              </a:r>
              <a:r>
                <a:rPr lang="uk-UA" altLang="uk-UA" sz="1800" b="1" dirty="0">
                  <a:solidFill>
                    <a:srgbClr val="0000CC"/>
                  </a:solidFill>
                </a:rPr>
                <a:t>⁰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Овал 79"/>
            <p:cNvSpPr/>
            <p:nvPr/>
          </p:nvSpPr>
          <p:spPr>
            <a:xfrm>
              <a:off x="8000554" y="1928578"/>
              <a:ext cx="72009" cy="979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82" name="TextBox 80"/>
            <p:cNvSpPr txBox="1">
              <a:spLocks noChangeArrowheads="1"/>
            </p:cNvSpPr>
            <p:nvPr/>
          </p:nvSpPr>
          <p:spPr bwMode="auto">
            <a:xfrm>
              <a:off x="7858148" y="1928802"/>
              <a:ext cx="266454" cy="265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О</a:t>
              </a:r>
              <a:endParaRPr lang="ru-RU" altLang="uk-UA" sz="1800" b="1" dirty="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Дуга 81"/>
            <p:cNvSpPr/>
            <p:nvPr/>
          </p:nvSpPr>
          <p:spPr>
            <a:xfrm rot="203522">
              <a:off x="7159678" y="1725803"/>
              <a:ext cx="390241" cy="549090"/>
            </a:xfrm>
            <a:prstGeom prst="arc">
              <a:avLst>
                <a:gd name="adj1" fmla="val 16490298"/>
                <a:gd name="adj2" fmla="val 179441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84" name="TextBox 82"/>
            <p:cNvSpPr txBox="1">
              <a:spLocks noChangeArrowheads="1"/>
            </p:cNvSpPr>
            <p:nvPr/>
          </p:nvSpPr>
          <p:spPr bwMode="auto">
            <a:xfrm>
              <a:off x="7358082" y="1643050"/>
              <a:ext cx="295774" cy="265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uk-UA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х</a:t>
              </a:r>
              <a:r>
                <a:rPr lang="uk-UA" altLang="uk-UA" sz="1800" b="1" dirty="0">
                  <a:solidFill>
                    <a:srgbClr val="FF0000"/>
                  </a:solidFill>
                </a:rPr>
                <a:t>⁰</a:t>
              </a:r>
              <a:endParaRPr lang="ru-RU" altLang="uk-UA" sz="18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Группа 92"/>
          <p:cNvGrpSpPr>
            <a:grpSpLocks/>
          </p:cNvGrpSpPr>
          <p:nvPr/>
        </p:nvGrpSpPr>
        <p:grpSpPr bwMode="auto">
          <a:xfrm>
            <a:off x="3672527" y="3148299"/>
            <a:ext cx="2241108" cy="2571750"/>
            <a:chOff x="2928926" y="3648656"/>
            <a:chExt cx="2000264" cy="2566426"/>
          </a:xfrm>
        </p:grpSpPr>
        <p:grpSp>
          <p:nvGrpSpPr>
            <p:cNvPr id="10268" name="Группа 91"/>
            <p:cNvGrpSpPr>
              <a:grpSpLocks/>
            </p:cNvGrpSpPr>
            <p:nvPr/>
          </p:nvGrpSpPr>
          <p:grpSpPr bwMode="auto">
            <a:xfrm>
              <a:off x="2928926" y="3929062"/>
              <a:ext cx="2000264" cy="2286020"/>
              <a:chOff x="2928926" y="3929062"/>
              <a:chExt cx="2000264" cy="228602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2928926" y="3929062"/>
                <a:ext cx="2000264" cy="2286020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2942523" y="4096989"/>
                <a:ext cx="1528903" cy="1151723"/>
              </a:xfrm>
              <a:custGeom>
                <a:avLst/>
                <a:gdLst>
                  <a:gd name="connsiteX0" fmla="*/ 440674 w 1255923"/>
                  <a:gd name="connsiteY0" fmla="*/ 0 h 936433"/>
                  <a:gd name="connsiteX1" fmla="*/ 0 w 1255923"/>
                  <a:gd name="connsiteY1" fmla="*/ 936433 h 936433"/>
                  <a:gd name="connsiteX2" fmla="*/ 826265 w 1255923"/>
                  <a:gd name="connsiteY2" fmla="*/ 782197 h 936433"/>
                  <a:gd name="connsiteX3" fmla="*/ 1233889 w 1255923"/>
                  <a:gd name="connsiteY3" fmla="*/ 55084 h 936433"/>
                  <a:gd name="connsiteX4" fmla="*/ 1255923 w 1255923"/>
                  <a:gd name="connsiteY4" fmla="*/ 0 h 936433"/>
                  <a:gd name="connsiteX5" fmla="*/ 440674 w 1255923"/>
                  <a:gd name="connsiteY5" fmla="*/ 0 h 936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5923" h="936433">
                    <a:moveTo>
                      <a:pt x="440674" y="0"/>
                    </a:moveTo>
                    <a:lnTo>
                      <a:pt x="0" y="936433"/>
                    </a:lnTo>
                    <a:lnTo>
                      <a:pt x="826265" y="782197"/>
                    </a:lnTo>
                    <a:lnTo>
                      <a:pt x="1233889" y="55084"/>
                    </a:lnTo>
                    <a:lnTo>
                      <a:pt x="1255923" y="0"/>
                    </a:lnTo>
                    <a:lnTo>
                      <a:pt x="440674" y="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 flipV="1">
                <a:off x="3916972" y="5017416"/>
                <a:ext cx="54388" cy="55448"/>
              </a:xfrm>
              <a:prstGeom prst="ellips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273" name="TextBox 50"/>
              <p:cNvSpPr txBox="1">
                <a:spLocks noChangeArrowheads="1"/>
              </p:cNvSpPr>
              <p:nvPr/>
            </p:nvSpPr>
            <p:spPr bwMode="auto">
              <a:xfrm>
                <a:off x="3972542" y="4896227"/>
                <a:ext cx="346599" cy="36856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uk-UA" sz="1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О</a:t>
                </a:r>
                <a:endParaRPr lang="ru-RU" altLang="uk-UA" sz="18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4" name="TextBox 51"/>
              <p:cNvSpPr txBox="1">
                <a:spLocks noChangeArrowheads="1"/>
              </p:cNvSpPr>
              <p:nvPr/>
            </p:nvSpPr>
            <p:spPr bwMode="auto">
              <a:xfrm>
                <a:off x="3363766" y="4632456"/>
                <a:ext cx="616679" cy="368567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uk-UA" sz="1800" b="1" dirty="0">
                    <a:solidFill>
                      <a:srgbClr val="0000CC"/>
                    </a:solidFill>
                    <a:latin typeface="Arial" panose="020B0604020202020204" pitchFamily="34" charset="0"/>
                  </a:rPr>
                  <a:t>110</a:t>
                </a:r>
                <a:r>
                  <a:rPr lang="uk-UA" altLang="uk-UA" sz="1800" b="1" dirty="0">
                    <a:solidFill>
                      <a:srgbClr val="0000CC"/>
                    </a:solidFill>
                  </a:rPr>
                  <a:t>⁰</a:t>
                </a:r>
                <a:endParaRPr lang="ru-RU" altLang="uk-UA" sz="1800" b="1" dirty="0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75" name="TextBox 53"/>
              <p:cNvSpPr txBox="1">
                <a:spLocks noChangeArrowheads="1"/>
              </p:cNvSpPr>
              <p:nvPr/>
            </p:nvSpPr>
            <p:spPr bwMode="auto">
              <a:xfrm>
                <a:off x="3450734" y="4280761"/>
                <a:ext cx="384739" cy="368567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uk-UA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х</a:t>
                </a:r>
                <a:r>
                  <a:rPr lang="uk-UA" altLang="uk-UA" sz="1800" b="1" dirty="0">
                    <a:solidFill>
                      <a:srgbClr val="FF0000"/>
                    </a:solidFill>
                  </a:rPr>
                  <a:t>⁰</a:t>
                </a:r>
                <a:endParaRPr lang="ru-RU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Дуга 62"/>
              <p:cNvSpPr/>
              <p:nvPr/>
            </p:nvSpPr>
            <p:spPr>
              <a:xfrm rot="15836024">
                <a:off x="3745321" y="4674430"/>
                <a:ext cx="757254" cy="749344"/>
              </a:xfrm>
              <a:prstGeom prst="arc">
                <a:avLst>
                  <a:gd name="adj1" fmla="val 15858243"/>
                  <a:gd name="adj2" fmla="val 521915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55" name="Дуга 54"/>
            <p:cNvSpPr/>
            <p:nvPr/>
          </p:nvSpPr>
          <p:spPr>
            <a:xfrm rot="4624747">
              <a:off x="2942492" y="3638112"/>
              <a:ext cx="750917" cy="772006"/>
            </a:xfrm>
            <a:prstGeom prst="arc">
              <a:avLst>
                <a:gd name="adj1" fmla="val 17648631"/>
                <a:gd name="adj2" fmla="val 351632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429000" y="3219451"/>
            <a:ext cx="7457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130</a:t>
            </a:r>
            <a:r>
              <a:rPr lang="uk-UA" altLang="uk-UA" sz="1800" b="1" dirty="0">
                <a:solidFill>
                  <a:srgbClr val="FF0000"/>
                </a:solidFill>
              </a:rPr>
              <a:t>⁰</a:t>
            </a:r>
            <a:endParaRPr lang="ru-RU" altLang="uk-UA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483225" y="3163888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90</a:t>
            </a:r>
            <a:r>
              <a:rPr lang="uk-UA" altLang="uk-UA" sz="1800" b="1" dirty="0">
                <a:solidFill>
                  <a:srgbClr val="FF0000"/>
                </a:solidFill>
              </a:rPr>
              <a:t>⁰</a:t>
            </a:r>
            <a:endParaRPr lang="ru-RU" altLang="uk-UA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7516813" y="3221038"/>
            <a:ext cx="66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US" altLang="uk-UA" sz="1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uk-UA" altLang="uk-UA" sz="18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uk-UA" altLang="uk-UA" sz="1800" b="1">
                <a:solidFill>
                  <a:srgbClr val="FF0000"/>
                </a:solidFill>
              </a:rPr>
              <a:t>⁰</a:t>
            </a:r>
            <a:endParaRPr lang="ru-RU" altLang="uk-UA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9731375" y="3163888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55</a:t>
            </a:r>
            <a:r>
              <a:rPr lang="uk-UA" altLang="uk-UA" sz="1800" b="1" dirty="0">
                <a:solidFill>
                  <a:srgbClr val="FF0000"/>
                </a:solidFill>
              </a:rPr>
              <a:t>⁰</a:t>
            </a:r>
            <a:endParaRPr lang="ru-RU" altLang="uk-UA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2319839" y="4465523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60</a:t>
            </a:r>
            <a:r>
              <a:rPr lang="uk-UA" altLang="uk-UA" sz="1800" b="1" dirty="0">
                <a:solidFill>
                  <a:srgbClr val="FF0000"/>
                </a:solidFill>
              </a:rPr>
              <a:t>⁰</a:t>
            </a:r>
            <a:endParaRPr lang="ru-RU" altLang="uk-UA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868863" y="6027738"/>
            <a:ext cx="66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FF0000"/>
                </a:solidFill>
                <a:latin typeface="Arial" panose="020B0604020202020204" pitchFamily="34" charset="0"/>
              </a:rPr>
              <a:t>125</a:t>
            </a:r>
            <a:r>
              <a:rPr lang="uk-UA" altLang="uk-UA" sz="1800" b="1">
                <a:solidFill>
                  <a:srgbClr val="FF0000"/>
                </a:solidFill>
              </a:rPr>
              <a:t>⁰</a:t>
            </a:r>
            <a:endParaRPr lang="ru-RU" altLang="uk-UA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750050" y="5900738"/>
            <a:ext cx="66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1800" b="1">
                <a:solidFill>
                  <a:srgbClr val="FF0000"/>
                </a:solidFill>
                <a:latin typeface="Arial" panose="020B0604020202020204" pitchFamily="34" charset="0"/>
              </a:rPr>
              <a:t>140</a:t>
            </a:r>
            <a:r>
              <a:rPr lang="uk-UA" altLang="uk-UA" sz="1800" b="1">
                <a:solidFill>
                  <a:srgbClr val="FF0000"/>
                </a:solidFill>
              </a:rPr>
              <a:t>⁰</a:t>
            </a:r>
            <a:endParaRPr lang="ru-RU" altLang="uk-UA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9431339" y="5444761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r>
              <a:rPr lang="uk-UA" altLang="uk-UA" sz="1800" b="1" dirty="0">
                <a:solidFill>
                  <a:srgbClr val="FF0000"/>
                </a:solidFill>
              </a:rPr>
              <a:t>⁰</a:t>
            </a:r>
            <a:endParaRPr lang="ru-RU" altLang="uk-UA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Группа 106"/>
          <p:cNvGrpSpPr>
            <a:grpSpLocks/>
          </p:cNvGrpSpPr>
          <p:nvPr/>
        </p:nvGrpSpPr>
        <p:grpSpPr bwMode="auto">
          <a:xfrm>
            <a:off x="6335114" y="3560764"/>
            <a:ext cx="2282793" cy="2295524"/>
            <a:chOff x="4857753" y="3571877"/>
            <a:chExt cx="1949320" cy="2296122"/>
          </a:xfrm>
        </p:grpSpPr>
        <p:grpSp>
          <p:nvGrpSpPr>
            <p:cNvPr id="10259" name="Группа 85"/>
            <p:cNvGrpSpPr>
              <a:grpSpLocks/>
            </p:cNvGrpSpPr>
            <p:nvPr/>
          </p:nvGrpSpPr>
          <p:grpSpPr bwMode="auto">
            <a:xfrm>
              <a:off x="4857753" y="3571877"/>
              <a:ext cx="1928685" cy="2143684"/>
              <a:chOff x="4572000" y="3643314"/>
              <a:chExt cx="1500088" cy="178640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4572000" y="3643314"/>
                <a:ext cx="1500088" cy="178640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>
                <a:off x="5134350" y="4505750"/>
                <a:ext cx="914868" cy="870706"/>
              </a:xfrm>
              <a:custGeom>
                <a:avLst/>
                <a:gdLst>
                  <a:gd name="connsiteX0" fmla="*/ 0 w 914400"/>
                  <a:gd name="connsiteY0" fmla="*/ 870333 h 870333"/>
                  <a:gd name="connsiteX1" fmla="*/ 165253 w 914400"/>
                  <a:gd name="connsiteY1" fmla="*/ 0 h 870333"/>
                  <a:gd name="connsiteX2" fmla="*/ 914400 w 914400"/>
                  <a:gd name="connsiteY2" fmla="*/ 0 h 870333"/>
                  <a:gd name="connsiteX3" fmla="*/ 727113 w 914400"/>
                  <a:gd name="connsiteY3" fmla="*/ 649996 h 870333"/>
                  <a:gd name="connsiteX4" fmla="*/ 0 w 914400"/>
                  <a:gd name="connsiteY4" fmla="*/ 870333 h 87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870333">
                    <a:moveTo>
                      <a:pt x="0" y="870333"/>
                    </a:moveTo>
                    <a:lnTo>
                      <a:pt x="165253" y="0"/>
                    </a:lnTo>
                    <a:lnTo>
                      <a:pt x="914400" y="0"/>
                    </a:lnTo>
                    <a:lnTo>
                      <a:pt x="727113" y="649996"/>
                    </a:lnTo>
                    <a:lnTo>
                      <a:pt x="0" y="870333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59" name="Овал 58"/>
              <p:cNvSpPr/>
              <p:nvPr/>
            </p:nvSpPr>
            <p:spPr>
              <a:xfrm flipV="1">
                <a:off x="5294264" y="4476969"/>
                <a:ext cx="71609" cy="7145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264" name="TextBox 61"/>
              <p:cNvSpPr txBox="1">
                <a:spLocks noChangeArrowheads="1"/>
              </p:cNvSpPr>
              <p:nvPr/>
            </p:nvSpPr>
            <p:spPr bwMode="auto">
              <a:xfrm>
                <a:off x="5127629" y="4238631"/>
                <a:ext cx="283249" cy="307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uk-UA" sz="1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О</a:t>
                </a:r>
                <a:endParaRPr lang="ru-RU" altLang="uk-UA" sz="18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65" name="TextBox 63"/>
              <p:cNvSpPr txBox="1">
                <a:spLocks noChangeArrowheads="1"/>
              </p:cNvSpPr>
              <p:nvPr/>
            </p:nvSpPr>
            <p:spPr bwMode="auto">
              <a:xfrm>
                <a:off x="5429256" y="4786322"/>
                <a:ext cx="503965" cy="307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uk-UA" sz="1800" b="1">
                    <a:solidFill>
                      <a:srgbClr val="0000CC"/>
                    </a:solidFill>
                    <a:latin typeface="Arial" panose="020B0604020202020204" pitchFamily="34" charset="0"/>
                  </a:rPr>
                  <a:t>110</a:t>
                </a:r>
                <a:r>
                  <a:rPr lang="uk-UA" altLang="uk-UA" sz="1800" b="1">
                    <a:solidFill>
                      <a:srgbClr val="0000CC"/>
                    </a:solidFill>
                  </a:rPr>
                  <a:t>⁰</a:t>
                </a:r>
                <a:endParaRPr lang="ru-RU" altLang="uk-UA" sz="1800" b="1">
                  <a:solidFill>
                    <a:srgbClr val="00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Дуга 64"/>
              <p:cNvSpPr/>
              <p:nvPr/>
            </p:nvSpPr>
            <p:spPr>
              <a:xfrm rot="4079299">
                <a:off x="4695032" y="4036228"/>
                <a:ext cx="750290" cy="771651"/>
              </a:xfrm>
              <a:prstGeom prst="arc">
                <a:avLst>
                  <a:gd name="adj1" fmla="val 18532468"/>
                  <a:gd name="adj2" fmla="val 20871278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0267" name="TextBox 65"/>
              <p:cNvSpPr txBox="1">
                <a:spLocks noChangeArrowheads="1"/>
              </p:cNvSpPr>
              <p:nvPr/>
            </p:nvSpPr>
            <p:spPr bwMode="auto">
              <a:xfrm>
                <a:off x="5294318" y="4595821"/>
                <a:ext cx="314418" cy="307857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uk-UA" altLang="uk-UA" sz="18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х</a:t>
                </a:r>
                <a:r>
                  <a:rPr lang="uk-UA" altLang="uk-UA" sz="1800" b="1" dirty="0">
                    <a:solidFill>
                      <a:srgbClr val="FF0000"/>
                    </a:solidFill>
                  </a:rPr>
                  <a:t>⁰</a:t>
                </a:r>
                <a:endParaRPr lang="ru-RU" altLang="uk-UA" sz="1800" b="1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6" name="Дуга 105"/>
            <p:cNvSpPr/>
            <p:nvPr/>
          </p:nvSpPr>
          <p:spPr>
            <a:xfrm rot="16829950">
              <a:off x="6232336" y="5293263"/>
              <a:ext cx="608171" cy="541302"/>
            </a:xfrm>
            <a:prstGeom prst="arc">
              <a:avLst>
                <a:gd name="adj1" fmla="val 16492139"/>
                <a:gd name="adj2" fmla="val 2147280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cxnSp>
        <p:nvCxnSpPr>
          <p:cNvPr id="34" name="Пряма сполучна лінія 33"/>
          <p:cNvCxnSpPr>
            <a:stCxn id="75" idx="6"/>
            <a:endCxn id="75" idx="6"/>
          </p:cNvCxnSpPr>
          <p:nvPr/>
        </p:nvCxnSpPr>
        <p:spPr>
          <a:xfrm>
            <a:off x="10506076" y="2185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/>
          <p:cNvCxnSpPr/>
          <p:nvPr/>
        </p:nvCxnSpPr>
        <p:spPr>
          <a:xfrm>
            <a:off x="8763001" y="1507657"/>
            <a:ext cx="1769574" cy="6911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2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7" grpId="0"/>
      <p:bldP spid="98" grpId="0"/>
      <p:bldP spid="99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00601" y="6308726"/>
            <a:ext cx="1908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>
                <a:hlinkClick r:id="rId2" action="ppaction://hlinksldjump"/>
              </a:rPr>
              <a:t>зміст</a:t>
            </a:r>
            <a:endParaRPr lang="uk-UA" altLang="uk-UA"/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56266" y="1162504"/>
            <a:ext cx="774065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800" b="1" dirty="0">
                <a:solidFill>
                  <a:srgbClr val="663300"/>
                </a:solidFill>
                <a:latin typeface="Calibri" pitchFamily="34" charset="0"/>
              </a:rPr>
              <a:t>1. </a:t>
            </a: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Що таке циліндр у широкому розумінні?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2. Як побудувати прямий круговий циліндр?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3. Що таке осьовий переріз циліндра?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4. Якою фігурою може бути переріз циліндра площиною, перпендикулярною, паралельною до осі?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5. Що таке розгортка поверхні циліндра?</a:t>
            </a:r>
            <a:r>
              <a:rPr lang="uk-UA" sz="2400" b="1" dirty="0">
                <a:solidFill>
                  <a:srgbClr val="663300"/>
                </a:solidFill>
                <a:latin typeface="Calibri" pitchFamily="34" charset="0"/>
                <a:hlinkClick r:id="rId3" action="ppaction://hlinksldjump"/>
              </a:rPr>
              <a:t> </a:t>
            </a:r>
            <a:endParaRPr lang="uk-UA" sz="2400" b="1" dirty="0">
              <a:solidFill>
                <a:srgbClr val="6633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6. Як можна обчислити площу поверхні циліндра?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uk-UA" sz="2400" b="1" dirty="0">
                <a:solidFill>
                  <a:srgbClr val="663300"/>
                </a:solidFill>
                <a:latin typeface="Calibri" pitchFamily="34" charset="0"/>
              </a:rPr>
              <a:t>7. Які тіла з навколишнього середовища мають форму циліндра?</a:t>
            </a:r>
          </a:p>
        </p:txBody>
      </p:sp>
      <p:sp>
        <p:nvSpPr>
          <p:cNvPr id="115717" name="WordArt 15"/>
          <p:cNvSpPr>
            <a:spLocks noChangeArrowheads="1" noChangeShapeType="1" noTextEdit="1"/>
          </p:cNvSpPr>
          <p:nvPr/>
        </p:nvSpPr>
        <p:spPr bwMode="auto">
          <a:xfrm>
            <a:off x="4151313" y="549276"/>
            <a:ext cx="5289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spc="720" dirty="0">
                <a:ln w="9525">
                  <a:noFill/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Опитування. 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33CC33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6074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7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766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зображеному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на рисунку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циліндрі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відрізок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назив</a:t>
            </a:r>
            <a:r>
              <a:rPr lang="uk-UA" b="1" dirty="0">
                <a:solidFill>
                  <a:schemeClr val="bg2">
                    <a:lumMod val="25000"/>
                  </a:schemeClr>
                </a:solidFill>
              </a:rPr>
              <a:t>а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ється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твірною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є...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uk-U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827" y="1700666"/>
            <a:ext cx="3004457" cy="2786742"/>
          </a:xfrm>
        </p:spPr>
        <p:txBody>
          <a:bodyPr>
            <a:noAutofit/>
          </a:bodyPr>
          <a:lstStyle/>
          <a:p>
            <a:r>
              <a:rPr lang="ru-RU" sz="4400" b="1" i="1" dirty="0"/>
              <a:t>а)	XX</a:t>
            </a:r>
            <a:r>
              <a:rPr lang="en-US" sz="4400" b="1" i="1" baseline="-25000" dirty="0"/>
              <a:t>1</a:t>
            </a:r>
            <a:r>
              <a:rPr lang="ru-RU" sz="4400" b="1" i="1" dirty="0"/>
              <a:t>,</a:t>
            </a:r>
          </a:p>
          <a:p>
            <a:r>
              <a:rPr lang="ru-RU" sz="4400" b="1" dirty="0"/>
              <a:t>б)	</a:t>
            </a:r>
            <a:r>
              <a:rPr lang="ru-RU" sz="4400" b="1" i="1" dirty="0"/>
              <a:t>АВ;</a:t>
            </a:r>
            <a:r>
              <a:rPr lang="uk-UA" sz="4400" b="1" i="1" dirty="0"/>
              <a:t>                                                               </a:t>
            </a:r>
            <a:endParaRPr lang="ru-RU" sz="4400" b="1" dirty="0"/>
          </a:p>
          <a:p>
            <a:r>
              <a:rPr lang="ru-RU" sz="4400" b="1" dirty="0"/>
              <a:t>в)</a:t>
            </a:r>
            <a:r>
              <a:rPr lang="ru-RU" sz="4400" b="1" i="1" dirty="0"/>
              <a:t>	</a:t>
            </a:r>
            <a:r>
              <a:rPr lang="uk-UA" sz="4400" b="1" i="1" dirty="0"/>
              <a:t>О</a:t>
            </a:r>
            <a:r>
              <a:rPr lang="en-US" sz="4400" b="1" i="1" baseline="-25000" dirty="0"/>
              <a:t>1</a:t>
            </a:r>
            <a:r>
              <a:rPr lang="ru-RU" sz="4400" b="1" i="1" dirty="0"/>
              <a:t>К;</a:t>
            </a:r>
          </a:p>
          <a:p>
            <a:r>
              <a:rPr lang="ru-RU" sz="4400" b="1" i="1" dirty="0"/>
              <a:t>г</a:t>
            </a:r>
            <a:r>
              <a:rPr lang="ru-RU" sz="4400" b="1" i="1" dirty="0" smtClean="0"/>
              <a:t>)</a:t>
            </a:r>
            <a:r>
              <a:rPr lang="ru-RU" sz="4400" b="1" i="1" dirty="0"/>
              <a:t> </a:t>
            </a:r>
            <a:r>
              <a:rPr lang="uk-UA" sz="4400" b="1" i="1" dirty="0" smtClean="0"/>
              <a:t> </a:t>
            </a:r>
            <a:r>
              <a:rPr lang="ru-RU" sz="4400" b="1" i="1" dirty="0"/>
              <a:t>ОМ</a:t>
            </a:r>
            <a:r>
              <a:rPr lang="ru-RU" sz="4400" i="1" dirty="0"/>
              <a:t>.</a:t>
            </a:r>
            <a:endParaRPr lang="ru-RU" sz="4400" b="1" i="1" dirty="0"/>
          </a:p>
          <a:p>
            <a:endParaRPr lang="uk-UA" sz="4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30" y="1408907"/>
            <a:ext cx="3828596" cy="437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060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3200" y="447455"/>
            <a:ext cx="8229601" cy="1926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обертанні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прямокутника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i="1" spc="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i="1" spc="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r>
              <a:rPr lang="ru-RU" sz="40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ABCD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навколо</a:t>
            </a: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сторони</a:t>
            </a:r>
            <a:r>
              <a:rPr lang="ru-RU" sz="4000" b="1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CD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</a:t>
            </a:r>
            <a:r>
              <a:rPr lang="ru-RU" sz="4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осі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endParaRPr lang="ru-RU" sz="4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marR="12700" indent="-177800">
              <a:lnSpc>
                <a:spcPts val="1130"/>
              </a:lnSpc>
              <a:tabLst>
                <a:tab pos="297815" algn="l"/>
              </a:tabLst>
            </a:pP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сторона</a:t>
            </a:r>
            <a:r>
              <a:rPr lang="ru-RU" sz="4000" b="1" i="1" spc="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spc="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опише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ru-RU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4089" y="2122311"/>
            <a:ext cx="812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089" y="3666246"/>
            <a:ext cx="3057172" cy="306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93511" y="2461159"/>
            <a:ext cx="11142133" cy="1323439"/>
          </a:xfrm>
          <a:prstGeom prst="rect">
            <a:avLst/>
          </a:prstGeom>
          <a:ln>
            <a:noFill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а) коло;	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б) круг;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0463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в)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прямокутник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kumimoji="0" lang="uk-UA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г)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інша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відповідь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035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r>
              <a:rPr lang="uk-UA" smtClean="0"/>
              <a:t>Тест.</a:t>
            </a:r>
            <a:endParaRPr lang="ru-RU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tretch>
            <a:fillRect/>
          </a:stretch>
        </p:blipFill>
        <p:spPr>
          <a:xfrm>
            <a:off x="0" y="965428"/>
            <a:ext cx="11636828" cy="5729286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Нашивка 2"/>
          <p:cNvSpPr/>
          <p:nvPr/>
        </p:nvSpPr>
        <p:spPr>
          <a:xfrm>
            <a:off x="3592287" y="3292249"/>
            <a:ext cx="637496" cy="419779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-100361" y="557562"/>
            <a:ext cx="1025912" cy="1115122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03848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643744" y="1450103"/>
            <a:ext cx="5185681" cy="4000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uk-UA" sz="3600" b="1" dirty="0"/>
              <a:t>  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пішла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грецького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«</a:t>
            </a:r>
            <a:r>
              <a:rPr lang="ru-RU" altLang="uk-UA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конос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так греки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називали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ялинкову</a:t>
            </a:r>
            <a:r>
              <a:rPr lang="ru-RU" alt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шишку. </a:t>
            </a: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743" y="272143"/>
            <a:ext cx="4775932" cy="635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396218" y="126664"/>
            <a:ext cx="27668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8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Конус</a:t>
            </a:r>
            <a:endParaRPr lang="ru-RU" altLang="uk-UA" sz="8000" b="1" dirty="0">
              <a:ln w="9525">
                <a:solidFill>
                  <a:srgbClr val="FFFF00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66557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33" id="{A570C0DB-F149-44AD-A061-A4D7136EAC7B}" vid="{46A8694C-C23E-49F6-917E-43DB880A74A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Тема166</Template>
  <TotalTime>1909</TotalTime>
  <Words>482</Words>
  <Application>Microsoft Office PowerPoint</Application>
  <PresentationFormat>Широкоэкранный</PresentationFormat>
  <Paragraphs>137</Paragraphs>
  <Slides>17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Book Antiqua</vt:lpstr>
      <vt:lpstr>Bookman Old Style</vt:lpstr>
      <vt:lpstr>Calibri</vt:lpstr>
      <vt:lpstr>Cambria</vt:lpstr>
      <vt:lpstr>Comic Sans MS</vt:lpstr>
      <vt:lpstr>Georgia</vt:lpstr>
      <vt:lpstr>Impact</vt:lpstr>
      <vt:lpstr>Times New Roman</vt:lpstr>
      <vt:lpstr>Wingdings</vt:lpstr>
      <vt:lpstr>Тема133</vt:lpstr>
      <vt:lpstr>CorelDRAW</vt:lpstr>
      <vt:lpstr>Презентация PowerPoint</vt:lpstr>
      <vt:lpstr>Планіметрія.</vt:lpstr>
      <vt:lpstr>Презентация PowerPoint</vt:lpstr>
      <vt:lpstr>Презентация PowerPoint</vt:lpstr>
      <vt:lpstr>Презентация PowerPoint</vt:lpstr>
      <vt:lpstr>У зображеному на рисунку циліндрі відрізок, що називається твірною, є... </vt:lpstr>
      <vt:lpstr>Презентация PowerPoint</vt:lpstr>
      <vt:lpstr>Тест.</vt:lpstr>
      <vt:lpstr>Презентация PowerPoint</vt:lpstr>
      <vt:lpstr>Презентация PowerPoint</vt:lpstr>
      <vt:lpstr>Презентация PowerPoint</vt:lpstr>
      <vt:lpstr> ФОРМУЛА БОКОВОЙ ТА ПОВНОЙ  ПЛОЩІ ПОВЕРХНІ КОНУСА</vt:lpstr>
      <vt:lpstr>Презентация PowerPoint</vt:lpstr>
      <vt:lpstr>Презентация PowerPoint</vt:lpstr>
      <vt:lpstr>Презентация PowerPoint</vt:lpstr>
      <vt:lpstr>Домашнє завдання: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Учетная запись Майкрософт</cp:lastModifiedBy>
  <cp:revision>109</cp:revision>
  <dcterms:created xsi:type="dcterms:W3CDTF">2020-11-25T09:00:54Z</dcterms:created>
  <dcterms:modified xsi:type="dcterms:W3CDTF">2024-02-11T10:55:38Z</dcterms:modified>
</cp:coreProperties>
</file>