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9" r:id="rId2"/>
    <p:sldId id="256" r:id="rId3"/>
    <p:sldId id="257" r:id="rId4"/>
    <p:sldId id="276" r:id="rId5"/>
    <p:sldId id="259" r:id="rId6"/>
    <p:sldId id="277" r:id="rId7"/>
    <p:sldId id="278" r:id="rId8"/>
    <p:sldId id="290" r:id="rId9"/>
    <p:sldId id="291" r:id="rId10"/>
    <p:sldId id="292" r:id="rId11"/>
    <p:sldId id="281" r:id="rId12"/>
    <p:sldId id="285" r:id="rId13"/>
    <p:sldId id="273" r:id="rId14"/>
    <p:sldId id="293" r:id="rId15"/>
    <p:sldId id="294" r:id="rId16"/>
    <p:sldId id="295" r:id="rId17"/>
    <p:sldId id="296" r:id="rId18"/>
    <p:sldId id="297" r:id="rId19"/>
    <p:sldId id="298" r:id="rId20"/>
    <p:sldId id="282" r:id="rId21"/>
    <p:sldId id="283" r:id="rId22"/>
    <p:sldId id="284" r:id="rId23"/>
    <p:sldId id="262" r:id="rId24"/>
    <p:sldId id="261" r:id="rId25"/>
    <p:sldId id="266" r:id="rId2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86"/>
  </p:normalViewPr>
  <p:slideViewPr>
    <p:cSldViewPr>
      <p:cViewPr varScale="1">
        <p:scale>
          <a:sx n="109" d="100"/>
          <a:sy n="109" d="100"/>
        </p:scale>
        <p:origin x="172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175D90-1967-4BC3-AAE6-0E23D834A08C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1511E-2D83-4CDA-BF61-43196E6741A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6660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1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1367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6838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690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048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653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3516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1226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1238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2575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74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9920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F8FE0-996A-4BAD-A900-E4DBB496F736}" type="datetimeFigureOut">
              <a:rPr lang="uk-UA" smtClean="0"/>
              <a:t>22.11.23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F1266-8B22-4547-BA12-C176E6CB7F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4820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396267-76A5-41AB-B90B-2D0B0AEBF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2816"/>
            <a:ext cx="8229600" cy="1143000"/>
          </a:xfrm>
        </p:spPr>
        <p:txBody>
          <a:bodyPr>
            <a:noAutofit/>
          </a:bodyPr>
          <a:lstStyle/>
          <a:p>
            <a:r>
              <a:rPr lang="uk-UA" sz="9600" dirty="0">
                <a:solidFill>
                  <a:srgbClr val="0000CC"/>
                </a:solidFill>
                <a:latin typeface="Arial Black" panose="020B0A04020102020204" pitchFamily="34" charset="0"/>
              </a:rPr>
              <a:t>ПОСТАВА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F2A1FE-73C0-429B-836E-862DE1C08A75}"/>
              </a:ext>
            </a:extLst>
          </p:cNvPr>
          <p:cNvSpPr txBox="1"/>
          <p:nvPr/>
        </p:nvSpPr>
        <p:spPr>
          <a:xfrm>
            <a:off x="3059832" y="4725144"/>
            <a:ext cx="10310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altLang="uk-UA" dirty="0">
                <a:solidFill>
                  <a:srgbClr val="0000CC"/>
                </a:solidFill>
                <a:latin typeface="Arial Black" panose="020B0A04020102020204" pitchFamily="34" charset="0"/>
              </a:rPr>
              <a:t>          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69106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179512" y="1"/>
            <a:ext cx="8856984" cy="108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uk-UA" sz="3200" dirty="0">
                <a:solidFill>
                  <a:srgbClr val="0000CC"/>
                </a:solidFill>
                <a:latin typeface="Arial Black" pitchFamily="34" charset="0"/>
                <a:cs typeface="Times New Roman" pitchFamily="18" charset="0"/>
              </a:rPr>
              <a:t>Неправильне положення тіла          під час сидіння</a:t>
            </a:r>
            <a:endParaRPr lang="ru-RU" sz="3200" dirty="0">
              <a:solidFill>
                <a:srgbClr val="0000CC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78" y="1268760"/>
            <a:ext cx="6087844" cy="5366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810000" y="685800"/>
            <a:ext cx="18288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endParaRPr lang="ru-RU" sz="20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93144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00CC"/>
                </a:solidFill>
                <a:latin typeface="Arial Black" pitchFamily="34" charset="0"/>
              </a:rPr>
              <a:t>Методика </a:t>
            </a:r>
            <a:r>
              <a:rPr lang="ru-RU" sz="3200" dirty="0" err="1">
                <a:solidFill>
                  <a:srgbClr val="0000CC"/>
                </a:solidFill>
                <a:latin typeface="Arial Black" pitchFamily="34" charset="0"/>
              </a:rPr>
              <a:t>корекції</a:t>
            </a:r>
            <a:r>
              <a:rPr lang="ru-RU" sz="3200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00CC"/>
                </a:solidFill>
                <a:latin typeface="Arial Black" pitchFamily="34" charset="0"/>
              </a:rPr>
              <a:t>дефектів</a:t>
            </a:r>
            <a:r>
              <a:rPr lang="ru-RU" sz="3200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00CC"/>
                </a:solidFill>
                <a:latin typeface="Arial Black" pitchFamily="34" charset="0"/>
              </a:rPr>
              <a:t>постави</a:t>
            </a:r>
            <a:endParaRPr lang="ru-RU" sz="3200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5131296" cy="53285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підборі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фізичного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спеціальної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корекції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ліквідації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дотримуватись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наступних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мобілізації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хребетного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стовпа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витяжіння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хребетного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стовпа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вигинання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хребетного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стовпа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викривлення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м’язового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корсету;</a:t>
            </a:r>
          </a:p>
          <a:p>
            <a:r>
              <a:rPr lang="ru-RU" sz="28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розвантаження</a:t>
            </a:r>
            <a:r>
              <a:rPr lang="ru-RU" sz="28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хребта</a:t>
            </a:r>
          </a:p>
          <a:p>
            <a:endParaRPr lang="ru-RU" dirty="0"/>
          </a:p>
        </p:txBody>
      </p:sp>
      <p:pic>
        <p:nvPicPr>
          <p:cNvPr id="3074" name="Picture 2" descr="C:\Users\Лина\Desktop\физра\s1_63533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781" y="1988840"/>
            <a:ext cx="316835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20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838200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rgbClr val="0000CC"/>
                </a:solidFill>
                <a:latin typeface="Arial Black" pitchFamily="34" charset="0"/>
              </a:rPr>
              <a:t>Профілактика</a:t>
            </a:r>
            <a:r>
              <a:rPr lang="ru-RU" sz="3200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00CC"/>
                </a:solidFill>
                <a:latin typeface="Arial Black" pitchFamily="34" charset="0"/>
              </a:rPr>
              <a:t>сколіозу</a:t>
            </a:r>
            <a:r>
              <a:rPr lang="ru-RU" sz="3200" dirty="0">
                <a:solidFill>
                  <a:srgbClr val="0000CC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877272"/>
          </a:xfrm>
        </p:spPr>
        <p:txBody>
          <a:bodyPr>
            <a:normAutofit fontScale="55000" lnSpcReduction="20000"/>
          </a:bodyPr>
          <a:lstStyle/>
          <a:p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Сидіти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нерухомо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довше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20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хвилин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Намагайтеся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вставати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як можно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Мінімальна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такого “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” - 10 секунд;</a:t>
            </a:r>
          </a:p>
          <a:p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як можно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частіше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змінюйте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положениня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ніг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ступні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вперед, назад,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поставте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рядом,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навпаки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 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розведіть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і т.д.</a:t>
            </a:r>
          </a:p>
          <a:p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Намагайтеся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сидіти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“правильно”: сядьте на край стула,  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коліна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зігнуті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точно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прямим кутом,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ідеально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випрямте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спину і,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можно,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зніміть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з хребта, положив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лікті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підлокотники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Періодично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виконуйте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спеціальні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компенсаторні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а)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повисіть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перекладині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підтягніть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коліна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до грудей.   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Зробіть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максимальну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б)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прийміть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стійку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колінах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витягнутих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руках.       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Намагайтеся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максимально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вигнути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спину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нагору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і  </a:t>
            </a:r>
          </a:p>
          <a:p>
            <a:pPr marL="0" indent="0">
              <a:buNone/>
            </a:pP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як можно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сильніше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прогнути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4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вниз.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322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8924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поставу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поділити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indent="3556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indent="3556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переважна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більшість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гімнастичних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indent="3556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спрямовані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indent="3556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недоліків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</a:p>
          <a:p>
            <a:pPr indent="3556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функціональних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355600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спеціальні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правильної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поділяються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три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indent="3556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вертикальній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площині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indent="3556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утриманням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предмета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голові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indent="3556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рівноваги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Picture 2" descr="C:\Users\Ира\Desktop\фото фізкультура\Изображение 1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81"/>
          <a:stretch>
            <a:fillRect/>
          </a:stretch>
        </p:blipFill>
        <p:spPr bwMode="auto">
          <a:xfrm>
            <a:off x="6444208" y="4149080"/>
            <a:ext cx="2509168" cy="2504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Рисунок 24" descr="C:\Documents and Settings\Admin\Рабочий стол\Ирины документы\Копия (5) Изображение 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6" r="17696" b="4259"/>
          <a:stretch>
            <a:fillRect/>
          </a:stretch>
        </p:blipFill>
        <p:spPr bwMode="auto">
          <a:xfrm>
            <a:off x="16206" y="4365104"/>
            <a:ext cx="3086682" cy="2288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149080"/>
            <a:ext cx="1454696" cy="249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85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457201" y="6351"/>
            <a:ext cx="8557058" cy="6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Вправи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 для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формування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правильної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постави</a:t>
            </a:r>
            <a:endParaRPr lang="ru-RU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6" y="914400"/>
            <a:ext cx="1400432" cy="259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555001" y="1327460"/>
            <a:ext cx="5715000" cy="1910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Встати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спиною до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стіни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торкаючи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її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потилецею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, лопатками, тазом та п</a:t>
            </a:r>
            <a:r>
              <a:rPr lang="en-US" sz="2000" b="0" dirty="0">
                <a:solidFill>
                  <a:schemeClr val="tx1"/>
                </a:solidFill>
                <a:cs typeface="Times New Roman" pitchFamily="16" charset="0"/>
              </a:rPr>
              <a:t>’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ятами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. </a:t>
            </a:r>
            <a:r>
              <a:rPr lang="uk-UA" sz="2000" b="0" dirty="0">
                <a:solidFill>
                  <a:schemeClr val="tx1"/>
                </a:solidFill>
                <a:cs typeface="Times New Roman" pitchFamily="16" charset="0"/>
              </a:rPr>
              <a:t>Утримувати це положення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протягом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5 с.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Запам</a:t>
            </a:r>
            <a:r>
              <a:rPr lang="en-US" sz="2000" b="0" dirty="0">
                <a:solidFill>
                  <a:schemeClr val="tx1"/>
                </a:solidFill>
                <a:cs typeface="Times New Roman" pitchFamily="16" charset="0"/>
              </a:rPr>
              <a:t>’</a:t>
            </a:r>
            <a:r>
              <a:rPr lang="uk-UA" sz="2000" b="0" dirty="0" err="1">
                <a:solidFill>
                  <a:schemeClr val="tx1"/>
                </a:solidFill>
                <a:cs typeface="Times New Roman" pitchFamily="16" charset="0"/>
              </a:rPr>
              <a:t>ятати</a:t>
            </a:r>
            <a:r>
              <a:rPr lang="uk-UA" sz="2000" b="0" dirty="0">
                <a:solidFill>
                  <a:schemeClr val="tx1"/>
                </a:solidFill>
                <a:cs typeface="Times New Roman" pitchFamily="16" charset="0"/>
              </a:rPr>
              <a:t> його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, 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старатися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не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порушуючи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його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зробити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крок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вперед, а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потім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назад</a:t>
            </a:r>
            <a:br>
              <a:rPr lang="ru-RU" sz="1800" b="0" dirty="0">
                <a:solidFill>
                  <a:srgbClr val="660066"/>
                </a:solidFill>
                <a:cs typeface="Times New Roman" pitchFamily="16" charset="0"/>
              </a:rPr>
            </a:br>
            <a:endParaRPr lang="ru-RU" sz="1800" b="0" dirty="0">
              <a:solidFill>
                <a:srgbClr val="660066"/>
              </a:solidFill>
              <a:cs typeface="Times New Roman" pitchFamily="16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140" y="2037202"/>
            <a:ext cx="1112119" cy="293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253940" y="3505199"/>
            <a:ext cx="4648200" cy="101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r" eaLnBrk="1" hangingPunct="1">
              <a:spcBef>
                <a:spcPts val="1125"/>
              </a:spcBef>
              <a:buClrTx/>
              <a:buFontTx/>
              <a:buNone/>
            </a:pP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Стоячи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біля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стіни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підтягнути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руками до животу ногу,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зігнуту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в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коліні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невтрачаючи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дотику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зі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стіною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.</a:t>
            </a:r>
          </a:p>
        </p:txBody>
      </p:sp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77072"/>
            <a:ext cx="182880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2657308" y="5815467"/>
            <a:ext cx="5791200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Стоячи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біля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стіни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витягнути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руки вперед.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Підняти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пряму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ногу вперед, не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втрачаючи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дотику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зі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chemeClr val="tx1"/>
                </a:solidFill>
                <a:cs typeface="Times New Roman" pitchFamily="16" charset="0"/>
              </a:rPr>
              <a:t>стіною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.</a:t>
            </a:r>
          </a:p>
        </p:txBody>
      </p:sp>
      <p:sp>
        <p:nvSpPr>
          <p:cNvPr id="17417" name="Text Box 8"/>
          <p:cNvSpPr txBox="1">
            <a:spLocks noChangeArrowheads="1"/>
          </p:cNvSpPr>
          <p:nvPr/>
        </p:nvSpPr>
        <p:spPr bwMode="auto">
          <a:xfrm>
            <a:off x="2057400" y="715168"/>
            <a:ext cx="4419600" cy="39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ru-RU" sz="2000" b="0" dirty="0">
                <a:solidFill>
                  <a:srgbClr val="FF0000"/>
                </a:solidFill>
                <a:cs typeface="Times New Roman" pitchFamily="16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cs typeface="Times New Roman" pitchFamily="16" charset="0"/>
              </a:rPr>
              <a:t>ПОЛОЖЕННЯ СТОЯЧИ</a:t>
            </a:r>
            <a:r>
              <a:rPr lang="ru-RU" sz="2000" dirty="0">
                <a:solidFill>
                  <a:srgbClr val="54547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097055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0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4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107504" y="152400"/>
            <a:ext cx="892899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Вправи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 для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формування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правильної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постави</a:t>
            </a:r>
            <a:endParaRPr lang="ru-RU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40" y="1387965"/>
            <a:ext cx="2443778" cy="1425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892" y="1420509"/>
            <a:ext cx="2351284" cy="13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30" y="1434797"/>
            <a:ext cx="2165176" cy="134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467544" y="2895600"/>
            <a:ext cx="8280920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Впертися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прямими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руками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підлогу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.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Вигнути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спину,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тримати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так 5-7 с, 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прогнутися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попереку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та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тримати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так 3-5 с.</a:t>
            </a: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98" y="4581128"/>
            <a:ext cx="4570743" cy="200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4900600" y="3810000"/>
            <a:ext cx="4135896" cy="325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ru-RU" sz="2000" b="0" dirty="0">
                <a:solidFill>
                  <a:srgbClr val="660066"/>
                </a:solidFill>
                <a:cs typeface="Times New Roman" pitchFamily="16" charset="0"/>
              </a:rPr>
              <a:t> </a:t>
            </a:r>
          </a:p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ru-RU" b="0" dirty="0">
                <a:solidFill>
                  <a:srgbClr val="660066"/>
                </a:solidFill>
                <a:cs typeface="Times New Roman" pitchFamily="16" charset="0"/>
              </a:rPr>
              <a:t>		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Впертися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прямими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руками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підлогу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відвести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назад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пряму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ногу та  голову,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прогинаючись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попереку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       (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виконувати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почерзі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однією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та другою ногами)</a:t>
            </a:r>
          </a:p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endParaRPr lang="ru-RU" sz="2000" b="0" dirty="0">
              <a:solidFill>
                <a:srgbClr val="660066"/>
              </a:solidFill>
              <a:cs typeface="Times New Roman" pitchFamily="16" charset="0"/>
            </a:endParaRP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429000" y="838200"/>
            <a:ext cx="294320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125"/>
              </a:spcBef>
              <a:buClrTx/>
              <a:buFontTx/>
              <a:buNone/>
            </a:pPr>
            <a:r>
              <a:rPr lang="ru-RU" sz="1800" dirty="0">
                <a:solidFill>
                  <a:srgbClr val="FF0000"/>
                </a:solidFill>
              </a:rPr>
              <a:t>СТ</a:t>
            </a:r>
            <a:r>
              <a:rPr lang="ru-RU" sz="1800" dirty="0">
                <a:solidFill>
                  <a:srgbClr val="FF0000"/>
                </a:solidFill>
                <a:cs typeface="Times New Roman" pitchFamily="16" charset="0"/>
              </a:rPr>
              <a:t>ОЯЧИ НА </a:t>
            </a:r>
            <a:r>
              <a:rPr lang="ru-RU" sz="1800" dirty="0">
                <a:solidFill>
                  <a:srgbClr val="FF0000"/>
                </a:solidFill>
              </a:rPr>
              <a:t>КОЛІНАХ</a:t>
            </a:r>
          </a:p>
        </p:txBody>
      </p:sp>
    </p:spTree>
    <p:extLst>
      <p:ext uri="{BB962C8B-B14F-4D97-AF65-F5344CB8AC3E}">
        <p14:creationId xmlns:p14="http://schemas.microsoft.com/office/powerpoint/2010/main" val="330175654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251520" y="76200"/>
            <a:ext cx="8712968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Вправи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 для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формування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правильної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постави</a:t>
            </a:r>
            <a:endParaRPr lang="ru-RU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2971800" y="914400"/>
            <a:ext cx="4264496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ru-RU" dirty="0">
                <a:solidFill>
                  <a:srgbClr val="FF0000"/>
                </a:solidFill>
                <a:cs typeface="Times New Roman" pitchFamily="16" charset="0"/>
              </a:rPr>
              <a:t>ЛЕЖАЧИ НА ЖИВОТІ</a:t>
            </a:r>
            <a:r>
              <a:rPr lang="ru-RU" dirty="0">
                <a:solidFill>
                  <a:srgbClr val="545472"/>
                </a:solidFill>
              </a:rPr>
              <a:t> 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54" y="1407909"/>
            <a:ext cx="3026449" cy="101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53" y="2625896"/>
            <a:ext cx="3026449" cy="123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491880" y="1608499"/>
            <a:ext cx="5652120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	   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Впертися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підлогу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зігнутими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руками.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Розгинаючи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руки та не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відриваючи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таз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від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підлоги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запрокинути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голову назад, максимально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прогнутися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тримаючись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так 3-5 с,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повернутися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. п.</a:t>
            </a:r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8955" b="13000"/>
          <a:stretch>
            <a:fillRect/>
          </a:stretch>
        </p:blipFill>
        <p:spPr bwMode="auto">
          <a:xfrm>
            <a:off x="4806737" y="4581950"/>
            <a:ext cx="4157751" cy="170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-28955" b="1300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268494" y="5085184"/>
            <a:ext cx="433951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125"/>
              </a:spcBef>
              <a:buClrTx/>
              <a:buFontTx/>
              <a:buNone/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Руки з</a:t>
            </a:r>
            <a:r>
              <a:rPr lang="en-US" b="0" dirty="0">
                <a:solidFill>
                  <a:schemeClr val="tx1"/>
                </a:solidFill>
                <a:cs typeface="Times New Roman" pitchFamily="16" charset="0"/>
              </a:rPr>
              <a:t>’</a:t>
            </a:r>
            <a:r>
              <a:rPr lang="uk-UA" b="0" dirty="0">
                <a:solidFill>
                  <a:schemeClr val="tx1"/>
                </a:solidFill>
                <a:cs typeface="Times New Roman" pitchFamily="16" charset="0"/>
              </a:rPr>
              <a:t>єднати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за спиною.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Підняти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голову, плечи та ноги,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прогнутися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повернутися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. п.</a:t>
            </a:r>
          </a:p>
        </p:txBody>
      </p:sp>
    </p:spTree>
    <p:extLst>
      <p:ext uri="{BB962C8B-B14F-4D97-AF65-F5344CB8AC3E}">
        <p14:creationId xmlns:p14="http://schemas.microsoft.com/office/powerpoint/2010/main" val="8172390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1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9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3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2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251520" y="76200"/>
            <a:ext cx="889248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Вправи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 для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формування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правильної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постави</a:t>
            </a:r>
            <a:endParaRPr lang="ru-RU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2362200" y="914400"/>
            <a:ext cx="39624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125"/>
              </a:spcBef>
              <a:buClrTx/>
              <a:buFontTx/>
              <a:buNone/>
            </a:pPr>
            <a:r>
              <a:rPr lang="ru-RU" sz="1800" dirty="0">
                <a:solidFill>
                  <a:srgbClr val="FF0000"/>
                </a:solidFill>
                <a:cs typeface="Times New Roman" pitchFamily="16" charset="0"/>
              </a:rPr>
              <a:t>З  ПРЕДМЕТОМ  НА  ГОЛОВІ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205288" y="28194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914400"/>
            <a:ext cx="1824037" cy="2313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2370340" y="1282700"/>
            <a:ext cx="5153987" cy="111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Стоячи з предметом на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голові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та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зберігаючи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правильне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положення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тулуба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піднятися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на носки,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повернутися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в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в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. п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.</a:t>
            </a:r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3833813" y="2943225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pic>
        <p:nvPicPr>
          <p:cNvPr id="2048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19400"/>
            <a:ext cx="2915816" cy="1918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9" name="Text Box 8"/>
          <p:cNvSpPr txBox="1">
            <a:spLocks noChangeArrowheads="1"/>
          </p:cNvSpPr>
          <p:nvPr/>
        </p:nvSpPr>
        <p:spPr bwMode="auto">
          <a:xfrm>
            <a:off x="2987824" y="3200400"/>
            <a:ext cx="2955776" cy="14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 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Ноги разом, руки вперед.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Зробити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 </a:t>
            </a:r>
            <a:r>
              <a:rPr lang="ru-RU" sz="2200" b="0" dirty="0" err="1">
                <a:solidFill>
                  <a:schemeClr val="tx1"/>
                </a:solidFill>
              </a:rPr>
              <a:t>в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ипад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вперед правою,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потім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лівою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sz="2200" b="0" dirty="0">
                <a:solidFill>
                  <a:schemeClr val="tx1"/>
                </a:solidFill>
              </a:rPr>
              <a:t>н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огою</a:t>
            </a:r>
          </a:p>
        </p:txBody>
      </p:sp>
      <p:sp>
        <p:nvSpPr>
          <p:cNvPr id="20490" name="Rectangle 9"/>
          <p:cNvSpPr>
            <a:spLocks noChangeArrowheads="1"/>
          </p:cNvSpPr>
          <p:nvPr/>
        </p:nvSpPr>
        <p:spPr bwMode="auto">
          <a:xfrm>
            <a:off x="4119563" y="274796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  <p:pic>
        <p:nvPicPr>
          <p:cNvPr id="20491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23" y="4303714"/>
            <a:ext cx="1640365" cy="246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92" name="Text Box 11"/>
          <p:cNvSpPr txBox="1">
            <a:spLocks noChangeArrowheads="1"/>
          </p:cNvSpPr>
          <p:nvPr/>
        </p:nvSpPr>
        <p:spPr bwMode="auto">
          <a:xfrm>
            <a:off x="2171700" y="5705377"/>
            <a:ext cx="4343400" cy="771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Ноги разом, руки на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поясі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.                      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Присісти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та 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повернутися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 в </a:t>
            </a:r>
            <a:r>
              <a:rPr lang="ru-RU" sz="2200" b="0" dirty="0" err="1">
                <a:solidFill>
                  <a:schemeClr val="tx1"/>
                </a:solidFill>
                <a:cs typeface="Times New Roman" pitchFamily="16" charset="0"/>
              </a:rPr>
              <a:t>в</a:t>
            </a:r>
            <a:r>
              <a:rPr lang="ru-RU" sz="2200" b="0" dirty="0">
                <a:solidFill>
                  <a:schemeClr val="tx1"/>
                </a:solidFill>
                <a:cs typeface="Times New Roman" pitchFamily="16" charset="0"/>
              </a:rPr>
              <a:t>. п</a:t>
            </a:r>
            <a:r>
              <a:rPr lang="ru-RU" sz="2000" b="0" dirty="0">
                <a:solidFill>
                  <a:schemeClr val="tx1"/>
                </a:solidFill>
                <a:cs typeface="Times New Roman" pitchFamily="1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455941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355120" y="0"/>
            <a:ext cx="8534400" cy="5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Вправи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 для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формування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правильної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постави</a:t>
            </a:r>
            <a:endParaRPr lang="ru-RU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69924"/>
            <a:ext cx="1454696" cy="249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 flipH="1">
            <a:off x="1628194" y="882431"/>
            <a:ext cx="7240588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Стоячи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біля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стіни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піднімати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до грудей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почерзі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ліве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потім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праве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коліно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тримаючи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предмет на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голові</a:t>
            </a:r>
            <a:endParaRPr lang="ru-RU" b="0" dirty="0">
              <a:solidFill>
                <a:schemeClr val="tx1"/>
              </a:solidFill>
              <a:cs typeface="Times New Roman" pitchFamily="16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301" y="4326680"/>
            <a:ext cx="2121220" cy="2574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580111" y="1926902"/>
            <a:ext cx="3563889" cy="231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Ноги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ширше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плечей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руки внизу. Руки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сторони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повороти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праворуч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і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ліворуч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тримаючи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предмет на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голові</a:t>
            </a:r>
            <a:endParaRPr lang="ru-RU" b="0" dirty="0">
              <a:solidFill>
                <a:schemeClr val="tx1"/>
              </a:solidFill>
              <a:cs typeface="Times New Roman" pitchFamily="16" charset="0"/>
            </a:endParaRPr>
          </a:p>
        </p:txBody>
      </p:sp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72" y="4111624"/>
            <a:ext cx="2514600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4114416"/>
            <a:ext cx="2736304" cy="1499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86849" y="5655490"/>
            <a:ext cx="594360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Ноги разом,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впираючись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позаду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прямими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руками об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підлогу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прогнутися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як можно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вище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підняти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таз,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повернутися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в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. п.</a:t>
            </a:r>
          </a:p>
        </p:txBody>
      </p:sp>
    </p:spTree>
    <p:extLst>
      <p:ext uri="{BB962C8B-B14F-4D97-AF65-F5344CB8AC3E}">
        <p14:creationId xmlns:p14="http://schemas.microsoft.com/office/powerpoint/2010/main" val="261982878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11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15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19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23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2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31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685800" y="0"/>
            <a:ext cx="820668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/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Вправи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 для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формування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правильної</a:t>
            </a:r>
            <a:r>
              <a:rPr lang="ru-RU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 Black" pitchFamily="34" charset="0"/>
              </a:rPr>
              <a:t>постави</a:t>
            </a:r>
            <a:endParaRPr lang="ru-RU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667000" y="838200"/>
            <a:ext cx="3886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ru-RU" dirty="0">
                <a:solidFill>
                  <a:srgbClr val="FF0000"/>
                </a:solidFill>
                <a:cs typeface="Times New Roman" pitchFamily="16" charset="0"/>
              </a:rPr>
              <a:t>У ВИСІ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7" y="838200"/>
            <a:ext cx="2110859" cy="280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057400" y="1389463"/>
            <a:ext cx="2908738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Махи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прямими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ногами вправо -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вліво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(«Маятник»)</a:t>
            </a:r>
          </a:p>
        </p:txBody>
      </p:sp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580" y="877589"/>
            <a:ext cx="2250900" cy="298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4469508" y="4009039"/>
            <a:ext cx="4344144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Повороти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тулуба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вправо та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вліво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, як </a:t>
            </a:r>
            <a:r>
              <a:rPr lang="ru-RU" b="0" dirty="0">
                <a:solidFill>
                  <a:schemeClr val="tx1"/>
                </a:solidFill>
              </a:rPr>
              <a:t>м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ожно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більше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разів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.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Прямі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ноги разом</a:t>
            </a:r>
            <a:endParaRPr lang="ru-RU" b="0" dirty="0">
              <a:solidFill>
                <a:schemeClr val="tx1"/>
              </a:solidFill>
            </a:endParaRP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8" y="3860801"/>
            <a:ext cx="2106962" cy="2879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2667000" y="5903016"/>
            <a:ext cx="502920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eaLnBrk="1" hangingPunct="1">
              <a:spcBef>
                <a:spcPts val="1500"/>
              </a:spcBef>
              <a:buClrTx/>
              <a:buFontTx/>
              <a:buNone/>
            </a:pP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Вис на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гімнастичній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</a:t>
            </a:r>
            <a:r>
              <a:rPr lang="ru-RU" b="0" dirty="0" err="1">
                <a:solidFill>
                  <a:schemeClr val="tx1"/>
                </a:solidFill>
                <a:cs typeface="Times New Roman" pitchFamily="16" charset="0"/>
              </a:rPr>
              <a:t>стінці</a:t>
            </a:r>
            <a:r>
              <a:rPr lang="ru-RU" b="0" dirty="0">
                <a:solidFill>
                  <a:schemeClr val="tx1"/>
                </a:solidFill>
                <a:cs typeface="Times New Roman" pitchFamily="16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36043798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8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5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4336" y="980728"/>
            <a:ext cx="51125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Постава –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без особливого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напруження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утримувати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своє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зберігаючи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правильно позу в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положеннях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стоячи,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ходьби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ігор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розваг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Вона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голови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плечового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поясу,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грудної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клітки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хребетного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стовпа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живота, таза,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нижніх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кінцівок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стану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нервової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формується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дитини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трудової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заняттями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фізичними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вправами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8" name="Picture 2" descr="C:\Users\Люда\Downloads\pozvonochn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622" y="836712"/>
            <a:ext cx="3317866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5536" y="116632"/>
            <a:ext cx="84678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rgbClr val="0000CC"/>
                </a:solidFill>
                <a:latin typeface="Arial Black" pitchFamily="34" charset="0"/>
              </a:rPr>
              <a:t>Формування правильної постави</a:t>
            </a:r>
          </a:p>
        </p:txBody>
      </p:sp>
    </p:spTree>
    <p:extLst>
      <p:ext uri="{BB962C8B-B14F-4D97-AF65-F5344CB8AC3E}">
        <p14:creationId xmlns:p14="http://schemas.microsoft.com/office/powerpoint/2010/main" val="1801529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-99392"/>
            <a:ext cx="8686800" cy="838200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rgbClr val="0000CC"/>
                </a:solidFill>
                <a:latin typeface="Arial Black" pitchFamily="34" charset="0"/>
              </a:rPr>
              <a:t>Загальнорозвиваючі</a:t>
            </a:r>
            <a:r>
              <a:rPr lang="ru-RU" sz="3200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3200" dirty="0" err="1">
                <a:solidFill>
                  <a:srgbClr val="0000CC"/>
                </a:solidFill>
                <a:latin typeface="Arial Black" pitchFamily="34" charset="0"/>
              </a:rPr>
              <a:t>вправи</a:t>
            </a:r>
            <a:endParaRPr lang="ru-RU" sz="3200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036496" cy="6165304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руки в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правій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руці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тенісний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Руки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з'єднати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спереду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перекласти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ліву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руку.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Повернутися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вихідне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Руки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з'єднати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спереду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перекласти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у праву руку.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Повернутися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вихідне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10-12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руки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уздовж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тулуба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правій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руці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нагору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(за голову) і,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опускаючи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перекласти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іншу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руку. Те ж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іншою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рукою 5-6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піднятті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 -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вдих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опусканні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видих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руки вперед -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хрестоподібні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прямими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руками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15-20 с.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Стежити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кисті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руки.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Подих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вільний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руки вперед -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Махи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ногою до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різноіменної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руки.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6-8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кожною ногою.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носок. Махи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швидко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час маху -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видих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піднятих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вперед руках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волейбольний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Махи ногою з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торканням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носком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м'яча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6-8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кожною ногою.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носок.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час маху -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видих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руки вперед.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хрестоподібні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руками,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опускаючи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піднімаючи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Стежити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кистю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руки.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15-20 с.</a:t>
            </a:r>
          </a:p>
          <a:p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Лежачи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спині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правій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руці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піднятої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вперед,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тенісний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рукою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кругові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вперед та назад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20 с.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м'яч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Змінювати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напрямок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8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через 5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175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0648"/>
            <a:ext cx="8784976" cy="6453336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упор руками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позаду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ноги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злегка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хрестоподібні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15-20 с.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носок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ноги. Голову не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повертати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Подих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затримувати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упор руками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позаду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ноги. По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черзі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піднімати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опускати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ноги.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15-20 с.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носок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ноги.</a:t>
            </a:r>
          </a:p>
          <a:p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упор руками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позаду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Мах правою ногою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нагору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вліво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повернути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вихідне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Те ж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лівою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ногою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нагору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- вправо.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6-8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кожною ногою.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носок.</a:t>
            </a:r>
          </a:p>
          <a:p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упор руками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позаду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Праву ногу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відвести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вправо,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повернути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вихідне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Те ж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іншою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ногою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вліво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6-8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кожною ногою.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носок.</a:t>
            </a:r>
          </a:p>
          <a:p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упор руками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позаду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пряма нога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злегка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піднята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кругові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ногою в одному й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10-15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кожною ногою.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носок.</a:t>
            </a:r>
          </a:p>
          <a:p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Сидячи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підлозі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упор руками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позаду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але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обидві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ноги.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кругові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 одному й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10-15 с.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носки.</a:t>
            </a:r>
          </a:p>
          <a:p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Стоячи,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гімнастичний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ціпок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внизу.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ціпок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нагору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прогнутися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вдих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опустити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ціпок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видих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ціпок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8-12 </a:t>
            </a:r>
            <a:r>
              <a:rPr lang="ru-RU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527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88640"/>
            <a:ext cx="8587680" cy="6552728"/>
          </a:xfrm>
        </p:spPr>
        <p:txBody>
          <a:bodyPr>
            <a:normAutofit fontScale="40000" lnSpcReduction="20000"/>
          </a:bodyPr>
          <a:lstStyle/>
          <a:p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Стоячи,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гімнастичну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скакалку внизу.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Присісти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гімнастичну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скакалку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нагору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повернутися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вихідне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скакалку.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8-12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Стоячи,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гантелі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спереду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Кругові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руками в одному й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- 15-20 с.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то на одну, то на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гантель.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кругові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5 с в одному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5 с в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Стоячи,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гантелі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спереду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Одну руку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піднімати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опускати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навпаки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- 15-20 с.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то на одну, то на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гантель.</a:t>
            </a:r>
          </a:p>
          <a:p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Стоячи,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гантелі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внизу.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гантелі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нагору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опустити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праву гантель,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ліву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Знову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перевести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погляд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праву гантель.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очами в одному й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іншому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15-20 с.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Змінювати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напрямок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очей через 5 с.</a:t>
            </a:r>
          </a:p>
          <a:p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Стоячи, у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витягнутій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руці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тримати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обруч.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Обертати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обруч в одну,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сторону 20-30 с.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на кисть.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іншою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рукою.</a:t>
            </a:r>
          </a:p>
          <a:p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Стоячи,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вперед на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який-небудь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предмет.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Повернути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голову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праворуч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ліворуч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8-10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кожну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сторону.</a:t>
            </a:r>
          </a:p>
          <a:p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Стоячи,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дивитися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вперед на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який-небудь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предмет. Голову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підняти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опустити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змінюючи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погляду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Повторити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4600" dirty="0">
              <a:solidFill>
                <a:srgbClr val="05070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5000" b="1" i="1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5000" b="1" i="1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Примітка</a:t>
            </a:r>
            <a:r>
              <a:rPr lang="ru-RU" sz="5000" b="1" i="1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вправи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гантелю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масою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3-5 кг.</a:t>
            </a:r>
          </a:p>
          <a:p>
            <a:pPr marL="0" indent="0" algn="ctr">
              <a:buNone/>
            </a:pP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	При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виконанні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рекомендується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голову не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повертати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очами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0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повільно</a:t>
            </a:r>
            <a:r>
              <a:rPr lang="ru-RU" sz="50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1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9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err="1">
                <a:solidFill>
                  <a:srgbClr val="0000CC"/>
                </a:solidFill>
                <a:latin typeface="Arial Black" pitchFamily="34" charset="0"/>
              </a:rPr>
              <a:t>Профілактика</a:t>
            </a:r>
            <a:r>
              <a:rPr lang="ru-RU" sz="2200" b="1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2200" b="1" dirty="0" err="1">
                <a:solidFill>
                  <a:srgbClr val="0000CC"/>
                </a:solidFill>
                <a:latin typeface="Arial Black" pitchFamily="34" charset="0"/>
              </a:rPr>
              <a:t>розвитку</a:t>
            </a:r>
            <a:r>
              <a:rPr lang="ru-RU" sz="2200" b="1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2200" b="1" dirty="0" err="1">
                <a:solidFill>
                  <a:srgbClr val="0000CC"/>
                </a:solidFill>
                <a:latin typeface="Arial Black" pitchFamily="34" charset="0"/>
              </a:rPr>
              <a:t>порушень</a:t>
            </a:r>
            <a:r>
              <a:rPr lang="ru-RU" sz="2200" b="1" dirty="0">
                <a:solidFill>
                  <a:srgbClr val="0000CC"/>
                </a:solidFill>
                <a:latin typeface="Arial Black" pitchFamily="34" charset="0"/>
              </a:rPr>
              <a:t> осанки і скол</a:t>
            </a:r>
            <a:r>
              <a:rPr lang="uk-UA" sz="2200" b="1" dirty="0">
                <a:solidFill>
                  <a:srgbClr val="0000CC"/>
                </a:solidFill>
                <a:latin typeface="Arial Black" pitchFamily="34" charset="0"/>
              </a:rPr>
              <a:t>і</a:t>
            </a:r>
            <a:r>
              <a:rPr lang="ru-RU" sz="2200" b="1" dirty="0" err="1">
                <a:solidFill>
                  <a:srgbClr val="0000CC"/>
                </a:solidFill>
                <a:latin typeface="Arial Black" pitchFamily="34" charset="0"/>
              </a:rPr>
              <a:t>озів</a:t>
            </a:r>
            <a:r>
              <a:rPr lang="ru-RU" sz="2200" b="1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2200" b="1" dirty="0" err="1">
                <a:solidFill>
                  <a:srgbClr val="0000CC"/>
                </a:solidFill>
                <a:latin typeface="Arial Black" pitchFamily="34" charset="0"/>
              </a:rPr>
              <a:t>має</a:t>
            </a:r>
            <a:r>
              <a:rPr lang="ru-RU" sz="2200" b="1" dirty="0">
                <a:solidFill>
                  <a:srgbClr val="0000CC"/>
                </a:solidFill>
                <a:latin typeface="Arial Black" pitchFamily="34" charset="0"/>
              </a:rPr>
              <a:t> бути комплексною і </a:t>
            </a:r>
            <a:r>
              <a:rPr lang="ru-RU" sz="2200" b="1" dirty="0" err="1">
                <a:solidFill>
                  <a:srgbClr val="0000CC"/>
                </a:solidFill>
                <a:latin typeface="Arial Black" pitchFamily="34" charset="0"/>
              </a:rPr>
              <a:t>включати</a:t>
            </a:r>
            <a:r>
              <a:rPr lang="ru-RU" sz="2200" b="1" dirty="0">
                <a:solidFill>
                  <a:srgbClr val="0000CC"/>
                </a:solidFill>
                <a:latin typeface="Arial Black" pitchFamily="34" charset="0"/>
              </a:rPr>
              <a:t>:</a:t>
            </a:r>
            <a:endParaRPr lang="uk-UA" sz="2200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052736"/>
            <a:ext cx="882047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сон на жорсткому ліжку в положенні лежачи на животі або спині;</a:t>
            </a:r>
          </a:p>
          <a:p>
            <a:pPr>
              <a:buClr>
                <a:schemeClr val="accent3"/>
              </a:buClr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- правильна і точна корекція взуття : (плоскостопість,  </a:t>
            </a:r>
          </a:p>
          <a:p>
            <a:pPr marL="342900" indent="-342900">
              <a:buClr>
                <a:schemeClr val="accent3"/>
              </a:buClr>
              <a:buFontTx/>
              <a:buChar char="-"/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        клишоногість) ;     </a:t>
            </a:r>
          </a:p>
          <a:p>
            <a:pPr>
              <a:buClr>
                <a:schemeClr val="accent3"/>
              </a:buClr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- організація і суворе дотримання правильного режиму дня;</a:t>
            </a:r>
          </a:p>
          <a:p>
            <a:pPr>
              <a:buClr>
                <a:schemeClr val="accent3"/>
              </a:buClr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- постійна рухова активність, що включає прогулянки, заняття </a:t>
            </a:r>
          </a:p>
          <a:p>
            <a:pPr marL="342900" indent="-342900">
              <a:buClr>
                <a:schemeClr val="accent3"/>
              </a:buClr>
              <a:buFontTx/>
              <a:buChar char="-"/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 фізичними вправами, спортом, туризмом, плавання;</a:t>
            </a:r>
          </a:p>
          <a:p>
            <a:pPr>
              <a:buClr>
                <a:schemeClr val="accent3"/>
              </a:buClr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- відмова від таких шкідливих звичок, як стояння на одній нозі,  </a:t>
            </a:r>
          </a:p>
          <a:p>
            <a:pPr>
              <a:buClr>
                <a:schemeClr val="accent3"/>
              </a:buClr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      неправильне положення тіла під час сидіння ( за партою,   </a:t>
            </a:r>
          </a:p>
          <a:p>
            <a:pPr>
              <a:buClr>
                <a:schemeClr val="accent3"/>
              </a:buClr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      робочим столом, удома в кріслі тощо);</a:t>
            </a:r>
          </a:p>
          <a:p>
            <a:pPr>
              <a:buClr>
                <a:schemeClr val="accent3"/>
              </a:buClr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- контроль за правильним рівномірним навантаженням на хребет </a:t>
            </a:r>
          </a:p>
          <a:p>
            <a:pPr>
              <a:buClr>
                <a:schemeClr val="accent3"/>
              </a:buClr>
              <a:defRPr/>
            </a:pP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      при носінні рюкзаків, сумок, портфелів та іншого. </a:t>
            </a:r>
          </a:p>
        </p:txBody>
      </p:sp>
      <p:pic>
        <p:nvPicPr>
          <p:cNvPr id="4" name="Picture 6" descr="C:\Users\Ира\Desktop\зарядка\DSC_0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4869165"/>
            <a:ext cx="3179551" cy="196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6706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052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0000CC"/>
                </a:solidFill>
                <a:latin typeface="Arial Black" pitchFamily="34" charset="0"/>
              </a:rPr>
              <a:t>8 причин мати правильну</a:t>
            </a:r>
          </a:p>
          <a:p>
            <a:pPr algn="ctr"/>
            <a:r>
              <a:rPr lang="uk-UA" sz="3200" dirty="0">
                <a:solidFill>
                  <a:srgbClr val="0000CC"/>
                </a:solidFill>
                <a:latin typeface="Arial Black" pitchFamily="34" charset="0"/>
              </a:rPr>
              <a:t> та здорову поставу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268760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1. Дихання стає легшим та глибшим. 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2. Покращується мислення.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3. Покращується травлення.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4. Голос здається кращім.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5. </a:t>
            </a:r>
            <a:r>
              <a:rPr lang="uk-UA" sz="2400" dirty="0" err="1">
                <a:latin typeface="Arial Black" pitchFamily="34" charset="0"/>
              </a:rPr>
              <a:t>Зменьщується</a:t>
            </a:r>
            <a:r>
              <a:rPr lang="uk-UA" sz="2400" dirty="0">
                <a:latin typeface="Arial Black" pitchFamily="34" charset="0"/>
              </a:rPr>
              <a:t> навантаження на хребет.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6. </a:t>
            </a:r>
            <a:r>
              <a:rPr lang="uk-UA" sz="2400" dirty="0" err="1">
                <a:latin typeface="Arial Black" pitchFamily="34" charset="0"/>
              </a:rPr>
              <a:t>Зменьщується</a:t>
            </a:r>
            <a:r>
              <a:rPr lang="uk-UA" sz="2400" dirty="0">
                <a:latin typeface="Arial Black" pitchFamily="34" charset="0"/>
              </a:rPr>
              <a:t> ризик появи плоскостопості 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    та хвороб хребта.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7. Тіло виглядає стрункішим. 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8. Чим красивіша спина, тим </a:t>
            </a:r>
            <a:r>
              <a:rPr lang="uk-UA" sz="2400" dirty="0" err="1">
                <a:latin typeface="Arial Black" pitchFamily="34" charset="0"/>
              </a:rPr>
              <a:t>упевненіша</a:t>
            </a:r>
            <a:r>
              <a:rPr lang="uk-UA" sz="2400" dirty="0">
                <a:latin typeface="Arial Black" pitchFamily="34" charset="0"/>
              </a:rPr>
              <a:t> у собі </a:t>
            </a:r>
          </a:p>
          <a:p>
            <a:pPr>
              <a:lnSpc>
                <a:spcPct val="90000"/>
              </a:lnSpc>
            </a:pPr>
            <a:r>
              <a:rPr lang="uk-UA" sz="2400" dirty="0">
                <a:latin typeface="Arial Black" pitchFamily="34" charset="0"/>
              </a:rPr>
              <a:t>    особа.</a:t>
            </a:r>
          </a:p>
        </p:txBody>
      </p:sp>
      <p:pic>
        <p:nvPicPr>
          <p:cNvPr id="4" name="Picture 3" descr="C:\Users\Лина\Desktop\физра\R2TqcrHoX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667" y="4746648"/>
            <a:ext cx="3288674" cy="208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5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476672"/>
            <a:ext cx="8568952" cy="6091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80000"/>
              </a:lnSpc>
              <a:defRPr/>
            </a:pPr>
            <a:r>
              <a:rPr lang="uk-UA" sz="5400" b="1" i="1" dirty="0">
                <a:solidFill>
                  <a:srgbClr val="FF0000"/>
                </a:solidFill>
                <a:latin typeface="Arial Black" pitchFamily="34" charset="0"/>
              </a:rPr>
              <a:t>Пам'ятайте! </a:t>
            </a:r>
          </a:p>
          <a:p>
            <a:pPr marL="457200" indent="-457200" algn="ctr">
              <a:lnSpc>
                <a:spcPct val="80000"/>
              </a:lnSpc>
              <a:defRPr/>
            </a:pPr>
            <a:endParaRPr lang="uk-UA" sz="5400" b="1" i="1" dirty="0">
              <a:solidFill>
                <a:srgbClr val="0000CC"/>
              </a:solidFill>
              <a:latin typeface="Arial Black" pitchFamily="34" charset="0"/>
            </a:endParaRPr>
          </a:p>
          <a:p>
            <a:pPr marL="457200" indent="-457200" algn="ctr">
              <a:lnSpc>
                <a:spcPct val="80000"/>
              </a:lnSpc>
              <a:defRPr/>
            </a:pPr>
            <a:r>
              <a:rPr lang="uk-UA" sz="5400" b="1" i="1" dirty="0">
                <a:solidFill>
                  <a:srgbClr val="0000CC"/>
                </a:solidFill>
                <a:latin typeface="Arial Black" pitchFamily="34" charset="0"/>
              </a:rPr>
              <a:t>Правильна постава надає людині гідного зовнішнього вигляду, сприяє нормальній діяльності усього організму</a:t>
            </a:r>
            <a:r>
              <a:rPr lang="uk-UA" sz="5400" dirty="0">
                <a:solidFill>
                  <a:srgbClr val="0000CC"/>
                </a:solidFill>
                <a:latin typeface="Arial Black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05165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88640"/>
            <a:ext cx="8425700" cy="495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Clr>
                <a:schemeClr val="tx1"/>
              </a:buClr>
              <a:buSzPct val="75000"/>
            </a:pPr>
            <a:r>
              <a:rPr lang="uk-UA" sz="3200" b="1" dirty="0">
                <a:solidFill>
                  <a:srgbClr val="0000CC"/>
                </a:solidFill>
                <a:latin typeface="Arial Black" pitchFamily="34" charset="0"/>
              </a:rPr>
              <a:t>Ознаки правильної постави</a:t>
            </a:r>
            <a:r>
              <a:rPr lang="uk-UA" sz="3200" dirty="0">
                <a:solidFill>
                  <a:srgbClr val="0000CC"/>
                </a:solidFill>
                <a:latin typeface="Arial Black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684545"/>
            <a:ext cx="61926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3"/>
              </a:buClr>
              <a:defRPr/>
            </a:pPr>
            <a:r>
              <a:rPr lang="ru-RU" dirty="0">
                <a:solidFill>
                  <a:srgbClr val="05070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голова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приподнята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, грудна клітина розвернута;</a:t>
            </a:r>
          </a:p>
          <a:p>
            <a:pPr>
              <a:buClr>
                <a:schemeClr val="accent3"/>
              </a:buClr>
              <a:defRPr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- якщо дивитися ззаду, голова,шия та хребет   </a:t>
            </a:r>
          </a:p>
          <a:p>
            <a:pPr>
              <a:buClr>
                <a:schemeClr val="accent3"/>
              </a:buClr>
              <a:defRPr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      утворюють пряму вертикальну лінію;</a:t>
            </a:r>
          </a:p>
          <a:p>
            <a:pPr>
              <a:buClr>
                <a:schemeClr val="accent3"/>
              </a:buClr>
              <a:defRPr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- якщо дивитися збоку, хребет має невелике  </a:t>
            </a:r>
          </a:p>
          <a:p>
            <a:pPr>
              <a:buClr>
                <a:schemeClr val="accent3"/>
              </a:buClr>
              <a:defRPr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      заглиблення в  шийному і поперековому  </a:t>
            </a:r>
          </a:p>
          <a:p>
            <a:pPr>
              <a:buClr>
                <a:schemeClr val="accent3"/>
              </a:buClr>
              <a:defRPr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      відділах (лордози) і невелику випуклість у   </a:t>
            </a:r>
          </a:p>
          <a:p>
            <a:pPr>
              <a:buClr>
                <a:schemeClr val="accent3"/>
              </a:buClr>
              <a:defRPr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      грудному відділі (кіфоз);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                                                   -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симетричність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плечового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поясу;                                                                                                                 -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симетричність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обох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лопаток;                                                                                         -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однакова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довжина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рук і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ніг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                                                                                                                                        - 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однакова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форма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трикутників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талії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простору,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що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>
              <a:buClr>
                <a:schemeClr val="accent3"/>
              </a:buClr>
              <a:defRPr/>
            </a:pP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утворюються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боковою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поверхнею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тулуба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та          </a:t>
            </a:r>
          </a:p>
          <a:p>
            <a:pPr>
              <a:buClr>
                <a:schemeClr val="accent3"/>
              </a:buClr>
              <a:defRPr/>
            </a:pP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внутрішньою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поверхнею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опущених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рук;                                                                                             -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симетричне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розташування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тазу;                                                         -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помірно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окреслені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фізіологічні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вигини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хребтового </a:t>
            </a:r>
          </a:p>
          <a:p>
            <a:pPr>
              <a:buClr>
                <a:schemeClr val="accent3"/>
              </a:buClr>
              <a:defRPr/>
            </a:pP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стовпа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                                                                                                           - ноги в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положенні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стоячи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помірно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розігнуті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в </a:t>
            </a:r>
          </a:p>
          <a:p>
            <a:pPr>
              <a:buClr>
                <a:schemeClr val="accent3"/>
              </a:buClr>
              <a:defRPr/>
            </a:pP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кульшових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і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колінних</a:t>
            </a:r>
            <a:r>
              <a:rPr lang="ru-RU" sz="2000" b="1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суглобах</a:t>
            </a:r>
            <a:r>
              <a:rPr lang="ru-RU" sz="2000" dirty="0">
                <a:solidFill>
                  <a:srgbClr val="05070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2000" dirty="0">
              <a:solidFill>
                <a:srgbClr val="05070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10610"/>
            <a:ext cx="2377028" cy="3194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4268" y="4126236"/>
            <a:ext cx="1080120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57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260648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CC"/>
                </a:solidFill>
                <a:latin typeface="Arial Black" pitchFamily="34" charset="0"/>
              </a:rPr>
              <a:t>Причини </a:t>
            </a:r>
            <a:r>
              <a:rPr lang="ru-RU" sz="3200" b="1" dirty="0" err="1">
                <a:solidFill>
                  <a:srgbClr val="0000CC"/>
                </a:solidFill>
                <a:latin typeface="Arial Black" pitchFamily="34" charset="0"/>
              </a:rPr>
              <a:t>порушення</a:t>
            </a:r>
            <a:r>
              <a:rPr lang="ru-RU" sz="3200" b="1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3200" b="1" dirty="0" err="1">
                <a:solidFill>
                  <a:srgbClr val="0000CC"/>
                </a:solidFill>
                <a:latin typeface="Arial Black" pitchFamily="34" charset="0"/>
              </a:rPr>
              <a:t>постави</a:t>
            </a:r>
            <a:endParaRPr lang="uk-UA" sz="3200" b="1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980728"/>
            <a:ext cx="8856984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виділити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причин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порушень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постави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Вродженого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характеру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.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	До них належать: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наявність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дитини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клиновидного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хребця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порушення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росту та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розвитку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хребців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наявність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додаткового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ребра та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інші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. Через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такі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причини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порушення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постави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супроводжуються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деформацією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хребта. 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- 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Набуті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, як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наслідок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інших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хвороб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.                                                                       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Порушення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постави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цьому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випадку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можуть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виникати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через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паралітичні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зміни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м’язах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рахіт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патологічні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стани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суглобів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Набуті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внаслідок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негармонійного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розвитку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окремих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м’язових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груп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. 	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Прикладом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такої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дисгармонії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є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переважання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розвитку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м’язів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грудей над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м’язами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спини</a:t>
            </a:r>
            <a:r>
              <a:rPr lang="ru-RU" sz="2000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Набуті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внаслідок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звичайної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неправильної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пози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асиметричного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статичного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навантаження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на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фоні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загального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слабкого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фізичного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розвитку</a:t>
            </a:r>
            <a:r>
              <a:rPr lang="ru-RU" sz="2000" b="1" i="1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90116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236936"/>
            <a:ext cx="72699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solidFill>
                  <a:srgbClr val="0000CC"/>
                </a:solidFill>
                <a:latin typeface="Arial Black" pitchFamily="34" charset="0"/>
              </a:rPr>
              <a:t>Різновиди порушення постави</a:t>
            </a:r>
            <a:endParaRPr lang="uk-UA" sz="3200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6" name="Picture 8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3391" y="1268760"/>
            <a:ext cx="3134546" cy="4578270"/>
          </a:xfrm>
          <a:noFill/>
        </p:spPr>
      </p:pic>
      <p:sp>
        <p:nvSpPr>
          <p:cNvPr id="9" name="Прямоугольник 8"/>
          <p:cNvSpPr/>
          <p:nvPr/>
        </p:nvSpPr>
        <p:spPr>
          <a:xfrm>
            <a:off x="323528" y="5949280"/>
            <a:ext cx="3446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32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Плоска спина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95937" y="1196752"/>
            <a:ext cx="48245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	Плоска спина 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характеризується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зменшенням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фізіологічних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вигинів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хребта,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недостатнім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кутом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нахилу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таза,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розтягнутими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м’язами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спини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і грудей. </a:t>
            </a:r>
          </a:p>
          <a:p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	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Характерними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ознаками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плоскої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спини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є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крилоподібні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форма лопаток,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недостатньо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випукла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(плоска)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грудна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клітка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нижня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частина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живота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видається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вперед,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плоскі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сідниці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4326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1453" y="1268760"/>
            <a:ext cx="3234444" cy="4968552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2843808" y="332656"/>
            <a:ext cx="33265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rgbClr val="0BD0D9"/>
              </a:buClr>
              <a:buSzPct val="95000"/>
              <a:buFont typeface="Wingdings" pitchFamily="2" charset="2"/>
              <a:buNone/>
              <a:defRPr/>
            </a:pPr>
            <a:r>
              <a:rPr lang="uk-UA" sz="32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Кругла спина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1484784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	Кругла спина 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характеризується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збільшенням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грудного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кіфозу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зменшенням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шийного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і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поперекового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вигинів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(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фізіологічних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лордозів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 та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недостатнім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кутом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нахилу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таза. . 	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Її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проявами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є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нахилена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вперед голова,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дугоподібна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спина,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крилоподібні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лопатки,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звисаючі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плечі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плоскі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сідниці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злегка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зігнуті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в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колінах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ноги та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живіт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що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вип’ячується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у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нижній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його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частині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400" dirty="0">
              <a:solidFill>
                <a:srgbClr val="0507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36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196752"/>
            <a:ext cx="3070517" cy="5040560"/>
          </a:xfr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20442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Сідлоподібна</a:t>
            </a:r>
            <a:r>
              <a:rPr lang="uk-UA" sz="3200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uk-UA" sz="32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спина</a:t>
            </a:r>
            <a:endParaRPr lang="uk-UA" sz="3200" dirty="0">
              <a:solidFill>
                <a:srgbClr val="0000CC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1700808"/>
            <a:ext cx="424847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	Кругло-</a:t>
            </a:r>
            <a:r>
              <a:rPr lang="ru-RU" sz="2400" b="1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вгнута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сідлоподібна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) спина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збільшенням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фізіологічних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вигинів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хребта та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надмірним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кутом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нахилу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таза,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недостатнім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розвитком</a:t>
            </a:r>
            <a:endParaRPr lang="ru-RU" sz="2400" dirty="0">
              <a:solidFill>
                <a:srgbClr val="05070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язів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спини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, живота та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передньої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2400" dirty="0">
                <a:solidFill>
                  <a:srgbClr val="050701"/>
                </a:solidFill>
                <a:latin typeface="Times New Roman" pitchFamily="18" charset="0"/>
                <a:cs typeface="Times New Roman" pitchFamily="18" charset="0"/>
              </a:rPr>
              <a:t> стегон, 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одночасно посилені 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грудний кіфоз і поперековий лордоз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50701"/>
              </a:solidFill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1123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5772"/>
            <a:ext cx="1876352" cy="2977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56730" y="6028378"/>
            <a:ext cx="2362200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ru-RU" sz="1800" b="0" dirty="0" err="1">
                <a:solidFill>
                  <a:srgbClr val="000000"/>
                </a:solidFill>
                <a:cs typeface="Times New Roman" pitchFamily="16" charset="0"/>
              </a:rPr>
              <a:t>Правосторонній</a:t>
            </a:r>
            <a:r>
              <a:rPr lang="ru-RU" sz="1800" b="0" dirty="0">
                <a:solidFill>
                  <a:srgbClr val="000000"/>
                </a:solidFill>
                <a:cs typeface="Times New Roman" pitchFamily="16" charset="0"/>
              </a:rPr>
              <a:t> </a:t>
            </a:r>
            <a:r>
              <a:rPr lang="ru-RU" sz="1800" b="0" dirty="0" err="1">
                <a:solidFill>
                  <a:srgbClr val="000000"/>
                </a:solidFill>
                <a:cs typeface="Times New Roman" pitchFamily="16" charset="0"/>
              </a:rPr>
              <a:t>сколіоз</a:t>
            </a:r>
            <a:r>
              <a:rPr lang="ru-RU" b="0" dirty="0">
                <a:solidFill>
                  <a:srgbClr val="545472"/>
                </a:solidFill>
              </a:rPr>
              <a:t> 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575" y="3045771"/>
            <a:ext cx="1925441" cy="2977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124200" y="6057365"/>
            <a:ext cx="22098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ru-RU" sz="2000" b="0" dirty="0" err="1">
                <a:solidFill>
                  <a:srgbClr val="000000"/>
                </a:solidFill>
                <a:cs typeface="Times New Roman" pitchFamily="16" charset="0"/>
              </a:rPr>
              <a:t>Лівосторонній</a:t>
            </a:r>
            <a:r>
              <a:rPr lang="ru-RU" sz="2000" b="0" dirty="0">
                <a:solidFill>
                  <a:srgbClr val="000000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cs typeface="Times New Roman" pitchFamily="16" charset="0"/>
              </a:rPr>
              <a:t>сколіоз</a:t>
            </a:r>
            <a:r>
              <a:rPr lang="ru-RU" sz="2000" b="0" dirty="0">
                <a:solidFill>
                  <a:srgbClr val="545472"/>
                </a:solidFill>
              </a:rPr>
              <a:t> </a:t>
            </a:r>
          </a:p>
        </p:txBody>
      </p:sp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045771"/>
            <a:ext cx="3429000" cy="2977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6228305" y="6177073"/>
            <a:ext cx="228600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en-US" sz="2000" b="0" dirty="0">
                <a:solidFill>
                  <a:srgbClr val="000000"/>
                </a:solidFill>
                <a:cs typeface="Times New Roman" pitchFamily="16" charset="0"/>
              </a:rPr>
              <a:t>S</a:t>
            </a:r>
            <a:r>
              <a:rPr lang="ru-RU" sz="2000" b="0" dirty="0">
                <a:solidFill>
                  <a:srgbClr val="000000"/>
                </a:solidFill>
                <a:cs typeface="Times New Roman" pitchFamily="16" charset="0"/>
              </a:rPr>
              <a:t>-</a:t>
            </a:r>
            <a:r>
              <a:rPr lang="ru-RU" sz="2000" b="0" dirty="0" err="1">
                <a:solidFill>
                  <a:srgbClr val="000000"/>
                </a:solidFill>
                <a:cs typeface="Times New Roman" pitchFamily="16" charset="0"/>
              </a:rPr>
              <a:t>образні</a:t>
            </a:r>
            <a:r>
              <a:rPr lang="ru-RU" sz="2000" b="0" dirty="0">
                <a:solidFill>
                  <a:srgbClr val="000000"/>
                </a:solidFill>
                <a:cs typeface="Times New Roman" pitchFamily="16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cs typeface="Times New Roman" pitchFamily="16" charset="0"/>
              </a:rPr>
              <a:t>сколіози</a:t>
            </a:r>
            <a:r>
              <a:rPr lang="ru-RU" b="0" dirty="0">
                <a:solidFill>
                  <a:srgbClr val="545472"/>
                </a:solidFill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1520" y="188640"/>
            <a:ext cx="86638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Вірогідність прояву сколіозу  з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являється у віці 11-15 років, коли дуже швидко починає рости хребет, а м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язи та 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200" dirty="0" err="1">
                <a:latin typeface="Times New Roman" pitchFamily="18" charset="0"/>
                <a:cs typeface="Times New Roman" pitchFamily="18" charset="0"/>
              </a:rPr>
              <a:t>язки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 відстають у розвитку. Саме в цей період на поставу дуже впливає сон на м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якому ліжку, невірне положення тулуба під час сидіння або стояння, неправильне фізичне навантаження на хребет.</a:t>
            </a:r>
          </a:p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	Одна з причин порушення постави у учнів – неправильне сидіння за письмовим столом під час уроків та виконанні домашнього завдання. 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649155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90" y="1412776"/>
            <a:ext cx="3687431" cy="451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24545"/>
            <a:ext cx="3728244" cy="4507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0" y="141753"/>
            <a:ext cx="9144000" cy="107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chemeClr val="bg1"/>
                </a:solidFill>
                <a:latin typeface="Times New Roman" pitchFamily="16" charset="0"/>
                <a:cs typeface="Arial Unicode MS" charset="0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uk-UA" sz="3200" dirty="0">
                <a:solidFill>
                  <a:srgbClr val="0000CC"/>
                </a:solidFill>
                <a:latin typeface="Arial Black" pitchFamily="34" charset="0"/>
                <a:cs typeface="Times New Roman" pitchFamily="18" charset="0"/>
              </a:rPr>
              <a:t>Правильне положення тіла під час сидіння</a:t>
            </a:r>
            <a:endParaRPr lang="ru-RU" sz="3200" dirty="0">
              <a:solidFill>
                <a:srgbClr val="0000CC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56446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6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2195</Words>
  <Application>Microsoft Macintosh PowerPoint</Application>
  <PresentationFormat>Экран (4:3)</PresentationFormat>
  <Paragraphs>156</Paragraphs>
  <Slides>25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Arial Black</vt:lpstr>
      <vt:lpstr>Calibri</vt:lpstr>
      <vt:lpstr>Times New Roman</vt:lpstr>
      <vt:lpstr>Wingdings</vt:lpstr>
      <vt:lpstr>Тема Office</vt:lpstr>
      <vt:lpstr>ПОСТАВА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Методика корекції дефектів постави</vt:lpstr>
      <vt:lpstr>Профілактика сколіозу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Загальнорозвиваючі вправи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Ира</dc:creator>
  <cp:lastModifiedBy>Microsoft Office User</cp:lastModifiedBy>
  <cp:revision>36</cp:revision>
  <dcterms:created xsi:type="dcterms:W3CDTF">2016-01-24T12:13:50Z</dcterms:created>
  <dcterms:modified xsi:type="dcterms:W3CDTF">2023-11-22T18:18:18Z</dcterms:modified>
</cp:coreProperties>
</file>