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94" y="754447"/>
            <a:ext cx="8600433" cy="1468800"/>
          </a:xfrm>
        </p:spPr>
        <p:txBody>
          <a:bodyPr>
            <a:normAutofit/>
          </a:bodyPr>
          <a:lstStyle/>
          <a:p>
            <a:r>
              <a:rPr lang="uk-UA" sz="6000" b="1" i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САМОЗАХИСТ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517422"/>
            <a:ext cx="8915399" cy="3871021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600" b="1" dirty="0"/>
              <a:t>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Під час вивчення курсу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т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дізнаєшся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таке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самозахист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;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о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працюєш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законодавчо-правову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базу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замозахисту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та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самооборони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;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н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абудешь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практичних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навичок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самозахисту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в будь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якій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критичній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ситуації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о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пануєшь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 алгоритм дій надання першої 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домедичної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допомоги та ін.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374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81891">
            <a:off x="2746694" y="754447"/>
            <a:ext cx="8600433" cy="1468800"/>
          </a:xfrm>
        </p:spPr>
        <p:txBody>
          <a:bodyPr>
            <a:normAutofit/>
          </a:bodyPr>
          <a:lstStyle/>
          <a:p>
            <a:r>
              <a:rPr lang="uk-UA" sz="6000" b="1" i="1" dirty="0">
                <a:latin typeface="Monotype Corsiva" panose="03010101010201010101" pitchFamily="66" charset="0"/>
              </a:rPr>
              <a:t>Дякую  за  увагу</a:t>
            </a:r>
            <a:r>
              <a:rPr lang="uk-UA" sz="6000" i="1" dirty="0">
                <a:latin typeface="Monotype Corsiva" panose="03010101010201010101" pitchFamily="66" charset="0"/>
              </a:rPr>
              <a:t> </a:t>
            </a:r>
            <a:r>
              <a:rPr lang="uk-UA" sz="6000" dirty="0">
                <a:latin typeface="Monotype Corsiva" panose="03010101010201010101" pitchFamily="66" charset="0"/>
              </a:rPr>
              <a:t>!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6315"/>
          <a:stretch/>
        </p:blipFill>
        <p:spPr>
          <a:xfrm rot="20682061">
            <a:off x="3417451" y="3385089"/>
            <a:ext cx="6540611" cy="201087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="" xmlns:p14="http://schemas.microsoft.com/office/powerpoint/2010/main" val="234874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1730" y="766118"/>
            <a:ext cx="9712881" cy="60918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/>
              <a:t>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Під час вивчення курсу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ти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оволодієш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наступними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компетенціями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uk-UA" sz="1800" b="1" i="1" dirty="0" smtClean="0">
                <a:solidFill>
                  <a:srgbClr val="FF0000"/>
                </a:solidFill>
              </a:rPr>
              <a:t>1. </a:t>
            </a:r>
            <a:r>
              <a:rPr lang="uk-UA" sz="1800" b="1" i="1" dirty="0" smtClean="0">
                <a:solidFill>
                  <a:srgbClr val="FF0000"/>
                </a:solidFill>
              </a:rPr>
              <a:t>Здатність </a:t>
            </a:r>
            <a:r>
              <a:rPr lang="uk-UA" sz="1800" b="1" i="1" dirty="0" smtClean="0">
                <a:solidFill>
                  <a:srgbClr val="FF0000"/>
                </a:solidFill>
              </a:rPr>
              <a:t>до активного та пасивного самозахисту.</a:t>
            </a:r>
          </a:p>
          <a:p>
            <a:pPr lvl="0">
              <a:lnSpc>
                <a:spcPct val="150000"/>
              </a:lnSpc>
            </a:pPr>
            <a:r>
              <a:rPr lang="uk-UA" sz="1800" b="1" i="1" dirty="0" smtClean="0">
                <a:solidFill>
                  <a:srgbClr val="FF0000"/>
                </a:solidFill>
              </a:rPr>
              <a:t>2. </a:t>
            </a:r>
            <a:r>
              <a:rPr lang="uk-UA" sz="1800" b="1" i="1" dirty="0" smtClean="0">
                <a:solidFill>
                  <a:srgbClr val="FF0000"/>
                </a:solidFill>
              </a:rPr>
              <a:t>Вміння </a:t>
            </a:r>
            <a:r>
              <a:rPr lang="uk-UA" sz="1800" b="1" i="1" dirty="0" smtClean="0">
                <a:solidFill>
                  <a:srgbClr val="FF0000"/>
                </a:solidFill>
              </a:rPr>
              <a:t>протистояти </a:t>
            </a:r>
            <a:r>
              <a:rPr lang="uk-UA" sz="1800" b="1" i="1" dirty="0" err="1" smtClean="0">
                <a:solidFill>
                  <a:srgbClr val="FF0000"/>
                </a:solidFill>
              </a:rPr>
              <a:t>булінгу</a:t>
            </a:r>
            <a:r>
              <a:rPr lang="uk-UA" sz="1800" b="1" i="1" dirty="0" smtClean="0">
                <a:solidFill>
                  <a:srgbClr val="FF0000"/>
                </a:solidFill>
              </a:rPr>
              <a:t>.</a:t>
            </a:r>
            <a:endParaRPr lang="ru-RU" sz="1800" b="1" i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sz="1800" b="1" i="1" dirty="0">
                <a:solidFill>
                  <a:srgbClr val="FF0000"/>
                </a:solidFill>
              </a:rPr>
              <a:t> </a:t>
            </a:r>
            <a:r>
              <a:rPr lang="uk-UA" sz="1800" b="1" i="1" dirty="0" smtClean="0">
                <a:solidFill>
                  <a:srgbClr val="FF0000"/>
                </a:solidFill>
              </a:rPr>
              <a:t>3. </a:t>
            </a:r>
            <a:r>
              <a:rPr lang="uk-UA" sz="1800" b="1" i="1" dirty="0" smtClean="0">
                <a:solidFill>
                  <a:srgbClr val="FF0000"/>
                </a:solidFill>
              </a:rPr>
              <a:t>Здатність </a:t>
            </a:r>
            <a:r>
              <a:rPr lang="uk-UA" sz="1800" b="1" i="1" dirty="0" smtClean="0">
                <a:solidFill>
                  <a:srgbClr val="FF0000"/>
                </a:solidFill>
              </a:rPr>
              <a:t>до рішучості </a:t>
            </a:r>
            <a:r>
              <a:rPr lang="uk-UA" sz="1800" b="1" i="1" dirty="0">
                <a:solidFill>
                  <a:srgbClr val="FF0000"/>
                </a:solidFill>
              </a:rPr>
              <a:t>і </a:t>
            </a:r>
            <a:r>
              <a:rPr lang="uk-UA" sz="1800" b="1" i="1" dirty="0" smtClean="0">
                <a:solidFill>
                  <a:srgbClr val="FF0000"/>
                </a:solidFill>
              </a:rPr>
              <a:t>наполегливості </a:t>
            </a:r>
            <a:r>
              <a:rPr lang="uk-UA" sz="1800" b="1" i="1" dirty="0">
                <a:solidFill>
                  <a:srgbClr val="FF0000"/>
                </a:solidFill>
              </a:rPr>
              <a:t>щодо поставлених завдань і взятих обов’язків.</a:t>
            </a:r>
            <a:endParaRPr lang="ru-RU" sz="1800" b="1" i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sz="1800" b="1" i="1" dirty="0">
                <a:solidFill>
                  <a:srgbClr val="FF0000"/>
                </a:solidFill>
              </a:rPr>
              <a:t> </a:t>
            </a:r>
            <a:r>
              <a:rPr lang="uk-UA" sz="1800" b="1" i="1" dirty="0" smtClean="0">
                <a:solidFill>
                  <a:srgbClr val="FF0000"/>
                </a:solidFill>
              </a:rPr>
              <a:t>4. </a:t>
            </a:r>
            <a:r>
              <a:rPr lang="uk-UA" sz="1800" b="1" i="1" dirty="0" smtClean="0">
                <a:solidFill>
                  <a:srgbClr val="FF0000"/>
                </a:solidFill>
              </a:rPr>
              <a:t>Здатність </a:t>
            </a:r>
            <a:r>
              <a:rPr lang="uk-UA" sz="1800" b="1" i="1" dirty="0">
                <a:solidFill>
                  <a:srgbClr val="FF0000"/>
                </a:solidFill>
              </a:rPr>
              <a:t>застосовувати знання у практичних ситуаціях. </a:t>
            </a:r>
            <a:endParaRPr lang="ru-RU" sz="1800" b="1" i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sz="1800" b="1" i="1" dirty="0" smtClean="0">
                <a:solidFill>
                  <a:srgbClr val="FF0000"/>
                </a:solidFill>
              </a:rPr>
              <a:t>5. </a:t>
            </a:r>
            <a:r>
              <a:rPr lang="uk-UA" sz="1800" b="1" i="1" dirty="0" smtClean="0">
                <a:solidFill>
                  <a:srgbClr val="FF0000"/>
                </a:solidFill>
              </a:rPr>
              <a:t>Здатність </a:t>
            </a:r>
            <a:r>
              <a:rPr lang="uk-UA" sz="1800" b="1" i="1" dirty="0">
                <a:solidFill>
                  <a:srgbClr val="FF0000"/>
                </a:solidFill>
              </a:rPr>
              <a:t>здійснювати організацію діяльності з використанням різних видів та форм рухової активності для активного відпочинку та ведення здорового способу життя.</a:t>
            </a:r>
            <a:endParaRPr lang="ru-RU" sz="18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800" dirty="0"/>
              <a:t> </a:t>
            </a:r>
            <a:endParaRPr lang="ru-RU" sz="18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00" b="1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000" b="1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357339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864" y="500743"/>
            <a:ext cx="9183187" cy="3777622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Самооборона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52" y="4278365"/>
            <a:ext cx="3800532" cy="210860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4278365"/>
            <a:ext cx="3153455" cy="2192179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="" xmlns:p14="http://schemas.microsoft.com/office/powerpoint/2010/main" val="315126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845" y="258350"/>
            <a:ext cx="5316583" cy="1280890"/>
          </a:xfrm>
        </p:spPr>
        <p:txBody>
          <a:bodyPr>
            <a:normAutofit fontScale="90000"/>
          </a:bodyPr>
          <a:lstStyle/>
          <a:p>
            <a:r>
              <a:rPr lang="ru-RU" sz="5400" b="1" dirty="0" err="1">
                <a:latin typeface="Monotype Corsiva" panose="03010101010201010101" pitchFamily="66" charset="0"/>
              </a:rPr>
              <a:t>Види</a:t>
            </a:r>
            <a:r>
              <a:rPr lang="ru-RU" sz="5400" b="1" dirty="0"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latin typeface="Monotype Corsiva" panose="03010101010201010101" pitchFamily="66" charset="0"/>
              </a:rPr>
              <a:t>самооборони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356" y="1299028"/>
            <a:ext cx="8789988" cy="3365864"/>
          </a:xfrm>
        </p:spPr>
        <p:txBody>
          <a:bodyPr/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самооборона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блоки,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нейтралізацію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нападаючого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за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балончиків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без них («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голими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руками»).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самообороною.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єдиноборств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рукопашний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13" t="2395" r="15736"/>
          <a:stretch/>
        </p:blipFill>
        <p:spPr>
          <a:xfrm>
            <a:off x="10106431" y="609600"/>
            <a:ext cx="2002971" cy="3586494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209" y="4634007"/>
            <a:ext cx="2143125" cy="214312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-1210"/>
          <a:stretch/>
        </p:blipFill>
        <p:spPr>
          <a:xfrm>
            <a:off x="8681131" y="4664892"/>
            <a:ext cx="2638425" cy="17545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632" y="4752547"/>
            <a:ext cx="2743200" cy="16668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51670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1382" y="265611"/>
            <a:ext cx="9546183" cy="3777622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аконний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майна, здоров'я і життя від суспільно небезпечних посягань - це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 ( допустима) оборона. </a:t>
            </a:r>
          </a:p>
          <a:p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людина, яка обороняється, завдала шкоди нападнику, вона за законом не несе за це відповідальність.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людина завдала шкоди нападнику ненавмисно- це не правопорушення. 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 захист не повинен перевищувати межі необхідної самооборони.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146" y="3592155"/>
            <a:ext cx="4005419" cy="3017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327" y="4313215"/>
            <a:ext cx="4196389" cy="202673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="" xmlns:p14="http://schemas.microsoft.com/office/powerpoint/2010/main" val="228698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0572" y="500743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шкода не повинна бути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в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характером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нападу.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шкода,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оборони, повинна бути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рівною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меншою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шкодою,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нападаючий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359" y="4278366"/>
            <a:ext cx="3647516" cy="18237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0967"/>
          <a:stretch/>
        </p:blipFill>
        <p:spPr>
          <a:xfrm>
            <a:off x="1724024" y="4020458"/>
            <a:ext cx="5165954" cy="236582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="" xmlns:p14="http://schemas.microsoft.com/office/powerpoint/2010/main" val="6512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446" y="383177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явно не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нападу. Тут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умислом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навмисними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досконалими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необережності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нападу.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84" y="4291427"/>
            <a:ext cx="2949945" cy="2209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05" y="4291427"/>
            <a:ext cx="3401616" cy="19049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95975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80457" y="282784"/>
            <a:ext cx="10000343" cy="8604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Запам'ятайте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захищатися слід діяти залежно від ситуації 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 вас напали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13025" y="1585913"/>
            <a:ext cx="7140575" cy="4976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886" y="145143"/>
            <a:ext cx="8630783" cy="697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самооборони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3714" y="842407"/>
            <a:ext cx="10697029" cy="494879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Наостанок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скрутну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хвилину</a:t>
            </a: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–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самооборони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Практично в кожному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мистецтв.Можна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самозахисту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відеоуроків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</a:rPr>
              <a:t>	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вас напали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зупинили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де-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провулку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самовладання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панікувати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залякати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щит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упевненість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твереза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моральна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сутички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ситуативної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самооборони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Тому, в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нападу,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зловмисником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нечесна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ткнути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 в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вкусити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подряпати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вдарити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пах та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больові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точки.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вуличного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бою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б’є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Дотримуйтесь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підтримуйте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у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велика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утекти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злочинців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«Береженого бог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береже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повертатися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неосвітлених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шляху і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неблагонадійних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поодинці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батька, брата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хлопця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золота та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ювелірних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прикрас. Коротко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будьте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обачні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509" t="8376" r="11986" b="7553"/>
          <a:stretch/>
        </p:blipFill>
        <p:spPr>
          <a:xfrm>
            <a:off x="-34245" y="-159657"/>
            <a:ext cx="1582057" cy="254000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="" xmlns:p14="http://schemas.microsoft.com/office/powerpoint/2010/main" val="18424584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</TotalTime>
  <Words>513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САМОЗАХИСТ</vt:lpstr>
      <vt:lpstr>Слайд 2</vt:lpstr>
      <vt:lpstr>Слайд 3</vt:lpstr>
      <vt:lpstr>Види самооборони </vt:lpstr>
      <vt:lpstr>Слайд 5</vt:lpstr>
      <vt:lpstr>Слайд 6</vt:lpstr>
      <vt:lpstr>Слайд 7</vt:lpstr>
      <vt:lpstr>Слайд 8</vt:lpstr>
      <vt:lpstr>Поради для самооборони</vt:lpstr>
      <vt:lpstr>Дякую  за  увагу !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 : Захист від кримінальних небезпек. Поняття і межі доступної самооборони. Основи самозахисту.</dc:title>
  <dc:creator>Zverdvd.org</dc:creator>
  <cp:lastModifiedBy>User</cp:lastModifiedBy>
  <cp:revision>34</cp:revision>
  <dcterms:created xsi:type="dcterms:W3CDTF">2020-04-09T08:38:35Z</dcterms:created>
  <dcterms:modified xsi:type="dcterms:W3CDTF">2025-02-24T20:03:53Z</dcterms:modified>
</cp:coreProperties>
</file>