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4"/>
  </p:notesMasterIdLst>
  <p:sldIdLst>
    <p:sldId id="296" r:id="rId2"/>
    <p:sldId id="344" r:id="rId3"/>
    <p:sldId id="345" r:id="rId4"/>
    <p:sldId id="375" r:id="rId5"/>
    <p:sldId id="301" r:id="rId6"/>
    <p:sldId id="275" r:id="rId7"/>
    <p:sldId id="337" r:id="rId8"/>
    <p:sldId id="376" r:id="rId9"/>
    <p:sldId id="302" r:id="rId10"/>
    <p:sldId id="377" r:id="rId11"/>
    <p:sldId id="378" r:id="rId12"/>
    <p:sldId id="379" r:id="rId13"/>
    <p:sldId id="380" r:id="rId14"/>
    <p:sldId id="381" r:id="rId15"/>
    <p:sldId id="382" r:id="rId16"/>
    <p:sldId id="383" r:id="rId17"/>
    <p:sldId id="384" r:id="rId18"/>
    <p:sldId id="399" r:id="rId19"/>
    <p:sldId id="400" r:id="rId20"/>
    <p:sldId id="385" r:id="rId21"/>
    <p:sldId id="387" r:id="rId22"/>
    <p:sldId id="388" r:id="rId23"/>
    <p:sldId id="389" r:id="rId24"/>
    <p:sldId id="390" r:id="rId25"/>
    <p:sldId id="391" r:id="rId26"/>
    <p:sldId id="392" r:id="rId27"/>
    <p:sldId id="393" r:id="rId28"/>
    <p:sldId id="394" r:id="rId29"/>
    <p:sldId id="395" r:id="rId30"/>
    <p:sldId id="396" r:id="rId31"/>
    <p:sldId id="397" r:id="rId32"/>
    <p:sldId id="365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CD0238-A9B6-439F-BB20-2304A876F861}" type="doc">
      <dgm:prSet loTypeId="urn:microsoft.com/office/officeart/2005/8/layout/vList4#1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94097738-B39D-48CB-A527-E2C925C4E3F5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Економічна сфера</a:t>
          </a:r>
          <a:endParaRPr lang="ru-RU" sz="3200" b="1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7B55972-3849-4040-A82D-A1FD641D0272}" type="parTrans" cxnId="{AD933D5C-CAF8-4B70-9889-CDA6752D7D84}">
      <dgm:prSet/>
      <dgm:spPr/>
      <dgm:t>
        <a:bodyPr/>
        <a:lstStyle/>
        <a:p>
          <a:endParaRPr lang="ru-RU"/>
        </a:p>
      </dgm:t>
    </dgm:pt>
    <dgm:pt modelId="{968F80CB-8892-48B9-A88B-073850D22D2C}" type="sibTrans" cxnId="{AD933D5C-CAF8-4B70-9889-CDA6752D7D84}">
      <dgm:prSet/>
      <dgm:spPr/>
      <dgm:t>
        <a:bodyPr/>
        <a:lstStyle/>
        <a:p>
          <a:endParaRPr lang="ru-RU"/>
        </a:p>
      </dgm:t>
    </dgm:pt>
    <dgm:pt modelId="{DC8200FA-E94F-409F-BED2-F05FA7BB03C1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Політична сфера</a:t>
          </a:r>
          <a:endParaRPr lang="ru-RU" sz="3200" b="1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C95D18B-F08D-4EEE-9F23-4C9C5AA5416F}" type="parTrans" cxnId="{66FFB741-9F5A-4A75-BAAD-C2B29A2F4177}">
      <dgm:prSet/>
      <dgm:spPr/>
      <dgm:t>
        <a:bodyPr/>
        <a:lstStyle/>
        <a:p>
          <a:endParaRPr lang="ru-RU"/>
        </a:p>
      </dgm:t>
    </dgm:pt>
    <dgm:pt modelId="{F4BEDD58-FB93-41CB-B80F-E8FD0375ABBC}" type="sibTrans" cxnId="{66FFB741-9F5A-4A75-BAAD-C2B29A2F4177}">
      <dgm:prSet/>
      <dgm:spPr/>
      <dgm:t>
        <a:bodyPr/>
        <a:lstStyle/>
        <a:p>
          <a:endParaRPr lang="ru-RU"/>
        </a:p>
      </dgm:t>
    </dgm:pt>
    <dgm:pt modelId="{3983C6AF-B578-4FC4-9C57-FC61CD52BBE6}">
      <dgm:prSet phldrT="[Текст]" custT="1"/>
      <dgm:spPr/>
      <dgm:t>
        <a:bodyPr/>
        <a:lstStyle/>
        <a:p>
          <a:r>
            <a:rPr lang="uk-UA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Соціально-культурна</a:t>
          </a:r>
          <a:endParaRPr lang="ru-RU" sz="32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AD5E83-94FA-4D10-A9AC-75A0020E8B30}" type="parTrans" cxnId="{7FC76C21-9803-4266-B06C-CD9A1A9D21F6}">
      <dgm:prSet/>
      <dgm:spPr/>
      <dgm:t>
        <a:bodyPr/>
        <a:lstStyle/>
        <a:p>
          <a:endParaRPr lang="ru-RU"/>
        </a:p>
      </dgm:t>
    </dgm:pt>
    <dgm:pt modelId="{C0143A9D-03CB-448C-8C6A-075406642352}" type="sibTrans" cxnId="{7FC76C21-9803-4266-B06C-CD9A1A9D21F6}">
      <dgm:prSet/>
      <dgm:spPr/>
      <dgm:t>
        <a:bodyPr/>
        <a:lstStyle/>
        <a:p>
          <a:endParaRPr lang="ru-RU"/>
        </a:p>
      </dgm:t>
    </dgm:pt>
    <dgm:pt modelId="{35403FDE-65B9-48ED-9120-C6C29FE26526}" type="pres">
      <dgm:prSet presAssocID="{E3CD0238-A9B6-439F-BB20-2304A876F86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59AC12-4C85-46DD-A3E0-3AE50A4E8E90}" type="pres">
      <dgm:prSet presAssocID="{94097738-B39D-48CB-A527-E2C925C4E3F5}" presName="comp" presStyleCnt="0"/>
      <dgm:spPr/>
      <dgm:t>
        <a:bodyPr/>
        <a:lstStyle/>
        <a:p>
          <a:endParaRPr lang="ru-RU"/>
        </a:p>
      </dgm:t>
    </dgm:pt>
    <dgm:pt modelId="{D1A3EC40-461C-43B9-A1A1-6E357EF7ABFE}" type="pres">
      <dgm:prSet presAssocID="{94097738-B39D-48CB-A527-E2C925C4E3F5}" presName="box" presStyleLbl="node1" presStyleIdx="0" presStyleCnt="3" custLinFactNeighborX="1408" custLinFactNeighborY="1147"/>
      <dgm:spPr/>
      <dgm:t>
        <a:bodyPr/>
        <a:lstStyle/>
        <a:p>
          <a:endParaRPr lang="ru-RU"/>
        </a:p>
      </dgm:t>
    </dgm:pt>
    <dgm:pt modelId="{1A49377C-8B55-43D8-B1A5-B75AB1B76610}" type="pres">
      <dgm:prSet presAssocID="{94097738-B39D-48CB-A527-E2C925C4E3F5}" presName="img" presStyleLbl="fgImgPlace1" presStyleIdx="0" presStyleCnt="3" custLinFactNeighborX="1570" custLinFactNeighborY="143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8EF913B-D856-427A-B001-12C3E868924B}" type="pres">
      <dgm:prSet presAssocID="{94097738-B39D-48CB-A527-E2C925C4E3F5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727DA9-FEE6-48E5-958C-D7FE5E5CD3E8}" type="pres">
      <dgm:prSet presAssocID="{968F80CB-8892-48B9-A88B-073850D22D2C}" presName="spacer" presStyleCnt="0"/>
      <dgm:spPr/>
      <dgm:t>
        <a:bodyPr/>
        <a:lstStyle/>
        <a:p>
          <a:endParaRPr lang="ru-RU"/>
        </a:p>
      </dgm:t>
    </dgm:pt>
    <dgm:pt modelId="{436A6C8C-5154-4575-AE48-503A5A835EAD}" type="pres">
      <dgm:prSet presAssocID="{DC8200FA-E94F-409F-BED2-F05FA7BB03C1}" presName="comp" presStyleCnt="0"/>
      <dgm:spPr/>
      <dgm:t>
        <a:bodyPr/>
        <a:lstStyle/>
        <a:p>
          <a:endParaRPr lang="ru-RU"/>
        </a:p>
      </dgm:t>
    </dgm:pt>
    <dgm:pt modelId="{49B88EF8-BE46-4824-B010-9668A15DA5DD}" type="pres">
      <dgm:prSet presAssocID="{DC8200FA-E94F-409F-BED2-F05FA7BB03C1}" presName="box" presStyleLbl="node1" presStyleIdx="1" presStyleCnt="3" custLinFactNeighborX="1408" custLinFactNeighborY="2045"/>
      <dgm:spPr/>
      <dgm:t>
        <a:bodyPr/>
        <a:lstStyle/>
        <a:p>
          <a:endParaRPr lang="ru-RU"/>
        </a:p>
      </dgm:t>
    </dgm:pt>
    <dgm:pt modelId="{5E035462-7DA1-48B3-BB8B-969440AAF04E}" type="pres">
      <dgm:prSet presAssocID="{DC8200FA-E94F-409F-BED2-F05FA7BB03C1}" presName="img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19C875F-12B3-4204-B887-6FF2FAA9FE11}" type="pres">
      <dgm:prSet presAssocID="{DC8200FA-E94F-409F-BED2-F05FA7BB03C1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526B92-A4D0-48C8-A784-78AA329C7758}" type="pres">
      <dgm:prSet presAssocID="{F4BEDD58-FB93-41CB-B80F-E8FD0375ABBC}" presName="spacer" presStyleCnt="0"/>
      <dgm:spPr/>
      <dgm:t>
        <a:bodyPr/>
        <a:lstStyle/>
        <a:p>
          <a:endParaRPr lang="ru-RU"/>
        </a:p>
      </dgm:t>
    </dgm:pt>
    <dgm:pt modelId="{E178944E-E9EC-42A4-85A9-DA5E9EAAB795}" type="pres">
      <dgm:prSet presAssocID="{3983C6AF-B578-4FC4-9C57-FC61CD52BBE6}" presName="comp" presStyleCnt="0"/>
      <dgm:spPr/>
      <dgm:t>
        <a:bodyPr/>
        <a:lstStyle/>
        <a:p>
          <a:endParaRPr lang="ru-RU"/>
        </a:p>
      </dgm:t>
    </dgm:pt>
    <dgm:pt modelId="{CCD53549-6187-40D1-B28D-D910A71CE62A}" type="pres">
      <dgm:prSet presAssocID="{3983C6AF-B578-4FC4-9C57-FC61CD52BBE6}" presName="box" presStyleLbl="node1" presStyleIdx="2" presStyleCnt="3" custLinFactNeighborX="2817"/>
      <dgm:spPr/>
      <dgm:t>
        <a:bodyPr/>
        <a:lstStyle/>
        <a:p>
          <a:endParaRPr lang="ru-RU"/>
        </a:p>
      </dgm:t>
    </dgm:pt>
    <dgm:pt modelId="{63C874D7-8671-4937-A38E-79F42898CFA4}" type="pres">
      <dgm:prSet presAssocID="{3983C6AF-B578-4FC4-9C57-FC61CD52BBE6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3EBE4BC9-068B-4F90-955C-9041E0659703}" type="pres">
      <dgm:prSet presAssocID="{3983C6AF-B578-4FC4-9C57-FC61CD52BBE6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FFB741-9F5A-4A75-BAAD-C2B29A2F4177}" srcId="{E3CD0238-A9B6-439F-BB20-2304A876F861}" destId="{DC8200FA-E94F-409F-BED2-F05FA7BB03C1}" srcOrd="1" destOrd="0" parTransId="{0C95D18B-F08D-4EEE-9F23-4C9C5AA5416F}" sibTransId="{F4BEDD58-FB93-41CB-B80F-E8FD0375ABBC}"/>
    <dgm:cxn modelId="{08D78760-EA54-4E0F-B0D0-DF952EDF5BB8}" type="presOf" srcId="{DC8200FA-E94F-409F-BED2-F05FA7BB03C1}" destId="{E19C875F-12B3-4204-B887-6FF2FAA9FE11}" srcOrd="1" destOrd="0" presId="urn:microsoft.com/office/officeart/2005/8/layout/vList4#1"/>
    <dgm:cxn modelId="{CD932D36-DCAC-4EF2-9248-AF92CF84902D}" type="presOf" srcId="{3983C6AF-B578-4FC4-9C57-FC61CD52BBE6}" destId="{3EBE4BC9-068B-4F90-955C-9041E0659703}" srcOrd="1" destOrd="0" presId="urn:microsoft.com/office/officeart/2005/8/layout/vList4#1"/>
    <dgm:cxn modelId="{2AB33ED0-6813-45B6-B3D3-D0F294518449}" type="presOf" srcId="{94097738-B39D-48CB-A527-E2C925C4E3F5}" destId="{B8EF913B-D856-427A-B001-12C3E868924B}" srcOrd="1" destOrd="0" presId="urn:microsoft.com/office/officeart/2005/8/layout/vList4#1"/>
    <dgm:cxn modelId="{7FC76C21-9803-4266-B06C-CD9A1A9D21F6}" srcId="{E3CD0238-A9B6-439F-BB20-2304A876F861}" destId="{3983C6AF-B578-4FC4-9C57-FC61CD52BBE6}" srcOrd="2" destOrd="0" parTransId="{48AD5E83-94FA-4D10-A9AC-75A0020E8B30}" sibTransId="{C0143A9D-03CB-448C-8C6A-075406642352}"/>
    <dgm:cxn modelId="{A977349C-8E81-41D7-981A-E63EA1F1B7E6}" type="presOf" srcId="{DC8200FA-E94F-409F-BED2-F05FA7BB03C1}" destId="{49B88EF8-BE46-4824-B010-9668A15DA5DD}" srcOrd="0" destOrd="0" presId="urn:microsoft.com/office/officeart/2005/8/layout/vList4#1"/>
    <dgm:cxn modelId="{AD933D5C-CAF8-4B70-9889-CDA6752D7D84}" srcId="{E3CD0238-A9B6-439F-BB20-2304A876F861}" destId="{94097738-B39D-48CB-A527-E2C925C4E3F5}" srcOrd="0" destOrd="0" parTransId="{97B55972-3849-4040-A82D-A1FD641D0272}" sibTransId="{968F80CB-8892-48B9-A88B-073850D22D2C}"/>
    <dgm:cxn modelId="{9B7809DB-422A-4AA2-8577-16EA2034310A}" type="presOf" srcId="{E3CD0238-A9B6-439F-BB20-2304A876F861}" destId="{35403FDE-65B9-48ED-9120-C6C29FE26526}" srcOrd="0" destOrd="0" presId="urn:microsoft.com/office/officeart/2005/8/layout/vList4#1"/>
    <dgm:cxn modelId="{C6AF5F22-B920-4074-A9A2-8E3F89D13CED}" type="presOf" srcId="{94097738-B39D-48CB-A527-E2C925C4E3F5}" destId="{D1A3EC40-461C-43B9-A1A1-6E357EF7ABFE}" srcOrd="0" destOrd="0" presId="urn:microsoft.com/office/officeart/2005/8/layout/vList4#1"/>
    <dgm:cxn modelId="{85E9CD2C-611E-44BD-8909-43DF5884BD92}" type="presOf" srcId="{3983C6AF-B578-4FC4-9C57-FC61CD52BBE6}" destId="{CCD53549-6187-40D1-B28D-D910A71CE62A}" srcOrd="0" destOrd="0" presId="urn:microsoft.com/office/officeart/2005/8/layout/vList4#1"/>
    <dgm:cxn modelId="{E30623C8-2594-4A3B-99BF-F7A63D59250E}" type="presParOf" srcId="{35403FDE-65B9-48ED-9120-C6C29FE26526}" destId="{1759AC12-4C85-46DD-A3E0-3AE50A4E8E90}" srcOrd="0" destOrd="0" presId="urn:microsoft.com/office/officeart/2005/8/layout/vList4#1"/>
    <dgm:cxn modelId="{E8EA7837-ED65-4128-9BDF-FECCE45BF523}" type="presParOf" srcId="{1759AC12-4C85-46DD-A3E0-3AE50A4E8E90}" destId="{D1A3EC40-461C-43B9-A1A1-6E357EF7ABFE}" srcOrd="0" destOrd="0" presId="urn:microsoft.com/office/officeart/2005/8/layout/vList4#1"/>
    <dgm:cxn modelId="{15FB8C09-960F-4D41-AB6E-01A665CDD5A0}" type="presParOf" srcId="{1759AC12-4C85-46DD-A3E0-3AE50A4E8E90}" destId="{1A49377C-8B55-43D8-B1A5-B75AB1B76610}" srcOrd="1" destOrd="0" presId="urn:microsoft.com/office/officeart/2005/8/layout/vList4#1"/>
    <dgm:cxn modelId="{70019731-6074-4268-8BA3-4C2364999950}" type="presParOf" srcId="{1759AC12-4C85-46DD-A3E0-3AE50A4E8E90}" destId="{B8EF913B-D856-427A-B001-12C3E868924B}" srcOrd="2" destOrd="0" presId="urn:microsoft.com/office/officeart/2005/8/layout/vList4#1"/>
    <dgm:cxn modelId="{DA77538D-EDFF-4800-9C44-08303E788213}" type="presParOf" srcId="{35403FDE-65B9-48ED-9120-C6C29FE26526}" destId="{48727DA9-FEE6-48E5-958C-D7FE5E5CD3E8}" srcOrd="1" destOrd="0" presId="urn:microsoft.com/office/officeart/2005/8/layout/vList4#1"/>
    <dgm:cxn modelId="{1CD8327A-1CAD-4CC6-8082-4EB48C734302}" type="presParOf" srcId="{35403FDE-65B9-48ED-9120-C6C29FE26526}" destId="{436A6C8C-5154-4575-AE48-503A5A835EAD}" srcOrd="2" destOrd="0" presId="urn:microsoft.com/office/officeart/2005/8/layout/vList4#1"/>
    <dgm:cxn modelId="{0A3DBAAB-53C4-4A82-AB59-2414E4AE7D99}" type="presParOf" srcId="{436A6C8C-5154-4575-AE48-503A5A835EAD}" destId="{49B88EF8-BE46-4824-B010-9668A15DA5DD}" srcOrd="0" destOrd="0" presId="urn:microsoft.com/office/officeart/2005/8/layout/vList4#1"/>
    <dgm:cxn modelId="{23E40C1C-3E0E-483A-884E-DAB9E5E08D6F}" type="presParOf" srcId="{436A6C8C-5154-4575-AE48-503A5A835EAD}" destId="{5E035462-7DA1-48B3-BB8B-969440AAF04E}" srcOrd="1" destOrd="0" presId="urn:microsoft.com/office/officeart/2005/8/layout/vList4#1"/>
    <dgm:cxn modelId="{20F078F4-6DCD-4F47-8DED-CEE3E0D79726}" type="presParOf" srcId="{436A6C8C-5154-4575-AE48-503A5A835EAD}" destId="{E19C875F-12B3-4204-B887-6FF2FAA9FE11}" srcOrd="2" destOrd="0" presId="urn:microsoft.com/office/officeart/2005/8/layout/vList4#1"/>
    <dgm:cxn modelId="{9A8F9AC1-9604-424C-B010-D5F53991D144}" type="presParOf" srcId="{35403FDE-65B9-48ED-9120-C6C29FE26526}" destId="{B0526B92-A4D0-48C8-A784-78AA329C7758}" srcOrd="3" destOrd="0" presId="urn:microsoft.com/office/officeart/2005/8/layout/vList4#1"/>
    <dgm:cxn modelId="{DFF3AA62-D429-4639-9BC2-06EE2AAE5423}" type="presParOf" srcId="{35403FDE-65B9-48ED-9120-C6C29FE26526}" destId="{E178944E-E9EC-42A4-85A9-DA5E9EAAB795}" srcOrd="4" destOrd="0" presId="urn:microsoft.com/office/officeart/2005/8/layout/vList4#1"/>
    <dgm:cxn modelId="{038CF953-1978-4F82-8F02-19F294660AB9}" type="presParOf" srcId="{E178944E-E9EC-42A4-85A9-DA5E9EAAB795}" destId="{CCD53549-6187-40D1-B28D-D910A71CE62A}" srcOrd="0" destOrd="0" presId="urn:microsoft.com/office/officeart/2005/8/layout/vList4#1"/>
    <dgm:cxn modelId="{2ED1E325-C357-4616-8464-97E2392217AD}" type="presParOf" srcId="{E178944E-E9EC-42A4-85A9-DA5E9EAAB795}" destId="{63C874D7-8671-4937-A38E-79F42898CFA4}" srcOrd="1" destOrd="0" presId="urn:microsoft.com/office/officeart/2005/8/layout/vList4#1"/>
    <dgm:cxn modelId="{6977B153-8776-4DE1-A053-D11C5E0699EA}" type="presParOf" srcId="{E178944E-E9EC-42A4-85A9-DA5E9EAAB795}" destId="{3EBE4BC9-068B-4F90-955C-9041E0659703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A3EC40-461C-43B9-A1A1-6E357EF7ABFE}">
      <dsp:nvSpPr>
        <dsp:cNvPr id="0" name=""/>
        <dsp:cNvSpPr/>
      </dsp:nvSpPr>
      <dsp:spPr>
        <a:xfrm>
          <a:off x="0" y="13445"/>
          <a:ext cx="8566150" cy="11722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Економічна сфера</a:t>
          </a:r>
          <a:endParaRPr lang="ru-RU" sz="3200" b="1" kern="1200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30456" y="13445"/>
        <a:ext cx="6735693" cy="1172269"/>
      </dsp:txXfrm>
    </dsp:sp>
    <dsp:sp modelId="{1A49377C-8B55-43D8-B1A5-B75AB1B76610}">
      <dsp:nvSpPr>
        <dsp:cNvPr id="0" name=""/>
        <dsp:cNvSpPr/>
      </dsp:nvSpPr>
      <dsp:spPr>
        <a:xfrm>
          <a:off x="144124" y="130675"/>
          <a:ext cx="1713230" cy="937815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9B88EF8-BE46-4824-B010-9668A15DA5DD}">
      <dsp:nvSpPr>
        <dsp:cNvPr id="0" name=""/>
        <dsp:cNvSpPr/>
      </dsp:nvSpPr>
      <dsp:spPr>
        <a:xfrm>
          <a:off x="0" y="1313469"/>
          <a:ext cx="8566150" cy="11722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Політична сфера</a:t>
          </a:r>
          <a:endParaRPr lang="ru-RU" sz="3200" b="1" kern="1200" dirty="0">
            <a:solidFill>
              <a:schemeClr val="bg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30456" y="1313469"/>
        <a:ext cx="6735693" cy="1172269"/>
      </dsp:txXfrm>
    </dsp:sp>
    <dsp:sp modelId="{5E035462-7DA1-48B3-BB8B-969440AAF04E}">
      <dsp:nvSpPr>
        <dsp:cNvPr id="0" name=""/>
        <dsp:cNvSpPr/>
      </dsp:nvSpPr>
      <dsp:spPr>
        <a:xfrm>
          <a:off x="117226" y="1406723"/>
          <a:ext cx="1713230" cy="937815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CD53549-6187-40D1-B28D-D910A71CE62A}">
      <dsp:nvSpPr>
        <dsp:cNvPr id="0" name=""/>
        <dsp:cNvSpPr/>
      </dsp:nvSpPr>
      <dsp:spPr>
        <a:xfrm>
          <a:off x="0" y="2578993"/>
          <a:ext cx="8566150" cy="11722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Соціально-культурна</a:t>
          </a:r>
          <a:endParaRPr lang="ru-RU" sz="3200" b="1" kern="12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30456" y="2578993"/>
        <a:ext cx="6735693" cy="1172269"/>
      </dsp:txXfrm>
    </dsp:sp>
    <dsp:sp modelId="{63C874D7-8671-4937-A38E-79F42898CFA4}">
      <dsp:nvSpPr>
        <dsp:cNvPr id="0" name=""/>
        <dsp:cNvSpPr/>
      </dsp:nvSpPr>
      <dsp:spPr>
        <a:xfrm>
          <a:off x="117226" y="2696220"/>
          <a:ext cx="1713230" cy="937815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CBF36-7655-4E0D-B9D2-B5341CC9E986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63EEB-07FA-49BB-8AF2-5E4078EEC79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079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9281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228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11151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36412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899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24459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971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1544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943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55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059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374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086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252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87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467DD-C8A4-4982-A4E1-344CC7953D6E}" type="datetimeFigureOut">
              <a:rPr lang="ru-RU" smtClean="0"/>
              <a:pPr/>
              <a:t>04.03.2024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6057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F%D0%B5%D0%BA%D0%BB%D0%BE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3%D1%80%D0%B5%D1%86%D1%8C%D0%BA%D0%B0_%D0%BC%D0%BE%D0%B2%D0%B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92609"/>
            <a:ext cx="11356847" cy="299923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Освітні парадигми, їх розвиток у різних суспільствах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3785616"/>
            <a:ext cx="10363200" cy="2458430"/>
          </a:xfrm>
        </p:spPr>
        <p:txBody>
          <a:bodyPr>
            <a:normAutofit fontScale="70000" lnSpcReduction="20000"/>
          </a:bodyPr>
          <a:lstStyle/>
          <a:p>
            <a:endParaRPr lang="uk-UA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ЛЕКЦІЯ 1</a:t>
            </a:r>
          </a:p>
          <a:p>
            <a:r>
              <a:rPr lang="uk-UA" sz="3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Кандидат філософських наук, доцент кафедри дидактики та методик навчання природничо-математичних дисциплін КЗ “ ЗОІППО”  ЗОР </a:t>
            </a:r>
          </a:p>
          <a:p>
            <a:r>
              <a:rPr lang="uk-UA" sz="3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Гребінь Світлана Миколаївна</a:t>
            </a:r>
            <a:endParaRPr lang="ru-RU" sz="3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352696"/>
            <a:ext cx="11329259" cy="718457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Знаннєва освітня парадигма: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4034" y="2717074"/>
            <a:ext cx="7942217" cy="2821577"/>
          </a:xfrm>
        </p:spPr>
        <p:txBody>
          <a:bodyPr/>
          <a:lstStyle/>
          <a:p>
            <a:pPr algn="just"/>
            <a:r>
              <a:rPr lang="uk-UA" sz="2800" b="1" i="1" u="sng" dirty="0" smtClean="0">
                <a:latin typeface="Times New Roman" pitchFamily="18" charset="0"/>
                <a:cs typeface="Times New Roman" pitchFamily="18" charset="0"/>
              </a:rPr>
              <a:t>Знаннєва.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 З середньовіччя,  традиційна класно-урочна система,  передача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готових», «завершених» знань.</a:t>
            </a: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522514"/>
            <a:ext cx="11329259" cy="888274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Культурологічна освітня парадигма: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952206"/>
            <a:ext cx="9392194" cy="2821577"/>
          </a:xfrm>
        </p:spPr>
        <p:txBody>
          <a:bodyPr/>
          <a:lstStyle/>
          <a:p>
            <a:pPr algn="just"/>
            <a:r>
              <a:rPr lang="uk-UA" sz="2800" b="1" i="1" u="sng" dirty="0" smtClean="0">
                <a:latin typeface="Times New Roman" pitchFamily="18" charset="0"/>
                <a:cs typeface="Times New Roman" pitchFamily="18" charset="0"/>
              </a:rPr>
              <a:t>Культурологічна.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 Орієнтує на засвоєння елементів культури, способів навчання, спілкування, поведінки.</a:t>
            </a: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287383"/>
            <a:ext cx="11329259" cy="875211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Технократична освітня парадигма: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7646" y="2834640"/>
            <a:ext cx="10450285" cy="2285999"/>
          </a:xfrm>
        </p:spPr>
        <p:txBody>
          <a:bodyPr/>
          <a:lstStyle/>
          <a:p>
            <a:pPr algn="just"/>
            <a:r>
              <a:rPr lang="uk-UA" sz="2800" b="1" i="1" u="sng" dirty="0" err="1" smtClean="0">
                <a:latin typeface="Times New Roman" pitchFamily="18" charset="0"/>
                <a:cs typeface="Times New Roman" pitchFamily="18" charset="0"/>
              </a:rPr>
              <a:t>Технократична</a:t>
            </a:r>
            <a:r>
              <a:rPr lang="uk-UA" sz="2800" b="1" i="1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 Репродуктивна діяльність учнів на основі чітких  і фіксованих еталонів знань і досвіду. Чітко визначені критерії навчання.  Технологічний процес.</a:t>
            </a: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1175657"/>
            <a:ext cx="11329259" cy="979713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Гуманістична освітня парадигма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50422" y="2730136"/>
            <a:ext cx="7916091" cy="1789613"/>
          </a:xfrm>
        </p:spPr>
        <p:txBody>
          <a:bodyPr/>
          <a:lstStyle/>
          <a:p>
            <a:pPr algn="just"/>
            <a:r>
              <a:rPr lang="uk-UA" sz="2400" b="1" i="1" u="sng" dirty="0" smtClean="0">
                <a:latin typeface="Times New Roman" pitchFamily="18" charset="0"/>
                <a:cs typeface="Times New Roman" pitchFamily="18" charset="0"/>
              </a:rPr>
              <a:t>Гуманістична.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Людина – найвища цінність. Ґрунтується на гуманістичних моральних нормах, які передбачають співпереживання, співучасть, співпрацю, надання підтримки особистості.</a:t>
            </a: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1188720"/>
            <a:ext cx="11329259" cy="940526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Педоцентрична освітня парадигма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02673" y="2756263"/>
            <a:ext cx="7458893" cy="2116184"/>
          </a:xfrm>
        </p:spPr>
        <p:txBody>
          <a:bodyPr/>
          <a:lstStyle/>
          <a:p>
            <a:pPr algn="just"/>
            <a:r>
              <a:rPr lang="uk-UA" sz="2400" b="1" i="1" u="sng" dirty="0" smtClean="0">
                <a:latin typeface="Times New Roman" pitchFamily="18" charset="0"/>
                <a:cs typeface="Times New Roman" pitchFamily="18" charset="0"/>
              </a:rPr>
              <a:t>Педоцентрична.</a:t>
            </a:r>
            <a:r>
              <a:rPr lang="uk-UA" sz="2400" i="1" dirty="0" smtClean="0"/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Виховання і навчання – головні чинники розвитку дитини,  у процесі  цього основна роль відводиться педагогу.</a:t>
            </a:r>
          </a:p>
          <a:p>
            <a:pPr algn="just"/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770709"/>
            <a:ext cx="11329259" cy="914399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Дитиноцентрична освітня парадигма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0160" y="2952206"/>
            <a:ext cx="8451669" cy="2312125"/>
          </a:xfrm>
        </p:spPr>
        <p:txBody>
          <a:bodyPr/>
          <a:lstStyle/>
          <a:p>
            <a:pPr algn="just"/>
            <a:r>
              <a:rPr lang="uk-UA" sz="2400" b="1" i="1" u="sng" dirty="0" smtClean="0">
                <a:latin typeface="Times New Roman" pitchFamily="18" charset="0"/>
                <a:cs typeface="Times New Roman" pitchFamily="18" charset="0"/>
              </a:rPr>
              <a:t>Дитиноцентрична.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Орієнтує на створення сприятливих умов для розвитку дітей; облік і розвиток індивідуально-особистісних якостей, здібностей та інтересів.</a:t>
            </a: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718457"/>
            <a:ext cx="11329259" cy="1149531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Соцієтарна освітня парадигма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11680" y="2612571"/>
            <a:ext cx="7746274" cy="1554480"/>
          </a:xfrm>
        </p:spPr>
        <p:txBody>
          <a:bodyPr/>
          <a:lstStyle/>
          <a:p>
            <a:pPr algn="just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latin typeface="Times New Roman" pitchFamily="18" charset="0"/>
                <a:cs typeface="Times New Roman" pitchFamily="18" charset="0"/>
              </a:rPr>
              <a:t>Соцієтарна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800" i="1" dirty="0" smtClean="0"/>
              <a:t>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Держава визначає характер і цілі освіти.</a:t>
            </a:r>
            <a:r>
              <a:rPr lang="ru-RU" sz="2800" i="1" dirty="0" smtClean="0"/>
              <a:t> </a:t>
            </a:r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744583"/>
            <a:ext cx="11329259" cy="1345474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Людиноорієнтована (антропологічна) освітня парадигма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01783" y="2834640"/>
            <a:ext cx="8921932" cy="2050869"/>
          </a:xfrm>
        </p:spPr>
        <p:txBody>
          <a:bodyPr/>
          <a:lstStyle/>
          <a:p>
            <a:pPr algn="just"/>
            <a:r>
              <a:rPr lang="uk-UA" sz="2800" b="1" i="1" u="sng" dirty="0" smtClean="0">
                <a:latin typeface="Times New Roman" pitchFamily="18" charset="0"/>
                <a:cs typeface="Times New Roman" pitchFamily="18" charset="0"/>
              </a:rPr>
              <a:t>Людиноорієнтовна (антропологічна).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 Орієнтація на індивідуальні особливості та інтереси всіх учасників освітнього процесу (дитини, батьків, педагогів та ін.)</a:t>
            </a: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68895" cy="2316480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Американський історик і психолог, автор науки психоісторії,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Ллойд Демоз (де Мос, Демос)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роботі «Психоісторія» (глава «Еволюція дитинства») дійшов висновку що саме поняття “дитинство” і наявність у дитини певного місця в сім’ї почало формуватися лише в середині VII століття.</a:t>
            </a:r>
            <a:endParaRPr lang="uk-UA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4034" y="2991394"/>
            <a:ext cx="8112035" cy="3448595"/>
          </a:xfrm>
        </p:spPr>
        <p:txBody>
          <a:bodyPr>
            <a:normAutofit/>
          </a:bodyPr>
          <a:lstStyle/>
          <a:p>
            <a:pPr algn="just"/>
            <a:r>
              <a:rPr lang="uk-UA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Історія дитинства – це кошмар, від якого ми тільки недавно стали прокидатися. Чим глибше в історію – тим менше турботи про дітей і тим більше у дитини ймовірність бути вбитою, покинутою, побитою, тероризованою і сексуально ображеною.</a:t>
            </a:r>
          </a:p>
          <a:p>
            <a:pPr algn="r">
              <a:buNone/>
            </a:pPr>
            <a:r>
              <a:rPr lang="uk-UA" sz="2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Ллойд Демос</a:t>
            </a:r>
            <a:endParaRPr lang="uk-UA" sz="2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571" y="195944"/>
            <a:ext cx="11678195" cy="62701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Відношення до дитини в різні історичні часи за Ллойдом де Мосом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5761" y="927463"/>
            <a:ext cx="11430000" cy="5669280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1.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Античний період аж до IV століття нашої ери. Дітовбивство. Масове жертвоприношення.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Відсторонений період – ІV-XIIІ століття нашої ери. Поширення християнської релігії по світу поступово поклало кінець шаленості дітовбивства, однак дитина все ще не вважалася людиною. Традиція – віддавати дитину третім особам на виховання.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Період амбівалентності – XIV-XVII століття. Присутні любов до дитини та боротьба з її смертним гріхом, відбуваються жорстокі фізичні покарання. У цей час дитину вважали «чистим аркушем», «податливим воском».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Нав’язувальний період – початок XVIII – XIX століття. Усе контролюється батьками. За неправильними діями відбувається покарання. Але почався поступовий відхід від будь-якого насильства над дітьми. Поступово увійшло в моду виховувати своїх дітей самостійно, а не віддавати годувальниці. 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Соціалізований період XIX – початку XX століття – період, коли замість управління волею дитини, стали направляти її в соціально адаптивному напрямку.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З’являється гуманність батьків до своїх дітей, прагнення виховувати їх на знаннях в галузі психології та педагогіки.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Допоміжний стиль (кінець XX століття) — цінується індивідуальність дитини. Цей стиль заснований на принципі: “дитина краще знає, що їй потрібно на кожному етапі свого розвитку”.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10755808" cy="947192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Безпека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2800" y="1772816"/>
            <a:ext cx="10659797" cy="4268546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УВАГА! Якщо під час лекції лунатиме сигнал тривоги, прошу  оцінити своє становище.</a:t>
            </a:r>
          </a:p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Хто відчуває себе в небезпеці, прошу вимкнути комп’ютер та піти до бомбосховища.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4" y="0"/>
            <a:ext cx="11025052" cy="1410789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Античні часи. Інфантицидна модель (до IV століття нашої ери) — характеризується масовим жертвопринесенням, вбивством дітей і насильством по відношенню до них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49976"/>
            <a:ext cx="12192000" cy="5408023"/>
          </a:xfrm>
        </p:spPr>
        <p:txBody>
          <a:bodyPr>
            <a:no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Інфантицид (дітовбивство) — умисне позбавлення життя дитини; включає вбивство новонароджених (неонатицид). 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Інфантицид практикувався на всіх континентах людьми всіх рівнів культури, від збирачів-мисливців до високих цивілізацій, будучи радше правилом, ніж винятком.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 багатьох суспільствах минулого певні форми інфантициду вважались прийнятними. 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Вбивство дітей вважалося нормальним. Коли батьки боялися, що дитину буде важко виховати або прогодувати, вони зазвичай вбивали її.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Дитину легко могли вбити через фізичні вади або з побоювань, що її буде важко прогодувати. Батьки частіше залишали в живих хлопчиків, ніж дівчаток. Наприклад,  у Мілеті (Стародавня Греція) у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228-220 рр. до н. е., було 118 синів і 28 дочок  (які мали громадянство цього міста).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Дітей часто приносили в жертву богам. Такий звичай існував у багатьох народів: ірландських кельтів, галлів, скандинавів, єгиптян, і ін. Навіть у Римі, оплоті цивілізованого світу, дитячі жертвопринесення існували напівлегально.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Умертвіння дітей вважалося нормою аж до четвертого століття нашої ери. Лише  в 374 р. н. е. був прийнятий закон, який засуджує вбивство дітей. Тим не менш, вбивство незаконних дітей було звичайною справою аж до дев’ятнадцятого століття.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Щоб зробити дітей слухняними</a:t>
            </a:r>
            <a:endParaRPr lang="uk-UA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2776" y="2160589"/>
            <a:ext cx="8059783" cy="3880773"/>
          </a:xfrm>
        </p:spPr>
        <p:txBody>
          <a:bodyPr>
            <a:normAutofit/>
          </a:bodyPr>
          <a:lstStyle/>
          <a:p>
            <a:pPr algn="just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дорослі лякали їх всякого роду страшилками. Більшість стародавніх людей погоджувалася, що добре було б постійно тримати перед дітьми зображення нічних демонів і відьом, завжди готових їх вкрасти, з1їсти, розірвати на шматки.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4" y="222069"/>
            <a:ext cx="11665131" cy="199861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Відсторонена модель (IV—XIII століття) — характеризується практикою передачі батьками дітей на виховання третім особам, відмовою від дітовбивства у зв’язку з поширенням християнства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2160589"/>
            <a:ext cx="11157615" cy="4527594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Нормальним вважалося відмовитися від дитини, відправити її до годувальниці, в монастир або в заклад для маленьких дітей, у будинок іншого знатного роду, як слуги або заручника.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В іншу сім’ю дитину могли продати, вона була звичайним товаром. У будинку до дитини ставилися як до дорослої людини, відразу навантажували її роботою. З трьох років вона могла працювати на городі чи в будинку нарівні з іншими дорослими.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Традиція віддавати дітей була настільки сильною, що існувала в Англії і в Америці до вісімнадцятого століття, у Франції - до дев’ятнадцятого, у Німеччині - до двадцятого.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У 1780 р. голова паризької поліції дає такі орієнтовні цифри: щороку в місті народжується 21000 дітей, з них 17000 посилають в села годувальницям, 2000 або 3000 відправляють у будинки для немовлят, 700 доглядаються годувальницями в будинку батьків, і лише 700 годують груддю. 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3142" y="209006"/>
            <a:ext cx="10215155" cy="13846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Відношення до д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ітей у період раннього середньовіччя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0343" y="2063931"/>
            <a:ext cx="9026434" cy="3977431"/>
          </a:xfrm>
        </p:spPr>
        <p:txBody>
          <a:bodyPr>
            <a:normAutofit/>
          </a:bodyPr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Діти завжди і скрізь погано харчувалися. Навіть у багатих сім’ях вважалося, що раціон дітей, особливо дівчаток, повинен бути дуже мізерним, а м’ясо краще давати в дуже невеликих кількостях або не давати зовсім.</a:t>
            </a: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З часів Риму хлопчики і дівчатка завжди прислуговували батькам за столом, а в середні віки всі діти, за винятком хіба що Членів королівської сім’ї, використовувалися як слуги.</a:t>
            </a: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Лише в дев'ятнадцятому столітті використання дитячої праці стало предметом обговорення.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2325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Відношення до дітей у період раннього середньовіччя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1658983"/>
            <a:ext cx="10099523" cy="4950823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У середньовіччі дітей часто виводили усім класом зі школи, щоб вони подивилися на повішення, батьки також часто брали дітей на це видовище. Вважалося, що вид страт і трупів корисний для виховання дітей.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Роль «лякала» для дітей в цей час брала на себе церква.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Після Реформації сам Бог був головним страховиськом для залякування дітей. Він «прирікає вас геєнні вогняній, як ви прирікаєте павуків або інших огидних комах вогню».</a:t>
            </a: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Геєнна –  символ Судного дня в юдаїзмі та християнстві, в ісламі є рівнозначним терміну «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  <a:hlinkClick r:id="rId2" tooltip="Пекло"/>
              </a:rPr>
              <a:t>пекло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». Згідно з християнським ученням прийде на зміну пеклу в кінці віків. 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289626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Амбівалентна модель 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XIV – XVII століття – пізнє середньовіччя </a:t>
            </a:r>
            <a:endParaRPr lang="uk-UA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5893" y="2069149"/>
            <a:ext cx="9981957" cy="388077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      Згідно із світоглядом епохи, в дітях бачать істоту, в якій борються Бог і Диявол. З одного боку, дитину люблять, але з іншого — ведуть боротьбу зі смертним гріхом — непослухом у всіх його проявах. Для викорінення гордині застосовуються жорстокі покарання.</a:t>
            </a:r>
          </a:p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      Дитині вже дозволено влитися в емоційне життя батьків. однак головне завдання батьків – «відлити» його у «форму», «викувати». У філософів від Домінічі до Локка найпопулярнішою метафорою було порівняння дітей з м'яким воском, гіпсом, глиною, яким треба надати форму. З'явилося багато посібників з виховання дітей, поширився культ Марії і немовляти Ісуса. а в мистецтві став популярним «образ турботливої матері».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935546" cy="132080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Епоха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Відродження  (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XIV —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початок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XVII 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століття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подолання духовної диктатури і деспотії церкви</a:t>
            </a:r>
            <a:endParaRPr lang="uk-UA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2160589"/>
            <a:ext cx="10008083" cy="4462280"/>
          </a:xfrm>
        </p:spPr>
        <p:txBody>
          <a:bodyPr/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Стали всерйоз говорити, що дітей не слід бити так жорстоко, і то люди, що говорили це, зазвичай погоджувалися з необхідністю биття в розумних межах.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До вісімнадцятого століття дітей не привчали ходити на горщик, а ставили їм замість цього клізми і свічки, давали проносний і блювотний, незалежно від того, чи були вони здорові або хворі.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Вважалося, що в кишечнику дітей криється щось зухвале, злісне і непокірне по відношенню до дорослих. Те, що випорожнення дитини погано пахли і виглядали, означало, що насправді десь в глибині він погано ставиться до оточуючих.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" y="169818"/>
            <a:ext cx="11756571" cy="142385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Нав’язувальна модель (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XVIII 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століття)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батьки намагаються здобути владу над розумом дитини, і вже за допомогою цієї влади контролювати її внутрішній стан, гнів, потреби, навіть саму її волю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2880" y="1580606"/>
            <a:ext cx="11834949" cy="5277394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Усі думки, вчинки, бажання, успіхи в навчанні, стан здоров’я постійно контролюються батьками. За неправильні дії відбувалося покарання. 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Виховувала дитину рідна мати: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- рано привчали ходити в туалет;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- не примушували, а вмовляли;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- іноді били, але не систематично;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- коритися змушували часто за допомогою слів, а не тільки погрозами.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Деяким педіатрам вдавалося досягти загального поліпшення піклування батьків про дітей і, як наслідок, зниження дитячої смертності, що поклало основу демографічних змін XVIII століття.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 На думку деМоса, подібний стиль виховання сприяв тому, що в суспільстві з’явилася достатня кількість людей, для яких боротьба з авторитетом стала панівною життєвою потребою і метою. Тому XVIII століття завершилося найбільшими буржуазними революціями у Франції та Америці.</a:t>
            </a:r>
          </a:p>
          <a:p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968895" cy="892629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Відношення до дітей у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XVIII 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столітті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789611"/>
            <a:ext cx="10204026" cy="4251751"/>
          </a:xfrm>
        </p:spPr>
        <p:txBody>
          <a:bodyPr>
            <a:normAutofit/>
          </a:bodyPr>
          <a:lstStyle/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Спроби обмежити тілесні покарання для дітей робилися і в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столітті, але найбільші зрушення відбулися у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сторіччі. У ХІХ столітті старомодні прочуханки почали втрачати популярність в більшій частині Європи і Америки. Найбільш затяжним цей процес виявився у Німеччині, де до цих пір 80% батьків зізнаються, що б’ють своїх дітей.</a:t>
            </a:r>
          </a:p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Коли церква перестала очолювати кампанію із залякування, з’явилися нові страшні персонажі: привиди, духи та ін. </a:t>
            </a:r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«Нянька взяла моду втихомирювати примхливу дитину наступним чином. Вона безглуздо одягається, входить в кімнату, гарчить і кричить на дитину мерзенним голосом, дратує ніжні дитячі вуха. В цей же час, підійшовши близько, жестикуляцією дає зрозуміти дитині, що вона буде зараз проковтнута».</a:t>
            </a:r>
            <a:endParaRPr lang="uk-UA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Відношення до дітей у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ІХ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столітті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1619794"/>
            <a:ext cx="10791855" cy="4976949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Традиції залякування дітей стали піддаватися нападкам лише в ХІХ столітті. 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Майже світовим звичаєм було обмеження свободи рухів дитини різними пристосуваннями. Найважливішою стороною життя дитини в її ранні роки було сповивання.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Як показали останні медичні дослідження, сповинуті діти вкрай пасивні, серцебиття у них уповільнено, кричать вони менше, сплять набагато більше, і в цілому настільки тихі і мляві, що доставляють батькам дуже мало клопоту.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Коли дитина виходила з пелюшкового віку, до неї застосовували інші способи обмеження рухливості, в кожній країні і для кожної епохи свої. Іноді дітей прив’язували до стільців, щоб вони не могли повзати.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До ХІХ століття до одягу дитини прив’язували мотузки, щоб краще стежити за нею і направляти в потрібний бік.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31372" y="470263"/>
            <a:ext cx="11329259" cy="914400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Питання для обговорення: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57646" y="1907177"/>
            <a:ext cx="8974183" cy="369678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uk-UA" sz="3200" dirty="0" smtClean="0"/>
              <a:t>  </a:t>
            </a:r>
            <a:r>
              <a:rPr lang="uk-UA" sz="3200" dirty="0" smtClean="0">
                <a:solidFill>
                  <a:srgbClr val="C00000"/>
                </a:solidFill>
              </a:rPr>
              <a:t>  </a:t>
            </a: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</a:rPr>
              <a:t>1. </a:t>
            </a: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</a:rPr>
              <a:t>Поняття “парадигма”, “освітня парадигма”.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</a:rPr>
              <a:t>2. </a:t>
            </a: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</a:rPr>
              <a:t>Різновиди освітніх парадигм у процесі історичного розвитку людства.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    </a:t>
            </a: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</a:rPr>
              <a:t>3. </a:t>
            </a: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</a:rPr>
              <a:t>Ставлення до дітей в різних соціокультурних системах та в різні історичні періоди.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xmlns="" val="35219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74320"/>
            <a:ext cx="11066175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Соціалізувальна модель (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XIX—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середина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XX 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століття)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9635" y="1280160"/>
            <a:ext cx="11077302" cy="5381897"/>
          </a:xfrm>
        </p:spPr>
        <p:txBody>
          <a:bodyPr>
            <a:normAutofit/>
          </a:bodyPr>
          <a:lstStyle/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Батьки гуманні до своїх дітей. Вони прагнуть виховувати їх, ґрунтуючись на знаннях в галузі психології та педагогіки. Намагаються сформувати особистість відповідно до її ідеалів, дати престижну освіту і краще підготувати дитину до дорослого життя.</a:t>
            </a:r>
          </a:p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Виховання дитини полягає в тренуванні її, направленні на правильний шлях. </a:t>
            </a:r>
          </a:p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Дитину вчать адаптуватися до обставин (соціалізувати).</a:t>
            </a:r>
          </a:p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З ХІХ століття батьки стали набагато частіше виявляти інтерес до своїх дітей, іноді, навіть, звільняючи мати від турбот, пов’язаних з вихованням.</a:t>
            </a:r>
          </a:p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До ХХ століття маленьких дітей було прийнято залишати самих. Батьки рідко дбали про безпеку дітей і запобігання нещасних випадків.</a:t>
            </a:r>
          </a:p>
          <a:p>
            <a:pPr algn="just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      Коли покарання биттям стало виходити з моди, знадобилися інші покарання, щоб робити дітей слухняними. Наприклад, у Х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ІІІ – ХІХ століттях стало дуже популярним замикати дітей у темряві. </a:t>
            </a:r>
            <a:endParaRPr lang="uk-UA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52697"/>
            <a:ext cx="11196803" cy="97971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Допоміжна модель (кінець XX століття) — у дитині цінується індивідуальність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1384663"/>
            <a:ext cx="10582849" cy="5159828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Головною в сім'ї стає дитина.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Цей стиль заснований на припущенні, що дитина краще, ніж батьки, знає свої потреби на кожній стадії розвитку.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У житті дитини беруть участь обидва батьки, вони розуміють і задовольняють зростаючі індивідуальні потреби дитини.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Не робиться жодних спроб дисциплінувати або формувати «риси».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Дітей не б’ють і не лають, їм прощають, якщо вони в стані стресу влаштовують сцени.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Батьки вважають нормальним бути слугою, а не старшими в сім’ї. 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Завдання батьків — максимально сприяти самореалізації дитини, не придушувати її унікальні способи самовираження і розвивати творчий потенціал.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Цей стиль виховання вимагає від батьків великої емоційної, інтелектуальної та духовної підготовки та самовіддачі. </a:t>
            </a:r>
          </a:p>
          <a:p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414" y="1916832"/>
            <a:ext cx="10561173" cy="2952328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</a:t>
            </a:r>
            <a:b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БАЖАЄМО ВАМ УСПІХУ!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14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90109" y="1"/>
            <a:ext cx="9567135" cy="764704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53143" y="908720"/>
            <a:ext cx="8543108" cy="53483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Ллойд деМос «Психоісторія» (глава «Еволюція дитинства») 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en-A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DeMause, Lloyd (1995). The History of Childhood. Northvale, New Jersey: Jason Aronson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до дітей ставилися в минулому: історія дитинства.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http://psychologis.com.ua/kak_k_detyam_otnosilis_v_proshlom_dvoe_zn__istoriya_detstva.htm</a:t>
            </a:r>
          </a:p>
          <a:p>
            <a:pPr lvl="0"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історично змінювалося ставлення до дітей.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http://prozak.info/ZHittya/Mama-i-ditina/YAk-istorichno-zminyuvalosya-stavlennya-do-ditej</a:t>
            </a:r>
          </a:p>
          <a:p>
            <a:pPr lvl="0"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1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16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833564" y="587829"/>
            <a:ext cx="8713787" cy="134547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alt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Трансфор</a:t>
            </a:r>
            <a:r>
              <a:rPr lang="uk-UA" alt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мація  та динамічний розвиток </a:t>
            </a:r>
            <a:r>
              <a:rPr lang="uk-UA" alt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endParaRPr lang="ru-RU" alt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4294967295"/>
          </p:nvPr>
        </p:nvGraphicFramePr>
        <p:xfrm>
          <a:off x="1860550" y="2971801"/>
          <a:ext cx="8566150" cy="3751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2031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9634"/>
            <a:ext cx="9381065" cy="2050869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Запити суспільства та потреби економіки  завжди диктували зміни розвитку освіти</a:t>
            </a:r>
            <a:endParaRPr lang="ru-RU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442754"/>
            <a:ext cx="8819362" cy="3435532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У процесі історичного розвитку людства змінювалось відношення дорослих до дітей та змінювалися освітні парадигми.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7384"/>
            <a:ext cx="8596668" cy="888274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Парадигма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2090057"/>
            <a:ext cx="7970278" cy="3951306"/>
          </a:xfrm>
        </p:spPr>
        <p:txBody>
          <a:bodyPr/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vi-V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Паради́гма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  <a:hlinkClick r:id="rId2" tooltip="Грецька мова"/>
              </a:rPr>
              <a:t>грец.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παράδειγμα — «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приклад», «взірець») — у загальному значенні — теоретико-методологічна модель.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Парадигма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— сукупність філософських, загальнотеоретичних основ науки; система понять і уявлень, які властиві певному період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розвитку науки, культури, цивілізації.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7384"/>
            <a:ext cx="8596668" cy="888274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Освітня парадигма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2338251"/>
            <a:ext cx="10217089" cy="237744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algn="ctr"/>
            <a:r>
              <a:rPr lang="uk-UA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Освітня парадигма 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- концептуальна модель вирішення завдань (проблем) освіти.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352696"/>
            <a:ext cx="11329259" cy="1214847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Парадигми освіти у вітчизняній та світовій  педагогіці: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6023" y="1685109"/>
            <a:ext cx="7876903" cy="4807131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1. Знаннєва. </a:t>
            </a: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2. Культурологічна. </a:t>
            </a: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3. Технократична. </a:t>
            </a: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4. Гуманістична. </a:t>
            </a: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5. Педоцентрична.</a:t>
            </a:r>
            <a:r>
              <a:rPr lang="uk-UA" sz="2800" dirty="0" smtClean="0"/>
              <a:t> 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6. Дитиноцентрична.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7. Соцієтарна.</a:t>
            </a:r>
            <a:r>
              <a:rPr lang="uk-UA" sz="2800" dirty="0" smtClean="0"/>
              <a:t> 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8. Людиноорієнтовна (антропологічна). </a:t>
            </a:r>
          </a:p>
          <a:p>
            <a:pPr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9. Сучасна парадигма (особистісно орієнтована)</a:t>
            </a:r>
          </a:p>
          <a:p>
            <a:endParaRPr lang="uk-UA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1703</TotalTime>
  <Words>2021</Words>
  <Application>Microsoft Office PowerPoint</Application>
  <PresentationFormat>Произвольный</PresentationFormat>
  <Paragraphs>132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Грань</vt:lpstr>
      <vt:lpstr>   Освітні парадигми, їх розвиток у різних суспільствах</vt:lpstr>
      <vt:lpstr>Безпека</vt:lpstr>
      <vt:lpstr>Питання для обговорення:</vt:lpstr>
      <vt:lpstr>Література</vt:lpstr>
      <vt:lpstr>Трансформація  та динамічний розвиток суспільства</vt:lpstr>
      <vt:lpstr>Запити суспільства та потреби економіки  завжди диктували зміни розвитку освіти</vt:lpstr>
      <vt:lpstr>Парадигма</vt:lpstr>
      <vt:lpstr>Освітня парадигма</vt:lpstr>
      <vt:lpstr>Парадигми освіти у вітчизняній та світовій  педагогіці:</vt:lpstr>
      <vt:lpstr>Знаннєва освітня парадигма:</vt:lpstr>
      <vt:lpstr>Культурологічна освітня парадигма:</vt:lpstr>
      <vt:lpstr>Технократична освітня парадигма:</vt:lpstr>
      <vt:lpstr>Гуманістична освітня парадигма</vt:lpstr>
      <vt:lpstr>Педоцентрична освітня парадигма</vt:lpstr>
      <vt:lpstr>Дитиноцентрична освітня парадигма</vt:lpstr>
      <vt:lpstr>Соцієтарна освітня парадигма</vt:lpstr>
      <vt:lpstr>Людиноорієнтована (антропологічна) освітня парадигма</vt:lpstr>
      <vt:lpstr>        Американський історик і психолог, автор науки психоісторії, Ллойд Демоз (де Мос, Демос) в роботі «Психоісторія» (глава «Еволюція дитинства») дійшов висновку що саме поняття “дитинство” і наявність у дитини певного місця в сім’ї почало формуватися лише в середині VII століття.</vt:lpstr>
      <vt:lpstr>Відношення до дитини в різні історичні часи за Ллойдом де Мосом</vt:lpstr>
      <vt:lpstr>Античні часи. Інфантицидна модель (до IV століття нашої ери) — характеризується масовим жертвопринесенням, вбивством дітей і насильством по відношенню до них </vt:lpstr>
      <vt:lpstr>Щоб зробити дітей слухняними</vt:lpstr>
      <vt:lpstr>Відсторонена модель (IV—XIII століття) — характеризується практикою передачі батьками дітей на виховання третім особам, відмовою від дітовбивства у зв’язку з поширенням християнства </vt:lpstr>
      <vt:lpstr>Відношення до дітей у період раннього середньовіччя</vt:lpstr>
      <vt:lpstr>Відношення до дітей у період раннього середньовіччя</vt:lpstr>
      <vt:lpstr>Амбівалентна модель XIV – XVII століття – пізнє середньовіччя </vt:lpstr>
      <vt:lpstr>Епоха Відродження  (XIV — початок XVII століття – подолання духовної диктатури і деспотії церкви</vt:lpstr>
      <vt:lpstr>Нав’язувальна модель (XVIII століття) – батьки намагаються здобути владу над розумом дитини, і вже за допомогою цієї влади контролювати її внутрішній стан, гнів, потреби, навіть саму її волю </vt:lpstr>
      <vt:lpstr>Відношення до дітей у XVIII столітті</vt:lpstr>
      <vt:lpstr>Відношення до дітей у XІХ столітті</vt:lpstr>
      <vt:lpstr>Соціалізувальна модель (XIX— середина XX століття)</vt:lpstr>
      <vt:lpstr>Допоміжна модель (кінець XX століття) — у дитині цінується індивідуальність  </vt:lpstr>
      <vt:lpstr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  БАЖАЄМО ВАМ УСПІХУ!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STEM-освіта: трансдисциплінарний підхід до навчання</dc:title>
  <dc:creator>Пользователь Windows</dc:creator>
  <cp:lastModifiedBy>Светлана</cp:lastModifiedBy>
  <cp:revision>387</cp:revision>
  <dcterms:created xsi:type="dcterms:W3CDTF">2021-05-08T06:38:37Z</dcterms:created>
  <dcterms:modified xsi:type="dcterms:W3CDTF">2024-03-04T08:23:51Z</dcterms:modified>
</cp:coreProperties>
</file>