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</p:sldMasterIdLst>
  <p:notesMasterIdLst>
    <p:notesMasterId r:id="rId13"/>
  </p:notesMasterIdLst>
  <p:sldIdLst>
    <p:sldId id="256" r:id="rId2"/>
    <p:sldId id="260" r:id="rId3"/>
    <p:sldId id="262" r:id="rId4"/>
    <p:sldId id="261" r:id="rId5"/>
    <p:sldId id="266" r:id="rId6"/>
    <p:sldId id="267" r:id="rId7"/>
    <p:sldId id="273" r:id="rId8"/>
    <p:sldId id="269" r:id="rId9"/>
    <p:sldId id="279" r:id="rId10"/>
    <p:sldId id="280" r:id="rId11"/>
    <p:sldId id="270" r:id="rId12"/>
  </p:sldIdLst>
  <p:sldSz cx="9144000" cy="6858000" type="screen4x3"/>
  <p:notesSz cx="6858000" cy="9144000"/>
  <p:custDataLst>
    <p:tags r:id="rId14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4F08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13BC02E7-9F4B-48BC-87B4-964380EA2387}" type="datetimeFigureOut">
              <a:rPr lang="ru-RU"/>
              <a:pPr>
                <a:defRPr/>
              </a:pPr>
              <a:t>26.01.2022</a:t>
            </a:fld>
            <a:endParaRPr lang="ru-RU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7A8C2EA0-41C2-4071-AF0C-40632ED969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57315-DF43-49A8-BF90-82BB8AE63FEF}" type="datetime1">
              <a:rPr lang="ru-RU"/>
              <a:pPr>
                <a:defRPr/>
              </a:pPr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D6E31-155C-4D0E-92C3-5C43B9E7E5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8B9C6-ED35-4653-98E3-C036B7EBB4CF}" type="datetime1">
              <a:rPr lang="ru-RU"/>
              <a:pPr>
                <a:defRPr/>
              </a:pPr>
              <a:t>26.01.2022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D7F33-0750-4783-BE36-60D0D3315B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14233-F20C-48E7-84FE-321F44F6E04D}" type="datetime1">
              <a:rPr lang="ru-RU"/>
              <a:pPr>
                <a:defRPr/>
              </a:pPr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2437E-E1C3-47DF-8CB8-6A89B5506B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04E90-24B9-4D77-B719-E3E0F404773E}" type="datetime1">
              <a:rPr lang="ru-RU"/>
              <a:pPr>
                <a:defRPr/>
              </a:pPr>
              <a:t>26.01.2022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B8E61-641D-42A6-AA05-5F17781227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F376843-06BA-40C5-9191-58AD1833ACF4}" type="datetime1">
              <a:rPr lang="ru-RU"/>
              <a:pPr>
                <a:defRPr/>
              </a:pPr>
              <a:t>26.01.2022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E8D8C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D0541E4-67DE-4F25-A1DF-DF96F446D1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Заголовок 1"/>
          <p:cNvSpPr>
            <a:spLocks noGrp="1"/>
          </p:cNvSpPr>
          <p:nvPr>
            <p:ph type="ctrTitle"/>
          </p:nvPr>
        </p:nvSpPr>
        <p:spPr>
          <a:xfrm>
            <a:off x="649796" y="2833785"/>
            <a:ext cx="7772400" cy="1470025"/>
          </a:xfrm>
        </p:spPr>
        <p:txBody>
          <a:bodyPr/>
          <a:lstStyle/>
          <a:p>
            <a:pPr algn="l" eaLnBrk="1" hangingPunct="1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Оздоровчий</a:t>
            </a:r>
            <a:b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фітнес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60032" y="6525344"/>
            <a:ext cx="4529138" cy="985837"/>
          </a:xfrm>
        </p:spPr>
        <p:txBody>
          <a:bodyPr/>
          <a:lstStyle/>
          <a:p>
            <a:pPr eaLnBrk="1" hangingPunct="1"/>
            <a:r>
              <a:rPr lang="uk-UA" altLang="zh-CN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Укладач: </a:t>
            </a:r>
            <a:r>
              <a:rPr lang="uk-UA" altLang="zh-CN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к.пед.н</a:t>
            </a:r>
            <a:r>
              <a:rPr lang="uk-UA" altLang="zh-CN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викладач </a:t>
            </a:r>
            <a:r>
              <a:rPr lang="uk-UA" altLang="zh-CN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Багорка</a:t>
            </a:r>
            <a:r>
              <a:rPr lang="uk-UA" altLang="zh-CN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А.М.</a:t>
            </a:r>
            <a:r>
              <a:rPr lang="ru-RU" altLang="zh-CN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2C2A36-BA83-43E3-BBB3-A84E7B9E4E0C}"/>
              </a:ext>
            </a:extLst>
          </p:cNvPr>
          <p:cNvSpPr txBox="1"/>
          <p:nvPr/>
        </p:nvSpPr>
        <p:spPr>
          <a:xfrm>
            <a:off x="827584" y="692696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Циклова комісія природничих дисциплін та фізичного виховання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4645077-6989-4F4A-8852-8B389B4FE1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7107" y="2159098"/>
            <a:ext cx="3590925" cy="28194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189BB099-333B-4BE9-95A9-3D3F26E94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B8E61-641D-42A6-AA05-5F17781227DC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11686C9-35DF-4595-94A7-8168ADC5406D}"/>
              </a:ext>
            </a:extLst>
          </p:cNvPr>
          <p:cNvSpPr txBox="1">
            <a:spLocks/>
          </p:cNvSpPr>
          <p:nvPr/>
        </p:nvSpPr>
        <p:spPr bwMode="auto">
          <a:xfrm>
            <a:off x="468313" y="274638"/>
            <a:ext cx="8218487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uk-UA" altLang="zh-CN" sz="2800" b="1" dirty="0"/>
              <a:t>Програмні результати навчання</a:t>
            </a:r>
            <a:endParaRPr lang="ru-RU" sz="4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6EC7D7-86EC-4C63-92A8-94C3469880C4}"/>
              </a:ext>
            </a:extLst>
          </p:cNvPr>
          <p:cNvSpPr txBox="1"/>
          <p:nvPr/>
        </p:nvSpPr>
        <p:spPr>
          <a:xfrm>
            <a:off x="963826" y="4277536"/>
            <a:ext cx="7704856" cy="24439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Здобувач освіти виконує визначені види рухових дій для занять масовим спортом; дотримується рекомендацій щодо тривалості та інтенсивності оздоровчої рухової активності протягом тижня; веде здоровий спосіб життя та здає встановлені тести і нормативи щорічного оцінювання фізичної підготовленості населення України.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Изображения Здоровье | Бесплатные векторы, стоковые фото и PSD">
            <a:extLst>
              <a:ext uri="{FF2B5EF4-FFF2-40B4-BE49-F238E27FC236}">
                <a16:creationId xmlns:a16="http://schemas.microsoft.com/office/drawing/2014/main" id="{717A4ECF-A91E-43C0-9662-F7BF43B19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908720"/>
            <a:ext cx="4962525" cy="3099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8860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3"/>
          <p:cNvSpPr>
            <a:spLocks noGrp="1"/>
          </p:cNvSpPr>
          <p:nvPr>
            <p:ph type="body" idx="4294967295"/>
          </p:nvPr>
        </p:nvSpPr>
        <p:spPr>
          <a:xfrm>
            <a:off x="4860032" y="5383180"/>
            <a:ext cx="4572000" cy="935510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uk-UA" altLang="zh-CN" sz="4000" dirty="0">
                <a:latin typeface="Calibri" pitchFamily="34" charset="0"/>
              </a:rPr>
              <a:t>Дякую за увагу!</a:t>
            </a:r>
            <a:endParaRPr lang="ru-RU" sz="4000" dirty="0">
              <a:latin typeface="Calibri" pitchFamily="34" charset="0"/>
            </a:endParaRPr>
          </a:p>
        </p:txBody>
      </p:sp>
      <p:pic>
        <p:nvPicPr>
          <p:cNvPr id="3" name="Picture 2" descr="D:\завантаження\фотки на аттестацию\30E42D4B-3A8B-49F2-94E2-3AB58AC4F1AB.jpeg">
            <a:extLst>
              <a:ext uri="{FF2B5EF4-FFF2-40B4-BE49-F238E27FC236}">
                <a16:creationId xmlns:a16="http://schemas.microsoft.com/office/drawing/2014/main" id="{2D62779A-5D1B-44C7-9703-D96AD48A3D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5" y="1007065"/>
            <a:ext cx="4143375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10500000" rev="0"/>
            </a:camera>
            <a:lightRig rig="threePt" dir="t"/>
          </a:scene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6A29E1A-7D1E-47F7-912D-9CBA70E4A107}"/>
              </a:ext>
            </a:extLst>
          </p:cNvPr>
          <p:cNvSpPr txBox="1"/>
          <p:nvPr/>
        </p:nvSpPr>
        <p:spPr>
          <a:xfrm>
            <a:off x="1115616" y="2204864"/>
            <a:ext cx="24482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dirty="0"/>
              <a:t>Обирай здоров’я! </a:t>
            </a:r>
            <a:r>
              <a:rPr lang="uk-UA" sz="4000" dirty="0">
                <a:sym typeface="Wingdings" panose="05000000000000000000" pitchFamily="2" charset="2"/>
              </a:rPr>
              <a:t>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7B9B17A-58D9-40EB-A25C-3153421F98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1203" y="4833760"/>
            <a:ext cx="4953000" cy="2019300"/>
          </a:xfrm>
          <a:prstGeom prst="rect">
            <a:avLst/>
          </a:prstGeom>
        </p:spPr>
      </p:pic>
      <p:sp>
        <p:nvSpPr>
          <p:cNvPr id="921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дисципліни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Оздоровчий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фітнес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9218" name="Rectangle 3"/>
          <p:cNvSpPr>
            <a:spLocks noGrp="1"/>
          </p:cNvSpPr>
          <p:nvPr>
            <p:ph type="body" idx="4294967295"/>
          </p:nvPr>
        </p:nvSpPr>
        <p:spPr>
          <a:xfrm>
            <a:off x="452903" y="1772816"/>
            <a:ext cx="8229600" cy="4221088"/>
          </a:xfrm>
        </p:spPr>
        <p:txBody>
          <a:bodyPr/>
          <a:lstStyle/>
          <a:p>
            <a:pPr algn="ctr" eaLnBrk="1" hangingPunct="1">
              <a:buNone/>
            </a:pPr>
            <a:r>
              <a:rPr lang="uk-UA" altLang="zh-CN" sz="3600" dirty="0">
                <a:latin typeface="Calibri" pitchFamily="34" charset="0"/>
              </a:rPr>
              <a:t>	</a:t>
            </a:r>
            <a:r>
              <a:rPr lang="uk-UA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ознайомлення здобувачів освіти з тенденціями розвитку сучасних технологій оздоровлення населення засобами фітнесу і </a:t>
            </a:r>
            <a:r>
              <a:rPr lang="uk-UA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визначення особливостей його впливу на </a:t>
            </a:r>
            <a:r>
              <a:rPr lang="uk-UA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організм</a:t>
            </a:r>
            <a:r>
              <a:rPr lang="uk-UA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charset="0"/>
              <a:buNone/>
            </a:pPr>
            <a:endParaRPr lang="ru-RU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404813"/>
          </a:xfrm>
        </p:spPr>
        <p:txBody>
          <a:bodyPr/>
          <a:lstStyle/>
          <a:p>
            <a:pPr eaLnBrk="1" hangingPunct="1"/>
            <a:r>
              <a:rPr lang="uk-UA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завдання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2" name="Rectangle 3"/>
          <p:cNvSpPr>
            <a:spLocks noGrp="1"/>
          </p:cNvSpPr>
          <p:nvPr>
            <p:ph type="body" idx="4294967295"/>
          </p:nvPr>
        </p:nvSpPr>
        <p:spPr>
          <a:xfrm>
            <a:off x="27642" y="836712"/>
            <a:ext cx="9144000" cy="6381750"/>
          </a:xfrm>
        </p:spPr>
        <p:txBody>
          <a:bodyPr/>
          <a:lstStyle/>
          <a:p>
            <a:pPr algn="just"/>
            <a:r>
              <a:rPr lang="ru-RU" sz="1900" dirty="0" err="1">
                <a:latin typeface="Times New Roman" panose="02020603050405020304" pitchFamily="18" charset="0"/>
              </a:rPr>
              <a:t>ознайомлення</a:t>
            </a:r>
            <a:r>
              <a:rPr lang="ru-RU" sz="1900" dirty="0">
                <a:latin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</a:rPr>
              <a:t>із</a:t>
            </a:r>
            <a:r>
              <a:rPr lang="ru-RU" sz="1900" dirty="0">
                <a:latin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</a:rPr>
              <a:t>сучасними</a:t>
            </a:r>
            <a:r>
              <a:rPr lang="ru-RU" sz="1900" dirty="0">
                <a:latin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</a:rPr>
              <a:t>напрямами</a:t>
            </a:r>
            <a:r>
              <a:rPr lang="ru-RU" sz="1900" dirty="0">
                <a:latin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</a:rPr>
              <a:t>основних</a:t>
            </a:r>
            <a:r>
              <a:rPr lang="ru-RU" sz="1900" dirty="0">
                <a:latin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</a:rPr>
              <a:t>оздоровчих</a:t>
            </a:r>
            <a:r>
              <a:rPr lang="ru-RU" sz="1900" dirty="0">
                <a:latin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</a:rPr>
              <a:t>фітнес-технологій</a:t>
            </a:r>
            <a:r>
              <a:rPr lang="ru-RU" sz="1900" dirty="0">
                <a:latin typeface="Times New Roman" panose="02020603050405020304" pitchFamily="18" charset="0"/>
              </a:rPr>
              <a:t> та </a:t>
            </a:r>
            <a:r>
              <a:rPr lang="ru-RU" sz="1900" dirty="0" err="1">
                <a:latin typeface="Times New Roman" panose="02020603050405020304" pitchFamily="18" charset="0"/>
              </a:rPr>
              <a:t>розкриття</a:t>
            </a:r>
            <a:r>
              <a:rPr lang="ru-RU" sz="1900" dirty="0">
                <a:latin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</a:rPr>
              <a:t>їхнього</a:t>
            </a:r>
            <a:r>
              <a:rPr lang="ru-RU" sz="1900" dirty="0">
                <a:latin typeface="Times New Roman" panose="02020603050405020304" pitchFamily="18" charset="0"/>
              </a:rPr>
              <a:t> </a:t>
            </a:r>
            <a:r>
              <a:rPr lang="ru-RU" sz="1900" b="0" i="0" u="none" strike="noStrike" baseline="0" dirty="0" err="1">
                <a:latin typeface="Times New Roman" panose="02020603050405020304" pitchFamily="18" charset="0"/>
              </a:rPr>
              <a:t>змісту</a:t>
            </a:r>
            <a:r>
              <a:rPr lang="ru-RU" sz="1900" b="0" i="0" u="none" strike="noStrike" baseline="0" dirty="0">
                <a:latin typeface="Times New Roman" panose="02020603050405020304" pitchFamily="18" charset="0"/>
              </a:rPr>
              <a:t>; </a:t>
            </a:r>
          </a:p>
          <a:p>
            <a:pPr algn="just"/>
            <a:r>
              <a:rPr lang="uk-UA" sz="1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опанування техніки виконання специфічних засобів різних видів фітнес-програм; </a:t>
            </a:r>
            <a:endParaRPr lang="ru-RU" sz="19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1900" b="0" i="0" u="none" strike="noStrike" baseline="0" dirty="0" err="1">
                <a:latin typeface="Times New Roman" panose="02020603050405020304" pitchFamily="18" charset="0"/>
              </a:rPr>
              <a:t>створення</a:t>
            </a:r>
            <a:r>
              <a:rPr lang="ru-RU" sz="1900" b="0" i="0" u="none" strike="noStrike" baseline="0" dirty="0">
                <a:latin typeface="Times New Roman" panose="02020603050405020304" pitchFamily="18" charset="0"/>
              </a:rPr>
              <a:t> у </a:t>
            </a:r>
            <a:r>
              <a:rPr lang="ru-RU" sz="1900" b="0" i="0" u="none" strike="noStrike" baseline="0" dirty="0" err="1">
                <a:latin typeface="Times New Roman" panose="02020603050405020304" pitchFamily="18" charset="0"/>
              </a:rPr>
              <a:t>студентів</a:t>
            </a:r>
            <a:r>
              <a:rPr lang="ru-RU" sz="19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900" b="0" i="0" u="none" strike="noStrike" baseline="0" dirty="0" err="1">
                <a:latin typeface="Times New Roman" panose="02020603050405020304" pitchFamily="18" charset="0"/>
              </a:rPr>
              <a:t>уявлення</a:t>
            </a:r>
            <a:r>
              <a:rPr lang="ru-RU" sz="1900" b="0" i="0" u="none" strike="noStrike" baseline="0" dirty="0">
                <a:latin typeface="Times New Roman" panose="02020603050405020304" pitchFamily="18" charset="0"/>
              </a:rPr>
              <a:t> про </a:t>
            </a:r>
            <a:r>
              <a:rPr lang="ru-RU" sz="1900" b="0" i="0" u="none" strike="noStrike" baseline="0" dirty="0" err="1">
                <a:latin typeface="Times New Roman" panose="02020603050405020304" pitchFamily="18" charset="0"/>
              </a:rPr>
              <a:t>особливості</a:t>
            </a:r>
            <a:r>
              <a:rPr lang="ru-RU" sz="19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900" b="0" i="0" u="none" strike="noStrike" baseline="0" dirty="0" err="1">
                <a:latin typeface="Times New Roman" panose="02020603050405020304" pitchFamily="18" charset="0"/>
              </a:rPr>
              <a:t>рухової</a:t>
            </a:r>
            <a:r>
              <a:rPr lang="ru-RU" sz="19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900" b="0" i="0" u="none" strike="noStrike" baseline="0" dirty="0" err="1">
                <a:latin typeface="Times New Roman" panose="02020603050405020304" pitchFamily="18" charset="0"/>
              </a:rPr>
              <a:t>активності</a:t>
            </a:r>
            <a:r>
              <a:rPr lang="ru-RU" sz="1900" b="0" i="0" u="none" strike="noStrike" baseline="0" dirty="0">
                <a:latin typeface="Times New Roman" panose="02020603050405020304" pitchFamily="18" charset="0"/>
              </a:rPr>
              <a:t>; </a:t>
            </a:r>
          </a:p>
          <a:p>
            <a:pPr algn="just"/>
            <a:r>
              <a:rPr lang="ru-RU" sz="1900" b="0" i="0" u="none" strike="noStrike" baseline="0" dirty="0" err="1">
                <a:latin typeface="Times New Roman" panose="02020603050405020304" pitchFamily="18" charset="0"/>
              </a:rPr>
              <a:t>навчання</a:t>
            </a:r>
            <a:r>
              <a:rPr lang="ru-RU" sz="19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900" b="0" i="0" u="none" strike="noStrike" baseline="0" dirty="0" err="1">
                <a:latin typeface="Times New Roman" panose="02020603050405020304" pitchFamily="18" charset="0"/>
              </a:rPr>
              <a:t>студентів</a:t>
            </a:r>
            <a:r>
              <a:rPr lang="ru-RU" sz="19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900" b="0" i="0" u="none" strike="noStrike" baseline="0" dirty="0" err="1">
                <a:latin typeface="Times New Roman" panose="02020603050405020304" pitchFamily="18" charset="0"/>
              </a:rPr>
              <a:t>побудові</a:t>
            </a:r>
            <a:r>
              <a:rPr lang="ru-RU" sz="1900" b="0" i="0" u="none" strike="noStrike" baseline="0" dirty="0">
                <a:latin typeface="Times New Roman" panose="02020603050405020304" pitchFamily="18" charset="0"/>
              </a:rPr>
              <a:t> занять з </a:t>
            </a:r>
            <a:r>
              <a:rPr lang="ru-RU" sz="1900" b="0" i="0" u="none" strike="noStrike" baseline="0" dirty="0" err="1">
                <a:latin typeface="Times New Roman" panose="02020603050405020304" pitchFamily="18" charset="0"/>
              </a:rPr>
              <a:t>фітнесу</a:t>
            </a:r>
            <a:r>
              <a:rPr lang="ru-RU" sz="1900" b="0" i="0" u="none" strike="noStrike" baseline="0" dirty="0">
                <a:latin typeface="Times New Roman" panose="02020603050405020304" pitchFamily="18" charset="0"/>
              </a:rPr>
              <a:t>, </a:t>
            </a:r>
            <a:r>
              <a:rPr lang="ru-RU" sz="1900" b="0" i="0" u="none" strike="noStrike" baseline="0" dirty="0" err="1">
                <a:latin typeface="Times New Roman" panose="02020603050405020304" pitchFamily="18" charset="0"/>
              </a:rPr>
              <a:t>використовуючи</a:t>
            </a:r>
            <a:r>
              <a:rPr lang="ru-RU" sz="19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900" b="0" i="0" u="none" strike="noStrike" baseline="0" dirty="0" err="1">
                <a:latin typeface="Times New Roman" panose="02020603050405020304" pitchFamily="18" charset="0"/>
              </a:rPr>
              <a:t>різні</a:t>
            </a:r>
            <a:r>
              <a:rPr lang="ru-RU" sz="19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900" b="0" i="0" u="none" strike="noStrike" baseline="0" dirty="0" err="1">
                <a:latin typeface="Times New Roman" panose="02020603050405020304" pitchFamily="18" charset="0"/>
              </a:rPr>
              <a:t>напрями</a:t>
            </a:r>
            <a:r>
              <a:rPr lang="ru-RU" sz="19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900" b="0" i="0" u="none" strike="noStrike" baseline="0" dirty="0" err="1">
                <a:latin typeface="Times New Roman" panose="02020603050405020304" pitchFamily="18" charset="0"/>
              </a:rPr>
              <a:t>оздоровчих</a:t>
            </a:r>
            <a:r>
              <a:rPr lang="ru-RU" sz="19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900" b="0" i="0" u="none" strike="noStrike" baseline="0" dirty="0" err="1">
                <a:latin typeface="Times New Roman" panose="02020603050405020304" pitchFamily="18" charset="0"/>
              </a:rPr>
              <a:t>технологій</a:t>
            </a:r>
            <a:r>
              <a:rPr lang="ru-RU" sz="1900" b="0" i="0" u="none" strike="noStrike" baseline="0" dirty="0">
                <a:latin typeface="Times New Roman" panose="02020603050405020304" pitchFamily="18" charset="0"/>
              </a:rPr>
              <a:t>. </a:t>
            </a:r>
          </a:p>
          <a:p>
            <a:pPr algn="just"/>
            <a:r>
              <a:rPr lang="uk-UA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засвоєння форм та методів контролю і самоконтролю на заняттях з фітнесу;</a:t>
            </a:r>
            <a:endParaRPr lang="ru-RU" sz="1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uk-UA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ознайомлення з шляхами попередження травм на оздоровчих заняттях.</a:t>
            </a:r>
            <a:endParaRPr lang="ru-RU" sz="1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407743C-9524-4017-A456-30356669AC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2836" y="3586579"/>
            <a:ext cx="3281164" cy="324072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3"/>
          <p:cNvSpPr>
            <a:spLocks noGrp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uk-UA" altLang="zh-CN" dirty="0"/>
              <a:t>	</a:t>
            </a:r>
            <a:r>
              <a:rPr lang="uk-UA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Перлинка дисципліни</a:t>
            </a:r>
            <a:endParaRPr lang="uk-UA" altLang="zh-C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7E7E47-BA90-4DD7-997C-1EFD6CC8B9D9}"/>
              </a:ext>
            </a:extLst>
          </p:cNvPr>
          <p:cNvSpPr txBox="1"/>
          <p:nvPr/>
        </p:nvSpPr>
        <p:spPr>
          <a:xfrm>
            <a:off x="1014175" y="3948750"/>
            <a:ext cx="76328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Варто обрати дисципліну «Оздоровчий фітнес», якщо ви бажаєте:</a:t>
            </a:r>
          </a:p>
          <a:p>
            <a:pPr marL="285750" indent="-285750" algn="just">
              <a:buFontTx/>
              <a:buChar char="-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емоційного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розвантаження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buFontTx/>
              <a:buChar char="-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якостей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сили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витривалості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гнучкості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спритності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швидкості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buFontTx/>
              <a:buChar char="-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зміцнення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кардіореспіраторної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опорно-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м’язового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апарату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buFontTx/>
              <a:buChar char="-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придбання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впевненості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собі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buFontTx/>
              <a:buChar char="-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гарного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корисного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проводження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часу.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E2F749-796D-4333-B6CD-A438C421BB26}"/>
              </a:ext>
            </a:extLst>
          </p:cNvPr>
          <p:cNvSpPr txBox="1"/>
          <p:nvPr/>
        </p:nvSpPr>
        <p:spPr>
          <a:xfrm>
            <a:off x="1835696" y="1196752"/>
            <a:ext cx="554461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 фізичної активності під музичний супровід із застосуванням різного інвентарю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18C95AF-8235-4A3F-9A87-A4D802D7C7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9084" y="2846347"/>
            <a:ext cx="1129812" cy="111415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693B0CC-1D67-4C75-B698-E3E6902B5B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957" y="682085"/>
            <a:ext cx="1860304" cy="196854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Степ аэробика: стоковые векторные изображения, иллюстрации | Depositphotos">
            <a:extLst>
              <a:ext uri="{FF2B5EF4-FFF2-40B4-BE49-F238E27FC236}">
                <a16:creationId xmlns:a16="http://schemas.microsoft.com/office/drawing/2014/main" id="{4A1D09AA-920D-4498-AD37-B25461279E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074005"/>
            <a:ext cx="33909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89" name="Rectangle 3"/>
          <p:cNvSpPr>
            <a:spLocks noGrp="1"/>
          </p:cNvSpPr>
          <p:nvPr>
            <p:ph type="body" idx="4294967295"/>
          </p:nvPr>
        </p:nvSpPr>
        <p:spPr>
          <a:xfrm>
            <a:off x="0" y="0"/>
            <a:ext cx="9144000" cy="7173913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uk-UA" altLang="zh-CN" sz="2800" b="1" dirty="0">
                <a:latin typeface="Calibri" pitchFamily="34" charset="0"/>
              </a:rPr>
              <a:t>	</a:t>
            </a:r>
            <a:r>
              <a:rPr lang="uk-UA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організації занять</a:t>
            </a:r>
            <a:endParaRPr lang="uk-UA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uk-UA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3E4CBA-C0EB-4727-8380-6238A09D85C1}"/>
              </a:ext>
            </a:extLst>
          </p:cNvPr>
          <p:cNvSpPr txBox="1"/>
          <p:nvPr/>
        </p:nvSpPr>
        <p:spPr>
          <a:xfrm>
            <a:off x="2343345" y="2682511"/>
            <a:ext cx="4689618" cy="1569660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Практичні заняття/самостійна робота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Значок в плоский дизайн гантели вектор eps ai | UIDownload">
            <a:extLst>
              <a:ext uri="{FF2B5EF4-FFF2-40B4-BE49-F238E27FC236}">
                <a16:creationId xmlns:a16="http://schemas.microsoft.com/office/drawing/2014/main" id="{033DA4E7-92E8-40B5-A7B0-8EA01A5F9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592" y="4252240"/>
            <a:ext cx="2204864" cy="220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F0A16E4-DCC4-4D5B-AEE2-59A9C376EA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189" y="615105"/>
            <a:ext cx="1504950" cy="199072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5BFE797-00CF-401E-827C-5AC93EDF6F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3648" y="1553823"/>
            <a:ext cx="1157158" cy="98318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18488" cy="201612"/>
          </a:xfrm>
        </p:spPr>
        <p:txBody>
          <a:bodyPr/>
          <a:lstStyle/>
          <a:p>
            <a:pPr eaLnBrk="1" hangingPunct="1"/>
            <a:r>
              <a:rPr lang="uk-UA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 дисципліни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6" name="Rectangle 3"/>
          <p:cNvSpPr>
            <a:spLocks noGrp="1"/>
          </p:cNvSpPr>
          <p:nvPr>
            <p:ph type="body" idx="4294967295"/>
          </p:nvPr>
        </p:nvSpPr>
        <p:spPr>
          <a:xfrm>
            <a:off x="0" y="1196752"/>
            <a:ext cx="9144000" cy="6237287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 typeface="Arial" charset="0"/>
              <a:buNone/>
            </a:pPr>
            <a:r>
              <a:rPr lang="uk-UA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Розділ 1. Фітнес як вид рухової активності</a:t>
            </a:r>
          </a:p>
          <a:p>
            <a:pPr algn="just" eaLnBrk="1" hangingPunct="1">
              <a:lnSpc>
                <a:spcPct val="90000"/>
              </a:lnSpc>
              <a:buFont typeface="Arial" charset="0"/>
              <a:buNone/>
            </a:pP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1. </a:t>
            </a:r>
            <a:r>
              <a:rPr lang="uk-UA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Загальна характеристика та різновиди фітнесу. </a:t>
            </a:r>
            <a:endParaRPr lang="uk-UA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buFont typeface="Arial" charset="0"/>
              <a:buNone/>
            </a:pP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2.</a:t>
            </a:r>
            <a:r>
              <a:rPr lang="uk-UA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Основні засоби сучасних фітнес технологій . </a:t>
            </a:r>
            <a:endParaRPr lang="uk-UA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buFont typeface="Arial" charset="0"/>
              <a:buNone/>
            </a:pP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3.</a:t>
            </a:r>
            <a:r>
              <a:rPr lang="uk-UA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Методи контролю за оздоровчим ефектом фітнес занять. </a:t>
            </a:r>
            <a:endParaRPr lang="uk-UA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buFont typeface="Arial" charset="0"/>
              <a:buNone/>
            </a:pPr>
            <a:r>
              <a:rPr lang="uk-UA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Розділ 2. Сучасні фітнес-технології</a:t>
            </a:r>
          </a:p>
          <a:p>
            <a:pPr algn="just" eaLnBrk="1" hangingPunct="1">
              <a:lnSpc>
                <a:spcPct val="90000"/>
              </a:lnSpc>
              <a:buFont typeface="Arial" charset="0"/>
              <a:buNone/>
            </a:pP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1. Оздоровчий фітнес без предметів.</a:t>
            </a:r>
          </a:p>
          <a:p>
            <a:pPr algn="just" eaLnBrk="1" hangingPunct="1">
              <a:lnSpc>
                <a:spcPct val="90000"/>
              </a:lnSpc>
              <a:buFont typeface="Arial" charset="0"/>
              <a:buNone/>
            </a:pP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2. Оздоровчий фітнес зі скакалкою.</a:t>
            </a:r>
          </a:p>
          <a:p>
            <a:pPr algn="just" eaLnBrk="1" hangingPunct="1">
              <a:lnSpc>
                <a:spcPct val="90000"/>
              </a:lnSpc>
              <a:buFont typeface="Arial" charset="0"/>
              <a:buNone/>
            </a:pP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3. Оздоровчий фітнес з </a:t>
            </a:r>
            <a:r>
              <a:rPr lang="uk-UA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нудлом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lnSpc>
                <a:spcPct val="90000"/>
              </a:lnSpc>
              <a:buFont typeface="Arial" charset="0"/>
              <a:buNone/>
            </a:pP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4. Оздоровчий фітнес з </a:t>
            </a:r>
            <a:r>
              <a:rPr lang="uk-UA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фітболом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lnSpc>
                <a:spcPct val="90000"/>
              </a:lnSpc>
              <a:buFont typeface="Arial" charset="0"/>
              <a:buNone/>
            </a:pP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5. Оздоровчий фітнес з гантелями.</a:t>
            </a:r>
          </a:p>
          <a:p>
            <a:pPr algn="just" eaLnBrk="1" hangingPunct="1">
              <a:lnSpc>
                <a:spcPct val="90000"/>
              </a:lnSpc>
              <a:buFont typeface="Arial" charset="0"/>
              <a:buNone/>
            </a:pP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6. Оздоровчий фітнес для окремих м’язових груп.</a:t>
            </a:r>
          </a:p>
          <a:p>
            <a:pPr algn="just" eaLnBrk="1" hangingPunct="1">
              <a:lnSpc>
                <a:spcPct val="90000"/>
              </a:lnSpc>
              <a:buFont typeface="Arial" charset="0"/>
              <a:buNone/>
            </a:pPr>
            <a:endParaRPr lang="uk-UA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buFont typeface="Arial" charset="0"/>
              <a:buNone/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4"/>
          <p:cNvSpPr>
            <a:spLocks noGrp="1"/>
          </p:cNvSpPr>
          <p:nvPr>
            <p:ph type="title" idx="4294967295"/>
          </p:nvPr>
        </p:nvSpPr>
        <p:spPr>
          <a:xfrm>
            <a:off x="395288" y="274638"/>
            <a:ext cx="8291512" cy="922337"/>
          </a:xfrm>
        </p:spPr>
        <p:txBody>
          <a:bodyPr/>
          <a:lstStyle/>
          <a:p>
            <a:pPr eaLnBrk="1" hangingPunct="1"/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Згідно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вимогами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освітньо-професійної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здобувачі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повинні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0" name="Line 88"/>
          <p:cNvSpPr>
            <a:spLocks noChangeShapeType="1"/>
          </p:cNvSpPr>
          <p:nvPr/>
        </p:nvSpPr>
        <p:spPr bwMode="auto">
          <a:xfrm>
            <a:off x="5524500" y="2514600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246169F2-43A2-4DF8-8DD1-1E22D0E407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0179585"/>
              </p:ext>
            </p:extLst>
          </p:nvPr>
        </p:nvGraphicFramePr>
        <p:xfrm>
          <a:off x="395536" y="1397000"/>
          <a:ext cx="8291264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2108">
                  <a:extLst>
                    <a:ext uri="{9D8B030D-6E8A-4147-A177-3AD203B41FA5}">
                      <a16:colId xmlns:a16="http://schemas.microsoft.com/office/drawing/2014/main" val="1484281388"/>
                    </a:ext>
                  </a:extLst>
                </a:gridCol>
                <a:gridCol w="4369156">
                  <a:extLst>
                    <a:ext uri="{9D8B030D-6E8A-4147-A177-3AD203B41FA5}">
                      <a16:colId xmlns:a16="http://schemas.microsoft.com/office/drawing/2014/main" val="27979621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Знати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Вміти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42961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uk-UA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Значення і місце фітнесу у системі фізичного виховання</a:t>
                      </a:r>
                      <a:endParaRPr lang="ru-RU" sz="2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uk-UA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Складати комплекси вправ для проведення занять з фітнесу</a:t>
                      </a:r>
                      <a:endParaRPr lang="ru-RU" sz="2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08439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Структуру занять з оздоровчого фітнесу</a:t>
                      </a:r>
                      <a:endParaRPr lang="ru-RU" sz="2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Підбирати інвентар та обладнання для занять з фітнесу</a:t>
                      </a:r>
                      <a:endParaRPr lang="ru-RU" sz="2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40466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Характер дозування навантаження та розподіл засобів в різних частинах фітнес заняття</a:t>
                      </a:r>
                      <a:endParaRPr lang="ru-RU" sz="2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Оцінювати власний стан здоров’я, фізичну та функціональну підготовленість</a:t>
                      </a:r>
                      <a:endParaRPr lang="ru-RU" sz="2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30965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Перелік потенційно-небезпечних з точки зору травматизму вправ</a:t>
                      </a:r>
                      <a:endParaRPr lang="ru-RU" sz="2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Володіти коректною технікою виконання вправ</a:t>
                      </a:r>
                      <a:endParaRPr lang="ru-RU" sz="2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9239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Методи дозування навантаження</a:t>
                      </a:r>
                      <a:endParaRPr lang="ru-RU" sz="2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Використовувати спеціальну термінологію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7886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Мету, </a:t>
                      </a:r>
                      <a:r>
                        <a:rPr lang="ru-RU" sz="2000" b="0" i="0" u="none" strike="noStrike" kern="1200" baseline="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завдання</a:t>
                      </a:r>
                      <a:r>
                        <a:rPr lang="ru-RU" sz="20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000" b="0" i="0" u="none" strike="noStrike" kern="1200" baseline="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зміст</a:t>
                      </a:r>
                      <a:r>
                        <a:rPr lang="ru-RU" sz="20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000" b="0" i="0" u="none" strike="noStrike" kern="1200" baseline="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види</a:t>
                      </a:r>
                      <a:r>
                        <a:rPr lang="ru-RU" sz="20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000" b="0" i="0" u="none" strike="noStrike" kern="1200" baseline="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методи</a:t>
                      </a:r>
                      <a:r>
                        <a:rPr lang="ru-RU" sz="20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i="0" u="none" strike="noStrike" kern="1200" baseline="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оздоровчих</a:t>
                      </a:r>
                      <a:r>
                        <a:rPr lang="ru-RU" sz="20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та </a:t>
                      </a:r>
                      <a:r>
                        <a:rPr lang="ru-RU" sz="2000" b="0" i="0" u="none" strike="noStrike" kern="1200" baseline="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фітнес</a:t>
                      </a:r>
                      <a:r>
                        <a:rPr lang="ru-RU" sz="20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i="0" u="none" strike="noStrike" kern="1200" baseline="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технологій</a:t>
                      </a:r>
                      <a:r>
                        <a:rPr lang="ru-RU" sz="20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Проводити елементи заняття з фітнесу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557502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476672"/>
            <a:ext cx="8229600" cy="84137"/>
          </a:xfrm>
        </p:spPr>
        <p:txBody>
          <a:bodyPr/>
          <a:lstStyle/>
          <a:p>
            <a:pPr eaLnBrk="1" hangingPunct="1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Після вивчення курсу здобувачі освіти оволодіють такими </a:t>
            </a:r>
            <a:r>
              <a:rPr lang="uk-UA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компетентностями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DA909A-1B56-44BC-AE60-EE7167FFCAC2}"/>
              </a:ext>
            </a:extLst>
          </p:cNvPr>
          <p:cNvSpPr txBox="1"/>
          <p:nvPr/>
        </p:nvSpPr>
        <p:spPr>
          <a:xfrm>
            <a:off x="318356" y="1268760"/>
            <a:ext cx="8507288" cy="5691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Здатність використовувати під час навчання та виконання професійних завдань знань про будову тіла людини та механізми життєдіяльності її організму, фізіологічні та біохімічні основи адаптації до фізичних навантажень різної спрямованості.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65405" algn="just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Здатність до загальної орієнтації у застосуванні основних теоретичних положень та технологій </a:t>
            </a:r>
            <a:r>
              <a:rPr lang="uk-UA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оздоровчо</a:t>
            </a:r>
            <a:r>
              <a:rPr lang="uk-UA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-рекреаційної рухової активності.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Здатність використовувати під час навчання та виконання професійних завдань базові знання із загальної теорії здоров’я та</a:t>
            </a:r>
            <a:r>
              <a:rPr lang="uk-UA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здатність до інтегрування знань про принципи, шляхи та умови ведення здорового способу життя.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Здатність використовувати спортивні споруди, спеціальне обладнання та інвентар. 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65405" algn="just">
              <a:lnSpc>
                <a:spcPct val="107000"/>
              </a:lnSpc>
              <a:spcAft>
                <a:spcPts val="800"/>
              </a:spcAft>
              <a:tabLst>
                <a:tab pos="186690" algn="l"/>
              </a:tabLst>
            </a:pPr>
            <a:r>
              <a:rPr lang="uk-UA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Здатність до розширення рухового досвіду з метою розвитку фізичних якостей і рухових здібностей відповідно до вікових особливостей.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Здатність забезпечувати навчальний процес необхідними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матеріалами та ресурсами, які спрямовано на гармонійний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розвиток учасників навчального процесу.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65405" algn="just">
              <a:lnSpc>
                <a:spcPct val="95000"/>
              </a:lnSpc>
              <a:spcAft>
                <a:spcPts val="800"/>
              </a:spcAft>
              <a:tabLst>
                <a:tab pos="186690" algn="l"/>
              </a:tabLst>
            </a:pPr>
            <a:r>
              <a:rPr lang="uk-UA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 Здатність оволодівати базовими і новими видами фізкультурної </a:t>
            </a:r>
          </a:p>
          <a:p>
            <a:pPr marR="65405" algn="just">
              <a:lnSpc>
                <a:spcPct val="95000"/>
              </a:lnSpc>
              <a:spcAft>
                <a:spcPts val="800"/>
              </a:spcAft>
              <a:tabLst>
                <a:tab pos="186690" algn="l"/>
              </a:tabLst>
            </a:pPr>
            <a:r>
              <a:rPr lang="uk-UA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діял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ьності.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Радостный смайлик">
            <a:extLst>
              <a:ext uri="{FF2B5EF4-FFF2-40B4-BE49-F238E27FC236}">
                <a16:creationId xmlns:a16="http://schemas.microsoft.com/office/drawing/2014/main" id="{CADBF422-64B2-484F-9F6D-072E5474C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972" y="4838835"/>
            <a:ext cx="2048621" cy="2028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 idx="4294967295"/>
          </p:nvPr>
        </p:nvSpPr>
        <p:spPr>
          <a:xfrm>
            <a:off x="468313" y="274638"/>
            <a:ext cx="8218487" cy="490537"/>
          </a:xfrm>
        </p:spPr>
        <p:txBody>
          <a:bodyPr/>
          <a:lstStyle/>
          <a:p>
            <a:pPr eaLnBrk="1" hangingPunct="1"/>
            <a:r>
              <a:rPr lang="uk-UA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Міждисциплінарні зв’язки та цільова аудиторія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D6BA47-F8D3-463F-8EA0-1F486DA445AC}"/>
              </a:ext>
            </a:extLst>
          </p:cNvPr>
          <p:cNvSpPr txBox="1"/>
          <p:nvPr/>
        </p:nvSpPr>
        <p:spPr>
          <a:xfrm>
            <a:off x="468313" y="1412776"/>
            <a:ext cx="25202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ЦА: здобувачі освіти всіх спеціальностей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E38A54-58CF-46F1-B3FB-5DC736B740E6}"/>
              </a:ext>
            </a:extLst>
          </p:cNvPr>
          <p:cNvSpPr txBox="1"/>
          <p:nvPr/>
        </p:nvSpPr>
        <p:spPr>
          <a:xfrm>
            <a:off x="4644008" y="3460366"/>
            <a:ext cx="41293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МЗ: теорія і методика фізичного виховання, фізична культура, гімнастика з методиками викладання, аеробіка, фізіологія, анатомія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F50186B-B546-4A98-B86B-DC86073458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955" y="3773372"/>
            <a:ext cx="3019425" cy="267652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37CA2C6-A2C8-4648-A0DE-3AD8807EE2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8152" y="952500"/>
            <a:ext cx="3505200" cy="24765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c5ff40a91f3891e785b6855043e19d044351"/>
</p:tagLst>
</file>

<file path=ppt/theme/theme1.xml><?xml version="1.0" encoding="utf-8"?>
<a:theme xmlns:a="http://schemas.openxmlformats.org/drawingml/2006/main" name="Тема Office">
  <a:themeElements>
    <a:clrScheme name="Соседство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Тема 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891</TotalTime>
  <Words>616</Words>
  <Application>Microsoft Office PowerPoint</Application>
  <PresentationFormat>Экран (4:3)</PresentationFormat>
  <Paragraphs>69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Тема Office</vt:lpstr>
      <vt:lpstr>Оздоровчий  фітнес </vt:lpstr>
      <vt:lpstr>Мета дисципліни «Оздоровчий фітнес»</vt:lpstr>
      <vt:lpstr>Основні завдання</vt:lpstr>
      <vt:lpstr>Презентация PowerPoint</vt:lpstr>
      <vt:lpstr>Презентация PowerPoint</vt:lpstr>
      <vt:lpstr>Програма дисципліни</vt:lpstr>
      <vt:lpstr>Згідно з вимогами освітньо-професійної програми здобувачі освіти повинні</vt:lpstr>
      <vt:lpstr>Після вивчення курсу здобувачі освіти оволодіють такими компетентностями:</vt:lpstr>
      <vt:lpstr>Міждисциплінарні зв’язки та цільова аудиторія</vt:lpstr>
      <vt:lpstr>Презентация PowerPoint</vt:lpstr>
      <vt:lpstr>Презентация PowerPoint</vt:lpstr>
    </vt:vector>
  </TitlesOfParts>
  <Company>http://presentation-creation.ru/powerpoint-templates.html</Company>
  <LinksUpToDate>false</LinksUpToDate>
  <SharedDoc>false</SharedDoc>
  <HyperlinkBase>http://presentation-creation.ru/powerpoint-templates.html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Красочный абстрактный фон - шаблон презентации с сайта http://presentation-creation.ru</dc:title>
  <dc:creator>obstinate</dc:creator>
  <dc:description>Шаблон презентации с сайта http://presentation-creation.ru/</dc:description>
  <cp:lastModifiedBy>admin</cp:lastModifiedBy>
  <cp:revision>45</cp:revision>
  <dcterms:created xsi:type="dcterms:W3CDTF">2017-10-03T10:03:42Z</dcterms:created>
  <dcterms:modified xsi:type="dcterms:W3CDTF">2022-01-27T09:12:06Z</dcterms:modified>
</cp:coreProperties>
</file>