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8" r:id="rId4"/>
    <p:sldId id="269" r:id="rId5"/>
    <p:sldId id="270" r:id="rId6"/>
    <p:sldId id="272" r:id="rId7"/>
    <p:sldId id="266" r:id="rId8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EFC"/>
    <a:srgbClr val="5ED1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130" autoAdjust="0"/>
    <p:restoredTop sz="87621" autoAdjust="0"/>
  </p:normalViewPr>
  <p:slideViewPr>
    <p:cSldViewPr>
      <p:cViewPr varScale="1">
        <p:scale>
          <a:sx n="100" d="100"/>
          <a:sy n="100" d="100"/>
        </p:scale>
        <p:origin x="-402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94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  <a:extLst/>
          </a:lstStyle>
          <a:p>
            <a:pPr>
              <a:defRPr/>
            </a:pPr>
            <a:fld id="{4C5851DD-3DB0-4992-A8AA-3F3871BCD63D}" type="datetimeFigureOut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  <a:extLst/>
          </a:lstStyle>
          <a:p>
            <a:pPr>
              <a:defRPr/>
            </a:pPr>
            <a:fld id="{94BB8741-7BB1-4D93-BB8F-2A032072434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62426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uk-UA" sz="1400" b="1">
                <a:latin typeface="Arial" charset="0"/>
                <a:cs typeface="Arial" charset="0"/>
              </a:rPr>
              <a:t>Слайд 1</a:t>
            </a:r>
            <a:endParaRPr sz="1400" b="1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sz="1400">
                <a:latin typeface="Arial" charset="0"/>
                <a:cs typeface="Arial" charset="0"/>
              </a:rPr>
              <a:t>Високоповажний головуючий, високоповажні члени спеціалізованої вченої ради, опоненти, присутні!</a:t>
            </a:r>
            <a:endParaRPr sz="140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uk-UA" sz="140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sz="1400">
                <a:latin typeface="Arial" charset="0"/>
                <a:cs typeface="Arial" charset="0"/>
              </a:rPr>
              <a:t>До Вашої уваги пропонуються результати дисертаційного дослідження «</a:t>
            </a:r>
            <a:r>
              <a:rPr lang="uk-UA" sz="1400" b="1">
                <a:latin typeface="Arial" charset="0"/>
                <a:cs typeface="Arial" charset="0"/>
              </a:rPr>
              <a:t>Формування професійної компетентності майбутніх учителів фізичної культури у процесі вивчення природничо-наукових дисциплін»</a:t>
            </a:r>
            <a:endParaRPr/>
          </a:p>
        </p:txBody>
      </p:sp>
      <p:sp>
        <p:nvSpPr>
          <p:cNvPr id="37892" name="Rectangl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95D18A2-0E4F-4611-AAB2-E65CE6ED9E7C}" type="slidenum">
              <a:rPr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BB8741-7BB1-4D93-BB8F-2A032072434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77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4478338"/>
            <a:ext cx="9144000" cy="66516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9"/>
          <p:cNvSpPr/>
          <p:nvPr/>
        </p:nvSpPr>
        <p:spPr>
          <a:xfrm>
            <a:off x="-9525" y="4540250"/>
            <a:ext cx="2249488" cy="5349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10"/>
          <p:cNvSpPr/>
          <p:nvPr/>
        </p:nvSpPr>
        <p:spPr>
          <a:xfrm>
            <a:off x="2359025" y="4533900"/>
            <a:ext cx="6784975" cy="5334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/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/>
          <a:lstStyle>
            <a:lvl1pPr eaLnBrk="1" latinLnBrk="0" hangingPunct="1">
              <a:defRPr kumimoji="0" lang="ru-RU" cap="all" baseline="0"/>
            </a:lvl1pPr>
            <a:extLst/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363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20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D9B6B17-8EBD-4C29-AA10-58DC6E99CA5D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177800"/>
            <a:ext cx="5867400" cy="273050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986820B-7132-4949-8923-8DAE0DCA055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060822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28E5D-E89A-4A4D-8A07-0B609C60FA2F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18B49-70AC-4A43-A13E-5538AB96983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38451193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/>
          <a:lstStyle>
            <a:lvl1pPr eaLnBrk="1" latinLnBrk="0" hangingPunct="1">
              <a:buNone/>
              <a:defRPr kumimoji="0" lang="ru-RU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ru-RU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31C11B-6D3B-4B81-95AC-C16493136C88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7050"/>
          </a:xfrm>
        </p:spPr>
        <p:txBody>
          <a:bodyPr>
            <a:noAutofit/>
          </a:bodyPr>
          <a:lstStyle>
            <a:lvl1pPr eaLnBrk="1" latinLnBrk="0" hangingPunct="1">
              <a:defRPr kumimoji="0" lang="ru-RU" sz="24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DF9E5C-1465-4658-BDE3-1F4394AF673D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56276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953FBBC4-4FA9-42BE-B165-FB984997F9F0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4A527342-2641-483F-8A7C-45F8D6691F64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09378770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/>
          <a:lstStyle>
            <a:lvl1pPr eaLnBrk="1" latinLnBrk="0" hangingPunct="1">
              <a:defRPr kumimoji="0" lang="ru-RU"/>
            </a:lvl1pPr>
            <a:extLst/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lvl1pPr marL="320040" indent="-320040">
              <a:buFontTx/>
              <a:buBlip>
                <a:blip r:embed="rId2"/>
              </a:buBlip>
              <a:defRPr/>
            </a:lvl1pPr>
            <a:lvl2pPr marL="640080" indent="-274320">
              <a:buFont typeface="Arial" pitchFamily="34" charset="0"/>
              <a:buChar char="•"/>
              <a:defRPr/>
            </a:lvl2pPr>
            <a:extLst/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lvl1pPr marL="320040" indent="-320040" eaLnBrk="1" latinLnBrk="0" hangingPunct="1">
              <a:buFontTx/>
              <a:buBlip>
                <a:blip r:embed="rId2"/>
              </a:buBlip>
              <a:defRPr/>
            </a:lvl1pPr>
            <a:lvl2pPr marL="640080" indent="-274320" eaLnBrk="1" latinLnBrk="0" hangingPunct="1">
              <a:buFont typeface="Arial" pitchFamily="34" charset="0"/>
              <a:buChar char="•"/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  <a:extLst/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CADC46E4-AEC0-4A3A-AE55-B85DE6CD7CF4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21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21F11C6F-6C94-4A61-BD65-88985EA163E0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1795128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2CF12-AC1B-4713-9B93-722667EB4589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0E52B-FEE4-49D9-83F0-810D2002FE0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67868182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0CC35D-E1A8-472F-8489-D7A4D11B4985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6CFB102-B338-468A-A480-D72E3CB56C7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06914537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/>
          <a:lstStyle>
            <a:lvl1pPr algn="l" eaLnBrk="1" latinLnBrk="0" hangingPunct="1">
              <a:buNone/>
              <a:defRPr kumimoji="0" lang="ru-RU" sz="4200" b="0"/>
            </a:lvl1pPr>
            <a:extLst/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443E4-0386-4BC9-95EA-69234BD0B5C9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D9F21-B054-482A-9AA3-3A514A0EF6A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55367627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9525" y="3429000"/>
            <a:ext cx="9144000" cy="6651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-9525" y="3497263"/>
            <a:ext cx="1463675" cy="5349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Rectangle 9"/>
          <p:cNvSpPr/>
          <p:nvPr/>
        </p:nvSpPr>
        <p:spPr>
          <a:xfrm>
            <a:off x="1544638" y="3490913"/>
            <a:ext cx="7589837" cy="5349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Rectangle 10"/>
          <p:cNvSpPr/>
          <p:nvPr/>
        </p:nvSpPr>
        <p:spPr>
          <a:xfrm>
            <a:off x="1447800" y="0"/>
            <a:ext cx="100013" cy="51498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700"/>
            </a:lvl1pPr>
            <a:lvl2pPr eaLnBrk="1" latinLnBrk="0" hangingPunct="1">
              <a:buFontTx/>
              <a:buNone/>
              <a:defRPr kumimoji="0" lang="ru-RU" sz="1200"/>
            </a:lvl2pPr>
            <a:lvl3pPr eaLnBrk="1" latinLnBrk="0" hangingPunct="1">
              <a:buFontTx/>
              <a:buNone/>
              <a:defRPr kumimoji="0" lang="ru-RU" sz="1000"/>
            </a:lvl3pPr>
            <a:lvl4pPr eaLnBrk="1" latinLnBrk="0" hangingPunct="1">
              <a:buFontTx/>
              <a:buNone/>
              <a:defRPr kumimoji="0" lang="ru-RU" sz="900"/>
            </a:lvl4pPr>
            <a:lvl5pPr eaLnBrk="1" latinLnBrk="0" hangingPunct="1">
              <a:buFontTx/>
              <a:buNone/>
              <a:defRPr kumimoji="0" lang="ru-RU"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ru-RU"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4638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0E82488C-1249-42F0-B536-C163095BE635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8"/>
            <a:ext cx="1447800" cy="498475"/>
          </a:xfrm>
        </p:spPr>
        <p:txBody>
          <a:bodyPr rtlCol="0"/>
          <a:lstStyle>
            <a:lvl1pPr eaLnBrk="1" latinLnBrk="0" hangingPunct="1">
              <a:defRPr kumimoji="0" lang="ru-RU" sz="2800"/>
            </a:lvl1pPr>
            <a:extLst/>
          </a:lstStyle>
          <a:p>
            <a:pPr>
              <a:defRPr/>
            </a:pPr>
            <a:fld id="{2DD8C567-81B7-4106-8D60-CAE552F2FD00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300"/>
            <a:ext cx="4572000" cy="273050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870291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113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352550"/>
            <a:ext cx="815340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4638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ru-RU" sz="14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9AF579E-8084-4C38-8E27-38E48890EE99}" type="datetime1">
              <a:rPr lang="ru-RU"/>
              <a:pPr>
                <a:defRPr/>
              </a:pPr>
              <a:t>02.04.2024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4686300"/>
            <a:ext cx="5421313" cy="273050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ru-RU" sz="14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1095375"/>
            <a:ext cx="9144000" cy="2397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1128713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90550" y="1128713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950"/>
            <a:ext cx="533400" cy="182563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ru-RU" sz="1400" b="1"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F16B673-6D39-4D99-B469-0D477C72F5C8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03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117475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0" r:id="rId2"/>
    <p:sldLayoutId id="2147483684" r:id="rId3"/>
    <p:sldLayoutId id="2147483685" r:id="rId4"/>
    <p:sldLayoutId id="2147483686" r:id="rId5"/>
    <p:sldLayoutId id="2147483681" r:id="rId6"/>
    <p:sldLayoutId id="2147483687" r:id="rId7"/>
    <p:sldLayoutId id="2147483682" r:id="rId8"/>
    <p:sldLayoutId id="2147483688" r:id="rId9"/>
  </p:sldLayoutIdLst>
  <p:transition spd="slow"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9pPr>
      <a:extLst/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lang="ru-RU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lang="ru-RU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189BF"/>
        </a:buClr>
        <a:buSzPct val="75000"/>
        <a:buFont typeface="Wingdings" pitchFamily="2" charset="2"/>
        <a:buChar char="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FEB602"/>
        </a:buClr>
        <a:buSzPct val="65000"/>
        <a:buFont typeface="Wingdings" pitchFamily="2" charset="2"/>
        <a:buChar char="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/>
          </p:cNvSpPr>
          <p:nvPr>
            <p:ph type="subTitle" idx="1"/>
          </p:nvPr>
        </p:nvSpPr>
        <p:spPr>
          <a:xfrm>
            <a:off x="2362200" y="4537075"/>
            <a:ext cx="6515100" cy="514350"/>
          </a:xfrm>
        </p:spPr>
        <p:txBody>
          <a:bodyPr/>
          <a:lstStyle/>
          <a:p>
            <a:pPr>
              <a:lnSpc>
                <a:spcPts val="1600"/>
              </a:lnSpc>
              <a:spcBef>
                <a:spcPct val="0"/>
              </a:spcBef>
            </a:pPr>
            <a:r>
              <a:rPr lang="uk-UA" sz="1600" dirty="0" err="1" smtClean="0"/>
              <a:t>Літвінова-Головань</a:t>
            </a:r>
            <a:r>
              <a:rPr lang="uk-UA" sz="1600" dirty="0" smtClean="0"/>
              <a:t> Ольга Павлівна, </a:t>
            </a:r>
            <a:r>
              <a:rPr lang="uk-UA" sz="1600" dirty="0"/>
              <a:t>кандидат педагогічних наук, доцент</a:t>
            </a:r>
            <a:endParaRPr sz="1600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411760" y="1923678"/>
            <a:ext cx="6477000" cy="20383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accent4"/>
                </a:solidFill>
              </a:rPr>
              <a:t> </a:t>
            </a:r>
            <a:br>
              <a:rPr lang="uk-UA" sz="2000" b="1" dirty="0">
                <a:solidFill>
                  <a:schemeClr val="accent4"/>
                </a:solidFill>
              </a:rPr>
            </a:br>
            <a:r>
              <a:rPr lang="uk-UA" sz="2000" b="1" dirty="0">
                <a:solidFill>
                  <a:schemeClr val="accent4"/>
                </a:solidFill>
              </a:rPr>
              <a:t>нормативи з фізичної культури</a:t>
            </a:r>
            <a:br>
              <a:rPr lang="uk-UA" sz="2000" b="1" dirty="0">
                <a:solidFill>
                  <a:schemeClr val="accent4"/>
                </a:solidFill>
              </a:rPr>
            </a:br>
            <a:r>
              <a:rPr lang="uk-UA" sz="2000" b="1" dirty="0">
                <a:solidFill>
                  <a:schemeClr val="accent4"/>
                </a:solidFill>
              </a:rPr>
              <a:t>2 семестр</a:t>
            </a:r>
            <a:r>
              <a:rPr lang="ru-RU" sz="2000" dirty="0"/>
              <a:t/>
            </a:r>
            <a:br>
              <a:rPr lang="ru-RU" sz="2000" dirty="0"/>
            </a:br>
            <a:endParaRPr sz="2000" b="1" dirty="0">
              <a:solidFill>
                <a:schemeClr val="accent4"/>
              </a:solidFill>
            </a:endParaRPr>
          </a:p>
        </p:txBody>
      </p:sp>
      <p:sp>
        <p:nvSpPr>
          <p:cNvPr id="8196" name="Rectangle 4"/>
          <p:cNvSpPr txBox="1">
            <a:spLocks/>
          </p:cNvSpPr>
          <p:nvPr/>
        </p:nvSpPr>
        <p:spPr bwMode="auto">
          <a:xfrm>
            <a:off x="2378075" y="514350"/>
            <a:ext cx="65151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uk-UA" dirty="0">
                <a:solidFill>
                  <a:srgbClr val="FFFFFF"/>
                </a:solidFill>
              </a:rPr>
              <a:t>Економіко-правничий фаховий коледж ЗНУ</a:t>
            </a:r>
          </a:p>
          <a:p>
            <a:pPr algn="ctr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uk-UA" dirty="0">
              <a:solidFill>
                <a:srgbClr val="FFFFFF"/>
              </a:solidFill>
            </a:endParaRPr>
          </a:p>
        </p:txBody>
      </p:sp>
      <p:sp>
        <p:nvSpPr>
          <p:cNvPr id="8197" name="Rectangle 4"/>
          <p:cNvSpPr txBox="1">
            <a:spLocks/>
          </p:cNvSpPr>
          <p:nvPr/>
        </p:nvSpPr>
        <p:spPr bwMode="auto">
          <a:xfrm>
            <a:off x="2339752" y="1203598"/>
            <a:ext cx="64801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uk-UA" sz="2000" dirty="0">
                <a:solidFill>
                  <a:srgbClr val="FFFFFF"/>
                </a:solidFill>
              </a:rPr>
              <a:t>Фізична культура, фізичне виховання </a:t>
            </a:r>
          </a:p>
        </p:txBody>
      </p:sp>
      <p:sp>
        <p:nvSpPr>
          <p:cNvPr id="8198" name="Rectangle 4"/>
          <p:cNvSpPr txBox="1">
            <a:spLocks/>
          </p:cNvSpPr>
          <p:nvPr/>
        </p:nvSpPr>
        <p:spPr bwMode="auto">
          <a:xfrm>
            <a:off x="417513" y="4587875"/>
            <a:ext cx="12906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uk-UA" dirty="0">
                <a:solidFill>
                  <a:srgbClr val="FFFFFF"/>
                </a:solidFill>
              </a:rPr>
              <a:t>Запоріжжя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2484438" y="3579813"/>
            <a:ext cx="6551612" cy="77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</a:pPr>
            <a:endParaRPr lang="uk-UA" dirty="0"/>
          </a:p>
          <a:p>
            <a:pPr algn="ctr" eaLnBrk="1" hangingPunct="1">
              <a:lnSpc>
                <a:spcPts val="1600"/>
              </a:lnSpc>
            </a:pPr>
            <a:endParaRPr lang="ru-RU" dirty="0"/>
          </a:p>
          <a:p>
            <a:pPr eaLnBrk="1" hangingPunct="1"/>
            <a:endParaRPr lang="ru-RU" dirty="0"/>
          </a:p>
        </p:txBody>
      </p:sp>
      <p:pic>
        <p:nvPicPr>
          <p:cNvPr id="11" name="Рисунок 1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627534"/>
            <a:ext cx="2376264" cy="179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9442A72-93FC-4DC5-AB0A-6087B7096221}"/>
              </a:ext>
            </a:extLst>
          </p:cNvPr>
          <p:cNvSpPr txBox="1"/>
          <p:nvPr/>
        </p:nvSpPr>
        <p:spPr>
          <a:xfrm>
            <a:off x="683568" y="267495"/>
            <a:ext cx="7848872" cy="2759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Надсилаємо самостійне завдання 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uk-UA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мудл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підписуємо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ПІБ____________________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 навчання__________________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Медична група: </a:t>
            </a:r>
            <a:r>
              <a:rPr lang="uk-UA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основна, підготовча, спеціальна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Скільки повторень: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Атестація: прес (куток) ____, згинання-розгинання рук (віджимання)_____, </a:t>
            </a:r>
            <a:r>
              <a:rPr lang="uk-UA" sz="1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“стілець</a:t>
            </a:r>
            <a:r>
              <a:rPr lang="uk-UA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“човник”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</a:t>
            </a:r>
            <a:r>
              <a:rPr lang="uk-UA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uk-UA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.04</a:t>
            </a:r>
            <a:r>
              <a:rPr lang="uk-UA" sz="180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.24 </a:t>
            </a:r>
            <a:r>
              <a:rPr lang="uk-UA" sz="180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uk-UA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uk-UA" sz="180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.04.24р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dirty="0" smtClean="0">
                <a:solidFill>
                  <a:srgbClr val="BF9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35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1E8D021-C1B9-4246-A660-29A534A164B2}"/>
              </a:ext>
            </a:extLst>
          </p:cNvPr>
          <p:cNvSpPr txBox="1"/>
          <p:nvPr/>
        </p:nvSpPr>
        <p:spPr>
          <a:xfrm>
            <a:off x="323528" y="123478"/>
            <a:ext cx="4572000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ПРЕС </a:t>
            </a:r>
            <a:r>
              <a:rPr lang="uk-UA" sz="18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“куток”</a:t>
            </a:r>
            <a:r>
              <a:rPr lang="uk-UA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дівчата: </a:t>
            </a:r>
            <a:r>
              <a:rPr lang="uk-UA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endParaRPr lang="ru-RU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="" xmlns:a16="http://schemas.microsoft.com/office/drawing/2014/main" id="{FF3B8B7D-B8EC-410F-A161-8A4A0F528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4122887"/>
              </p:ext>
            </p:extLst>
          </p:nvPr>
        </p:nvGraphicFramePr>
        <p:xfrm>
          <a:off x="259396" y="564632"/>
          <a:ext cx="4876913" cy="728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949">
                  <a:extLst>
                    <a:ext uri="{9D8B030D-6E8A-4147-A177-3AD203B41FA5}">
                      <a16:colId xmlns="" xmlns:a16="http://schemas.microsoft.com/office/drawing/2014/main" val="287621390"/>
                    </a:ext>
                  </a:extLst>
                </a:gridCol>
                <a:gridCol w="794839">
                  <a:extLst>
                    <a:ext uri="{9D8B030D-6E8A-4147-A177-3AD203B41FA5}">
                      <a16:colId xmlns="" xmlns:a16="http://schemas.microsoft.com/office/drawing/2014/main" val="1105002066"/>
                    </a:ext>
                  </a:extLst>
                </a:gridCol>
                <a:gridCol w="796566">
                  <a:extLst>
                    <a:ext uri="{9D8B030D-6E8A-4147-A177-3AD203B41FA5}">
                      <a16:colId xmlns="" xmlns:a16="http://schemas.microsoft.com/office/drawing/2014/main" val="148947738"/>
                    </a:ext>
                  </a:extLst>
                </a:gridCol>
                <a:gridCol w="796566">
                  <a:extLst>
                    <a:ext uri="{9D8B030D-6E8A-4147-A177-3AD203B41FA5}">
                      <a16:colId xmlns="" xmlns:a16="http://schemas.microsoft.com/office/drawing/2014/main" val="1298945096"/>
                    </a:ext>
                  </a:extLst>
                </a:gridCol>
                <a:gridCol w="796566">
                  <a:extLst>
                    <a:ext uri="{9D8B030D-6E8A-4147-A177-3AD203B41FA5}">
                      <a16:colId xmlns="" xmlns:a16="http://schemas.microsoft.com/office/drawing/2014/main" val="3416401167"/>
                    </a:ext>
                  </a:extLst>
                </a:gridCol>
                <a:gridCol w="797427">
                  <a:extLst>
                    <a:ext uri="{9D8B030D-6E8A-4147-A177-3AD203B41FA5}">
                      <a16:colId xmlns="" xmlns:a16="http://schemas.microsoft.com/office/drawing/2014/main" val="1572810687"/>
                    </a:ext>
                  </a:extLst>
                </a:gridCol>
              </a:tblGrid>
              <a:tr h="1701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бали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42571078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</a:t>
                      </a:r>
                      <a:r>
                        <a:rPr lang="uk-UA" sz="1400" dirty="0" smtClean="0">
                          <a:effectLst/>
                        </a:rPr>
                        <a:t>секунд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17-22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23-27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28-32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33-38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39-45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8759938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4709B03-63EB-43C6-8827-EE94672A34D5}"/>
              </a:ext>
            </a:extLst>
          </p:cNvPr>
          <p:cNvSpPr txBox="1"/>
          <p:nvPr/>
        </p:nvSpPr>
        <p:spPr>
          <a:xfrm>
            <a:off x="3059832" y="1301868"/>
            <a:ext cx="4572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хлопці: 30-53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="" xmlns:a16="http://schemas.microsoft.com/office/drawing/2014/main" id="{65C0909C-F79C-4113-AAD6-645839323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81656015"/>
              </p:ext>
            </p:extLst>
          </p:nvPr>
        </p:nvGraphicFramePr>
        <p:xfrm>
          <a:off x="304818" y="1730157"/>
          <a:ext cx="4852564" cy="68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937">
                  <a:extLst>
                    <a:ext uri="{9D8B030D-6E8A-4147-A177-3AD203B41FA5}">
                      <a16:colId xmlns="" xmlns:a16="http://schemas.microsoft.com/office/drawing/2014/main" val="2682747728"/>
                    </a:ext>
                  </a:extLst>
                </a:gridCol>
                <a:gridCol w="792010">
                  <a:extLst>
                    <a:ext uri="{9D8B030D-6E8A-4147-A177-3AD203B41FA5}">
                      <a16:colId xmlns="" xmlns:a16="http://schemas.microsoft.com/office/drawing/2014/main" val="84462672"/>
                    </a:ext>
                  </a:extLst>
                </a:gridCol>
                <a:gridCol w="792010">
                  <a:extLst>
                    <a:ext uri="{9D8B030D-6E8A-4147-A177-3AD203B41FA5}">
                      <a16:colId xmlns="" xmlns:a16="http://schemas.microsoft.com/office/drawing/2014/main" val="1944064851"/>
                    </a:ext>
                  </a:extLst>
                </a:gridCol>
                <a:gridCol w="792010">
                  <a:extLst>
                    <a:ext uri="{9D8B030D-6E8A-4147-A177-3AD203B41FA5}">
                      <a16:colId xmlns="" xmlns:a16="http://schemas.microsoft.com/office/drawing/2014/main" val="2087268654"/>
                    </a:ext>
                  </a:extLst>
                </a:gridCol>
                <a:gridCol w="792869">
                  <a:extLst>
                    <a:ext uri="{9D8B030D-6E8A-4147-A177-3AD203B41FA5}">
                      <a16:colId xmlns="" xmlns:a16="http://schemas.microsoft.com/office/drawing/2014/main" val="3429768463"/>
                    </a:ext>
                  </a:extLst>
                </a:gridCol>
                <a:gridCol w="793728">
                  <a:extLst>
                    <a:ext uri="{9D8B030D-6E8A-4147-A177-3AD203B41FA5}">
                      <a16:colId xmlns="" xmlns:a16="http://schemas.microsoft.com/office/drawing/2014/main" val="33221004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бали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410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</a:t>
                      </a:r>
                      <a:r>
                        <a:rPr lang="uk-UA" sz="1400" dirty="0" smtClean="0">
                          <a:effectLst/>
                        </a:rPr>
                        <a:t>секунд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22-25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26-30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31-36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37-42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43-48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83511554"/>
                  </a:ext>
                </a:extLst>
              </a:tr>
            </a:tbl>
          </a:graphicData>
        </a:graphic>
      </p:graphicFrame>
      <p:pic>
        <p:nvPicPr>
          <p:cNvPr id="6" name="Рисунок 5" descr="уголок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500048"/>
            <a:ext cx="3097573" cy="2143140"/>
          </a:xfrm>
          <a:prstGeom prst="rect">
            <a:avLst/>
          </a:prstGeom>
        </p:spPr>
      </p:pic>
      <p:pic>
        <p:nvPicPr>
          <p:cNvPr id="7" name="Рисунок 6" descr="уголок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2643188"/>
            <a:ext cx="3357586" cy="18811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5459382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2E439F1-CE9B-40AE-8AA1-93796B5094B2}"/>
              </a:ext>
            </a:extLst>
          </p:cNvPr>
          <p:cNvSpPr txBox="1"/>
          <p:nvPr/>
        </p:nvSpPr>
        <p:spPr>
          <a:xfrm>
            <a:off x="251520" y="123478"/>
            <a:ext cx="4572000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“Стілець”</a:t>
            </a:r>
            <a:r>
              <a:rPr lang="uk-UA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дівчата: </a:t>
            </a:r>
            <a:r>
              <a:rPr lang="uk-UA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CADC84F3-90D6-4FB5-8FDE-3D05B61BF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62387111"/>
              </p:ext>
            </p:extLst>
          </p:nvPr>
        </p:nvGraphicFramePr>
        <p:xfrm>
          <a:off x="285720" y="785800"/>
          <a:ext cx="5138174" cy="68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893">
                  <a:extLst>
                    <a:ext uri="{9D8B030D-6E8A-4147-A177-3AD203B41FA5}">
                      <a16:colId xmlns="" xmlns:a16="http://schemas.microsoft.com/office/drawing/2014/main" val="2166604594"/>
                    </a:ext>
                  </a:extLst>
                </a:gridCol>
                <a:gridCol w="837420">
                  <a:extLst>
                    <a:ext uri="{9D8B030D-6E8A-4147-A177-3AD203B41FA5}">
                      <a16:colId xmlns="" xmlns:a16="http://schemas.microsoft.com/office/drawing/2014/main" val="2243052171"/>
                    </a:ext>
                  </a:extLst>
                </a:gridCol>
                <a:gridCol w="839238">
                  <a:extLst>
                    <a:ext uri="{9D8B030D-6E8A-4147-A177-3AD203B41FA5}">
                      <a16:colId xmlns="" xmlns:a16="http://schemas.microsoft.com/office/drawing/2014/main" val="977271852"/>
                    </a:ext>
                  </a:extLst>
                </a:gridCol>
                <a:gridCol w="839238">
                  <a:extLst>
                    <a:ext uri="{9D8B030D-6E8A-4147-A177-3AD203B41FA5}">
                      <a16:colId xmlns="" xmlns:a16="http://schemas.microsoft.com/office/drawing/2014/main" val="328069914"/>
                    </a:ext>
                  </a:extLst>
                </a:gridCol>
                <a:gridCol w="839238">
                  <a:extLst>
                    <a:ext uri="{9D8B030D-6E8A-4147-A177-3AD203B41FA5}">
                      <a16:colId xmlns="" xmlns:a16="http://schemas.microsoft.com/office/drawing/2014/main" val="2699754994"/>
                    </a:ext>
                  </a:extLst>
                </a:gridCol>
                <a:gridCol w="840147">
                  <a:extLst>
                    <a:ext uri="{9D8B030D-6E8A-4147-A177-3AD203B41FA5}">
                      <a16:colId xmlns="" xmlns:a16="http://schemas.microsoft.com/office/drawing/2014/main" val="982229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бали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05465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</a:t>
                      </a:r>
                      <a:r>
                        <a:rPr lang="uk-UA" sz="1400" dirty="0" smtClean="0">
                          <a:effectLst/>
                        </a:rPr>
                        <a:t>секунд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35-39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40-44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45-49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50-54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55-60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491783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4B6C5F9-89ED-4894-B2CF-D26D16554316}"/>
              </a:ext>
            </a:extLst>
          </p:cNvPr>
          <p:cNvSpPr txBox="1"/>
          <p:nvPr/>
        </p:nvSpPr>
        <p:spPr>
          <a:xfrm>
            <a:off x="285720" y="1714494"/>
            <a:ext cx="4572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хлопці: 48-60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EAC23B11-B3B5-40E4-B1D9-94D072328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42414075"/>
              </p:ext>
            </p:extLst>
          </p:nvPr>
        </p:nvGraphicFramePr>
        <p:xfrm>
          <a:off x="214282" y="2071684"/>
          <a:ext cx="5138173" cy="11313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892">
                  <a:extLst>
                    <a:ext uri="{9D8B030D-6E8A-4147-A177-3AD203B41FA5}">
                      <a16:colId xmlns="" xmlns:a16="http://schemas.microsoft.com/office/drawing/2014/main" val="330200299"/>
                    </a:ext>
                  </a:extLst>
                </a:gridCol>
                <a:gridCol w="837420">
                  <a:extLst>
                    <a:ext uri="{9D8B030D-6E8A-4147-A177-3AD203B41FA5}">
                      <a16:colId xmlns="" xmlns:a16="http://schemas.microsoft.com/office/drawing/2014/main" val="2954124919"/>
                    </a:ext>
                  </a:extLst>
                </a:gridCol>
                <a:gridCol w="839238">
                  <a:extLst>
                    <a:ext uri="{9D8B030D-6E8A-4147-A177-3AD203B41FA5}">
                      <a16:colId xmlns="" xmlns:a16="http://schemas.microsoft.com/office/drawing/2014/main" val="1538667048"/>
                    </a:ext>
                  </a:extLst>
                </a:gridCol>
                <a:gridCol w="839238">
                  <a:extLst>
                    <a:ext uri="{9D8B030D-6E8A-4147-A177-3AD203B41FA5}">
                      <a16:colId xmlns="" xmlns:a16="http://schemas.microsoft.com/office/drawing/2014/main" val="1539124513"/>
                    </a:ext>
                  </a:extLst>
                </a:gridCol>
                <a:gridCol w="839238">
                  <a:extLst>
                    <a:ext uri="{9D8B030D-6E8A-4147-A177-3AD203B41FA5}">
                      <a16:colId xmlns="" xmlns:a16="http://schemas.microsoft.com/office/drawing/2014/main" val="2328717726"/>
                    </a:ext>
                  </a:extLst>
                </a:gridCol>
                <a:gridCol w="840147">
                  <a:extLst>
                    <a:ext uri="{9D8B030D-6E8A-4147-A177-3AD203B41FA5}">
                      <a16:colId xmlns="" xmlns:a16="http://schemas.microsoft.com/office/drawing/2014/main" val="38186246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бали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424705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</a:t>
                      </a:r>
                      <a:r>
                        <a:rPr lang="uk-UA" sz="1400" dirty="0" smtClean="0">
                          <a:effectLst/>
                        </a:rPr>
                        <a:t>секунд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40-44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44-49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50-54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1хв 05сек-1хв-10сек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4622286"/>
                  </a:ext>
                </a:extLst>
              </a:tr>
            </a:tbl>
          </a:graphicData>
        </a:graphic>
      </p:graphicFrame>
      <p:pic>
        <p:nvPicPr>
          <p:cNvPr id="8" name="Рисунок 7" descr="сту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571486"/>
            <a:ext cx="3000396" cy="30003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1784775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EF31267-092E-4EDD-8324-1E791C5755B5}"/>
              </a:ext>
            </a:extLst>
          </p:cNvPr>
          <p:cNvSpPr txBox="1"/>
          <p:nvPr/>
        </p:nvSpPr>
        <p:spPr>
          <a:xfrm>
            <a:off x="251520" y="195486"/>
            <a:ext cx="6606480" cy="703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>
                <a:solidFill>
                  <a:srgbClr val="BF9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Згинання, розгинання рук від підлоги</a:t>
            </a:r>
            <a:r>
              <a:rPr lang="uk-UA" sz="1800" b="1" dirty="0" smtClean="0">
                <a:solidFill>
                  <a:srgbClr val="BF9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дівчата: 6-20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BD15E0B0-D2F8-4F3D-980E-220D07902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49161979"/>
              </p:ext>
            </p:extLst>
          </p:nvPr>
        </p:nvGraphicFramePr>
        <p:xfrm>
          <a:off x="525651" y="829785"/>
          <a:ext cx="4963997" cy="68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930">
                  <a:extLst>
                    <a:ext uri="{9D8B030D-6E8A-4147-A177-3AD203B41FA5}">
                      <a16:colId xmlns="" xmlns:a16="http://schemas.microsoft.com/office/drawing/2014/main" val="2858192568"/>
                    </a:ext>
                  </a:extLst>
                </a:gridCol>
                <a:gridCol w="809032">
                  <a:extLst>
                    <a:ext uri="{9D8B030D-6E8A-4147-A177-3AD203B41FA5}">
                      <a16:colId xmlns="" xmlns:a16="http://schemas.microsoft.com/office/drawing/2014/main" val="425370072"/>
                    </a:ext>
                  </a:extLst>
                </a:gridCol>
                <a:gridCol w="810789">
                  <a:extLst>
                    <a:ext uri="{9D8B030D-6E8A-4147-A177-3AD203B41FA5}">
                      <a16:colId xmlns="" xmlns:a16="http://schemas.microsoft.com/office/drawing/2014/main" val="3227951862"/>
                    </a:ext>
                  </a:extLst>
                </a:gridCol>
                <a:gridCol w="810789">
                  <a:extLst>
                    <a:ext uri="{9D8B030D-6E8A-4147-A177-3AD203B41FA5}">
                      <a16:colId xmlns="" xmlns:a16="http://schemas.microsoft.com/office/drawing/2014/main" val="344398073"/>
                    </a:ext>
                  </a:extLst>
                </a:gridCol>
                <a:gridCol w="810789">
                  <a:extLst>
                    <a:ext uri="{9D8B030D-6E8A-4147-A177-3AD203B41FA5}">
                      <a16:colId xmlns="" xmlns:a16="http://schemas.microsoft.com/office/drawing/2014/main" val="1897627333"/>
                    </a:ext>
                  </a:extLst>
                </a:gridCol>
                <a:gridCol w="811668">
                  <a:extLst>
                    <a:ext uri="{9D8B030D-6E8A-4147-A177-3AD203B41FA5}">
                      <a16:colId xmlns="" xmlns:a16="http://schemas.microsoft.com/office/drawing/2014/main" val="21649319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бали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2211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Кількість разів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13-15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19-20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502574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2000D0F-D53D-4595-BE03-CF4D957B47F6}"/>
              </a:ext>
            </a:extLst>
          </p:cNvPr>
          <p:cNvSpPr txBox="1"/>
          <p:nvPr/>
        </p:nvSpPr>
        <p:spPr>
          <a:xfrm>
            <a:off x="500034" y="1571618"/>
            <a:ext cx="4572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хлопці: 12-36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783BE4B7-D6FC-4569-A67F-1CB40838F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07433842"/>
              </p:ext>
            </p:extLst>
          </p:nvPr>
        </p:nvGraphicFramePr>
        <p:xfrm>
          <a:off x="525651" y="1907095"/>
          <a:ext cx="4963997" cy="68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930">
                  <a:extLst>
                    <a:ext uri="{9D8B030D-6E8A-4147-A177-3AD203B41FA5}">
                      <a16:colId xmlns="" xmlns:a16="http://schemas.microsoft.com/office/drawing/2014/main" val="2070659216"/>
                    </a:ext>
                  </a:extLst>
                </a:gridCol>
                <a:gridCol w="809032">
                  <a:extLst>
                    <a:ext uri="{9D8B030D-6E8A-4147-A177-3AD203B41FA5}">
                      <a16:colId xmlns="" xmlns:a16="http://schemas.microsoft.com/office/drawing/2014/main" val="765457331"/>
                    </a:ext>
                  </a:extLst>
                </a:gridCol>
                <a:gridCol w="810789">
                  <a:extLst>
                    <a:ext uri="{9D8B030D-6E8A-4147-A177-3AD203B41FA5}">
                      <a16:colId xmlns="" xmlns:a16="http://schemas.microsoft.com/office/drawing/2014/main" val="3487120203"/>
                    </a:ext>
                  </a:extLst>
                </a:gridCol>
                <a:gridCol w="810789">
                  <a:extLst>
                    <a:ext uri="{9D8B030D-6E8A-4147-A177-3AD203B41FA5}">
                      <a16:colId xmlns="" xmlns:a16="http://schemas.microsoft.com/office/drawing/2014/main" val="1956136785"/>
                    </a:ext>
                  </a:extLst>
                </a:gridCol>
                <a:gridCol w="810789">
                  <a:extLst>
                    <a:ext uri="{9D8B030D-6E8A-4147-A177-3AD203B41FA5}">
                      <a16:colId xmlns="" xmlns:a16="http://schemas.microsoft.com/office/drawing/2014/main" val="4211951391"/>
                    </a:ext>
                  </a:extLst>
                </a:gridCol>
                <a:gridCol w="811668">
                  <a:extLst>
                    <a:ext uri="{9D8B030D-6E8A-4147-A177-3AD203B41FA5}">
                      <a16:colId xmlns="" xmlns:a16="http://schemas.microsoft.com/office/drawing/2014/main" val="1782515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бали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26015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Кількість разів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15-17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18-20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21-23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24-26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27-30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14007736"/>
                  </a:ext>
                </a:extLst>
              </a:tr>
            </a:tbl>
          </a:graphicData>
        </a:graphic>
      </p:graphicFrame>
      <p:pic>
        <p:nvPicPr>
          <p:cNvPr id="8" name="Picture 2" descr="Вправи для рук будинку √ Тренування на руки будинку для чоловіків і жінок ⋆  Накачати руки в домашніх умовах ᐉ UA-Футбол">
            <a:extLst>
              <a:ext uri="{FF2B5EF4-FFF2-40B4-BE49-F238E27FC236}">
                <a16:creationId xmlns="" xmlns:a16="http://schemas.microsoft.com/office/drawing/2014/main" id="{4B5F7E64-9959-401F-9920-14B52F972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4" y="2714626"/>
            <a:ext cx="3840070" cy="22389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5609774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C4F75BE-C704-478E-B8BB-C53AD7CCE6FF}"/>
              </a:ext>
            </a:extLst>
          </p:cNvPr>
          <p:cNvSpPr txBox="1"/>
          <p:nvPr/>
        </p:nvSpPr>
        <p:spPr>
          <a:xfrm>
            <a:off x="509881" y="2630657"/>
            <a:ext cx="4572000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>
                <a:solidFill>
                  <a:srgbClr val="BF9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Човник         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дівчата </a:t>
            </a:r>
            <a:r>
              <a:rPr lang="uk-UA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20-44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3C583933-0925-498F-9FE4-8CF47DA3A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065789"/>
              </p:ext>
            </p:extLst>
          </p:nvPr>
        </p:nvGraphicFramePr>
        <p:xfrm>
          <a:off x="532728" y="3063641"/>
          <a:ext cx="4959718" cy="68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145">
                  <a:extLst>
                    <a:ext uri="{9D8B030D-6E8A-4147-A177-3AD203B41FA5}">
                      <a16:colId xmlns:a16="http://schemas.microsoft.com/office/drawing/2014/main" xmlns="" val="76972045"/>
                    </a:ext>
                  </a:extLst>
                </a:gridCol>
                <a:gridCol w="808335">
                  <a:extLst>
                    <a:ext uri="{9D8B030D-6E8A-4147-A177-3AD203B41FA5}">
                      <a16:colId xmlns:a16="http://schemas.microsoft.com/office/drawing/2014/main" xmlns="" val="2981623744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xmlns="" val="704136136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xmlns="" val="1686272756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xmlns="" val="3695962218"/>
                    </a:ext>
                  </a:extLst>
                </a:gridCol>
                <a:gridCol w="810968">
                  <a:extLst>
                    <a:ext uri="{9D8B030D-6E8A-4147-A177-3AD203B41FA5}">
                      <a16:colId xmlns:a16="http://schemas.microsoft.com/office/drawing/2014/main" xmlns="" val="24132515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бали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65968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</a:t>
                      </a:r>
                      <a:r>
                        <a:rPr lang="uk-UA" sz="1400" dirty="0" smtClean="0">
                          <a:effectLst/>
                        </a:rPr>
                        <a:t>секунд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20-25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26-30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31-35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36-40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41-45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9914617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3D6F7A7-04AC-48E2-AD35-8945402712D9}"/>
              </a:ext>
            </a:extLst>
          </p:cNvPr>
          <p:cNvSpPr txBox="1"/>
          <p:nvPr/>
        </p:nvSpPr>
        <p:spPr>
          <a:xfrm>
            <a:off x="500034" y="3786196"/>
            <a:ext cx="4572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хлопці </a:t>
            </a:r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lang="uk-UA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-50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xmlns="" id="{14B5C383-12D4-4192-8F4E-50AFCB0DB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1748800"/>
              </p:ext>
            </p:extLst>
          </p:nvPr>
        </p:nvGraphicFramePr>
        <p:xfrm>
          <a:off x="532726" y="4140951"/>
          <a:ext cx="4959719" cy="68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145">
                  <a:extLst>
                    <a:ext uri="{9D8B030D-6E8A-4147-A177-3AD203B41FA5}">
                      <a16:colId xmlns:a16="http://schemas.microsoft.com/office/drawing/2014/main" xmlns="" val="145908686"/>
                    </a:ext>
                  </a:extLst>
                </a:gridCol>
                <a:gridCol w="808336">
                  <a:extLst>
                    <a:ext uri="{9D8B030D-6E8A-4147-A177-3AD203B41FA5}">
                      <a16:colId xmlns:a16="http://schemas.microsoft.com/office/drawing/2014/main" xmlns="" val="3947184365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xmlns="" val="1221970752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xmlns="" val="921631785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xmlns="" val="794609610"/>
                    </a:ext>
                  </a:extLst>
                </a:gridCol>
                <a:gridCol w="810968">
                  <a:extLst>
                    <a:ext uri="{9D8B030D-6E8A-4147-A177-3AD203B41FA5}">
                      <a16:colId xmlns:a16="http://schemas.microsoft.com/office/drawing/2014/main" xmlns="" val="35521768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бали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2894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</a:t>
                      </a:r>
                      <a:r>
                        <a:rPr lang="uk-UA" sz="1400" dirty="0" smtClean="0">
                          <a:effectLst/>
                        </a:rPr>
                        <a:t>секунд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25-29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30-34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35-39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40-44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97569112"/>
                  </a:ext>
                </a:extLst>
              </a:tr>
            </a:tbl>
          </a:graphicData>
        </a:graphic>
      </p:graphicFrame>
      <p:pic>
        <p:nvPicPr>
          <p:cNvPr id="6" name="Picture 2" descr="Човен вправи для спини. Користь від вправи">
            <a:extLst>
              <a:ext uri="{FF2B5EF4-FFF2-40B4-BE49-F238E27FC236}">
                <a16:creationId xmlns:a16="http://schemas.microsoft.com/office/drawing/2014/main" xmlns="" id="{6E6629D7-97E4-48C3-9A9D-0F66EA0BA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9942" y="214296"/>
            <a:ext cx="5464058" cy="252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42D8636-80FB-42BC-843B-4F63DBDE7729}"/>
              </a:ext>
            </a:extLst>
          </p:cNvPr>
          <p:cNvSpPr txBox="1"/>
          <p:nvPr/>
        </p:nvSpPr>
        <p:spPr>
          <a:xfrm>
            <a:off x="179512" y="142858"/>
            <a:ext cx="3320918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 err="1"/>
              <a:t>Човник</a:t>
            </a:r>
            <a:r>
              <a:rPr lang="ru-RU" sz="2400" b="1" dirty="0"/>
              <a:t> 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секунди</a:t>
            </a:r>
            <a:r>
              <a:rPr lang="ru-RU" sz="2400" b="1" dirty="0" smtClean="0"/>
              <a:t>)</a:t>
            </a:r>
            <a:endParaRPr lang="ru-RU" sz="2400" b="1" dirty="0"/>
          </a:p>
          <a:p>
            <a:r>
              <a:rPr lang="ru-RU" sz="2400" b="1" dirty="0" err="1"/>
              <a:t>дівчата</a:t>
            </a:r>
            <a:r>
              <a:rPr lang="ru-RU" sz="2400" b="1" dirty="0"/>
              <a:t> </a:t>
            </a:r>
            <a:r>
              <a:rPr lang="ru-RU" sz="2400" b="1" dirty="0" smtClean="0"/>
              <a:t>20-45</a:t>
            </a:r>
            <a:endParaRPr lang="ru-RU" sz="2400" b="1" dirty="0"/>
          </a:p>
          <a:p>
            <a:r>
              <a:rPr lang="ru-RU" sz="2400" b="1" dirty="0" err="1"/>
              <a:t>хлопці</a:t>
            </a:r>
            <a:r>
              <a:rPr lang="ru-RU" sz="2400" b="1" dirty="0"/>
              <a:t> </a:t>
            </a:r>
            <a:r>
              <a:rPr lang="ru-RU" sz="2400" b="1" dirty="0" smtClean="0"/>
              <a:t>25</a:t>
            </a:r>
            <a:r>
              <a:rPr lang="ru-RU" sz="2400" b="1" dirty="0" smtClean="0"/>
              <a:t>-50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95609774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CA0AB89-F47F-4BF4-A7CB-F6B2D3A82E79}"/>
              </a:ext>
            </a:extLst>
          </p:cNvPr>
          <p:cNvSpPr txBox="1"/>
          <p:nvPr/>
        </p:nvSpPr>
        <p:spPr>
          <a:xfrm>
            <a:off x="611560" y="411510"/>
            <a:ext cx="8064896" cy="1812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прикріплені без  картки, зразок якої на 2 слайді – не вважаються виконаними!!!!!</a:t>
            </a:r>
            <a:endParaRPr lang="uk-UA" sz="2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dirty="0">
              <a:solidFill>
                <a:srgbClr val="00B05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8062057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Дисертация">
      <a:dk1>
        <a:sysClr val="windowText" lastClr="000000"/>
      </a:dk1>
      <a:lt1>
        <a:sysClr val="window" lastClr="FFFFFF"/>
      </a:lt1>
      <a:dk2>
        <a:srgbClr val="6C6C6C"/>
      </a:dk2>
      <a:lt2>
        <a:srgbClr val="D8D8D8"/>
      </a:lt2>
      <a:accent1>
        <a:srgbClr val="A8C813"/>
      </a:accent1>
      <a:accent2>
        <a:srgbClr val="A5A5A5"/>
      </a:accent2>
      <a:accent3>
        <a:srgbClr val="A189BF"/>
      </a:accent3>
      <a:accent4>
        <a:srgbClr val="FEB602"/>
      </a:accent4>
      <a:accent5>
        <a:srgbClr val="FFFF00"/>
      </a:accent5>
      <a:accent6>
        <a:srgbClr val="E60088"/>
      </a:accent6>
      <a:hlink>
        <a:srgbClr val="1FADCC"/>
      </a:hlink>
      <a:folHlink>
        <a:srgbClr val="79CBD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исертация">
    <a:dk1>
      <a:sysClr val="windowText" lastClr="000000"/>
    </a:dk1>
    <a:lt1>
      <a:sysClr val="window" lastClr="FFFFFF"/>
    </a:lt1>
    <a:dk2>
      <a:srgbClr val="6C6C6C"/>
    </a:dk2>
    <a:lt2>
      <a:srgbClr val="D8D8D8"/>
    </a:lt2>
    <a:accent1>
      <a:srgbClr val="A8C813"/>
    </a:accent1>
    <a:accent2>
      <a:srgbClr val="A5A5A5"/>
    </a:accent2>
    <a:accent3>
      <a:srgbClr val="A189BF"/>
    </a:accent3>
    <a:accent4>
      <a:srgbClr val="FEB602"/>
    </a:accent4>
    <a:accent5>
      <a:srgbClr val="FFFF00"/>
    </a:accent5>
    <a:accent6>
      <a:srgbClr val="E60088"/>
    </a:accent6>
    <a:hlink>
      <a:srgbClr val="1FADCC"/>
    </a:hlink>
    <a:folHlink>
      <a:srgbClr val="79CBDF"/>
    </a:folHlink>
  </a:clrScheme>
</a:themeOverride>
</file>

<file path=ppt/theme/themeOverride2.xml><?xml version="1.0" encoding="utf-8"?>
<a:themeOverride xmlns:a="http://schemas.openxmlformats.org/drawingml/2006/main">
  <a:clrScheme name="Дисертация">
    <a:dk1>
      <a:sysClr val="windowText" lastClr="000000"/>
    </a:dk1>
    <a:lt1>
      <a:sysClr val="window" lastClr="FFFFFF"/>
    </a:lt1>
    <a:dk2>
      <a:srgbClr val="6C6C6C"/>
    </a:dk2>
    <a:lt2>
      <a:srgbClr val="D8D8D8"/>
    </a:lt2>
    <a:accent1>
      <a:srgbClr val="A8C813"/>
    </a:accent1>
    <a:accent2>
      <a:srgbClr val="A5A5A5"/>
    </a:accent2>
    <a:accent3>
      <a:srgbClr val="A189BF"/>
    </a:accent3>
    <a:accent4>
      <a:srgbClr val="FEB602"/>
    </a:accent4>
    <a:accent5>
      <a:srgbClr val="FFFF00"/>
    </a:accent5>
    <a:accent6>
      <a:srgbClr val="E60088"/>
    </a:accent6>
    <a:hlink>
      <a:srgbClr val="1FADCC"/>
    </a:hlink>
    <a:folHlink>
      <a:srgbClr val="79CBD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270</Words>
  <Application>Microsoft Office PowerPoint</Application>
  <PresentationFormat>Экран (16:9)</PresentationFormat>
  <Paragraphs>130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WidescreenPresentation</vt:lpstr>
      <vt:lpstr>  нормативи з фізичної культури 2 семестр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2013-02-13T08:27:22Z</dcterms:created>
  <dcterms:modified xsi:type="dcterms:W3CDTF">2024-04-02T10:54:47Z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