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0C3308-9ECD-4D6E-A4B3-66CCD9DEB58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Раздел без заголовка" id="{71661D51-D280-4812-9C67-4C9F76FDDE58}">
          <p14:sldIdLst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1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8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3041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7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232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89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645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473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5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4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7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02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381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2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713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5CEF9-6E5A-4042-B04F-6B1F6644B126}" type="datetimeFigureOut">
              <a:rPr lang="ru-RU" smtClean="0"/>
              <a:t>17.09.2023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B50A712-A735-47CE-ABCF-0B512E4253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84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A5E7-E89D-45F3-9677-79642C5037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ЗЛОЧИН І ЙОГО СКЛАД В МКП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8CDFDB-460B-4D8D-8E57-A84460B9B1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Тема 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232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14CA415-A39C-4F03-AEE7-0C6037C31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План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8E02F0B-A0DB-496F-ABAB-5D9C1D7DE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злочину</a:t>
            </a:r>
            <a:r>
              <a:rPr lang="ru-RU" dirty="0"/>
              <a:t> у МКП</a:t>
            </a:r>
          </a:p>
          <a:p>
            <a:r>
              <a:rPr lang="ru-RU" dirty="0"/>
              <a:t>2.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злочинів</a:t>
            </a:r>
            <a:r>
              <a:rPr lang="ru-RU" dirty="0"/>
              <a:t> у МКП</a:t>
            </a:r>
          </a:p>
          <a:p>
            <a:r>
              <a:rPr lang="ru-RU" dirty="0"/>
              <a:t>3. Склад </a:t>
            </a:r>
            <a:r>
              <a:rPr lang="ru-RU" dirty="0" err="1"/>
              <a:t>злочину</a:t>
            </a:r>
            <a:r>
              <a:rPr lang="ru-RU" dirty="0"/>
              <a:t> в МКП</a:t>
            </a:r>
          </a:p>
          <a:p>
            <a:r>
              <a:rPr lang="ru-RU" dirty="0"/>
              <a:t>4. </a:t>
            </a:r>
            <a:r>
              <a:rPr lang="ru-RU" dirty="0" err="1"/>
              <a:t>Незакінчений</a:t>
            </a:r>
            <a:r>
              <a:rPr lang="ru-RU" dirty="0"/>
              <a:t> </a:t>
            </a:r>
            <a:r>
              <a:rPr lang="ru-RU" dirty="0" err="1"/>
              <a:t>злочин</a:t>
            </a:r>
            <a:r>
              <a:rPr lang="ru-RU" dirty="0"/>
              <a:t> у МКП</a:t>
            </a:r>
          </a:p>
          <a:p>
            <a:r>
              <a:rPr lang="ru-RU" dirty="0"/>
              <a:t>5. </a:t>
            </a:r>
            <a:r>
              <a:rPr lang="ru-RU" dirty="0" err="1"/>
              <a:t>Співучасть</a:t>
            </a:r>
            <a:r>
              <a:rPr lang="ru-RU" dirty="0"/>
              <a:t> у </a:t>
            </a:r>
            <a:r>
              <a:rPr lang="ru-RU" dirty="0" err="1"/>
              <a:t>злочині</a:t>
            </a:r>
            <a:r>
              <a:rPr lang="ru-RU" dirty="0"/>
              <a:t> з МКП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70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27E9FCE-5B2B-44AF-9366-EBA19CA03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6645"/>
          </a:xfrm>
        </p:spPr>
        <p:txBody>
          <a:bodyPr>
            <a:normAutofit fontScale="90000"/>
          </a:bodyPr>
          <a:lstStyle/>
          <a:p>
            <a:r>
              <a:rPr lang="ru-RU" dirty="0"/>
              <a:t>1. 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злочину</a:t>
            </a:r>
            <a:r>
              <a:rPr lang="ru-RU" dirty="0"/>
              <a:t> у МКП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B57516D-8F6E-4EB1-98EE-1358C4BDF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2269"/>
            <a:ext cx="8596668" cy="52997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 err="1"/>
              <a:t>Злочин</a:t>
            </a:r>
            <a:r>
              <a:rPr lang="ru-RU" dirty="0"/>
              <a:t> у МКП  - </a:t>
            </a:r>
            <a:r>
              <a:rPr lang="ru-RU" dirty="0" err="1"/>
              <a:t>винне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посягає</a:t>
            </a:r>
            <a:r>
              <a:rPr lang="ru-RU" dirty="0"/>
              <a:t> на </a:t>
            </a:r>
            <a:r>
              <a:rPr lang="ru-RU" dirty="0" err="1"/>
              <a:t>міжнародну</a:t>
            </a:r>
            <a:r>
              <a:rPr lang="ru-RU" dirty="0"/>
              <a:t> </a:t>
            </a:r>
            <a:r>
              <a:rPr lang="ru-RU" dirty="0" err="1"/>
              <a:t>безпеку</a:t>
            </a:r>
            <a:r>
              <a:rPr lang="ru-RU" dirty="0"/>
              <a:t>, </a:t>
            </a:r>
            <a:r>
              <a:rPr lang="ru-RU" dirty="0" err="1"/>
              <a:t>світовий</a:t>
            </a:r>
            <a:r>
              <a:rPr lang="ru-RU" dirty="0"/>
              <a:t> правопорядок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, </a:t>
            </a:r>
            <a:r>
              <a:rPr lang="ru-RU" dirty="0" err="1"/>
              <a:t>визнане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узгодження</a:t>
            </a:r>
            <a:r>
              <a:rPr lang="ru-RU" dirty="0"/>
              <a:t> </a:t>
            </a:r>
            <a:r>
              <a:rPr lang="ru-RU" dirty="0" err="1"/>
              <a:t>волевиявлень</a:t>
            </a:r>
            <a:r>
              <a:rPr lang="ru-RU" dirty="0"/>
              <a:t> </a:t>
            </a:r>
            <a:r>
              <a:rPr lang="ru-RU" dirty="0" err="1"/>
              <a:t>суверенних</a:t>
            </a:r>
            <a:r>
              <a:rPr lang="ru-RU" dirty="0"/>
              <a:t> держав </a:t>
            </a:r>
            <a:r>
              <a:rPr lang="ru-RU" dirty="0" err="1"/>
              <a:t>протиправним</a:t>
            </a:r>
            <a:r>
              <a:rPr lang="ru-RU" dirty="0"/>
              <a:t>,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кримінальному</a:t>
            </a:r>
            <a:r>
              <a:rPr lang="ru-RU" dirty="0"/>
              <a:t> </a:t>
            </a:r>
            <a:r>
              <a:rPr lang="ru-RU" dirty="0" err="1"/>
              <a:t>покаранню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u="sng" dirty="0" err="1"/>
              <a:t>Ознаки</a:t>
            </a:r>
            <a:r>
              <a:rPr lang="ru-RU" b="1" u="sng" dirty="0"/>
              <a:t> </a:t>
            </a:r>
            <a:r>
              <a:rPr lang="ru-RU" b="1" u="sng" dirty="0" err="1"/>
              <a:t>злочину</a:t>
            </a:r>
            <a:endParaRPr lang="ru-RU" b="1" u="sng" dirty="0"/>
          </a:p>
          <a:p>
            <a:pPr algn="just">
              <a:buAutoNum type="arabicPeriod"/>
            </a:pPr>
            <a:r>
              <a:rPr lang="ru-RU" dirty="0" err="1"/>
              <a:t>юридичний</a:t>
            </a:r>
            <a:r>
              <a:rPr lang="ru-RU" dirty="0"/>
              <a:t> факт;</a:t>
            </a:r>
          </a:p>
          <a:p>
            <a:pPr algn="just">
              <a:buAutoNum type="arabicPeriod"/>
            </a:pPr>
            <a:r>
              <a:rPr lang="ru-RU" dirty="0" err="1"/>
              <a:t>свідоме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 особи, </a:t>
            </a:r>
            <a:r>
              <a:rPr lang="ru-RU" dirty="0" err="1"/>
              <a:t>її</a:t>
            </a:r>
            <a:r>
              <a:rPr lang="ru-RU" dirty="0"/>
              <a:t> акт </a:t>
            </a:r>
            <a:r>
              <a:rPr lang="ru-RU" dirty="0" err="1"/>
              <a:t>поведінки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часові</a:t>
            </a:r>
            <a:r>
              <a:rPr lang="ru-RU" dirty="0"/>
              <a:t> та </a:t>
            </a:r>
            <a:r>
              <a:rPr lang="ru-RU" dirty="0" err="1"/>
              <a:t>просторові</a:t>
            </a:r>
            <a:r>
              <a:rPr lang="ru-RU" dirty="0"/>
              <a:t> характеристики</a:t>
            </a:r>
          </a:p>
          <a:p>
            <a:pPr algn="just">
              <a:buAutoNum type="arabicPeriod"/>
            </a:pPr>
            <a:r>
              <a:rPr lang="ru-RU" dirty="0" err="1"/>
              <a:t>дія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активна, </a:t>
            </a:r>
            <a:r>
              <a:rPr lang="ru-RU" dirty="0" err="1"/>
              <a:t>усвідомлена</a:t>
            </a:r>
            <a:r>
              <a:rPr lang="ru-RU" dirty="0"/>
              <a:t> і </a:t>
            </a:r>
            <a:r>
              <a:rPr lang="ru-RU" dirty="0" err="1"/>
              <a:t>вольова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;</a:t>
            </a:r>
          </a:p>
          <a:p>
            <a:pPr algn="just">
              <a:buAutoNum type="arabicPeriod"/>
            </a:pPr>
            <a:r>
              <a:rPr lang="ru-RU" dirty="0" err="1"/>
              <a:t>суспільна</a:t>
            </a:r>
            <a:r>
              <a:rPr lang="ru-RU" dirty="0"/>
              <a:t> </a:t>
            </a:r>
            <a:r>
              <a:rPr lang="ru-RU" dirty="0" err="1"/>
              <a:t>небезпечність</a:t>
            </a:r>
            <a:r>
              <a:rPr lang="ru-RU" dirty="0"/>
              <a:t>;</a:t>
            </a:r>
          </a:p>
          <a:p>
            <a:pPr algn="just">
              <a:buAutoNum type="arabicPeriod"/>
            </a:pPr>
            <a:r>
              <a:rPr lang="ru-RU" dirty="0" err="1"/>
              <a:t>протиправність</a:t>
            </a:r>
            <a:r>
              <a:rPr lang="ru-RU" dirty="0"/>
              <a:t>;</a:t>
            </a:r>
          </a:p>
          <a:p>
            <a:pPr algn="just">
              <a:buAutoNum type="arabicPeriod"/>
            </a:pPr>
            <a:r>
              <a:rPr lang="ru-RU" dirty="0" err="1"/>
              <a:t>Винність</a:t>
            </a:r>
            <a:r>
              <a:rPr lang="ru-RU" dirty="0"/>
              <a:t> (</a:t>
            </a:r>
            <a:r>
              <a:rPr lang="ru-RU" dirty="0" err="1"/>
              <a:t>винне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);</a:t>
            </a:r>
          </a:p>
          <a:p>
            <a:pPr algn="just">
              <a:buAutoNum type="arabicPeriod"/>
            </a:pPr>
            <a:r>
              <a:rPr lang="ru-RU" dirty="0" err="1"/>
              <a:t>відповідальність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за </a:t>
            </a:r>
            <a:r>
              <a:rPr lang="ru-RU" dirty="0" err="1"/>
              <a:t>скоєння</a:t>
            </a:r>
            <a:r>
              <a:rPr lang="ru-RU" dirty="0"/>
              <a:t>;</a:t>
            </a:r>
          </a:p>
          <a:p>
            <a:pPr algn="just">
              <a:buAutoNum type="arabicPeriod"/>
            </a:pPr>
            <a:r>
              <a:rPr lang="ru-RU" dirty="0" err="1"/>
              <a:t>каранність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Злочин</a:t>
            </a:r>
            <a:r>
              <a:rPr lang="ru-RU" dirty="0"/>
              <a:t> у МКП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як </a:t>
            </a:r>
            <a:r>
              <a:rPr lang="ru-RU" dirty="0" err="1"/>
              <a:t>діяння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правопорядок, </a:t>
            </a:r>
            <a:r>
              <a:rPr lang="ru-RU" dirty="0" err="1"/>
              <a:t>винне</a:t>
            </a:r>
            <a:r>
              <a:rPr lang="ru-RU" dirty="0"/>
              <a:t> </a:t>
            </a:r>
            <a:r>
              <a:rPr lang="ru-RU" dirty="0" err="1"/>
              <a:t>вчинене</a:t>
            </a:r>
            <a:r>
              <a:rPr lang="ru-RU" dirty="0"/>
              <a:t> особою </a:t>
            </a:r>
            <a:r>
              <a:rPr lang="ru-RU" dirty="0" err="1"/>
              <a:t>діяння</a:t>
            </a:r>
            <a:r>
              <a:rPr lang="ru-RU" dirty="0"/>
              <a:t>, </a:t>
            </a:r>
            <a:r>
              <a:rPr lang="ru-RU" dirty="0" err="1"/>
              <a:t>протиправність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і </a:t>
            </a:r>
            <a:r>
              <a:rPr lang="ru-RU" dirty="0" err="1"/>
              <a:t>відповідальність</a:t>
            </a:r>
            <a:r>
              <a:rPr lang="ru-RU" dirty="0"/>
              <a:t> за яке </a:t>
            </a:r>
            <a:r>
              <a:rPr lang="ru-RU" dirty="0" err="1"/>
              <a:t>встановлено</a:t>
            </a:r>
            <a:r>
              <a:rPr lang="ru-RU" dirty="0"/>
              <a:t> в МКП.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D0659FB0-6446-44C2-9702-E635677B786B}"/>
              </a:ext>
            </a:extLst>
          </p:cNvPr>
          <p:cNvSpPr/>
          <p:nvPr/>
        </p:nvSpPr>
        <p:spPr>
          <a:xfrm>
            <a:off x="4639321" y="5173874"/>
            <a:ext cx="484632" cy="4105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02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A0C78-6C6F-4250-8483-8B7494412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0661"/>
          </a:xfrm>
        </p:spPr>
        <p:txBody>
          <a:bodyPr/>
          <a:lstStyle/>
          <a:p>
            <a:r>
              <a:rPr lang="ru-RU" dirty="0"/>
              <a:t>2.	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злочинів</a:t>
            </a:r>
            <a:r>
              <a:rPr lang="ru-RU" dirty="0"/>
              <a:t> у МКП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50850-4073-4C9E-8C4D-899C54DC5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0261"/>
            <a:ext cx="8596668" cy="4651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/>
              <a:t>І. </a:t>
            </a:r>
            <a:r>
              <a:rPr lang="ru-RU" u="sng" dirty="0" err="1"/>
              <a:t>Злочини</a:t>
            </a:r>
            <a:r>
              <a:rPr lang="ru-RU" u="sng" dirty="0"/>
              <a:t> </a:t>
            </a:r>
            <a:r>
              <a:rPr lang="ru-RU" u="sng" dirty="0" err="1"/>
              <a:t>проти</a:t>
            </a:r>
            <a:r>
              <a:rPr lang="ru-RU" u="sng" dirty="0"/>
              <a:t> миру: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Агресія</a:t>
            </a:r>
            <a:r>
              <a:rPr lang="ru-RU" dirty="0"/>
              <a:t> (</a:t>
            </a:r>
            <a:r>
              <a:rPr lang="ru-RU" dirty="0" err="1"/>
              <a:t>агресивна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Незаконний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ураження</a:t>
            </a:r>
            <a:r>
              <a:rPr lang="ru-RU" dirty="0"/>
              <a:t> (</a:t>
            </a:r>
            <a:r>
              <a:rPr lang="ru-RU" dirty="0" err="1"/>
              <a:t>розробка</a:t>
            </a:r>
            <a:r>
              <a:rPr lang="ru-RU" dirty="0"/>
              <a:t>, </a:t>
            </a:r>
            <a:r>
              <a:rPr lang="ru-RU" dirty="0" err="1"/>
              <a:t>виробництво</a:t>
            </a:r>
            <a:r>
              <a:rPr lang="ru-RU" dirty="0"/>
              <a:t>, </a:t>
            </a:r>
            <a:r>
              <a:rPr lang="ru-RU" dirty="0" err="1"/>
              <a:t>накопичення</a:t>
            </a:r>
            <a:r>
              <a:rPr lang="ru-RU" dirty="0"/>
              <a:t>, </a:t>
            </a:r>
            <a:r>
              <a:rPr lang="ru-RU" dirty="0" err="1"/>
              <a:t>придбання</a:t>
            </a:r>
            <a:r>
              <a:rPr lang="ru-RU" dirty="0"/>
              <a:t>, </a:t>
            </a:r>
            <a:r>
              <a:rPr lang="ru-RU" dirty="0" err="1"/>
              <a:t>збут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ураження</a:t>
            </a:r>
            <a:r>
              <a:rPr lang="ru-RU" dirty="0"/>
              <a:t>, </a:t>
            </a:r>
            <a:r>
              <a:rPr lang="ru-RU" dirty="0" err="1"/>
              <a:t>забороненої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договором);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Напад</a:t>
            </a:r>
            <a:r>
              <a:rPr lang="ru-RU" dirty="0"/>
              <a:t> на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установи,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користуються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</a:t>
            </a:r>
            <a:r>
              <a:rPr lang="ru-RU" dirty="0" err="1"/>
              <a:t>захистом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u="sng" dirty="0"/>
              <a:t>II. </a:t>
            </a:r>
            <a:r>
              <a:rPr lang="ru-RU" u="sng" dirty="0" err="1"/>
              <a:t>Злочини</a:t>
            </a:r>
            <a:r>
              <a:rPr lang="ru-RU" u="sng" dirty="0"/>
              <a:t> </a:t>
            </a:r>
            <a:r>
              <a:rPr lang="ru-RU" u="sng" dirty="0" err="1"/>
              <a:t>проти</a:t>
            </a:r>
            <a:r>
              <a:rPr lang="ru-RU" u="sng" dirty="0"/>
              <a:t> </a:t>
            </a:r>
            <a:r>
              <a:rPr lang="ru-RU" u="sng" dirty="0" err="1"/>
              <a:t>безпеки</a:t>
            </a:r>
            <a:r>
              <a:rPr lang="ru-RU" u="sng" dirty="0"/>
              <a:t> </a:t>
            </a:r>
            <a:r>
              <a:rPr lang="ru-RU" u="sng" dirty="0" err="1"/>
              <a:t>людства</a:t>
            </a:r>
            <a:r>
              <a:rPr lang="ru-RU" u="sng" dirty="0"/>
              <a:t>:</a:t>
            </a:r>
          </a:p>
          <a:p>
            <a:pPr marL="0" indent="0">
              <a:buNone/>
            </a:pPr>
            <a:r>
              <a:rPr lang="ru-RU" dirty="0"/>
              <a:t>1. Геноцид;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Екоцид</a:t>
            </a:r>
            <a:r>
              <a:rPr lang="ru-RU" dirty="0"/>
              <a:t> (</a:t>
            </a:r>
            <a:r>
              <a:rPr lang="ru-RU" dirty="0" err="1"/>
              <a:t>широкомасштабний</a:t>
            </a:r>
            <a:r>
              <a:rPr lang="ru-RU" dirty="0"/>
              <a:t> </a:t>
            </a:r>
            <a:r>
              <a:rPr lang="ru-RU" dirty="0" err="1"/>
              <a:t>агресивний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навколишнє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</a:t>
            </a:r>
            <a:r>
              <a:rPr lang="ru-RU" dirty="0" err="1"/>
              <a:t>можливим</a:t>
            </a:r>
            <a:r>
              <a:rPr lang="ru-RU" dirty="0"/>
              <a:t>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катастрофи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Апартеїд</a:t>
            </a:r>
            <a:r>
              <a:rPr lang="ru-RU" dirty="0"/>
              <a:t> (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в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інституціоналізованого</a:t>
            </a:r>
            <a:r>
              <a:rPr lang="ru-RU" dirty="0"/>
              <a:t> режиму систематичного </a:t>
            </a:r>
            <a:r>
              <a:rPr lang="ru-RU" dirty="0" err="1"/>
              <a:t>гноблення</a:t>
            </a:r>
            <a:r>
              <a:rPr lang="ru-RU" dirty="0"/>
              <a:t> і </a:t>
            </a:r>
            <a:r>
              <a:rPr lang="ru-RU" dirty="0" err="1"/>
              <a:t>панування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расової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над </a:t>
            </a:r>
            <a:r>
              <a:rPr lang="ru-RU" dirty="0" err="1"/>
              <a:t>іншою</a:t>
            </a:r>
            <a:r>
              <a:rPr lang="ru-RU" dirty="0"/>
              <a:t>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300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571DFA-6322-40F8-BC2F-BD973D663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3265"/>
            <a:ext cx="8596668" cy="58080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III. </a:t>
            </a:r>
            <a:r>
              <a:rPr lang="ru-RU" dirty="0" err="1"/>
              <a:t>Військові</a:t>
            </a:r>
            <a:r>
              <a:rPr lang="ru-RU" dirty="0"/>
              <a:t> </a:t>
            </a:r>
            <a:r>
              <a:rPr lang="ru-RU" dirty="0" err="1"/>
              <a:t>злочини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заборонених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і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збройних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характеру (</a:t>
            </a:r>
            <a:r>
              <a:rPr lang="ru-RU" dirty="0" err="1"/>
              <a:t>жорстоке</a:t>
            </a:r>
            <a:r>
              <a:rPr lang="ru-RU" dirty="0"/>
              <a:t> </a:t>
            </a:r>
            <a:r>
              <a:rPr lang="ru-RU" dirty="0" err="1"/>
              <a:t>поводження</a:t>
            </a:r>
            <a:r>
              <a:rPr lang="ru-RU" dirty="0"/>
              <a:t> з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населенням</a:t>
            </a:r>
            <a:r>
              <a:rPr lang="ru-RU" dirty="0"/>
              <a:t> і </a:t>
            </a:r>
            <a:r>
              <a:rPr lang="ru-RU" dirty="0" err="1"/>
              <a:t>військовополоненими</a:t>
            </a:r>
            <a:r>
              <a:rPr lang="ru-RU" dirty="0"/>
              <a:t>; </a:t>
            </a:r>
            <a:r>
              <a:rPr lang="ru-RU" dirty="0" err="1"/>
              <a:t>депортація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  <a:r>
              <a:rPr lang="ru-RU" dirty="0" err="1"/>
              <a:t>розграбування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майна на </a:t>
            </a:r>
            <a:r>
              <a:rPr lang="ru-RU" dirty="0" err="1"/>
              <a:t>окупованій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</a:t>
            </a:r>
            <a:r>
              <a:rPr lang="ru-RU" dirty="0" err="1"/>
              <a:t>застосування</a:t>
            </a:r>
            <a:r>
              <a:rPr lang="ru-RU" dirty="0"/>
              <a:t> у </a:t>
            </a:r>
            <a:r>
              <a:rPr lang="ru-RU" dirty="0" err="1"/>
              <a:t>збройному</a:t>
            </a:r>
            <a:r>
              <a:rPr lang="ru-RU" dirty="0"/>
              <a:t> </a:t>
            </a:r>
            <a:r>
              <a:rPr lang="ru-RU" dirty="0" err="1"/>
              <a:t>конфлікті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і </a:t>
            </a:r>
            <a:r>
              <a:rPr lang="ru-RU" dirty="0" err="1"/>
              <a:t>методів</a:t>
            </a:r>
            <a:r>
              <a:rPr lang="ru-RU" dirty="0"/>
              <a:t>, </a:t>
            </a:r>
            <a:r>
              <a:rPr lang="ru-RU" dirty="0" err="1"/>
              <a:t>заборонених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договором,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ураження</a:t>
            </a:r>
            <a:r>
              <a:rPr lang="ru-RU" dirty="0"/>
              <a:t>, </a:t>
            </a:r>
            <a:r>
              <a:rPr lang="ru-RU" dirty="0" err="1"/>
              <a:t>забороненого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договором).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заборонених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і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збройних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 </a:t>
            </a:r>
            <a:r>
              <a:rPr lang="ru-RU" dirty="0" err="1"/>
              <a:t>неміжнародного</a:t>
            </a:r>
            <a:r>
              <a:rPr lang="ru-RU" dirty="0"/>
              <a:t> характеру.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Найманство</a:t>
            </a:r>
            <a:r>
              <a:rPr lang="ru-RU" dirty="0"/>
              <a:t> (</a:t>
            </a:r>
            <a:r>
              <a:rPr lang="ru-RU" dirty="0" err="1"/>
              <a:t>вербування</a:t>
            </a:r>
            <a:r>
              <a:rPr lang="ru-RU" dirty="0"/>
              <a:t>, 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фінансування</a:t>
            </a:r>
            <a:r>
              <a:rPr lang="ru-RU" dirty="0"/>
              <a:t> і </a:t>
            </a:r>
            <a:r>
              <a:rPr lang="ru-RU" dirty="0" err="1"/>
              <a:t>використання</a:t>
            </a:r>
            <a:r>
              <a:rPr lang="ru-RU" dirty="0"/>
              <a:t> у </a:t>
            </a:r>
            <a:r>
              <a:rPr lang="ru-RU" dirty="0" err="1"/>
              <a:t>збройному</a:t>
            </a:r>
            <a:r>
              <a:rPr lang="ru-RU" dirty="0"/>
              <a:t> </a:t>
            </a:r>
            <a:r>
              <a:rPr lang="ru-RU" dirty="0" err="1"/>
              <a:t>конфлікті</a:t>
            </a:r>
            <a:r>
              <a:rPr lang="ru-RU" dirty="0"/>
              <a:t> </a:t>
            </a:r>
            <a:r>
              <a:rPr lang="ru-RU" dirty="0" err="1"/>
              <a:t>найманця</a:t>
            </a:r>
            <a:r>
              <a:rPr lang="ru-RU" dirty="0"/>
              <a:t>; участь самого </a:t>
            </a:r>
            <a:r>
              <a:rPr lang="ru-RU" dirty="0" err="1"/>
              <a:t>найманця</a:t>
            </a:r>
            <a:r>
              <a:rPr lang="ru-RU" dirty="0"/>
              <a:t> у </a:t>
            </a:r>
            <a:r>
              <a:rPr lang="ru-RU" dirty="0" err="1"/>
              <a:t>збройному</a:t>
            </a:r>
            <a:r>
              <a:rPr lang="ru-RU" dirty="0"/>
              <a:t> </a:t>
            </a:r>
            <a:r>
              <a:rPr lang="ru-RU" dirty="0" err="1"/>
              <a:t>конфлікті</a:t>
            </a:r>
            <a:r>
              <a:rPr lang="ru-RU" dirty="0"/>
              <a:t>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867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4CC67C-7084-4537-B1EF-C3FA22A6A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8293"/>
            <a:ext cx="8596668" cy="4763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/>
              <a:t>IV. </a:t>
            </a:r>
            <a:r>
              <a:rPr lang="ru-RU" u="sng" dirty="0" err="1"/>
              <a:t>Злочини</a:t>
            </a:r>
            <a:r>
              <a:rPr lang="ru-RU" u="sng" dirty="0"/>
              <a:t>, </a:t>
            </a:r>
            <a:r>
              <a:rPr lang="ru-RU" u="sng" dirty="0" err="1"/>
              <a:t>що</a:t>
            </a:r>
            <a:r>
              <a:rPr lang="ru-RU" u="sng" dirty="0"/>
              <a:t> </a:t>
            </a:r>
            <a:r>
              <a:rPr lang="ru-RU" u="sng" dirty="0" err="1"/>
              <a:t>посягають</a:t>
            </a:r>
            <a:r>
              <a:rPr lang="ru-RU" u="sng" dirty="0"/>
              <a:t> на свободу </a:t>
            </a:r>
            <a:r>
              <a:rPr lang="ru-RU" u="sng" dirty="0" err="1"/>
              <a:t>людини</a:t>
            </a:r>
            <a:r>
              <a:rPr lang="ru-RU" u="sng" dirty="0"/>
              <a:t>. </a:t>
            </a:r>
          </a:p>
          <a:p>
            <a:pPr marL="0" indent="0">
              <a:buNone/>
            </a:pPr>
            <a:r>
              <a:rPr lang="ru-RU" u="sng" dirty="0"/>
              <a:t>V. </a:t>
            </a:r>
            <a:r>
              <a:rPr lang="ru-RU" u="sng" dirty="0" err="1"/>
              <a:t>Злочини</a:t>
            </a:r>
            <a:r>
              <a:rPr lang="ru-RU" u="sng" dirty="0"/>
              <a:t> </a:t>
            </a:r>
            <a:r>
              <a:rPr lang="ru-RU" u="sng" dirty="0" err="1"/>
              <a:t>проти</a:t>
            </a:r>
            <a:r>
              <a:rPr lang="ru-RU" u="sng" dirty="0"/>
              <a:t> основ </a:t>
            </a:r>
            <a:r>
              <a:rPr lang="ru-RU" u="sng" dirty="0" err="1"/>
              <a:t>громадської</a:t>
            </a:r>
            <a:r>
              <a:rPr lang="ru-RU" u="sng" dirty="0"/>
              <a:t> </a:t>
            </a:r>
            <a:r>
              <a:rPr lang="ru-RU" u="sng" dirty="0" err="1"/>
              <a:t>безпеки</a:t>
            </a:r>
            <a:r>
              <a:rPr lang="ru-RU" u="sng" dirty="0"/>
              <a:t>.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Міжнародний</a:t>
            </a:r>
            <a:r>
              <a:rPr lang="ru-RU" dirty="0"/>
              <a:t> </a:t>
            </a:r>
            <a:r>
              <a:rPr lang="ru-RU" dirty="0" err="1"/>
              <a:t>тероризм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Злочини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морського</a:t>
            </a:r>
            <a:r>
              <a:rPr lang="ru-RU" dirty="0"/>
              <a:t> </a:t>
            </a:r>
            <a:r>
              <a:rPr lang="ru-RU" dirty="0" err="1"/>
              <a:t>судноплавства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Незаконний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ядерного </a:t>
            </a:r>
            <a:r>
              <a:rPr lang="ru-RU" dirty="0" err="1"/>
              <a:t>матеріалу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u="sng" dirty="0"/>
              <a:t>VI. </a:t>
            </a:r>
            <a:r>
              <a:rPr lang="ru-RU" u="sng" dirty="0" err="1"/>
              <a:t>Злочини</a:t>
            </a:r>
            <a:r>
              <a:rPr lang="ru-RU" u="sng" dirty="0"/>
              <a:t> </a:t>
            </a:r>
            <a:r>
              <a:rPr lang="ru-RU" u="sng" dirty="0" err="1"/>
              <a:t>проти</a:t>
            </a:r>
            <a:r>
              <a:rPr lang="ru-RU" u="sng" dirty="0"/>
              <a:t> </a:t>
            </a:r>
            <a:r>
              <a:rPr lang="ru-RU" u="sng" dirty="0" err="1"/>
              <a:t>здоров'я</a:t>
            </a:r>
            <a:r>
              <a:rPr lang="ru-RU" u="sng" dirty="0"/>
              <a:t> </a:t>
            </a:r>
            <a:r>
              <a:rPr lang="ru-RU" u="sng" dirty="0" err="1"/>
              <a:t>населення</a:t>
            </a:r>
            <a:r>
              <a:rPr lang="ru-RU" u="sng" dirty="0"/>
              <a:t> і </a:t>
            </a:r>
            <a:r>
              <a:rPr lang="ru-RU" u="sng" dirty="0" err="1"/>
              <a:t>суспільної</a:t>
            </a:r>
            <a:r>
              <a:rPr lang="ru-RU" u="sng" dirty="0"/>
              <a:t> </a:t>
            </a:r>
            <a:r>
              <a:rPr lang="ru-RU" u="sng" dirty="0" err="1"/>
              <a:t>моралі</a:t>
            </a:r>
            <a:r>
              <a:rPr lang="ru-RU" u="sng" dirty="0"/>
              <a:t>.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Незаконний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наркотичних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і </a:t>
            </a:r>
            <a:r>
              <a:rPr lang="ru-RU" dirty="0" err="1"/>
              <a:t>психотропних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Посягання</a:t>
            </a:r>
            <a:r>
              <a:rPr lang="ru-RU" dirty="0"/>
              <a:t> на </a:t>
            </a:r>
            <a:r>
              <a:rPr lang="ru-RU" dirty="0" err="1"/>
              <a:t>культурні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народів</a:t>
            </a:r>
            <a:r>
              <a:rPr lang="ru-RU" dirty="0"/>
              <a:t> (</a:t>
            </a:r>
            <a:r>
              <a:rPr lang="ru-RU" dirty="0" err="1"/>
              <a:t>головним</a:t>
            </a:r>
            <a:r>
              <a:rPr lang="ru-RU" dirty="0"/>
              <a:t> чином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збройних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Незаконний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порнографічної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u="sng" dirty="0"/>
              <a:t>VII. </a:t>
            </a:r>
            <a:r>
              <a:rPr lang="ru-RU" u="sng" dirty="0" err="1"/>
              <a:t>Злочини</a:t>
            </a:r>
            <a:r>
              <a:rPr lang="ru-RU" u="sng" dirty="0"/>
              <a:t> </a:t>
            </a:r>
            <a:r>
              <a:rPr lang="ru-RU" u="sng" dirty="0" err="1"/>
              <a:t>проти</a:t>
            </a:r>
            <a:r>
              <a:rPr lang="ru-RU" u="sng" dirty="0"/>
              <a:t> </a:t>
            </a:r>
            <a:r>
              <a:rPr lang="ru-RU" u="sng" dirty="0" err="1"/>
              <a:t>світової</a:t>
            </a:r>
            <a:r>
              <a:rPr lang="ru-RU" u="sng" dirty="0"/>
              <a:t> </a:t>
            </a:r>
            <a:r>
              <a:rPr lang="ru-RU" u="sng" dirty="0" err="1"/>
              <a:t>фінансово-економічної</a:t>
            </a:r>
            <a:r>
              <a:rPr lang="ru-RU" u="sng" dirty="0"/>
              <a:t> </a:t>
            </a:r>
            <a:r>
              <a:rPr lang="ru-RU" u="sng" dirty="0" err="1"/>
              <a:t>системи</a:t>
            </a:r>
            <a:r>
              <a:rPr lang="ru-RU" u="sng" dirty="0"/>
              <a:t>. </a:t>
            </a:r>
          </a:p>
          <a:p>
            <a:pPr marL="0" indent="0">
              <a:buNone/>
            </a:pPr>
            <a:r>
              <a:rPr lang="en-US" u="sng" dirty="0"/>
              <a:t>VIII. </a:t>
            </a:r>
            <a:r>
              <a:rPr lang="ru-RU" u="sng" dirty="0" err="1"/>
              <a:t>Корупційні</a:t>
            </a:r>
            <a:r>
              <a:rPr lang="ru-RU" u="sng" dirty="0"/>
              <a:t> та </a:t>
            </a:r>
            <a:r>
              <a:rPr lang="ru-RU" u="sng" dirty="0" err="1"/>
              <a:t>інші</a:t>
            </a:r>
            <a:r>
              <a:rPr lang="ru-RU" u="sng" dirty="0"/>
              <a:t> </a:t>
            </a:r>
            <a:r>
              <a:rPr lang="ru-RU" u="sng" dirty="0" err="1"/>
              <a:t>посадові</a:t>
            </a:r>
            <a:r>
              <a:rPr lang="ru-RU" u="sng" dirty="0"/>
              <a:t> </a:t>
            </a:r>
            <a:r>
              <a:rPr lang="ru-RU" u="sng" dirty="0" err="1"/>
              <a:t>злочини</a:t>
            </a:r>
            <a:r>
              <a:rPr lang="ru-RU" u="sng" dirty="0"/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8CF4D6-BFA3-4D1C-A01B-04D576E45357}"/>
              </a:ext>
            </a:extLst>
          </p:cNvPr>
          <p:cNvSpPr/>
          <p:nvPr/>
        </p:nvSpPr>
        <p:spPr>
          <a:xfrm>
            <a:off x="765110" y="391886"/>
            <a:ext cx="859666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Конвенційні злочини – злочини міжнародного характеру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0080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6104F-DA38-48D7-A459-593DBA1A2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4008"/>
          </a:xfrm>
        </p:spPr>
        <p:txBody>
          <a:bodyPr/>
          <a:lstStyle/>
          <a:p>
            <a:r>
              <a:rPr lang="ru-RU" dirty="0"/>
              <a:t>3.	Склад </a:t>
            </a:r>
            <a:r>
              <a:rPr lang="ru-RU" dirty="0" err="1"/>
              <a:t>злочину</a:t>
            </a:r>
            <a:r>
              <a:rPr lang="ru-RU" dirty="0"/>
              <a:t> в МКП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E39D08-D2E0-4C21-906F-9FA1B0741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1559"/>
            <a:ext cx="8596668" cy="452980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Склад </a:t>
            </a:r>
            <a:r>
              <a:rPr lang="ru-RU" b="1" dirty="0" err="1"/>
              <a:t>злочину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кримінальним</a:t>
            </a:r>
            <a:r>
              <a:rPr lang="ru-RU" dirty="0"/>
              <a:t> законом </a:t>
            </a:r>
            <a:r>
              <a:rPr lang="ru-RU" dirty="0" err="1"/>
              <a:t>об'єктивних</a:t>
            </a:r>
            <a:r>
              <a:rPr lang="ru-RU" dirty="0"/>
              <a:t> і </a:t>
            </a:r>
            <a:r>
              <a:rPr lang="ru-RU" dirty="0" err="1"/>
              <a:t>суб'єктивних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небезпечне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 як </a:t>
            </a:r>
            <a:r>
              <a:rPr lang="ru-RU" dirty="0" err="1"/>
              <a:t>злочин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559D7BD-0DB9-4890-A5A6-4C0BF2497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485056"/>
              </p:ext>
            </p:extLst>
          </p:nvPr>
        </p:nvGraphicFramePr>
        <p:xfrm>
          <a:off x="677334" y="2621901"/>
          <a:ext cx="9343743" cy="39095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3581">
                  <a:extLst>
                    <a:ext uri="{9D8B030D-6E8A-4147-A177-3AD203B41FA5}">
                      <a16:colId xmlns:a16="http://schemas.microsoft.com/office/drawing/2014/main" val="3634217846"/>
                    </a:ext>
                  </a:extLst>
                </a:gridCol>
                <a:gridCol w="6230162">
                  <a:extLst>
                    <a:ext uri="{9D8B030D-6E8A-4147-A177-3AD203B41FA5}">
                      <a16:colId xmlns:a16="http://schemas.microsoft.com/office/drawing/2014/main" val="4009574991"/>
                    </a:ext>
                  </a:extLst>
                </a:gridCol>
              </a:tblGrid>
              <a:tr h="78190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Ознаки злочинного діяння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Юридичні ознаки норми МКП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948216"/>
                  </a:ext>
                </a:extLst>
              </a:tr>
              <a:tr h="78190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Небезпека для світового правопорядку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Інтереси (група інтересів), певні в нормах міжнародного права, яким діянням заподіюється шкода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6056077"/>
                  </a:ext>
                </a:extLst>
              </a:tr>
              <a:tr h="78190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Протиправність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Вказівка на злочинність діяння або опис діяння як злочинного в юридичній нормі; нерідко - опис наслідків такого діяння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5011707"/>
                  </a:ext>
                </a:extLst>
              </a:tr>
              <a:tr h="78190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Винність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Вказівка на те чи інше психічне ставлення особи до вчиненого, мотиви і цілі його поведінки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9750460"/>
                  </a:ext>
                </a:extLst>
              </a:tr>
              <a:tr h="78190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Індивідуальна відповідальність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Ознаки, що характеризують особу, яка несе відповідальність відповідно до міжнародним кримінальним правом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975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32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9C7E5A3-9BA8-4318-8B60-91BB13307B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661290"/>
              </p:ext>
            </p:extLst>
          </p:nvPr>
        </p:nvGraphicFramePr>
        <p:xfrm>
          <a:off x="307910" y="625152"/>
          <a:ext cx="9750490" cy="5579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9120">
                  <a:extLst>
                    <a:ext uri="{9D8B030D-6E8A-4147-A177-3AD203B41FA5}">
                      <a16:colId xmlns:a16="http://schemas.microsoft.com/office/drawing/2014/main" val="3034247941"/>
                    </a:ext>
                  </a:extLst>
                </a:gridCol>
                <a:gridCol w="6501370">
                  <a:extLst>
                    <a:ext uri="{9D8B030D-6E8A-4147-A177-3AD203B41FA5}">
                      <a16:colId xmlns:a16="http://schemas.microsoft.com/office/drawing/2014/main" val="3036724682"/>
                    </a:ext>
                  </a:extLst>
                </a:gridCol>
              </a:tblGrid>
              <a:tr h="92599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Елементи складу злочину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Ознаки складу злочину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4870103"/>
                  </a:ext>
                </a:extLst>
              </a:tr>
              <a:tr h="92599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</a:t>
                      </a:r>
                      <a:r>
                        <a:rPr lang="ru-RU" sz="1800" dirty="0" err="1">
                          <a:effectLst/>
                        </a:rPr>
                        <a:t>б'єкт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Сукупність інтересів (груп інтересів), яким злочинним діянням заподіюється шкода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2477443"/>
                  </a:ext>
                </a:extLst>
              </a:tr>
              <a:tr h="140085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О</a:t>
                      </a:r>
                      <a:r>
                        <a:rPr lang="ru-RU" sz="1800">
                          <a:effectLst/>
                        </a:rPr>
                        <a:t>б'єктивна сторона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Сукупність ознак, що характеризують діяння і наслідки, що настають в результаті його вчинення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0497637"/>
                  </a:ext>
                </a:extLst>
              </a:tr>
              <a:tr h="140085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С</a:t>
                      </a:r>
                      <a:r>
                        <a:rPr lang="ru-RU" sz="1800">
                          <a:effectLst/>
                        </a:rPr>
                        <a:t>уб'єктивна сторона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Сукупність ознак, що характеризують вину особи і інше юридично значим</a:t>
                      </a:r>
                      <a:r>
                        <a:rPr lang="uk-UA" sz="1800">
                          <a:effectLst/>
                        </a:rPr>
                        <a:t>ий</a:t>
                      </a:r>
                      <a:r>
                        <a:rPr lang="ru-RU" sz="1800">
                          <a:effectLst/>
                        </a:rPr>
                        <a:t> прояв його психічної діяльності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4593248"/>
                  </a:ext>
                </a:extLst>
              </a:tr>
              <a:tr h="925996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С</a:t>
                      </a:r>
                      <a:r>
                        <a:rPr lang="ru-RU" sz="1800">
                          <a:effectLst/>
                        </a:rPr>
                        <a:t>уб'єкт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Сукупність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ознак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які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характеризують</a:t>
                      </a:r>
                      <a:r>
                        <a:rPr lang="ru-RU" sz="1800" dirty="0">
                          <a:effectLst/>
                        </a:rPr>
                        <a:t> особу, яка </a:t>
                      </a:r>
                      <a:r>
                        <a:rPr lang="uk-UA" sz="1800" dirty="0">
                          <a:effectLst/>
                        </a:rPr>
                        <a:t>притягується до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відповідальності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uk-UA" sz="1800" dirty="0">
                          <a:effectLst/>
                        </a:rPr>
                        <a:t>у МКП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686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37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885E20-CCC4-4D5D-994F-D6A6DCE0B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1959"/>
          </a:xfrm>
        </p:spPr>
        <p:txBody>
          <a:bodyPr/>
          <a:lstStyle/>
          <a:p>
            <a:r>
              <a:rPr lang="ru-RU" dirty="0"/>
              <a:t>5.	</a:t>
            </a:r>
            <a:r>
              <a:rPr lang="ru-RU" dirty="0" err="1"/>
              <a:t>Співучасть</a:t>
            </a:r>
            <a:r>
              <a:rPr lang="ru-RU" dirty="0"/>
              <a:t> у </a:t>
            </a:r>
            <a:r>
              <a:rPr lang="ru-RU" dirty="0" err="1"/>
              <a:t>злочині</a:t>
            </a:r>
            <a:r>
              <a:rPr lang="ru-RU" dirty="0"/>
              <a:t> в МКП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3B9854-E7D1-4D60-A8C1-1CA684577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Виконавець</a:t>
            </a:r>
          </a:p>
          <a:p>
            <a:r>
              <a:rPr lang="uk-UA" dirty="0"/>
              <a:t>Організатор</a:t>
            </a:r>
          </a:p>
          <a:p>
            <a:r>
              <a:rPr lang="uk-UA" dirty="0"/>
              <a:t>Підбурювач</a:t>
            </a:r>
          </a:p>
          <a:p>
            <a:r>
              <a:rPr lang="uk-UA" dirty="0"/>
              <a:t>Пособник</a:t>
            </a:r>
          </a:p>
          <a:p>
            <a:pPr algn="r"/>
            <a:r>
              <a:rPr lang="uk-UA" dirty="0"/>
              <a:t>Злочинна організація</a:t>
            </a:r>
          </a:p>
          <a:p>
            <a:pPr algn="r"/>
            <a:endParaRPr lang="uk-UA" dirty="0"/>
          </a:p>
          <a:p>
            <a:pPr algn="r"/>
            <a:endParaRPr lang="uk-UA" dirty="0"/>
          </a:p>
          <a:p>
            <a:pPr algn="r"/>
            <a:r>
              <a:rPr lang="uk-UA" dirty="0"/>
              <a:t>Основна</a:t>
            </a:r>
          </a:p>
          <a:p>
            <a:pPr algn="r"/>
            <a:r>
              <a:rPr lang="uk-UA" dirty="0"/>
              <a:t>Системна</a:t>
            </a:r>
          </a:p>
          <a:p>
            <a:pPr algn="r"/>
            <a:r>
              <a:rPr lang="uk-UA" dirty="0"/>
              <a:t>Розширена</a:t>
            </a:r>
            <a:endParaRPr lang="ru-RU" dirty="0"/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71A16BA4-775F-47F1-ACE1-27028677ACAE}"/>
              </a:ext>
            </a:extLst>
          </p:cNvPr>
          <p:cNvSpPr/>
          <p:nvPr/>
        </p:nvSpPr>
        <p:spPr>
          <a:xfrm>
            <a:off x="8294914" y="4170783"/>
            <a:ext cx="484632" cy="4198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9172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658</Words>
  <Application>Microsoft Office PowerPoint</Application>
  <PresentationFormat>Широкоэкранный</PresentationFormat>
  <Paragraphs>80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Аспект</vt:lpstr>
      <vt:lpstr>ЗЛОЧИН І ЙОГО СКЛАД В МКП</vt:lpstr>
      <vt:lpstr>План</vt:lpstr>
      <vt:lpstr>1. Поняття та ознаки злочину у МКП </vt:lpstr>
      <vt:lpstr>2. Види злочинів у МКП</vt:lpstr>
      <vt:lpstr>Презентация PowerPoint</vt:lpstr>
      <vt:lpstr>Презентация PowerPoint</vt:lpstr>
      <vt:lpstr>3. Склад злочину в МКП</vt:lpstr>
      <vt:lpstr>Презентация PowerPoint</vt:lpstr>
      <vt:lpstr>5. Співучасть у злочині в МКП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 І ЙОГО СКЛАД В МКП</dc:title>
  <dc:creator>Пользователь</dc:creator>
  <cp:lastModifiedBy>Пользователь</cp:lastModifiedBy>
  <cp:revision>8</cp:revision>
  <dcterms:created xsi:type="dcterms:W3CDTF">2022-09-13T15:55:03Z</dcterms:created>
  <dcterms:modified xsi:type="dcterms:W3CDTF">2023-09-17T13:16:29Z</dcterms:modified>
</cp:coreProperties>
</file>