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0E03EA-D3CB-47C6-9F8E-75E462AB81B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EACBEF9-6B6F-4CC5-9628-29ED704CDA1E}">
      <dgm:prSet phldrT="[Текст]"/>
      <dgm:spPr/>
      <dgm:t>
        <a:bodyPr/>
        <a:lstStyle/>
        <a:p>
          <a:r>
            <a:rPr lang="uk-UA" dirty="0" smtClean="0"/>
            <a:t>Керованість</a:t>
          </a:r>
          <a:endParaRPr lang="uk-UA" dirty="0"/>
        </a:p>
      </dgm:t>
    </dgm:pt>
    <dgm:pt modelId="{5C8F8133-F0B1-4629-810F-72F6A12FDF4A}" type="parTrans" cxnId="{9F8278AE-4E06-4706-9456-6B642E9D1F35}">
      <dgm:prSet/>
      <dgm:spPr/>
      <dgm:t>
        <a:bodyPr/>
        <a:lstStyle/>
        <a:p>
          <a:endParaRPr lang="uk-UA"/>
        </a:p>
      </dgm:t>
    </dgm:pt>
    <dgm:pt modelId="{EF8D89B9-A400-483A-9D3A-9CCF02E6B60D}" type="sibTrans" cxnId="{9F8278AE-4E06-4706-9456-6B642E9D1F35}">
      <dgm:prSet/>
      <dgm:spPr/>
      <dgm:t>
        <a:bodyPr/>
        <a:lstStyle/>
        <a:p>
          <a:endParaRPr lang="uk-UA"/>
        </a:p>
      </dgm:t>
    </dgm:pt>
    <dgm:pt modelId="{27C00089-E9DB-464E-A457-F69764F726D4}">
      <dgm:prSet phldrT="[Текст]"/>
      <dgm:spPr/>
      <dgm:t>
        <a:bodyPr/>
        <a:lstStyle/>
        <a:p>
          <a:r>
            <a:rPr lang="uk-UA" dirty="0" smtClean="0"/>
            <a:t>Співробітництво</a:t>
          </a:r>
          <a:endParaRPr lang="uk-UA" dirty="0"/>
        </a:p>
      </dgm:t>
    </dgm:pt>
    <dgm:pt modelId="{8D49D848-87D4-490D-9D32-2A9853DD37CD}" type="parTrans" cxnId="{D686B0AC-7A2F-4A9B-A634-B74FF64DD761}">
      <dgm:prSet/>
      <dgm:spPr/>
      <dgm:t>
        <a:bodyPr/>
        <a:lstStyle/>
        <a:p>
          <a:endParaRPr lang="uk-UA"/>
        </a:p>
      </dgm:t>
    </dgm:pt>
    <dgm:pt modelId="{E5AFDBEA-43D7-4EBF-8D82-0F1BC437EAF6}" type="sibTrans" cxnId="{D686B0AC-7A2F-4A9B-A634-B74FF64DD761}">
      <dgm:prSet/>
      <dgm:spPr/>
      <dgm:t>
        <a:bodyPr/>
        <a:lstStyle/>
        <a:p>
          <a:endParaRPr lang="uk-UA"/>
        </a:p>
      </dgm:t>
    </dgm:pt>
    <dgm:pt modelId="{F5CC047F-3400-420A-849F-45CE76B3031A}">
      <dgm:prSet phldrT="[Текст]"/>
      <dgm:spPr/>
      <dgm:t>
        <a:bodyPr/>
        <a:lstStyle/>
        <a:p>
          <a:r>
            <a:rPr lang="uk-UA" dirty="0" err="1" smtClean="0"/>
            <a:t>Субсидіарність</a:t>
          </a:r>
          <a:endParaRPr lang="uk-UA" dirty="0"/>
        </a:p>
      </dgm:t>
    </dgm:pt>
    <dgm:pt modelId="{303468BB-2E35-45AB-B85D-E36F03647E41}" type="parTrans" cxnId="{7FF8815A-4C07-4660-A200-D74649216547}">
      <dgm:prSet/>
      <dgm:spPr/>
      <dgm:t>
        <a:bodyPr/>
        <a:lstStyle/>
        <a:p>
          <a:endParaRPr lang="uk-UA"/>
        </a:p>
      </dgm:t>
    </dgm:pt>
    <dgm:pt modelId="{047BA5B7-1B2C-44BC-AB85-D7293E143688}" type="sibTrans" cxnId="{7FF8815A-4C07-4660-A200-D74649216547}">
      <dgm:prSet/>
      <dgm:spPr/>
      <dgm:t>
        <a:bodyPr/>
        <a:lstStyle/>
        <a:p>
          <a:endParaRPr lang="uk-UA"/>
        </a:p>
      </dgm:t>
    </dgm:pt>
    <dgm:pt modelId="{2EF08BB8-BAAF-468C-A6A3-BDAD2082554B}">
      <dgm:prSet phldrT="[Текст]" custT="1"/>
      <dgm:spPr/>
      <dgm:t>
        <a:bodyPr/>
        <a:lstStyle/>
        <a:p>
          <a:r>
            <a:rPr lang="uk-UA" sz="1800" dirty="0" smtClean="0"/>
            <a:t>Солідарність</a:t>
          </a:r>
          <a:endParaRPr lang="uk-UA" sz="1800" dirty="0"/>
        </a:p>
      </dgm:t>
    </dgm:pt>
    <dgm:pt modelId="{40D0A9EB-8366-41F5-894D-A471685C7803}" type="parTrans" cxnId="{E746C8A5-A2A5-428B-B9B5-9F8B95F38E02}">
      <dgm:prSet/>
      <dgm:spPr/>
      <dgm:t>
        <a:bodyPr/>
        <a:lstStyle/>
        <a:p>
          <a:endParaRPr lang="uk-UA"/>
        </a:p>
      </dgm:t>
    </dgm:pt>
    <dgm:pt modelId="{C1C74706-2033-41E4-A918-E666F5AE3204}" type="sibTrans" cxnId="{E746C8A5-A2A5-428B-B9B5-9F8B95F38E02}">
      <dgm:prSet/>
      <dgm:spPr/>
      <dgm:t>
        <a:bodyPr/>
        <a:lstStyle/>
        <a:p>
          <a:endParaRPr lang="uk-UA"/>
        </a:p>
      </dgm:t>
    </dgm:pt>
    <dgm:pt modelId="{1C1AE33D-7611-4FE1-AFF3-58A30C8899DD}" type="pres">
      <dgm:prSet presAssocID="{9E0E03EA-D3CB-47C6-9F8E-75E462AB81B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F0421714-2877-4F19-BB49-E9711713639E}" type="pres">
      <dgm:prSet presAssocID="{8EACBEF9-6B6F-4CC5-9628-29ED704CDA1E}" presName="singleCycle" presStyleCnt="0"/>
      <dgm:spPr/>
    </dgm:pt>
    <dgm:pt modelId="{C0634B23-2C16-4D08-AB9B-1D8435070FE6}" type="pres">
      <dgm:prSet presAssocID="{8EACBEF9-6B6F-4CC5-9628-29ED704CDA1E}" presName="singleCenter" presStyleLbl="node1" presStyleIdx="0" presStyleCnt="4" custScaleX="145697" custLinFactNeighborX="-443" custLinFactNeighborY="-6609">
        <dgm:presLayoutVars>
          <dgm:chMax val="7"/>
          <dgm:chPref val="7"/>
        </dgm:presLayoutVars>
      </dgm:prSet>
      <dgm:spPr/>
      <dgm:t>
        <a:bodyPr/>
        <a:lstStyle/>
        <a:p>
          <a:endParaRPr lang="uk-UA"/>
        </a:p>
      </dgm:t>
    </dgm:pt>
    <dgm:pt modelId="{7168CE1C-0E66-49D9-B32B-49F327038331}" type="pres">
      <dgm:prSet presAssocID="{8D49D848-87D4-490D-9D32-2A9853DD37CD}" presName="Name56" presStyleLbl="parChTrans1D2" presStyleIdx="0" presStyleCnt="3"/>
      <dgm:spPr/>
      <dgm:t>
        <a:bodyPr/>
        <a:lstStyle/>
        <a:p>
          <a:endParaRPr lang="uk-UA"/>
        </a:p>
      </dgm:t>
    </dgm:pt>
    <dgm:pt modelId="{639637F2-A676-444A-B869-42FAE0843214}" type="pres">
      <dgm:prSet presAssocID="{27C00089-E9DB-464E-A457-F69764F726D4}" presName="text0" presStyleLbl="node1" presStyleIdx="1" presStyleCnt="4" custScaleX="22475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C94125A-CFFF-43AA-BF6D-CC1C3BD369C4}" type="pres">
      <dgm:prSet presAssocID="{303468BB-2E35-45AB-B85D-E36F03647E41}" presName="Name56" presStyleLbl="parChTrans1D2" presStyleIdx="1" presStyleCnt="3"/>
      <dgm:spPr/>
      <dgm:t>
        <a:bodyPr/>
        <a:lstStyle/>
        <a:p>
          <a:endParaRPr lang="uk-UA"/>
        </a:p>
      </dgm:t>
    </dgm:pt>
    <dgm:pt modelId="{AF0A3BE7-92A3-4384-9F53-2B22CA6C93CB}" type="pres">
      <dgm:prSet presAssocID="{F5CC047F-3400-420A-849F-45CE76B3031A}" presName="text0" presStyleLbl="node1" presStyleIdx="2" presStyleCnt="4" custScaleX="204463" custRadScaleRad="120776" custRadScaleInc="-881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7A2C610-AF8D-431B-A01A-E2B31258F0C9}" type="pres">
      <dgm:prSet presAssocID="{40D0A9EB-8366-41F5-894D-A471685C7803}" presName="Name56" presStyleLbl="parChTrans1D2" presStyleIdx="2" presStyleCnt="3"/>
      <dgm:spPr/>
      <dgm:t>
        <a:bodyPr/>
        <a:lstStyle/>
        <a:p>
          <a:endParaRPr lang="uk-UA"/>
        </a:p>
      </dgm:t>
    </dgm:pt>
    <dgm:pt modelId="{25D64442-B164-4C54-836B-E20E7156AA7C}" type="pres">
      <dgm:prSet presAssocID="{2EF08BB8-BAAF-468C-A6A3-BDAD2082554B}" presName="text0" presStyleLbl="node1" presStyleIdx="3" presStyleCnt="4" custScaleX="203674" custScaleY="95103" custRadScaleRad="135821" custRadScaleInc="109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71D3AAB-2819-4B2C-9030-2200F69D52C3}" type="presOf" srcId="{27C00089-E9DB-464E-A457-F69764F726D4}" destId="{639637F2-A676-444A-B869-42FAE0843214}" srcOrd="0" destOrd="0" presId="urn:microsoft.com/office/officeart/2008/layout/RadialCluster"/>
    <dgm:cxn modelId="{E746C8A5-A2A5-428B-B9B5-9F8B95F38E02}" srcId="{8EACBEF9-6B6F-4CC5-9628-29ED704CDA1E}" destId="{2EF08BB8-BAAF-468C-A6A3-BDAD2082554B}" srcOrd="2" destOrd="0" parTransId="{40D0A9EB-8366-41F5-894D-A471685C7803}" sibTransId="{C1C74706-2033-41E4-A918-E666F5AE3204}"/>
    <dgm:cxn modelId="{59590070-ED77-4451-B878-50A21F3B9FE3}" type="presOf" srcId="{F5CC047F-3400-420A-849F-45CE76B3031A}" destId="{AF0A3BE7-92A3-4384-9F53-2B22CA6C93CB}" srcOrd="0" destOrd="0" presId="urn:microsoft.com/office/officeart/2008/layout/RadialCluster"/>
    <dgm:cxn modelId="{D686B0AC-7A2F-4A9B-A634-B74FF64DD761}" srcId="{8EACBEF9-6B6F-4CC5-9628-29ED704CDA1E}" destId="{27C00089-E9DB-464E-A457-F69764F726D4}" srcOrd="0" destOrd="0" parTransId="{8D49D848-87D4-490D-9D32-2A9853DD37CD}" sibTransId="{E5AFDBEA-43D7-4EBF-8D82-0F1BC437EAF6}"/>
    <dgm:cxn modelId="{B6613955-F43A-47E9-ADEF-0B535D031BA4}" type="presOf" srcId="{303468BB-2E35-45AB-B85D-E36F03647E41}" destId="{AC94125A-CFFF-43AA-BF6D-CC1C3BD369C4}" srcOrd="0" destOrd="0" presId="urn:microsoft.com/office/officeart/2008/layout/RadialCluster"/>
    <dgm:cxn modelId="{5D50E454-8FA5-4C4B-9C6E-FDB52AB99988}" type="presOf" srcId="{40D0A9EB-8366-41F5-894D-A471685C7803}" destId="{47A2C610-AF8D-431B-A01A-E2B31258F0C9}" srcOrd="0" destOrd="0" presId="urn:microsoft.com/office/officeart/2008/layout/RadialCluster"/>
    <dgm:cxn modelId="{7FF8815A-4C07-4660-A200-D74649216547}" srcId="{8EACBEF9-6B6F-4CC5-9628-29ED704CDA1E}" destId="{F5CC047F-3400-420A-849F-45CE76B3031A}" srcOrd="1" destOrd="0" parTransId="{303468BB-2E35-45AB-B85D-E36F03647E41}" sibTransId="{047BA5B7-1B2C-44BC-AB85-D7293E143688}"/>
    <dgm:cxn modelId="{10F26476-9BA6-4947-B1F7-C1EBD9BF8DE1}" type="presOf" srcId="{8D49D848-87D4-490D-9D32-2A9853DD37CD}" destId="{7168CE1C-0E66-49D9-B32B-49F327038331}" srcOrd="0" destOrd="0" presId="urn:microsoft.com/office/officeart/2008/layout/RadialCluster"/>
    <dgm:cxn modelId="{A1F741FC-9AFD-4466-8174-2066C3E674C6}" type="presOf" srcId="{8EACBEF9-6B6F-4CC5-9628-29ED704CDA1E}" destId="{C0634B23-2C16-4D08-AB9B-1D8435070FE6}" srcOrd="0" destOrd="0" presId="urn:microsoft.com/office/officeart/2008/layout/RadialCluster"/>
    <dgm:cxn modelId="{EC0092EF-8A30-47FE-BA8E-D1311441931A}" type="presOf" srcId="{9E0E03EA-D3CB-47C6-9F8E-75E462AB81B3}" destId="{1C1AE33D-7611-4FE1-AFF3-58A30C8899DD}" srcOrd="0" destOrd="0" presId="urn:microsoft.com/office/officeart/2008/layout/RadialCluster"/>
    <dgm:cxn modelId="{413921B7-904A-4C75-9D68-D64715BCFCC9}" type="presOf" srcId="{2EF08BB8-BAAF-468C-A6A3-BDAD2082554B}" destId="{25D64442-B164-4C54-836B-E20E7156AA7C}" srcOrd="0" destOrd="0" presId="urn:microsoft.com/office/officeart/2008/layout/RadialCluster"/>
    <dgm:cxn modelId="{9F8278AE-4E06-4706-9456-6B642E9D1F35}" srcId="{9E0E03EA-D3CB-47C6-9F8E-75E462AB81B3}" destId="{8EACBEF9-6B6F-4CC5-9628-29ED704CDA1E}" srcOrd="0" destOrd="0" parTransId="{5C8F8133-F0B1-4629-810F-72F6A12FDF4A}" sibTransId="{EF8D89B9-A400-483A-9D3A-9CCF02E6B60D}"/>
    <dgm:cxn modelId="{BEDD77E3-48DD-41E4-BF9A-DC0806EFE9FD}" type="presParOf" srcId="{1C1AE33D-7611-4FE1-AFF3-58A30C8899DD}" destId="{F0421714-2877-4F19-BB49-E9711713639E}" srcOrd="0" destOrd="0" presId="urn:microsoft.com/office/officeart/2008/layout/RadialCluster"/>
    <dgm:cxn modelId="{95B15439-A240-4BC9-BC77-7539DCA655A2}" type="presParOf" srcId="{F0421714-2877-4F19-BB49-E9711713639E}" destId="{C0634B23-2C16-4D08-AB9B-1D8435070FE6}" srcOrd="0" destOrd="0" presId="urn:microsoft.com/office/officeart/2008/layout/RadialCluster"/>
    <dgm:cxn modelId="{80D11AE3-A1BB-4397-8C6B-31192F6AF501}" type="presParOf" srcId="{F0421714-2877-4F19-BB49-E9711713639E}" destId="{7168CE1C-0E66-49D9-B32B-49F327038331}" srcOrd="1" destOrd="0" presId="urn:microsoft.com/office/officeart/2008/layout/RadialCluster"/>
    <dgm:cxn modelId="{E7487DCD-71CB-4605-90A0-E26448D14E85}" type="presParOf" srcId="{F0421714-2877-4F19-BB49-E9711713639E}" destId="{639637F2-A676-444A-B869-42FAE0843214}" srcOrd="2" destOrd="0" presId="urn:microsoft.com/office/officeart/2008/layout/RadialCluster"/>
    <dgm:cxn modelId="{8EEA53EC-C378-45A9-9362-24C0C1D09795}" type="presParOf" srcId="{F0421714-2877-4F19-BB49-E9711713639E}" destId="{AC94125A-CFFF-43AA-BF6D-CC1C3BD369C4}" srcOrd="3" destOrd="0" presId="urn:microsoft.com/office/officeart/2008/layout/RadialCluster"/>
    <dgm:cxn modelId="{3048EA47-6F45-40AF-8475-59E3A2CD0E4D}" type="presParOf" srcId="{F0421714-2877-4F19-BB49-E9711713639E}" destId="{AF0A3BE7-92A3-4384-9F53-2B22CA6C93CB}" srcOrd="4" destOrd="0" presId="urn:microsoft.com/office/officeart/2008/layout/RadialCluster"/>
    <dgm:cxn modelId="{B5D26F54-E345-43E7-B095-3DE01262761F}" type="presParOf" srcId="{F0421714-2877-4F19-BB49-E9711713639E}" destId="{47A2C610-AF8D-431B-A01A-E2B31258F0C9}" srcOrd="5" destOrd="0" presId="urn:microsoft.com/office/officeart/2008/layout/RadialCluster"/>
    <dgm:cxn modelId="{08C254D1-84D1-4BD6-BA9A-B77E9FBDCFEB}" type="presParOf" srcId="{F0421714-2877-4F19-BB49-E9711713639E}" destId="{25D64442-B164-4C54-836B-E20E7156AA7C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634B23-2C16-4D08-AB9B-1D8435070FE6}">
      <dsp:nvSpPr>
        <dsp:cNvPr id="0" name=""/>
        <dsp:cNvSpPr/>
      </dsp:nvSpPr>
      <dsp:spPr>
        <a:xfrm>
          <a:off x="3220847" y="1781743"/>
          <a:ext cx="1926216" cy="13220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Керованість</a:t>
          </a:r>
          <a:endParaRPr lang="uk-UA" sz="2400" kern="1200" dirty="0"/>
        </a:p>
      </dsp:txBody>
      <dsp:txXfrm>
        <a:off x="3285385" y="1846281"/>
        <a:ext cx="1797140" cy="1192994"/>
      </dsp:txXfrm>
    </dsp:sp>
    <dsp:sp modelId="{7168CE1C-0E66-49D9-B32B-49F327038331}">
      <dsp:nvSpPr>
        <dsp:cNvPr id="0" name=""/>
        <dsp:cNvSpPr/>
      </dsp:nvSpPr>
      <dsp:spPr>
        <a:xfrm rot="16235096">
          <a:off x="3864610" y="1452303"/>
          <a:ext cx="65891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58913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9637F2-A676-444A-B869-42FAE0843214}">
      <dsp:nvSpPr>
        <dsp:cNvPr id="0" name=""/>
        <dsp:cNvSpPr/>
      </dsp:nvSpPr>
      <dsp:spPr>
        <a:xfrm>
          <a:off x="3206540" y="237077"/>
          <a:ext cx="1990823" cy="8857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Співробітництво</a:t>
          </a:r>
          <a:endParaRPr lang="uk-UA" sz="1800" kern="1200" dirty="0"/>
        </a:p>
      </dsp:txBody>
      <dsp:txXfrm>
        <a:off x="3249781" y="280318"/>
        <a:ext cx="1904341" cy="799304"/>
      </dsp:txXfrm>
    </dsp:sp>
    <dsp:sp modelId="{AC94125A-CFFF-43AA-BF6D-CC1C3BD369C4}">
      <dsp:nvSpPr>
        <dsp:cNvPr id="0" name=""/>
        <dsp:cNvSpPr/>
      </dsp:nvSpPr>
      <dsp:spPr>
        <a:xfrm rot="1796425">
          <a:off x="5107434" y="3145700"/>
          <a:ext cx="59389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93893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0A3BE7-92A3-4384-9F53-2B22CA6C93CB}">
      <dsp:nvSpPr>
        <dsp:cNvPr id="0" name=""/>
        <dsp:cNvSpPr/>
      </dsp:nvSpPr>
      <dsp:spPr>
        <a:xfrm>
          <a:off x="5525104" y="3293906"/>
          <a:ext cx="1811106" cy="8857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err="1" smtClean="0"/>
            <a:t>Субсидіарність</a:t>
          </a:r>
          <a:endParaRPr lang="uk-UA" sz="1800" kern="1200" dirty="0"/>
        </a:p>
      </dsp:txBody>
      <dsp:txXfrm>
        <a:off x="5568345" y="3337147"/>
        <a:ext cx="1724624" cy="799304"/>
      </dsp:txXfrm>
    </dsp:sp>
    <dsp:sp modelId="{47A2C610-AF8D-431B-A01A-E2B31258F0C9}">
      <dsp:nvSpPr>
        <dsp:cNvPr id="0" name=""/>
        <dsp:cNvSpPr/>
      </dsp:nvSpPr>
      <dsp:spPr>
        <a:xfrm rot="9088462">
          <a:off x="2392097" y="3176934"/>
          <a:ext cx="88230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2304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64442-B164-4C54-836B-E20E7156AA7C}">
      <dsp:nvSpPr>
        <dsp:cNvPr id="0" name=""/>
        <dsp:cNvSpPr/>
      </dsp:nvSpPr>
      <dsp:spPr>
        <a:xfrm>
          <a:off x="768656" y="3387607"/>
          <a:ext cx="1804117" cy="8424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Солідарність</a:t>
          </a:r>
          <a:endParaRPr lang="uk-UA" sz="1800" kern="1200" dirty="0"/>
        </a:p>
      </dsp:txBody>
      <dsp:txXfrm>
        <a:off x="809779" y="3428730"/>
        <a:ext cx="1721871" cy="760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D8DEE8-7A87-4E01-8ADE-4C49CDD43F74}" type="datetime1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F9461-E3EB-40CD-B93F-E5CBBBD8E0BA}" type="datetimeFigureOut">
              <a:rPr lang="en-US" smtClean="0"/>
              <a:pPr/>
              <a:t>12/22/2023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7543-9AAE-4E9F-B28C-4FCCFD07D4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8FA3-38AD-400D-A4D2-18E8EF129E5F}" type="datetime1">
              <a:rPr lang="en-US" smtClean="0"/>
              <a:pPr/>
              <a:t>12/22/2023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F424-F111-43CB-9C75-D52325012943}" type="datetime1">
              <a:rPr lang="en-US" smtClean="0"/>
              <a:pPr/>
              <a:t>12/22/2023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A8BBF0-342D-409A-9C0A-B1B451E92883}" type="datetime1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A190-4BDC-4D39-B5BB-A14B3E8B1B3D}" type="datetime1">
              <a:rPr lang="en-US" smtClean="0"/>
              <a:pPr/>
              <a:t>12/22/2023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D52F2-9B11-4FC0-9217-7D20B3AC9849}" type="datetime1">
              <a:rPr lang="en-US" smtClean="0"/>
              <a:pPr/>
              <a:t>12/22/2023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13737-8506-438E-ABC0-0BE7E06DCCA6}" type="datetime1">
              <a:rPr lang="en-US" smtClean="0"/>
              <a:pPr/>
              <a:t>12/22/2023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58AA-1C84-40C9-BFEE-631CCB17636C}" type="datetime1">
              <a:rPr lang="en-US" smtClean="0"/>
              <a:pPr/>
              <a:t>12/22/2023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542C1-4E96-413B-B72E-6C4B39D85C9D}" type="datetime1">
              <a:rPr lang="en-US" smtClean="0"/>
              <a:pPr/>
              <a:t>12/22/2023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886C9C-DC18-4195-8FD5-A50AA931D4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2AA2-D442-471A-9D69-80392E1E581D}" type="datetime1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C43563C-D9B3-4432-B336-144C997D6215}" type="datetime1">
              <a:rPr lang="en-US" smtClean="0"/>
              <a:pPr/>
              <a:t>12/22/2023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algn="r"/>
            <a:fld id="{F7886C9C-DC18-4195-8FD5-A50AA931D419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/>
              <a:t>д</a:t>
            </a:r>
            <a:r>
              <a:rPr lang="uk-UA" dirty="0" err="1" smtClean="0"/>
              <a:t>.філос.н</a:t>
            </a:r>
            <a:r>
              <a:rPr lang="uk-UA" dirty="0" smtClean="0"/>
              <a:t>, доцент, Масюк О.П.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1</a:t>
            </a:fld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 smtClean="0"/>
              <a:t>Презентація курсу </a:t>
            </a:r>
            <a:r>
              <a:rPr lang="uk-UA" sz="3200" dirty="0" smtClean="0"/>
              <a:t>«Теорія управління соціальною сферою»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787472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F7886C9C-DC18-4195-8FD5-A50AA931D419}" type="slidenum">
              <a:rPr lang="en-US" smtClean="0"/>
              <a:pPr algn="r"/>
              <a:t>10</a:t>
            </a:fld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Дякую за увагу!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4401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dirty="0"/>
              <a:t>вивчення основних засади управління діяльністю, яка спрямована на гармонізацію сучасних суспільних відносин</a:t>
            </a:r>
            <a:r>
              <a:rPr lang="uk-UA" dirty="0" smtClean="0"/>
              <a:t>;</a:t>
            </a:r>
          </a:p>
          <a:p>
            <a:pPr lvl="0" algn="just"/>
            <a:endParaRPr lang="uk-UA" dirty="0"/>
          </a:p>
          <a:p>
            <a:pPr lvl="0" algn="just"/>
            <a:r>
              <a:rPr lang="uk-UA" dirty="0"/>
              <a:t>розкриття сукупності уявлень про менеджмент соціальної роботи як один з головних механізмів регуляції сучасного суспільного життя</a:t>
            </a:r>
            <a:r>
              <a:rPr lang="uk-UA" dirty="0" smtClean="0"/>
              <a:t>;</a:t>
            </a:r>
          </a:p>
          <a:p>
            <a:pPr lvl="0" algn="just"/>
            <a:endParaRPr lang="uk-UA" dirty="0"/>
          </a:p>
          <a:p>
            <a:pPr lvl="0" algn="just"/>
            <a:r>
              <a:rPr lang="uk-UA" dirty="0"/>
              <a:t>набуття студентами практичних навичок щодо застосування основних прийомів управління персоналом соціальної служби.</a:t>
            </a:r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курсу </a:t>
            </a:r>
            <a:r>
              <a:rPr lang="uk-UA" dirty="0" smtClean="0"/>
              <a:t>«Теорія управління соціальною сферою»: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6654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uk-UA" b="1" dirty="0"/>
              <a:t>Нормуючий рівень</a:t>
            </a:r>
            <a:r>
              <a:rPr lang="uk-UA" dirty="0"/>
              <a:t> передбачає створення норм, стандартів, параметрів суспільного життя та механізмів їх забезпечення в суспільно-державних відносинах</a:t>
            </a:r>
            <a:r>
              <a:rPr lang="uk-UA" dirty="0" smtClean="0"/>
              <a:t>.</a:t>
            </a:r>
          </a:p>
          <a:p>
            <a:pPr marL="45720" lvl="0" indent="0" algn="just">
              <a:buNone/>
            </a:pPr>
            <a:endParaRPr lang="uk-UA" dirty="0"/>
          </a:p>
          <a:p>
            <a:pPr lvl="0" algn="just"/>
            <a:r>
              <a:rPr lang="uk-UA" b="1" dirty="0"/>
              <a:t>Контролюючий рівень</a:t>
            </a:r>
            <a:r>
              <a:rPr lang="uk-UA" dirty="0"/>
              <a:t> включає в себе роботу державних та громадських інстанцій, які аналізують, контролюють та сприяють оптимізації процесу надання соціальних послуг</a:t>
            </a:r>
            <a:r>
              <a:rPr lang="uk-UA" dirty="0" smtClean="0"/>
              <a:t>.</a:t>
            </a:r>
          </a:p>
          <a:p>
            <a:pPr marL="45720" lvl="0" indent="0" algn="just">
              <a:buNone/>
            </a:pPr>
            <a:endParaRPr lang="uk-UA" dirty="0"/>
          </a:p>
          <a:p>
            <a:pPr lvl="0" algn="just"/>
            <a:r>
              <a:rPr lang="uk-UA" b="1" dirty="0"/>
              <a:t>Методологічний рівень</a:t>
            </a:r>
            <a:r>
              <a:rPr lang="uk-UA" dirty="0"/>
              <a:t> є суб’єктивним відображенням сукупності менеджерських важелів в організації роботи конкретної соціальної служби.</a:t>
            </a:r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/>
              <a:t>три рівня системи управління соціальною </a:t>
            </a:r>
            <a:r>
              <a:rPr lang="uk-UA" sz="2800" dirty="0" smtClean="0"/>
              <a:t>сферою: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72098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130019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Механізм реалізації </a:t>
            </a:r>
            <a:r>
              <a:rPr lang="uk-UA" dirty="0" smtClean="0"/>
              <a:t>управління соціальною сферою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7876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uk-UA" sz="2400" dirty="0" smtClean="0"/>
              <a:t>Основні положення </a:t>
            </a:r>
            <a:r>
              <a:rPr lang="uk-UA" sz="2400" dirty="0"/>
              <a:t>нового </a:t>
            </a:r>
            <a:r>
              <a:rPr lang="uk-UA" sz="2400" dirty="0" err="1"/>
              <a:t>менеджеріалізму</a:t>
            </a:r>
            <a:r>
              <a:rPr lang="uk-UA" sz="2400" dirty="0"/>
              <a:t> </a:t>
            </a:r>
            <a:r>
              <a:rPr lang="uk-UA" sz="2400" dirty="0" smtClean="0"/>
              <a:t> (М.Головатий)</a:t>
            </a:r>
            <a:r>
              <a:rPr lang="ru-RU" sz="2400" dirty="0" smtClean="0"/>
              <a:t>:</a:t>
            </a:r>
          </a:p>
          <a:p>
            <a:pPr marL="45720" indent="0" algn="ctr">
              <a:buNone/>
            </a:pPr>
            <a:endParaRPr lang="uk-UA" sz="1000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 smtClean="0">
                <a:cs typeface="Calibri" pitchFamily="34" charset="0"/>
              </a:rPr>
              <a:t>Перетворення </a:t>
            </a:r>
            <a:r>
              <a:rPr lang="uk-UA" sz="1800" dirty="0">
                <a:cs typeface="Calibri" pitchFamily="34" charset="0"/>
              </a:rPr>
              <a:t>соціальної роботи на соціальний бізнес</a:t>
            </a:r>
            <a:r>
              <a:rPr lang="uk-UA" sz="1800" dirty="0" smtClean="0">
                <a:cs typeface="Calibri" pitchFamily="34" charset="0"/>
              </a:rPr>
              <a:t>;</a:t>
            </a:r>
            <a:endParaRPr lang="uk-UA" sz="1800" dirty="0">
              <a:cs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 smtClean="0">
                <a:cs typeface="Calibri" pitchFamily="34" charset="0"/>
              </a:rPr>
              <a:t>Створення </a:t>
            </a:r>
            <a:r>
              <a:rPr lang="uk-UA" sz="1800" dirty="0">
                <a:cs typeface="Calibri" pitchFamily="34" charset="0"/>
              </a:rPr>
              <a:t>конкурентного середовища для агентів, які займаються соціальною роботою</a:t>
            </a:r>
            <a:r>
              <a:rPr lang="uk-UA" sz="1800" dirty="0" smtClean="0">
                <a:cs typeface="Calibri" pitchFamily="34" charset="0"/>
              </a:rPr>
              <a:t>;</a:t>
            </a:r>
            <a:endParaRPr lang="uk-UA" sz="1800" dirty="0">
              <a:cs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 smtClean="0">
                <a:cs typeface="Calibri" pitchFamily="34" charset="0"/>
              </a:rPr>
              <a:t>Підтримка </a:t>
            </a:r>
            <a:r>
              <a:rPr lang="uk-UA" sz="1800" dirty="0">
                <a:cs typeface="Calibri" pitchFamily="34" charset="0"/>
              </a:rPr>
              <a:t>інтересів споживача соціальних послуг</a:t>
            </a:r>
            <a:r>
              <a:rPr lang="uk-UA" sz="1800" dirty="0" smtClean="0">
                <a:cs typeface="Calibri" pitchFamily="34" charset="0"/>
              </a:rPr>
              <a:t>;</a:t>
            </a:r>
            <a:endParaRPr lang="uk-UA" sz="1800" dirty="0">
              <a:cs typeface="Calibri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 smtClean="0">
                <a:cs typeface="Calibri" pitchFamily="34" charset="0"/>
              </a:rPr>
              <a:t>Організація </a:t>
            </a:r>
            <a:r>
              <a:rPr lang="uk-UA" sz="1800" dirty="0">
                <a:cs typeface="Calibri" pitchFamily="34" charset="0"/>
              </a:rPr>
              <a:t>чіткої системи звітності за чотирма параметрами: об’єкт, показники діяльності, ціна послуг і відповідність стандартам.</a:t>
            </a:r>
          </a:p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latin typeface="Book Antiqua" pitchFamily="18" charset="0"/>
              </a:rPr>
              <a:t>Потреба в </a:t>
            </a:r>
            <a:r>
              <a:rPr lang="ru-RU" sz="1800" b="1" dirty="0" err="1">
                <a:latin typeface="Book Antiqua" pitchFamily="18" charset="0"/>
              </a:rPr>
              <a:t>переосмисленні</a:t>
            </a:r>
            <a:r>
              <a:rPr lang="ru-RU" sz="1800" b="1" dirty="0">
                <a:latin typeface="Book Antiqua" pitchFamily="18" charset="0"/>
              </a:rPr>
              <a:t> </a:t>
            </a:r>
            <a:r>
              <a:rPr lang="ru-RU" sz="1800" b="1" dirty="0" err="1">
                <a:latin typeface="Book Antiqua" pitchFamily="18" charset="0"/>
              </a:rPr>
              <a:t>функціонування</a:t>
            </a:r>
            <a:r>
              <a:rPr lang="ru-RU" sz="1800" b="1" dirty="0">
                <a:latin typeface="Book Antiqua" pitchFamily="18" charset="0"/>
              </a:rPr>
              <a:t> </a:t>
            </a:r>
            <a:r>
              <a:rPr lang="ru-RU" sz="1800" b="1" dirty="0" err="1">
                <a:latin typeface="Book Antiqua" pitchFamily="18" charset="0"/>
              </a:rPr>
              <a:t>системи</a:t>
            </a:r>
            <a:r>
              <a:rPr lang="ru-RU" sz="1800" b="1" dirty="0">
                <a:latin typeface="Book Antiqua" pitchFamily="18" charset="0"/>
              </a:rPr>
              <a:t> </a:t>
            </a:r>
            <a:r>
              <a:rPr lang="ru-RU" sz="1800" b="1" dirty="0" err="1">
                <a:latin typeface="Book Antiqua" pitchFamily="18" charset="0"/>
              </a:rPr>
              <a:t>соціального</a:t>
            </a:r>
            <a:r>
              <a:rPr lang="ru-RU" sz="1800" b="1" dirty="0">
                <a:latin typeface="Book Antiqua" pitchFamily="18" charset="0"/>
              </a:rPr>
              <a:t> </a:t>
            </a:r>
            <a:r>
              <a:rPr lang="ru-RU" sz="1800" b="1" dirty="0" err="1">
                <a:latin typeface="Book Antiqua" pitchFamily="18" charset="0"/>
              </a:rPr>
              <a:t>захисту</a:t>
            </a:r>
            <a:r>
              <a:rPr lang="ru-RU" sz="1800" b="1" dirty="0">
                <a:latin typeface="Book Antiqua" pitchFamily="18" charset="0"/>
              </a:rPr>
              <a:t> </a:t>
            </a:r>
            <a:r>
              <a:rPr lang="ru-RU" sz="1800" b="1" dirty="0" err="1">
                <a:latin typeface="Book Antiqua" pitchFamily="18" charset="0"/>
              </a:rPr>
              <a:t>знайшла</a:t>
            </a:r>
            <a:r>
              <a:rPr lang="ru-RU" sz="1800" b="1" dirty="0">
                <a:latin typeface="Book Antiqua" pitchFamily="18" charset="0"/>
              </a:rPr>
              <a:t> </a:t>
            </a:r>
            <a:r>
              <a:rPr lang="ru-RU" sz="1800" b="1" dirty="0" err="1">
                <a:latin typeface="Book Antiqua" pitchFamily="18" charset="0"/>
              </a:rPr>
              <a:t>своє</a:t>
            </a:r>
            <a:r>
              <a:rPr lang="ru-RU" sz="1800" b="1" dirty="0">
                <a:latin typeface="Book Antiqua" pitchFamily="18" charset="0"/>
              </a:rPr>
              <a:t> </a:t>
            </a:r>
            <a:r>
              <a:rPr lang="ru-RU" sz="1800" b="1" dirty="0" err="1">
                <a:latin typeface="Book Antiqua" pitchFamily="18" charset="0"/>
              </a:rPr>
              <a:t>відображення</a:t>
            </a:r>
            <a:r>
              <a:rPr lang="ru-RU" sz="1800" b="1" dirty="0">
                <a:latin typeface="Book Antiqua" pitchFamily="18" charset="0"/>
              </a:rPr>
              <a:t> в </a:t>
            </a:r>
            <a:r>
              <a:rPr lang="ru-RU" sz="1800" b="1" dirty="0" err="1">
                <a:latin typeface="Book Antiqua" pitchFamily="18" charset="0"/>
              </a:rPr>
              <a:t>нових</a:t>
            </a:r>
            <a:r>
              <a:rPr lang="ru-RU" sz="1800" b="1" dirty="0">
                <a:latin typeface="Book Antiqua" pitchFamily="18" charset="0"/>
              </a:rPr>
              <a:t> </a:t>
            </a:r>
            <a:r>
              <a:rPr lang="ru-RU" sz="1800" b="1" dirty="0" err="1">
                <a:latin typeface="Book Antiqua" pitchFamily="18" charset="0"/>
              </a:rPr>
              <a:t>напрямках</a:t>
            </a:r>
            <a:r>
              <a:rPr lang="ru-RU" sz="1800" b="1" dirty="0">
                <a:latin typeface="Book Antiqua" pitchFamily="18" charset="0"/>
              </a:rPr>
              <a:t> менеджменту. </a:t>
            </a:r>
            <a:endParaRPr lang="uk-UA" sz="1800" b="1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004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поважне ставлення до персоналу установи,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розбудова еталонів взаємодії працівників з клієнтами соціальної служби,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створення сприятливого морально-психологічного клімату в установі,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відповідність зразку керівника соціальної служби,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контроль за виконанням етичного кодексу соціального працівника в установі,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підтримка діалогу з громадою, яка обслуговується в соціальній службі,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/>
              <a:t>формування іміджу установи у засобах масової </a:t>
            </a:r>
            <a:r>
              <a:rPr lang="uk-UA" sz="1800" dirty="0" smtClean="0"/>
              <a:t>інформації.</a:t>
            </a:r>
            <a:endParaRPr lang="uk-UA" sz="1800" dirty="0"/>
          </a:p>
          <a:p>
            <a:pPr marL="45720" indent="0">
              <a:buNone/>
            </a:pP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Діловий етикет менеджера </a:t>
            </a:r>
            <a:r>
              <a:rPr lang="uk-UA" dirty="0" smtClean="0"/>
              <a:t>соціальної сфери </a:t>
            </a:r>
            <a:r>
              <a:rPr lang="uk-UA" dirty="0" smtClean="0"/>
              <a:t>має включати: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3006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Лінійно-функціональна структура</a:t>
            </a:r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Матрична організаційна структура</a:t>
            </a:r>
            <a:endParaRPr lang="uk-UA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Базові Організаційні структури соціальної </a:t>
            </a:r>
            <a:r>
              <a:rPr lang="uk-UA" dirty="0" smtClean="0"/>
              <a:t>організації</a:t>
            </a:r>
            <a:endParaRPr lang="uk-UA" dirty="0"/>
          </a:p>
        </p:txBody>
      </p:sp>
      <p:pic>
        <p:nvPicPr>
          <p:cNvPr id="13" name="Объект 12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983650"/>
            <a:ext cx="4040188" cy="2597263"/>
          </a:xfrm>
        </p:spPr>
      </p:pic>
      <p:pic>
        <p:nvPicPr>
          <p:cNvPr id="14" name="Объект 13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2983140"/>
            <a:ext cx="4041775" cy="2598283"/>
          </a:xfrm>
        </p:spPr>
      </p:pic>
    </p:spTree>
    <p:extLst>
      <p:ext uri="{BB962C8B-B14F-4D97-AF65-F5344CB8AC3E}">
        <p14:creationId xmlns:p14="http://schemas.microsoft.com/office/powerpoint/2010/main" val="454929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759958"/>
              </p:ext>
            </p:extLst>
          </p:nvPr>
        </p:nvGraphicFramePr>
        <p:xfrm>
          <a:off x="755576" y="1700808"/>
          <a:ext cx="7560840" cy="4896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9245"/>
                <a:gridCol w="5011595"/>
              </a:tblGrid>
              <a:tr h="367871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Види культури управління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Різновиди культури управління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/>
                </a:tc>
              </a:tr>
              <a:tr h="786772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Інформаційна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роботи з документами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ділової мови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діловодства (збирання, обробки,, збереження, надання та передачі інформації)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</a:tr>
              <a:tr h="988892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Організаційна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організації прийому відвідувачів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організації роботи з персоналом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підготовки й проведення нарад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розробки та використання регламентів, норм, стандартів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контролю, перевірки, аудиту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</a:tr>
              <a:tr h="786772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Соціальна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створення начально-виховного середовища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забезпечення естетики приміщень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утримання робочих місць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соціального захисту персоналу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</a:tr>
              <a:tr h="584651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Економічна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господарювання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економічного партнерства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фінансового аудиту, аналізу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</a:tr>
              <a:tr h="786772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Соціально-психологічна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спілкування між керівниками, підлеглими</a:t>
                      </a:r>
                    </a:p>
                    <a:p>
                      <a:pPr marL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ведення телефонних розмов</a:t>
                      </a:r>
                    </a:p>
                    <a:p>
                      <a:pPr marL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ділового одягу</a:t>
                      </a:r>
                    </a:p>
                    <a:p>
                      <a:pPr marL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відділення ділових переговорів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</a:tr>
              <a:tr h="297407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Правова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використання керівниками прав, повноважень, влади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</a:tr>
              <a:tr h="297407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Технічна</a:t>
                      </a:r>
                      <a:endParaRPr lang="uk-U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Культура використання організаційних та технічних засобів управління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563" marR="32563" marT="0" marB="0" anchor="ctr"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та різновиди культури управління в </a:t>
            </a:r>
            <a:r>
              <a:rPr lang="uk-UA" dirty="0" smtClean="0"/>
              <a:t>соціальної організації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6686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dirty="0" smtClean="0"/>
              <a:t> </a:t>
            </a:r>
            <a:r>
              <a:rPr lang="uk-UA" sz="1800" i="1" dirty="0" smtClean="0">
                <a:latin typeface="Bookman Old Style" pitchFamily="18" charset="0"/>
              </a:rPr>
              <a:t>раціональне використання </a:t>
            </a:r>
            <a:r>
              <a:rPr lang="uk-UA" sz="1800" i="1" dirty="0">
                <a:latin typeface="Bookman Old Style" pitchFamily="18" charset="0"/>
              </a:rPr>
              <a:t>ресурсів забезпечення роботи соціальної установи;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i="1" dirty="0" smtClean="0">
                <a:latin typeface="Bookman Old Style" pitchFamily="18" charset="0"/>
              </a:rPr>
              <a:t>підтримку </a:t>
            </a:r>
            <a:r>
              <a:rPr lang="uk-UA" sz="1800" i="1" dirty="0">
                <a:latin typeface="Bookman Old Style" pitchFamily="18" charset="0"/>
              </a:rPr>
              <a:t>конкурентоспроможності організації з надання соціальних послуг;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uk-UA" sz="1800" i="1" dirty="0" smtClean="0">
                <a:latin typeface="Bookman Old Style" pitchFamily="18" charset="0"/>
              </a:rPr>
              <a:t>активне </a:t>
            </a:r>
            <a:r>
              <a:rPr lang="uk-UA" sz="1800" i="1" dirty="0">
                <a:latin typeface="Bookman Old Style" pitchFamily="18" charset="0"/>
              </a:rPr>
              <a:t>просування на ринку соціальних послуг;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i="1" dirty="0">
                <a:latin typeface="Bookman Old Style" pitchFamily="18" charset="0"/>
              </a:rPr>
              <a:t>с</a:t>
            </a:r>
            <a:r>
              <a:rPr lang="uk-UA" sz="1800" i="1" dirty="0" smtClean="0">
                <a:latin typeface="Bookman Old Style" pitchFamily="18" charset="0"/>
              </a:rPr>
              <a:t>творення ефективної організаційної </a:t>
            </a:r>
            <a:r>
              <a:rPr lang="uk-UA" sz="1800" i="1" dirty="0">
                <a:latin typeface="Bookman Old Style" pitchFamily="18" charset="0"/>
              </a:rPr>
              <a:t>структури </a:t>
            </a:r>
            <a:r>
              <a:rPr lang="uk-UA" sz="1800" i="1" dirty="0" smtClean="0">
                <a:latin typeface="Bookman Old Style" pitchFamily="18" charset="0"/>
              </a:rPr>
              <a:t>для роботи соціальної служби;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800" i="1" dirty="0" smtClean="0">
                <a:latin typeface="Bookman Old Style" pitchFamily="18" charset="0"/>
              </a:rPr>
              <a:t>Накопичення та збереження трудового потенціалу в межах зазначеної професійної діяльності.</a:t>
            </a:r>
            <a:endParaRPr lang="uk-UA" sz="1800" i="1" dirty="0">
              <a:latin typeface="Bookman Old Style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6C9C-DC18-4195-8FD5-A50AA931D41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ТЕОРІЯ УПРАВЛІННЯ СОЦІАЛЬНОЮ СФЕРОЮ забезпечує</a:t>
            </a:r>
            <a:r>
              <a:rPr lang="uk-UA" dirty="0" smtClean="0"/>
              <a:t>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7970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65</TotalTime>
  <Words>474</Words>
  <Application>Microsoft Office PowerPoint</Application>
  <PresentationFormat>Экран (4:3)</PresentationFormat>
  <Paragraphs>85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Book Antiqua</vt:lpstr>
      <vt:lpstr>Bookman Old Style</vt:lpstr>
      <vt:lpstr>Calibri</vt:lpstr>
      <vt:lpstr>Franklin Gothic Medium</vt:lpstr>
      <vt:lpstr>Times New Roman</vt:lpstr>
      <vt:lpstr>Wingdings</vt:lpstr>
      <vt:lpstr>Wingdings 2</vt:lpstr>
      <vt:lpstr>Сетка</vt:lpstr>
      <vt:lpstr>Презентація курсу «Теорія управління соціальною сферою»</vt:lpstr>
      <vt:lpstr>завдання курсу «Теорія управління соціальною сферою»:</vt:lpstr>
      <vt:lpstr>три рівня системи управління соціальною сферою:</vt:lpstr>
      <vt:lpstr>Механізм реалізації управління соціальною сферою</vt:lpstr>
      <vt:lpstr>Потреба в переосмисленні функціонування системи соціального захисту знайшла своє відображення в нових напрямках менеджменту. </vt:lpstr>
      <vt:lpstr>Діловий етикет менеджера соціальної сфери має включати:</vt:lpstr>
      <vt:lpstr>Базові Організаційні структури соціальної організації</vt:lpstr>
      <vt:lpstr>Види та різновиди культури управління в соціальної організації</vt:lpstr>
      <vt:lpstr>ТЕОРІЯ УПРАВЛІННЯ СОЦІАЛЬНОЮ СФЕРОЮ забезпечує:</vt:lpstr>
      <vt:lpstr>Дякую за увагу! </vt:lpstr>
    </vt:vector>
  </TitlesOfParts>
  <Company>*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 «Менеджмент соціальної роботи»</dc:title>
  <dc:creator>Олег</dc:creator>
  <cp:lastModifiedBy>Учетная запись Майкрософт</cp:lastModifiedBy>
  <cp:revision>13</cp:revision>
  <dcterms:created xsi:type="dcterms:W3CDTF">2015-12-30T19:32:50Z</dcterms:created>
  <dcterms:modified xsi:type="dcterms:W3CDTF">2023-12-22T08:23:30Z</dcterms:modified>
</cp:coreProperties>
</file>