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rial Black" panose="020B0A04020102020204" pitchFamily="34" charset="0"/>
      <p:bold r:id="rId9"/>
    </p:embeddedFont>
    <p:embeddedFont>
      <p:font typeface="Arimo Bold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Montserrat Semi-Bold" panose="020B0604020202020204" charset="-52"/>
      <p:regular r:id="rId15"/>
    </p:embeddedFont>
    <p:embeddedFont>
      <p:font typeface="Montserrat Semi-Bold Bold" panose="020B0604020202020204" charset="-52"/>
      <p:regular r:id="rId16"/>
    </p:embeddedFont>
    <p:embeddedFont>
      <p:font typeface="Open Sans Bold" panose="020B0604020202020204" charset="0"/>
      <p:regular r:id="rId17"/>
    </p:embeddedFont>
    <p:embeddedFont>
      <p:font typeface="Open Sans Bold Italics" panose="020B0604020202020204" charset="0"/>
      <p:regular r:id="rId18"/>
    </p:embeddedFont>
    <p:embeddedFont>
      <p:font typeface="Times Neue Roman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93" b="17093"/>
          <a:stretch>
            <a:fillRect/>
          </a:stretch>
        </p:blipFill>
        <p:spPr>
          <a:xfrm>
            <a:off x="0" y="0"/>
            <a:ext cx="18288000" cy="82296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845299" y="0"/>
            <a:ext cx="10293566" cy="8807143"/>
          </a:xfrm>
          <a:prstGeom prst="rect">
            <a:avLst/>
          </a:prstGeom>
          <a:solidFill>
            <a:srgbClr val="69391C">
              <a:alpha val="89803"/>
            </a:srgbClr>
          </a:solidFill>
        </p:spPr>
      </p:sp>
      <p:grpSp>
        <p:nvGrpSpPr>
          <p:cNvPr id="4" name="Group 4"/>
          <p:cNvGrpSpPr/>
          <p:nvPr/>
        </p:nvGrpSpPr>
        <p:grpSpPr>
          <a:xfrm>
            <a:off x="1609571" y="2249127"/>
            <a:ext cx="8765022" cy="2470326"/>
            <a:chOff x="0" y="0"/>
            <a:chExt cx="9280221" cy="26155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280221" cy="2615529"/>
            </a:xfrm>
            <a:custGeom>
              <a:avLst/>
              <a:gdLst/>
              <a:ahLst/>
              <a:cxnLst/>
              <a:rect l="l" t="t" r="r" b="b"/>
              <a:pathLst>
                <a:path w="9280221" h="2615529">
                  <a:moveTo>
                    <a:pt x="0" y="0"/>
                  </a:moveTo>
                  <a:lnTo>
                    <a:pt x="0" y="2615529"/>
                  </a:lnTo>
                  <a:lnTo>
                    <a:pt x="9280221" y="2615529"/>
                  </a:lnTo>
                  <a:lnTo>
                    <a:pt x="9280221" y="0"/>
                  </a:lnTo>
                  <a:lnTo>
                    <a:pt x="0" y="0"/>
                  </a:lnTo>
                  <a:close/>
                  <a:moveTo>
                    <a:pt x="9219261" y="2554569"/>
                  </a:moveTo>
                  <a:lnTo>
                    <a:pt x="59690" y="2554569"/>
                  </a:lnTo>
                  <a:lnTo>
                    <a:pt x="59690" y="59690"/>
                  </a:lnTo>
                  <a:lnTo>
                    <a:pt x="9219261" y="59690"/>
                  </a:lnTo>
                  <a:lnTo>
                    <a:pt x="9219261" y="2554569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45299" y="9144000"/>
            <a:ext cx="1379468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4000" spc="40" dirty="0" err="1">
                <a:solidFill>
                  <a:srgbClr val="69391C"/>
                </a:solidFill>
                <a:latin typeface="Montserrat Semi-Bold"/>
              </a:rPr>
              <a:t>Циклова</a:t>
            </a:r>
            <a:r>
              <a:rPr lang="en-US" sz="4000" spc="40" dirty="0">
                <a:solidFill>
                  <a:srgbClr val="69391C"/>
                </a:solidFill>
                <a:latin typeface="Montserrat Semi-Bold"/>
              </a:rPr>
              <a:t> </a:t>
            </a:r>
            <a:r>
              <a:rPr lang="en-US" sz="4000" spc="40" dirty="0" err="1">
                <a:solidFill>
                  <a:srgbClr val="69391C"/>
                </a:solidFill>
                <a:latin typeface="Montserrat Semi-Bold"/>
              </a:rPr>
              <a:t>комісія</a:t>
            </a:r>
            <a:r>
              <a:rPr lang="en-US" sz="4000" spc="40" dirty="0">
                <a:solidFill>
                  <a:srgbClr val="69391C"/>
                </a:solidFill>
                <a:latin typeface="Montserrat Semi-Bold"/>
              </a:rPr>
              <a:t> </a:t>
            </a:r>
            <a:r>
              <a:rPr lang="en-US" sz="4000" spc="40" dirty="0" err="1">
                <a:solidFill>
                  <a:srgbClr val="69391C"/>
                </a:solidFill>
                <a:latin typeface="Montserrat Semi-Bold"/>
              </a:rPr>
              <a:t>суспільних</a:t>
            </a:r>
            <a:r>
              <a:rPr lang="en-US" sz="4000" spc="40" dirty="0">
                <a:solidFill>
                  <a:srgbClr val="69391C"/>
                </a:solidFill>
                <a:latin typeface="Montserrat Semi-Bold"/>
              </a:rPr>
              <a:t> </a:t>
            </a:r>
            <a:r>
              <a:rPr lang="en-US" sz="4000" spc="40" dirty="0" err="1">
                <a:solidFill>
                  <a:srgbClr val="69391C"/>
                </a:solidFill>
                <a:latin typeface="Montserrat Semi-Bold"/>
              </a:rPr>
              <a:t>дисциплін</a:t>
            </a:r>
            <a:r>
              <a:rPr lang="en-US" sz="4000" spc="40" dirty="0">
                <a:solidFill>
                  <a:srgbClr val="69391C"/>
                </a:solidFill>
                <a:latin typeface="Montserrat Semi-Bold"/>
              </a:rPr>
              <a:t> </a:t>
            </a:r>
            <a:r>
              <a:rPr lang="en-US" sz="4000" spc="40" dirty="0" err="1">
                <a:solidFill>
                  <a:srgbClr val="69391C"/>
                </a:solidFill>
                <a:latin typeface="Montserrat Semi-Bold"/>
              </a:rPr>
              <a:t>та</a:t>
            </a:r>
            <a:r>
              <a:rPr lang="en-US" sz="4000" spc="40" dirty="0">
                <a:solidFill>
                  <a:srgbClr val="69391C"/>
                </a:solidFill>
                <a:latin typeface="Montserrat Semi-Bold"/>
              </a:rPr>
              <a:t> </a:t>
            </a:r>
            <a:r>
              <a:rPr lang="en-US" sz="4000" spc="40" dirty="0" err="1">
                <a:solidFill>
                  <a:srgbClr val="69391C"/>
                </a:solidFill>
                <a:latin typeface="Montserrat Semi-Bold"/>
              </a:rPr>
              <a:t>права</a:t>
            </a:r>
            <a:endParaRPr lang="en-US" sz="4000" spc="40" dirty="0">
              <a:solidFill>
                <a:srgbClr val="69391C"/>
              </a:solidFill>
              <a:latin typeface="Montserrat Semi-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6035" y="2295736"/>
            <a:ext cx="11812094" cy="2253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42"/>
              </a:lnSpc>
            </a:pPr>
            <a:r>
              <a:rPr lang="en-US" sz="6458" dirty="0" err="1">
                <a:solidFill>
                  <a:srgbClr val="FFFFFF"/>
                </a:solidFill>
                <a:latin typeface="Arial Black" panose="020B0A04020102020204" pitchFamily="34" charset="0"/>
              </a:rPr>
              <a:t>Охорона</a:t>
            </a:r>
            <a:r>
              <a:rPr lang="en-US" sz="6458" dirty="0">
                <a:solidFill>
                  <a:srgbClr val="FFFFFF"/>
                </a:solidFill>
                <a:latin typeface="Arial Black" panose="020B0A04020102020204" pitchFamily="34" charset="0"/>
              </a:rPr>
              <a:t> і </a:t>
            </a:r>
            <a:r>
              <a:rPr lang="en-US" sz="6458" dirty="0" err="1">
                <a:solidFill>
                  <a:srgbClr val="FFFFFF"/>
                </a:solidFill>
                <a:latin typeface="Arial Black" panose="020B0A04020102020204" pitchFamily="34" charset="0"/>
              </a:rPr>
              <a:t>захист</a:t>
            </a:r>
            <a:r>
              <a:rPr lang="en-US" sz="6458" dirty="0">
                <a:solidFill>
                  <a:srgbClr val="FFFFFF"/>
                </a:solidFill>
                <a:latin typeface="Arial Black" panose="020B0A04020102020204" pitchFamily="34" charset="0"/>
              </a:rPr>
              <a:t> </a:t>
            </a:r>
            <a:r>
              <a:rPr lang="en-US" sz="6458" dirty="0" err="1">
                <a:solidFill>
                  <a:srgbClr val="FFFFFF"/>
                </a:solidFill>
                <a:latin typeface="Arial Black" panose="020B0A04020102020204" pitchFamily="34" charset="0"/>
              </a:rPr>
              <a:t>трудових</a:t>
            </a:r>
            <a:r>
              <a:rPr lang="en-US" sz="6458" dirty="0">
                <a:solidFill>
                  <a:srgbClr val="FFFFFF"/>
                </a:solidFill>
                <a:latin typeface="Arial Black" panose="020B0A04020102020204" pitchFamily="34" charset="0"/>
              </a:rPr>
              <a:t> </a:t>
            </a:r>
            <a:r>
              <a:rPr lang="en-US" sz="6458" dirty="0" err="1">
                <a:solidFill>
                  <a:srgbClr val="FFFFFF"/>
                </a:solidFill>
                <a:latin typeface="Arial Black" panose="020B0A04020102020204" pitchFamily="34" charset="0"/>
              </a:rPr>
              <a:t>прав</a:t>
            </a:r>
            <a:r>
              <a:rPr lang="en-US" sz="1420" dirty="0">
                <a:solidFill>
                  <a:srgbClr val="FFFFFF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78380" y="6999636"/>
            <a:ext cx="7655137" cy="1434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</a:pPr>
            <a:r>
              <a:rPr lang="en-US" sz="4096" dirty="0" err="1">
                <a:solidFill>
                  <a:srgbClr val="FFFFFF"/>
                </a:solidFill>
                <a:latin typeface="Open Sans Bold"/>
              </a:rPr>
              <a:t>Викладач</a:t>
            </a:r>
            <a:r>
              <a:rPr lang="en-US" sz="4096" dirty="0">
                <a:solidFill>
                  <a:srgbClr val="FFFFFF"/>
                </a:solidFill>
                <a:latin typeface="Open Sans Bold"/>
              </a:rPr>
              <a:t>: </a:t>
            </a:r>
          </a:p>
          <a:p>
            <a:pPr algn="l">
              <a:lnSpc>
                <a:spcPts val="5734"/>
              </a:lnSpc>
            </a:pPr>
            <a:r>
              <a:rPr lang="en-US" sz="4096" dirty="0" err="1">
                <a:solidFill>
                  <a:srgbClr val="FFFFFF"/>
                </a:solidFill>
                <a:latin typeface="Open Sans Bold"/>
              </a:rPr>
              <a:t>Кравченко</a:t>
            </a:r>
            <a:r>
              <a:rPr lang="en-US" sz="40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4096" dirty="0" err="1">
                <a:solidFill>
                  <a:srgbClr val="FFFFFF"/>
                </a:solidFill>
                <a:latin typeface="Open Sans Bold"/>
              </a:rPr>
              <a:t>Ольга</a:t>
            </a:r>
            <a:r>
              <a:rPr lang="en-US" sz="40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4096" dirty="0" err="1">
                <a:solidFill>
                  <a:srgbClr val="FFFFFF"/>
                </a:solidFill>
                <a:latin typeface="Open Sans Bold"/>
              </a:rPr>
              <a:t>Василівна</a:t>
            </a:r>
            <a:endParaRPr lang="en-US" sz="4096" dirty="0">
              <a:solidFill>
                <a:srgbClr val="FFFFFF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7093" b="63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920205" y="-166715"/>
            <a:ext cx="11566753" cy="10796629"/>
          </a:xfrm>
          <a:prstGeom prst="rect">
            <a:avLst/>
          </a:prstGeom>
          <a:solidFill>
            <a:srgbClr val="69391C">
              <a:alpha val="89803"/>
            </a:srgbClr>
          </a:solidFill>
        </p:spPr>
      </p:sp>
      <p:grpSp>
        <p:nvGrpSpPr>
          <p:cNvPr id="3" name="Group 3"/>
          <p:cNvGrpSpPr/>
          <p:nvPr/>
        </p:nvGrpSpPr>
        <p:grpSpPr>
          <a:xfrm>
            <a:off x="-1582527" y="1028700"/>
            <a:ext cx="8286645" cy="8541103"/>
            <a:chOff x="0" y="0"/>
            <a:chExt cx="7460676" cy="76897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460676" cy="7689771"/>
            </a:xfrm>
            <a:custGeom>
              <a:avLst/>
              <a:gdLst/>
              <a:ahLst/>
              <a:cxnLst/>
              <a:rect l="l" t="t" r="r" b="b"/>
              <a:pathLst>
                <a:path w="7460676" h="7689771">
                  <a:moveTo>
                    <a:pt x="0" y="0"/>
                  </a:moveTo>
                  <a:lnTo>
                    <a:pt x="0" y="7689771"/>
                  </a:lnTo>
                  <a:lnTo>
                    <a:pt x="7460676" y="7689771"/>
                  </a:lnTo>
                  <a:lnTo>
                    <a:pt x="7460676" y="0"/>
                  </a:lnTo>
                  <a:lnTo>
                    <a:pt x="0" y="0"/>
                  </a:lnTo>
                  <a:close/>
                  <a:moveTo>
                    <a:pt x="7399716" y="7628810"/>
                  </a:moveTo>
                  <a:lnTo>
                    <a:pt x="59690" y="7628810"/>
                  </a:lnTo>
                  <a:lnTo>
                    <a:pt x="59690" y="59690"/>
                  </a:lnTo>
                  <a:lnTo>
                    <a:pt x="7399716" y="59690"/>
                  </a:lnTo>
                  <a:lnTo>
                    <a:pt x="7399716" y="7628810"/>
                  </a:lnTo>
                  <a:close/>
                </a:path>
              </a:pathLst>
            </a:custGeom>
            <a:solidFill>
              <a:srgbClr val="D68B54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204900"/>
            <a:ext cx="6538770" cy="80534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7444723" y="885534"/>
            <a:ext cx="10517717" cy="952431"/>
            <a:chOff x="0" y="0"/>
            <a:chExt cx="14401806" cy="13041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401806" cy="1304154"/>
            </a:xfrm>
            <a:custGeom>
              <a:avLst/>
              <a:gdLst/>
              <a:ahLst/>
              <a:cxnLst/>
              <a:rect l="l" t="t" r="r" b="b"/>
              <a:pathLst>
                <a:path w="14401806" h="1304154">
                  <a:moveTo>
                    <a:pt x="0" y="0"/>
                  </a:moveTo>
                  <a:lnTo>
                    <a:pt x="14401806" y="0"/>
                  </a:lnTo>
                  <a:lnTo>
                    <a:pt x="14401806" y="1304154"/>
                  </a:lnTo>
                  <a:lnTo>
                    <a:pt x="0" y="1304154"/>
                  </a:lnTo>
                  <a:close/>
                </a:path>
              </a:pathLst>
            </a:custGeom>
            <a:solidFill>
              <a:srgbClr val="D68B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7792968" y="933450"/>
            <a:ext cx="9821227" cy="761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5"/>
              </a:lnSpc>
              <a:spcBef>
                <a:spcPct val="0"/>
              </a:spcBef>
            </a:pPr>
            <a:r>
              <a:rPr lang="en-US" sz="4375" dirty="0" err="1">
                <a:solidFill>
                  <a:srgbClr val="FFFFFF"/>
                </a:solidFill>
                <a:latin typeface="Times Neue Roman Bold"/>
              </a:rPr>
              <a:t>Охорона</a:t>
            </a:r>
            <a:r>
              <a:rPr lang="en-US" sz="4375" dirty="0">
                <a:solidFill>
                  <a:srgbClr val="FFFFFF"/>
                </a:solidFill>
                <a:latin typeface="Times Neue Roman Bold"/>
              </a:rPr>
              <a:t> </a:t>
            </a:r>
            <a:r>
              <a:rPr lang="en-US" sz="4375" dirty="0" err="1">
                <a:solidFill>
                  <a:srgbClr val="FFFFFF"/>
                </a:solidFill>
                <a:latin typeface="Times Neue Roman Bold"/>
              </a:rPr>
              <a:t>та</a:t>
            </a:r>
            <a:r>
              <a:rPr lang="en-US" sz="4375" dirty="0">
                <a:solidFill>
                  <a:srgbClr val="FFFFFF"/>
                </a:solidFill>
                <a:latin typeface="Times Neue Roman Bold"/>
              </a:rPr>
              <a:t> </a:t>
            </a:r>
            <a:r>
              <a:rPr lang="en-US" sz="4375" dirty="0" err="1">
                <a:solidFill>
                  <a:srgbClr val="FFFFFF"/>
                </a:solidFill>
                <a:latin typeface="Times Neue Roman Bold"/>
              </a:rPr>
              <a:t>захист</a:t>
            </a:r>
            <a:r>
              <a:rPr lang="en-US" sz="4375" dirty="0">
                <a:solidFill>
                  <a:srgbClr val="FFFFFF"/>
                </a:solidFill>
                <a:latin typeface="Times Neue Roman Bold"/>
              </a:rPr>
              <a:t> </a:t>
            </a:r>
            <a:r>
              <a:rPr lang="en-US" sz="4375" dirty="0" err="1">
                <a:solidFill>
                  <a:srgbClr val="FFFFFF"/>
                </a:solidFill>
                <a:latin typeface="Times Neue Roman Bold"/>
              </a:rPr>
              <a:t>трудових</a:t>
            </a:r>
            <a:r>
              <a:rPr lang="en-US" sz="4375" dirty="0">
                <a:solidFill>
                  <a:srgbClr val="FFFFFF"/>
                </a:solidFill>
                <a:latin typeface="Times Neue Roman Bold"/>
              </a:rPr>
              <a:t> </a:t>
            </a:r>
            <a:r>
              <a:rPr lang="en-US" sz="4375" dirty="0" err="1">
                <a:solidFill>
                  <a:srgbClr val="FFFFFF"/>
                </a:solidFill>
                <a:latin typeface="Times Neue Roman Bold"/>
              </a:rPr>
              <a:t>прав</a:t>
            </a:r>
            <a:endParaRPr lang="en-US" sz="4375" dirty="0">
              <a:solidFill>
                <a:srgbClr val="FFFFFF"/>
              </a:solidFill>
              <a:latin typeface="Times Neue Roman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10180" y="3090100"/>
            <a:ext cx="3136097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Викладач:                            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10180" y="4567448"/>
            <a:ext cx="8930164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Семестр:                                             5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210180" y="5701617"/>
            <a:ext cx="10153828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Кількість кредитів:                   ЄКТС 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10180" y="6814350"/>
            <a:ext cx="9596229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Форма контролю:                       Залік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10180" y="7965069"/>
            <a:ext cx="2816900" cy="1429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Аудиторні</a:t>
            </a:r>
          </a:p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годин 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480570" y="3544277"/>
            <a:ext cx="4557594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Ольга Василівна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912990" y="7965069"/>
            <a:ext cx="5283994" cy="1429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30 (16 год лекцій, </a:t>
            </a:r>
          </a:p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14 год практичних)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210720" y="2780170"/>
            <a:ext cx="3097292" cy="70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4"/>
              </a:lnSpc>
              <a:spcBef>
                <a:spcPct val="0"/>
              </a:spcBef>
            </a:pPr>
            <a:r>
              <a:rPr lang="en-US" sz="4096">
                <a:solidFill>
                  <a:srgbClr val="FFFFFF"/>
                </a:solidFill>
                <a:latin typeface="Open Sans Bold"/>
              </a:rPr>
              <a:t>Кравченко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866" b="886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829519" y="3581645"/>
            <a:ext cx="9975460" cy="3123711"/>
            <a:chOff x="0" y="0"/>
            <a:chExt cx="8981159" cy="28123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81159" cy="2812356"/>
            </a:xfrm>
            <a:custGeom>
              <a:avLst/>
              <a:gdLst/>
              <a:ahLst/>
              <a:cxnLst/>
              <a:rect l="l" t="t" r="r" b="b"/>
              <a:pathLst>
                <a:path w="8981159" h="2812356">
                  <a:moveTo>
                    <a:pt x="0" y="0"/>
                  </a:moveTo>
                  <a:lnTo>
                    <a:pt x="0" y="2812356"/>
                  </a:lnTo>
                  <a:lnTo>
                    <a:pt x="8981159" y="2812356"/>
                  </a:lnTo>
                  <a:lnTo>
                    <a:pt x="8981159" y="0"/>
                  </a:lnTo>
                  <a:lnTo>
                    <a:pt x="0" y="0"/>
                  </a:lnTo>
                  <a:close/>
                  <a:moveTo>
                    <a:pt x="8920199" y="2751396"/>
                  </a:moveTo>
                  <a:lnTo>
                    <a:pt x="59690" y="2751396"/>
                  </a:lnTo>
                  <a:lnTo>
                    <a:pt x="59690" y="59690"/>
                  </a:lnTo>
                  <a:lnTo>
                    <a:pt x="8920199" y="59690"/>
                  </a:lnTo>
                  <a:lnTo>
                    <a:pt x="8920199" y="2751396"/>
                  </a:lnTo>
                  <a:close/>
                </a:path>
              </a:pathLst>
            </a:custGeom>
            <a:solidFill>
              <a:srgbClr val="69391C"/>
            </a:solidFill>
          </p:spPr>
        </p:sp>
      </p:grpSp>
      <p:sp>
        <p:nvSpPr>
          <p:cNvPr id="4" name="AutoShape 4"/>
          <p:cNvSpPr/>
          <p:nvPr/>
        </p:nvSpPr>
        <p:spPr>
          <a:xfrm>
            <a:off x="5121221" y="-580688"/>
            <a:ext cx="13475349" cy="9281075"/>
          </a:xfrm>
          <a:prstGeom prst="rect">
            <a:avLst/>
          </a:prstGeom>
          <a:solidFill>
            <a:srgbClr val="69391C">
              <a:alpha val="89803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5301994" y="613996"/>
            <a:ext cx="12841297" cy="7123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06"/>
              </a:lnSpc>
            </a:pPr>
            <a:r>
              <a:rPr lang="en-US" sz="3361" spc="168">
                <a:solidFill>
                  <a:srgbClr val="FFFFFF"/>
                </a:solidFill>
                <a:latin typeface="Montserrat Semi-Bold Bold"/>
              </a:rPr>
              <a:t>Засвоєння здобувачами освіти обсягу знань, що формують правове мислення; </a:t>
            </a:r>
          </a:p>
          <a:p>
            <a:pPr algn="just">
              <a:lnSpc>
                <a:spcPts val="4706"/>
              </a:lnSpc>
            </a:pPr>
            <a:endParaRPr lang="en-US" sz="3361" spc="168">
              <a:solidFill>
                <a:srgbClr val="FFFFFF"/>
              </a:solidFill>
              <a:latin typeface="Montserrat Semi-Bold Bold"/>
            </a:endParaRPr>
          </a:p>
          <a:p>
            <a:pPr algn="just">
              <a:lnSpc>
                <a:spcPts val="4706"/>
              </a:lnSpc>
            </a:pPr>
            <a:r>
              <a:rPr lang="en-US" sz="3361" spc="168">
                <a:solidFill>
                  <a:srgbClr val="FFFFFF"/>
                </a:solidFill>
                <a:latin typeface="Montserrat Semi-Bold Bold"/>
              </a:rPr>
              <a:t>Набуття навичок щодо застосування теоретичних правових знань у практичних управлінських ситуаціях у сфері трудових правовідносин, </a:t>
            </a:r>
          </a:p>
          <a:p>
            <a:pPr algn="just">
              <a:lnSpc>
                <a:spcPts val="4706"/>
              </a:lnSpc>
            </a:pPr>
            <a:endParaRPr lang="en-US" sz="3361" spc="168">
              <a:solidFill>
                <a:srgbClr val="FFFFFF"/>
              </a:solidFill>
              <a:latin typeface="Montserrat Semi-Bold Bold"/>
            </a:endParaRPr>
          </a:p>
          <a:p>
            <a:pPr algn="just">
              <a:lnSpc>
                <a:spcPts val="4706"/>
              </a:lnSpc>
            </a:pPr>
            <a:r>
              <a:rPr lang="en-US" sz="3361" spc="168">
                <a:solidFill>
                  <a:srgbClr val="FFFFFF"/>
                </a:solidFill>
                <a:latin typeface="Montserrat Semi-Bold Bold"/>
              </a:rPr>
              <a:t>Набуття навичок щодо самостійної роботи, необхідних для подальшого поглиблення й своєчасного оновлення професійних знань, формування правосвідомості і правової культури у майбутніх працівників ділової еліти.</a:t>
            </a:r>
          </a:p>
        </p:txBody>
      </p:sp>
      <p:sp>
        <p:nvSpPr>
          <p:cNvPr id="6" name="TextBox 6"/>
          <p:cNvSpPr txBox="1"/>
          <p:nvPr/>
        </p:nvSpPr>
        <p:spPr>
          <a:xfrm rot="-5400000">
            <a:off x="-2041940" y="5046213"/>
            <a:ext cx="8168798" cy="1649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259"/>
              </a:lnSpc>
            </a:pPr>
            <a:r>
              <a:rPr lang="en-US" sz="10199" spc="-101" dirty="0" err="1">
                <a:solidFill>
                  <a:srgbClr val="69391C"/>
                </a:solidFill>
                <a:latin typeface="Montserrat Semi-Bold Bold"/>
              </a:rPr>
              <a:t>Мета</a:t>
            </a:r>
            <a:r>
              <a:rPr lang="en-US" sz="10199" spc="-101" dirty="0">
                <a:solidFill>
                  <a:srgbClr val="69391C"/>
                </a:solidFill>
                <a:latin typeface="Montserrat Semi-Bold Bold"/>
              </a:rPr>
              <a:t> </a:t>
            </a:r>
            <a:r>
              <a:rPr lang="en-US" sz="10199" spc="-101" dirty="0" err="1">
                <a:solidFill>
                  <a:srgbClr val="69391C"/>
                </a:solidFill>
                <a:latin typeface="Montserrat Semi-Bold Bold"/>
              </a:rPr>
              <a:t>курсу</a:t>
            </a:r>
            <a:endParaRPr lang="en-US" sz="10199" spc="-101" dirty="0">
              <a:solidFill>
                <a:srgbClr val="69391C"/>
              </a:solidFill>
              <a:latin typeface="Montserrat Semi-Bold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55723" y="311540"/>
            <a:ext cx="1483229" cy="14751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0" b="575"/>
          <a:stretch>
            <a:fillRect/>
          </a:stretch>
        </p:blipFill>
        <p:spPr>
          <a:xfrm>
            <a:off x="23701" y="0"/>
            <a:ext cx="18264299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23701" y="0"/>
            <a:ext cx="7010810" cy="10796629"/>
          </a:xfrm>
          <a:prstGeom prst="rect">
            <a:avLst/>
          </a:prstGeom>
          <a:solidFill>
            <a:srgbClr val="69391C">
              <a:alpha val="72941"/>
            </a:srgbClr>
          </a:solidFill>
        </p:spPr>
      </p:sp>
      <p:grpSp>
        <p:nvGrpSpPr>
          <p:cNvPr id="4" name="Group 4"/>
          <p:cNvGrpSpPr/>
          <p:nvPr/>
        </p:nvGrpSpPr>
        <p:grpSpPr>
          <a:xfrm>
            <a:off x="23701" y="5761656"/>
            <a:ext cx="7010810" cy="3791899"/>
            <a:chOff x="0" y="0"/>
            <a:chExt cx="6312010" cy="341394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12010" cy="3413942"/>
            </a:xfrm>
            <a:custGeom>
              <a:avLst/>
              <a:gdLst/>
              <a:ahLst/>
              <a:cxnLst/>
              <a:rect l="l" t="t" r="r" b="b"/>
              <a:pathLst>
                <a:path w="6312010" h="3413942">
                  <a:moveTo>
                    <a:pt x="0" y="0"/>
                  </a:moveTo>
                  <a:lnTo>
                    <a:pt x="0" y="3413942"/>
                  </a:lnTo>
                  <a:lnTo>
                    <a:pt x="6312010" y="3413942"/>
                  </a:lnTo>
                  <a:lnTo>
                    <a:pt x="6312010" y="0"/>
                  </a:lnTo>
                  <a:lnTo>
                    <a:pt x="0" y="0"/>
                  </a:lnTo>
                  <a:close/>
                  <a:moveTo>
                    <a:pt x="6251049" y="3352983"/>
                  </a:moveTo>
                  <a:lnTo>
                    <a:pt x="59690" y="3352983"/>
                  </a:lnTo>
                  <a:lnTo>
                    <a:pt x="59690" y="59690"/>
                  </a:lnTo>
                  <a:lnTo>
                    <a:pt x="6251049" y="59690"/>
                  </a:lnTo>
                  <a:lnTo>
                    <a:pt x="6251049" y="3352983"/>
                  </a:lnTo>
                  <a:close/>
                </a:path>
              </a:pathLst>
            </a:custGeom>
            <a:solidFill>
              <a:srgbClr val="FFFFFF">
                <a:alpha val="9803"/>
              </a:srgbClr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3961" r="3961"/>
          <a:stretch>
            <a:fillRect/>
          </a:stretch>
        </p:blipFill>
        <p:spPr>
          <a:xfrm>
            <a:off x="-160551" y="0"/>
            <a:ext cx="7195061" cy="520946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7666833" y="0"/>
            <a:ext cx="10621167" cy="10587463"/>
          </a:xfrm>
          <a:prstGeom prst="rect">
            <a:avLst/>
          </a:prstGeom>
          <a:solidFill>
            <a:srgbClr val="FFFFFF">
              <a:alpha val="87843"/>
            </a:srgbClr>
          </a:solidFill>
        </p:spPr>
      </p:sp>
      <p:sp>
        <p:nvSpPr>
          <p:cNvPr id="8" name="TextBox 8"/>
          <p:cNvSpPr txBox="1"/>
          <p:nvPr/>
        </p:nvSpPr>
        <p:spPr>
          <a:xfrm>
            <a:off x="-67917" y="5993653"/>
            <a:ext cx="7009794" cy="3264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1"/>
              </a:lnSpc>
              <a:spcBef>
                <a:spcPct val="0"/>
              </a:spcBef>
            </a:pPr>
            <a:r>
              <a:rPr lang="en-US" sz="3715" dirty="0">
                <a:solidFill>
                  <a:srgbClr val="FFFFFF"/>
                </a:solidFill>
                <a:latin typeface="Open Sans Bold"/>
              </a:rPr>
              <a:t>У </a:t>
            </a:r>
            <a:r>
              <a:rPr lang="en-US" sz="3715" dirty="0" err="1">
                <a:solidFill>
                  <a:srgbClr val="FFFFFF"/>
                </a:solidFill>
                <a:latin typeface="Open Sans Bold"/>
              </a:rPr>
              <a:t>результати</a:t>
            </a:r>
            <a:r>
              <a:rPr lang="en-US" sz="3715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715" dirty="0" err="1">
                <a:solidFill>
                  <a:srgbClr val="FFFFFF"/>
                </a:solidFill>
                <a:latin typeface="Open Sans Bold"/>
              </a:rPr>
              <a:t>вивчення</a:t>
            </a:r>
            <a:r>
              <a:rPr lang="en-US" sz="3715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715" dirty="0" err="1">
                <a:solidFill>
                  <a:srgbClr val="FFFFFF"/>
                </a:solidFill>
                <a:latin typeface="Open Sans Bold"/>
              </a:rPr>
              <a:t>дисципліни</a:t>
            </a:r>
            <a:r>
              <a:rPr lang="en-US" sz="3715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715" dirty="0" err="1">
                <a:solidFill>
                  <a:srgbClr val="FFFFFF"/>
                </a:solidFill>
                <a:latin typeface="Open Sans Bold"/>
              </a:rPr>
              <a:t>здобувач</a:t>
            </a:r>
            <a:r>
              <a:rPr lang="en-US" sz="3715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715" dirty="0" err="1">
                <a:solidFill>
                  <a:srgbClr val="FFFFFF"/>
                </a:solidFill>
                <a:latin typeface="Open Sans Bold"/>
              </a:rPr>
              <a:t>освіти</a:t>
            </a:r>
            <a:r>
              <a:rPr lang="en-US" sz="3715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715" dirty="0" err="1">
                <a:solidFill>
                  <a:srgbClr val="FFFFFF"/>
                </a:solidFill>
                <a:latin typeface="Open Sans Bold"/>
              </a:rPr>
              <a:t>повинен</a:t>
            </a:r>
            <a:r>
              <a:rPr lang="en-US" sz="3715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715" dirty="0" err="1">
                <a:solidFill>
                  <a:srgbClr val="FFFFFF"/>
                </a:solidFill>
                <a:latin typeface="Open Sans Bold"/>
              </a:rPr>
              <a:t>оволодіти</a:t>
            </a:r>
            <a:r>
              <a:rPr lang="en-US" sz="3715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715" dirty="0" err="1">
                <a:solidFill>
                  <a:srgbClr val="FFFFFF"/>
                </a:solidFill>
                <a:latin typeface="Open Sans Bold"/>
              </a:rPr>
              <a:t>наступними</a:t>
            </a:r>
            <a:r>
              <a:rPr lang="en-US" sz="3715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715" dirty="0" err="1">
                <a:solidFill>
                  <a:srgbClr val="FFFFFF"/>
                </a:solidFill>
                <a:latin typeface="Open Sans Bold"/>
              </a:rPr>
              <a:t>компетентностями</a:t>
            </a:r>
            <a:r>
              <a:rPr lang="en-US" sz="3715" dirty="0">
                <a:solidFill>
                  <a:srgbClr val="FFFFFF"/>
                </a:solidFill>
                <a:latin typeface="Open Sans Bold"/>
              </a:rPr>
              <a:t>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48504" y="614913"/>
            <a:ext cx="10439496" cy="9850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8"/>
              </a:lnSpc>
            </a:pPr>
            <a:r>
              <a:rPr lang="en-US" sz="3200" dirty="0">
                <a:solidFill>
                  <a:srgbClr val="000000"/>
                </a:solidFill>
                <a:latin typeface="Open Sans Bold"/>
              </a:rPr>
              <a:t>-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знати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та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вміти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аналізувати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норми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трудового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законодавства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; </a:t>
            </a:r>
          </a:p>
          <a:p>
            <a:pPr>
              <a:lnSpc>
                <a:spcPts val="4268"/>
              </a:lnSpc>
            </a:pPr>
            <a:endParaRPr lang="en-US" sz="32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268"/>
              </a:lnSpc>
            </a:pP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-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застосовувати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норми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трудового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права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у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практичних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ситуаціях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при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роботі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з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кадровими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ресурсами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профспілками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партнерами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органами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державної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влади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та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місцевого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самоврядування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</a:p>
          <a:p>
            <a:pPr>
              <a:lnSpc>
                <a:spcPts val="4268"/>
              </a:lnSpc>
            </a:pPr>
            <a:endParaRPr lang="en-US" sz="3200" dirty="0">
              <a:solidFill>
                <a:srgbClr val="000000"/>
              </a:solidFill>
              <a:latin typeface="Open Sans Extra Bold Bold"/>
            </a:endParaRPr>
          </a:p>
          <a:p>
            <a:pPr>
              <a:lnSpc>
                <a:spcPts val="4268"/>
              </a:lnSpc>
            </a:pPr>
            <a:r>
              <a:rPr lang="en-US" sz="3200" dirty="0">
                <a:solidFill>
                  <a:srgbClr val="000000"/>
                </a:solidFill>
                <a:latin typeface="Arimo Bold"/>
              </a:rPr>
              <a:t>-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правильно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користуватися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правовою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термінологією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; </a:t>
            </a:r>
          </a:p>
          <a:p>
            <a:pPr>
              <a:lnSpc>
                <a:spcPts val="4268"/>
              </a:lnSpc>
            </a:pPr>
            <a:endParaRPr lang="en-US" sz="3200" dirty="0">
              <a:solidFill>
                <a:srgbClr val="000000"/>
              </a:solidFill>
              <a:latin typeface="Arimo Bold"/>
            </a:endParaRPr>
          </a:p>
          <a:p>
            <a:pPr>
              <a:lnSpc>
                <a:spcPts val="4268"/>
              </a:lnSpc>
            </a:pP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-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працювати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з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договорами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звітністю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та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іншою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кадровою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документацією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; </a:t>
            </a:r>
          </a:p>
          <a:p>
            <a:pPr>
              <a:lnSpc>
                <a:spcPts val="4268"/>
              </a:lnSpc>
            </a:pPr>
            <a:endParaRPr lang="en-US" sz="3200" dirty="0">
              <a:solidFill>
                <a:srgbClr val="000000"/>
              </a:solidFill>
              <a:latin typeface="Open Sans Extra Bold Bold"/>
            </a:endParaRPr>
          </a:p>
          <a:p>
            <a:pPr>
              <a:lnSpc>
                <a:spcPts val="4268"/>
              </a:lnSpc>
            </a:pPr>
            <a:r>
              <a:rPr lang="en-US" sz="3200" dirty="0">
                <a:solidFill>
                  <a:srgbClr val="000000"/>
                </a:solidFill>
                <a:latin typeface="Arimo Bold"/>
              </a:rPr>
              <a:t>-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будувати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свою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управлінську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діяльність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на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принципах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що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містить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чинне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mo Bold"/>
              </a:rPr>
              <a:t>законодавство</a:t>
            </a:r>
            <a:r>
              <a:rPr lang="en-US" sz="3200" dirty="0">
                <a:solidFill>
                  <a:srgbClr val="000000"/>
                </a:solidFill>
                <a:latin typeface="Arimo Bold"/>
              </a:rPr>
              <a:t>.</a:t>
            </a:r>
          </a:p>
          <a:p>
            <a:pPr algn="ctr">
              <a:lnSpc>
                <a:spcPts val="4656"/>
              </a:lnSpc>
              <a:spcBef>
                <a:spcPct val="0"/>
              </a:spcBef>
            </a:pPr>
            <a:endParaRPr lang="en-US" sz="832" dirty="0">
              <a:solidFill>
                <a:srgbClr val="000000"/>
              </a:solidFill>
              <a:latin typeface="Arimo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83" b="625"/>
          <a:stretch>
            <a:fillRect/>
          </a:stretch>
        </p:blipFill>
        <p:spPr>
          <a:xfrm>
            <a:off x="0" y="0"/>
            <a:ext cx="1828285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9110087" y="-125826"/>
            <a:ext cx="67826" cy="10606478"/>
          </a:xfrm>
          <a:prstGeom prst="rect">
            <a:avLst/>
          </a:prstGeom>
          <a:solidFill>
            <a:srgbClr val="FFFFFF">
              <a:alpha val="9803"/>
            </a:srgbClr>
          </a:solidFill>
        </p:spPr>
      </p:sp>
      <p:sp>
        <p:nvSpPr>
          <p:cNvPr id="4" name="AutoShape 4"/>
          <p:cNvSpPr/>
          <p:nvPr/>
        </p:nvSpPr>
        <p:spPr>
          <a:xfrm>
            <a:off x="-184145" y="0"/>
            <a:ext cx="18892704" cy="10796629"/>
          </a:xfrm>
          <a:prstGeom prst="rect">
            <a:avLst/>
          </a:prstGeom>
          <a:solidFill>
            <a:srgbClr val="69391C">
              <a:alpha val="91764"/>
            </a:srgbClr>
          </a:solidFill>
        </p:spPr>
      </p:sp>
      <p:sp>
        <p:nvSpPr>
          <p:cNvPr id="5" name="AutoShape 5"/>
          <p:cNvSpPr/>
          <p:nvPr/>
        </p:nvSpPr>
        <p:spPr>
          <a:xfrm>
            <a:off x="-184145" y="4576768"/>
            <a:ext cx="18892704" cy="1529087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" name="TextBox 6"/>
          <p:cNvSpPr txBox="1"/>
          <p:nvPr/>
        </p:nvSpPr>
        <p:spPr>
          <a:xfrm>
            <a:off x="1545177" y="4935470"/>
            <a:ext cx="15197647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0"/>
              </a:lnSpc>
            </a:pPr>
            <a:r>
              <a:rPr lang="en-US" sz="5350" spc="508" dirty="0">
                <a:solidFill>
                  <a:srgbClr val="D68B54"/>
                </a:solidFill>
                <a:latin typeface="Montserrat Semi-Bold Bold"/>
              </a:rPr>
              <a:t>	РЕЗУЛЬТАТИ НАВЧАННЯ: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7785" y="489489"/>
            <a:ext cx="7555822" cy="131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 мати знання у галузі трудового права, правильно його тлумачити і застосовувати на практиці;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77785" y="2142402"/>
            <a:ext cx="7896454" cy="175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 dirty="0">
                <a:solidFill>
                  <a:srgbClr val="FFFFFF"/>
                </a:solidFill>
                <a:latin typeface="Open Sans Bold"/>
              </a:rPr>
              <a:t>-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керуватись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нормами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і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принципами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чинного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законодавства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і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локальних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нормативних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актів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у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адміністративній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та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управлінській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діяльності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;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95809" y="489489"/>
            <a:ext cx="7684093" cy="3077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 зважати на юридичні обмеження в процесі стратегічного планування; </a:t>
            </a:r>
          </a:p>
          <a:p>
            <a:pPr algn="ctr">
              <a:lnSpc>
                <a:spcPts val="3494"/>
              </a:lnSpc>
              <a:spcBef>
                <a:spcPct val="0"/>
              </a:spcBef>
            </a:pPr>
            <a:endParaRPr lang="en-US" sz="2496">
              <a:solidFill>
                <a:srgbClr val="FFFFFF"/>
              </a:solidFill>
              <a:latin typeface="Open Sans Bold"/>
            </a:endParaRPr>
          </a:p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 усвідомлювати свою професійну приналежність, зважаючи на отримані знання з трудового  права, які є основою охорони та захисту трудових прав;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2069" y="6389337"/>
            <a:ext cx="7601239" cy="1362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4"/>
              </a:lnSpc>
              <a:spcBef>
                <a:spcPct val="0"/>
              </a:spcBef>
            </a:pPr>
            <a:r>
              <a:rPr lang="en-US" sz="2596">
                <a:solidFill>
                  <a:srgbClr val="FFFFFF"/>
                </a:solidFill>
                <a:latin typeface="Open Sans Bold"/>
              </a:rPr>
              <a:t>- складати проекти колективних договорів, враховуючи оцінку існуючих ресурсів і потреб працівників;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46353" y="7979896"/>
            <a:ext cx="7666955" cy="86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 dirty="0">
                <a:solidFill>
                  <a:srgbClr val="FFFFFF"/>
                </a:solidFill>
                <a:latin typeface="Open Sans Bold"/>
              </a:rPr>
              <a:t>-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вирішувати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колективні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та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індивідуальні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трудові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2496" dirty="0" err="1">
                <a:solidFill>
                  <a:srgbClr val="FFFFFF"/>
                </a:solidFill>
                <a:latin typeface="Open Sans Bold"/>
              </a:rPr>
              <a:t>спори</a:t>
            </a:r>
            <a:r>
              <a:rPr lang="en-US" sz="2496" dirty="0">
                <a:solidFill>
                  <a:srgbClr val="FFFFFF"/>
                </a:solidFill>
                <a:latin typeface="Open Sans Bold"/>
              </a:rPr>
              <a:t>;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67293" y="6408411"/>
            <a:ext cx="9136336" cy="175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 робити й оформлювати висновки та подавати пропозиції щодо правомірності застосування до працівників матеріальної чи дисциплінарної відповідальності;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110087" y="8390155"/>
            <a:ext cx="8841422" cy="131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 взаємодіяти з органами державної влади та місцевого самоврядування, що здійснюють нагляд за дотриманням законодавства про працю.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1747" y="9021395"/>
            <a:ext cx="7967897" cy="86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6">
                <a:solidFill>
                  <a:srgbClr val="FFFFFF"/>
                </a:solidFill>
                <a:latin typeface="Open Sans Bold"/>
              </a:rPr>
              <a:t>- укладати і змінювати трудові договори, а також припиняти їх дію;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320206" y="6323081"/>
            <a:ext cx="8595546" cy="3674789"/>
            <a:chOff x="0" y="0"/>
            <a:chExt cx="7738787" cy="330850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738787" cy="3308505"/>
            </a:xfrm>
            <a:custGeom>
              <a:avLst/>
              <a:gdLst/>
              <a:ahLst/>
              <a:cxnLst/>
              <a:rect l="l" t="t" r="r" b="b"/>
              <a:pathLst>
                <a:path w="7738787" h="3308505">
                  <a:moveTo>
                    <a:pt x="0" y="0"/>
                  </a:moveTo>
                  <a:lnTo>
                    <a:pt x="0" y="3308505"/>
                  </a:lnTo>
                  <a:lnTo>
                    <a:pt x="7738787" y="3308505"/>
                  </a:lnTo>
                  <a:lnTo>
                    <a:pt x="7738787" y="0"/>
                  </a:lnTo>
                  <a:lnTo>
                    <a:pt x="0" y="0"/>
                  </a:lnTo>
                  <a:close/>
                  <a:moveTo>
                    <a:pt x="7677827" y="3247545"/>
                  </a:moveTo>
                  <a:lnTo>
                    <a:pt x="59690" y="3247545"/>
                  </a:lnTo>
                  <a:lnTo>
                    <a:pt x="59690" y="59690"/>
                  </a:lnTo>
                  <a:lnTo>
                    <a:pt x="7677827" y="59690"/>
                  </a:lnTo>
                  <a:lnTo>
                    <a:pt x="7677827" y="324754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9262207" y="6323081"/>
            <a:ext cx="8841422" cy="3674789"/>
            <a:chOff x="0" y="0"/>
            <a:chExt cx="7960156" cy="330850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960155" cy="3308505"/>
            </a:xfrm>
            <a:custGeom>
              <a:avLst/>
              <a:gdLst/>
              <a:ahLst/>
              <a:cxnLst/>
              <a:rect l="l" t="t" r="r" b="b"/>
              <a:pathLst>
                <a:path w="7960155" h="3308505">
                  <a:moveTo>
                    <a:pt x="0" y="0"/>
                  </a:moveTo>
                  <a:lnTo>
                    <a:pt x="0" y="3308505"/>
                  </a:lnTo>
                  <a:lnTo>
                    <a:pt x="7960155" y="3308505"/>
                  </a:lnTo>
                  <a:lnTo>
                    <a:pt x="7960155" y="0"/>
                  </a:lnTo>
                  <a:lnTo>
                    <a:pt x="0" y="0"/>
                  </a:lnTo>
                  <a:close/>
                  <a:moveTo>
                    <a:pt x="7899195" y="3247545"/>
                  </a:moveTo>
                  <a:lnTo>
                    <a:pt x="59690" y="3247545"/>
                  </a:lnTo>
                  <a:lnTo>
                    <a:pt x="59690" y="59690"/>
                  </a:lnTo>
                  <a:lnTo>
                    <a:pt x="7899195" y="59690"/>
                  </a:lnTo>
                  <a:lnTo>
                    <a:pt x="7899195" y="324754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268665" y="352633"/>
            <a:ext cx="8698628" cy="3674789"/>
            <a:chOff x="0" y="0"/>
            <a:chExt cx="7831594" cy="330850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831595" cy="3308505"/>
            </a:xfrm>
            <a:custGeom>
              <a:avLst/>
              <a:gdLst/>
              <a:ahLst/>
              <a:cxnLst/>
              <a:rect l="l" t="t" r="r" b="b"/>
              <a:pathLst>
                <a:path w="7831595" h="3308505">
                  <a:moveTo>
                    <a:pt x="0" y="0"/>
                  </a:moveTo>
                  <a:lnTo>
                    <a:pt x="0" y="3308505"/>
                  </a:lnTo>
                  <a:lnTo>
                    <a:pt x="7831595" y="3308505"/>
                  </a:lnTo>
                  <a:lnTo>
                    <a:pt x="7831595" y="0"/>
                  </a:lnTo>
                  <a:lnTo>
                    <a:pt x="0" y="0"/>
                  </a:lnTo>
                  <a:close/>
                  <a:moveTo>
                    <a:pt x="7770634" y="3247545"/>
                  </a:moveTo>
                  <a:lnTo>
                    <a:pt x="59690" y="3247545"/>
                  </a:lnTo>
                  <a:lnTo>
                    <a:pt x="59690" y="59690"/>
                  </a:lnTo>
                  <a:lnTo>
                    <a:pt x="7770634" y="59690"/>
                  </a:lnTo>
                  <a:lnTo>
                    <a:pt x="7770634" y="324754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9262207" y="352633"/>
            <a:ext cx="8841422" cy="3674789"/>
            <a:chOff x="0" y="0"/>
            <a:chExt cx="7960156" cy="330850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960155" cy="3308505"/>
            </a:xfrm>
            <a:custGeom>
              <a:avLst/>
              <a:gdLst/>
              <a:ahLst/>
              <a:cxnLst/>
              <a:rect l="l" t="t" r="r" b="b"/>
              <a:pathLst>
                <a:path w="7960155" h="3308505">
                  <a:moveTo>
                    <a:pt x="0" y="0"/>
                  </a:moveTo>
                  <a:lnTo>
                    <a:pt x="0" y="3308505"/>
                  </a:lnTo>
                  <a:lnTo>
                    <a:pt x="7960155" y="3308505"/>
                  </a:lnTo>
                  <a:lnTo>
                    <a:pt x="7960155" y="0"/>
                  </a:lnTo>
                  <a:lnTo>
                    <a:pt x="0" y="0"/>
                  </a:lnTo>
                  <a:close/>
                  <a:moveTo>
                    <a:pt x="7899195" y="3247545"/>
                  </a:moveTo>
                  <a:lnTo>
                    <a:pt x="59690" y="3247545"/>
                  </a:lnTo>
                  <a:lnTo>
                    <a:pt x="59690" y="59690"/>
                  </a:lnTo>
                  <a:lnTo>
                    <a:pt x="7899195" y="59690"/>
                  </a:lnTo>
                  <a:lnTo>
                    <a:pt x="7899195" y="324754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866" b="886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3701" y="0"/>
            <a:ext cx="18264299" cy="10796629"/>
          </a:xfrm>
          <a:prstGeom prst="rect">
            <a:avLst/>
          </a:prstGeom>
          <a:solidFill>
            <a:srgbClr val="69391C">
              <a:alpha val="85882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256599" y="-308514"/>
            <a:ext cx="5258929" cy="9005288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TextBox 4"/>
          <p:cNvSpPr txBox="1"/>
          <p:nvPr/>
        </p:nvSpPr>
        <p:spPr>
          <a:xfrm>
            <a:off x="830121" y="6831241"/>
            <a:ext cx="4111886" cy="217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</a:pPr>
            <a:r>
              <a:rPr lang="en-US" sz="4750" spc="451">
                <a:solidFill>
                  <a:srgbClr val="D68B54"/>
                </a:solidFill>
                <a:latin typeface="Montserrat Semi-Bold Bold"/>
              </a:rPr>
              <a:t>ТЕМИ ЛЕКЦІЙ:</a:t>
            </a:r>
          </a:p>
          <a:p>
            <a:pPr algn="ctr">
              <a:lnSpc>
                <a:spcPts val="5700"/>
              </a:lnSpc>
            </a:pPr>
            <a:endParaRPr lang="en-US" sz="4750" spc="451">
              <a:solidFill>
                <a:srgbClr val="D68B54"/>
              </a:solidFill>
              <a:latin typeface="Montserrat Semi-Bold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6110796" y="434696"/>
            <a:ext cx="348099" cy="34809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6110796" y="4795401"/>
            <a:ext cx="348099" cy="34809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6755037" y="377546"/>
            <a:ext cx="10847163" cy="796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97"/>
              </a:lnSpc>
            </a:pPr>
            <a:r>
              <a:rPr lang="en-US" sz="3283" u="sng" dirty="0" err="1">
                <a:solidFill>
                  <a:srgbClr val="FFFFFF"/>
                </a:solidFill>
                <a:latin typeface="Open Sans Bold Italics"/>
              </a:rPr>
              <a:t>Змістовий</a:t>
            </a:r>
            <a:r>
              <a:rPr lang="en-US" sz="3283" u="sng" dirty="0">
                <a:solidFill>
                  <a:srgbClr val="FFFFFF"/>
                </a:solidFill>
                <a:latin typeface="Open Sans Bold Italics"/>
              </a:rPr>
              <a:t> </a:t>
            </a:r>
            <a:r>
              <a:rPr lang="en-US" sz="3283" u="sng" dirty="0" err="1">
                <a:solidFill>
                  <a:srgbClr val="FFFFFF"/>
                </a:solidFill>
                <a:latin typeface="Open Sans Bold Italics"/>
              </a:rPr>
              <a:t>модуль</a:t>
            </a:r>
            <a:r>
              <a:rPr lang="en-US" sz="3283" u="sng" dirty="0">
                <a:solidFill>
                  <a:srgbClr val="FFFFFF"/>
                </a:solidFill>
                <a:latin typeface="Open Sans Bold Italics"/>
              </a:rPr>
              <a:t> 1</a:t>
            </a:r>
          </a:p>
          <a:p>
            <a:pPr>
              <a:lnSpc>
                <a:spcPts val="1641"/>
              </a:lnSpc>
            </a:pPr>
            <a:endParaRPr lang="en-US" sz="3283" u="sng" dirty="0">
              <a:solidFill>
                <a:srgbClr val="FFFFFF"/>
              </a:solidFill>
              <a:latin typeface="Open Sans Bold Italics"/>
            </a:endParaRPr>
          </a:p>
          <a:p>
            <a:pPr>
              <a:lnSpc>
                <a:spcPts val="4597"/>
              </a:lnSpc>
              <a:spcBef>
                <a:spcPct val="0"/>
              </a:spcBef>
            </a:pPr>
            <a:r>
              <a:rPr lang="en-US" sz="3283" dirty="0">
                <a:solidFill>
                  <a:srgbClr val="FFFFFF"/>
                </a:solidFill>
                <a:latin typeface="Open Sans Bold"/>
              </a:rPr>
              <a:t>1.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Правове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забезпечення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охорони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та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захисту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трудових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прав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4597"/>
              </a:lnSpc>
              <a:spcBef>
                <a:spcPct val="0"/>
              </a:spcBef>
            </a:pPr>
            <a:r>
              <a:rPr lang="en-US" sz="3283" dirty="0">
                <a:solidFill>
                  <a:srgbClr val="FFFFFF"/>
                </a:solidFill>
                <a:latin typeface="Open Sans Bold"/>
              </a:rPr>
              <a:t>2.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Колективний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договір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4597"/>
              </a:lnSpc>
              <a:spcBef>
                <a:spcPct val="0"/>
              </a:spcBef>
            </a:pPr>
            <a:r>
              <a:rPr lang="en-US" sz="3283" dirty="0">
                <a:solidFill>
                  <a:srgbClr val="FFFFFF"/>
                </a:solidFill>
                <a:latin typeface="Open Sans Bold"/>
              </a:rPr>
              <a:t>3.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Трудовий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договір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4597"/>
              </a:lnSpc>
              <a:spcBef>
                <a:spcPct val="0"/>
              </a:spcBef>
            </a:pPr>
            <a:r>
              <a:rPr lang="en-US" sz="3283" dirty="0">
                <a:solidFill>
                  <a:srgbClr val="FFFFFF"/>
                </a:solidFill>
                <a:latin typeface="Open Sans Bold"/>
              </a:rPr>
              <a:t>4.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Припинення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трудового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договору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4597"/>
              </a:lnSpc>
              <a:spcBef>
                <a:spcPct val="0"/>
              </a:spcBef>
            </a:pPr>
            <a:endParaRPr lang="en-US" sz="3283" dirty="0">
              <a:solidFill>
                <a:srgbClr val="FFFFFF"/>
              </a:solidFill>
              <a:latin typeface="Open Sans Bold"/>
            </a:endParaRPr>
          </a:p>
          <a:p>
            <a:pPr>
              <a:lnSpc>
                <a:spcPts val="4597"/>
              </a:lnSpc>
              <a:spcBef>
                <a:spcPct val="0"/>
              </a:spcBef>
            </a:pPr>
            <a:r>
              <a:rPr lang="en-US" sz="3283" u="sng" dirty="0" err="1">
                <a:solidFill>
                  <a:srgbClr val="FFFFFF"/>
                </a:solidFill>
                <a:latin typeface="Open Sans Bold Italics"/>
              </a:rPr>
              <a:t>Змістовий</a:t>
            </a:r>
            <a:r>
              <a:rPr lang="en-US" sz="3283" u="sng" dirty="0">
                <a:solidFill>
                  <a:srgbClr val="FFFFFF"/>
                </a:solidFill>
                <a:latin typeface="Open Sans Bold Italics"/>
              </a:rPr>
              <a:t> </a:t>
            </a:r>
            <a:r>
              <a:rPr lang="en-US" sz="3283" u="sng" dirty="0" err="1">
                <a:solidFill>
                  <a:srgbClr val="FFFFFF"/>
                </a:solidFill>
                <a:latin typeface="Open Sans Bold Italics"/>
              </a:rPr>
              <a:t>модуль</a:t>
            </a:r>
            <a:r>
              <a:rPr lang="en-US" sz="3283" u="sng" dirty="0">
                <a:solidFill>
                  <a:srgbClr val="FFFFFF"/>
                </a:solidFill>
                <a:latin typeface="Open Sans Bold Italics"/>
              </a:rPr>
              <a:t> 2 </a:t>
            </a:r>
          </a:p>
          <a:p>
            <a:pPr>
              <a:lnSpc>
                <a:spcPts val="1641"/>
              </a:lnSpc>
            </a:pPr>
            <a:endParaRPr lang="en-US" sz="3283" u="sng" dirty="0">
              <a:solidFill>
                <a:srgbClr val="FFFFFF"/>
              </a:solidFill>
              <a:latin typeface="Open Sans Bold Italics"/>
            </a:endParaRPr>
          </a:p>
          <a:p>
            <a:pPr>
              <a:lnSpc>
                <a:spcPts val="4597"/>
              </a:lnSpc>
              <a:spcBef>
                <a:spcPct val="0"/>
              </a:spcBef>
            </a:pPr>
            <a:r>
              <a:rPr lang="en-US" sz="3283" dirty="0">
                <a:solidFill>
                  <a:srgbClr val="FFFFFF"/>
                </a:solidFill>
                <a:latin typeface="Open Sans Bold"/>
              </a:rPr>
              <a:t>5.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Робочий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час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та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час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відпочинку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4597"/>
              </a:lnSpc>
              <a:spcBef>
                <a:spcPct val="0"/>
              </a:spcBef>
            </a:pPr>
            <a:r>
              <a:rPr lang="en-US" sz="3283" dirty="0">
                <a:solidFill>
                  <a:srgbClr val="FFFFFF"/>
                </a:solidFill>
                <a:latin typeface="Open Sans Bold"/>
              </a:rPr>
              <a:t>6.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Матеріальна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відповідальність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сторін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трудового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договору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4597"/>
              </a:lnSpc>
              <a:spcBef>
                <a:spcPct val="0"/>
              </a:spcBef>
            </a:pPr>
            <a:r>
              <a:rPr lang="en-US" sz="3283" dirty="0">
                <a:solidFill>
                  <a:srgbClr val="FFFFFF"/>
                </a:solidFill>
                <a:latin typeface="Open Sans Bold"/>
              </a:rPr>
              <a:t>7.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Дисциплінарна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відповідальність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працівників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4597"/>
              </a:lnSpc>
              <a:spcBef>
                <a:spcPct val="0"/>
              </a:spcBef>
            </a:pPr>
            <a:r>
              <a:rPr lang="en-US" sz="3283" dirty="0">
                <a:solidFill>
                  <a:srgbClr val="FFFFFF"/>
                </a:solidFill>
                <a:latin typeface="Open Sans Bold"/>
              </a:rPr>
              <a:t>8.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Трудові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спори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та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порядок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їх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283" dirty="0" err="1">
                <a:solidFill>
                  <a:srgbClr val="FFFFFF"/>
                </a:solidFill>
                <a:latin typeface="Open Sans Bold"/>
              </a:rPr>
              <a:t>вирішення</a:t>
            </a:r>
            <a:r>
              <a:rPr lang="en-US" sz="3283" dirty="0">
                <a:solidFill>
                  <a:srgbClr val="FFFFFF"/>
                </a:solidFill>
                <a:latin typeface="Open Sans Bold"/>
              </a:rPr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866" b="886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3701" y="0"/>
            <a:ext cx="18264299" cy="10796629"/>
          </a:xfrm>
          <a:prstGeom prst="rect">
            <a:avLst/>
          </a:prstGeom>
          <a:solidFill>
            <a:srgbClr val="69391C">
              <a:alpha val="85882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256599" y="-308514"/>
            <a:ext cx="5258929" cy="9005288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TextBox 4"/>
          <p:cNvSpPr txBox="1"/>
          <p:nvPr/>
        </p:nvSpPr>
        <p:spPr>
          <a:xfrm>
            <a:off x="234854" y="6750499"/>
            <a:ext cx="5280675" cy="1819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9"/>
              </a:lnSpc>
            </a:pPr>
            <a:r>
              <a:rPr lang="en-US" sz="4049" spc="384" dirty="0">
                <a:solidFill>
                  <a:srgbClr val="D68B54"/>
                </a:solidFill>
                <a:latin typeface="Montserrat Semi-Bold Bold"/>
              </a:rPr>
              <a:t>ТЕМИ ЗАНЯТЬ:</a:t>
            </a:r>
          </a:p>
          <a:p>
            <a:pPr algn="ctr">
              <a:lnSpc>
                <a:spcPts val="4859"/>
              </a:lnSpc>
            </a:pPr>
            <a:r>
              <a:rPr lang="en-US" sz="5400" spc="47" dirty="0">
                <a:solidFill>
                  <a:srgbClr val="D68B54"/>
                </a:solidFill>
                <a:latin typeface="Arimo Bold"/>
              </a:rPr>
              <a:t>(</a:t>
            </a:r>
            <a:r>
              <a:rPr lang="en-US" sz="5400" spc="47" dirty="0" err="1">
                <a:solidFill>
                  <a:srgbClr val="D68B54"/>
                </a:solidFill>
                <a:latin typeface="Arimo Bold"/>
              </a:rPr>
              <a:t>практичних</a:t>
            </a:r>
            <a:r>
              <a:rPr lang="en-US" sz="5400" spc="47" dirty="0">
                <a:solidFill>
                  <a:srgbClr val="D68B54"/>
                </a:solidFill>
                <a:latin typeface="Arimo Bold"/>
              </a:rPr>
              <a:t>) </a:t>
            </a:r>
          </a:p>
          <a:p>
            <a:pPr algn="ctr">
              <a:lnSpc>
                <a:spcPts val="5699"/>
              </a:lnSpc>
            </a:pPr>
            <a:endParaRPr lang="en-US" sz="500" spc="47" dirty="0">
              <a:solidFill>
                <a:srgbClr val="D68B54"/>
              </a:solidFill>
              <a:latin typeface="Arimo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6110796" y="570767"/>
            <a:ext cx="348099" cy="34809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6110796" y="4545030"/>
            <a:ext cx="348099" cy="34809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6667500" y="368021"/>
            <a:ext cx="11435059" cy="811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 b="1" i="1" u="sng" dirty="0" err="1">
                <a:solidFill>
                  <a:srgbClr val="FFFFFF"/>
                </a:solidFill>
                <a:latin typeface="Open Sans Bold"/>
              </a:rPr>
              <a:t>Змістовий</a:t>
            </a:r>
            <a:r>
              <a:rPr lang="en-US" sz="3596" b="1" i="1" u="sng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b="1" i="1" u="sng" dirty="0" err="1">
                <a:solidFill>
                  <a:srgbClr val="FFFFFF"/>
                </a:solidFill>
                <a:latin typeface="Open Sans Bold"/>
              </a:rPr>
              <a:t>модуль</a:t>
            </a:r>
            <a:r>
              <a:rPr lang="en-US" sz="3596" b="1" i="1" u="sng" dirty="0">
                <a:solidFill>
                  <a:srgbClr val="FFFFFF"/>
                </a:solidFill>
                <a:latin typeface="Open Sans Bold"/>
              </a:rPr>
              <a:t> 1</a:t>
            </a:r>
          </a:p>
          <a:p>
            <a:pPr>
              <a:lnSpc>
                <a:spcPts val="1798"/>
              </a:lnSpc>
            </a:pPr>
            <a:endParaRPr lang="en-US" sz="3596" dirty="0">
              <a:solidFill>
                <a:srgbClr val="FFFFFF"/>
              </a:solidFill>
              <a:latin typeface="Open Sans Bold"/>
            </a:endParaRP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 dirty="0">
                <a:solidFill>
                  <a:srgbClr val="FFFFFF"/>
                </a:solidFill>
                <a:latin typeface="Open Sans Bold"/>
              </a:rPr>
              <a:t>1.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Трудовий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договір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 dirty="0">
                <a:solidFill>
                  <a:srgbClr val="FFFFFF"/>
                </a:solidFill>
                <a:latin typeface="Open Sans Bold"/>
              </a:rPr>
              <a:t>2.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Припинення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трудового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договору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 dirty="0">
                <a:solidFill>
                  <a:srgbClr val="FFFFFF"/>
                </a:solidFill>
                <a:latin typeface="Open Sans Bold"/>
              </a:rPr>
              <a:t>3.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Робочий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час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 dirty="0">
                <a:solidFill>
                  <a:srgbClr val="FFFFFF"/>
                </a:solidFill>
                <a:latin typeface="Open Sans Bold"/>
              </a:rPr>
              <a:t>4.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Час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відпочинку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endParaRPr lang="en-US" sz="3596" dirty="0">
              <a:solidFill>
                <a:srgbClr val="FFFFFF"/>
              </a:solidFill>
              <a:latin typeface="Open Sans Bold"/>
            </a:endParaRP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 b="1" i="1" u="sng" dirty="0" err="1">
                <a:solidFill>
                  <a:srgbClr val="FFFFFF"/>
                </a:solidFill>
                <a:latin typeface="Open Sans Bold"/>
              </a:rPr>
              <a:t>Змістовний</a:t>
            </a:r>
            <a:r>
              <a:rPr lang="en-US" sz="3596" b="1" i="1" u="sng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b="1" i="1" u="sng" dirty="0" err="1">
                <a:solidFill>
                  <a:srgbClr val="FFFFFF"/>
                </a:solidFill>
                <a:latin typeface="Open Sans Bold"/>
              </a:rPr>
              <a:t>модуль</a:t>
            </a:r>
            <a:r>
              <a:rPr lang="en-US" sz="3596" b="1" i="1" u="sng" dirty="0">
                <a:solidFill>
                  <a:srgbClr val="FFFFFF"/>
                </a:solidFill>
                <a:latin typeface="Open Sans Bold"/>
              </a:rPr>
              <a:t> 2</a:t>
            </a:r>
          </a:p>
          <a:p>
            <a:pPr>
              <a:lnSpc>
                <a:spcPts val="1798"/>
              </a:lnSpc>
            </a:pPr>
            <a:endParaRPr lang="en-US" sz="3596" dirty="0">
              <a:solidFill>
                <a:srgbClr val="FFFFFF"/>
              </a:solidFill>
              <a:latin typeface="Open Sans Bold"/>
            </a:endParaRP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 dirty="0">
                <a:solidFill>
                  <a:srgbClr val="FFFFFF"/>
                </a:solidFill>
                <a:latin typeface="Open Sans Bold"/>
              </a:rPr>
              <a:t>5.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Матеріальна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відповідальність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сторін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трудового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договору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 dirty="0">
                <a:solidFill>
                  <a:srgbClr val="FFFFFF"/>
                </a:solidFill>
                <a:latin typeface="Open Sans Bold"/>
              </a:rPr>
              <a:t>6.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Дисциплінарна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відповідальність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працівників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.</a:t>
            </a:r>
          </a:p>
          <a:p>
            <a:pPr>
              <a:lnSpc>
                <a:spcPts val="5034"/>
              </a:lnSpc>
              <a:spcBef>
                <a:spcPct val="0"/>
              </a:spcBef>
            </a:pPr>
            <a:r>
              <a:rPr lang="en-US" sz="3596" dirty="0">
                <a:solidFill>
                  <a:srgbClr val="FFFFFF"/>
                </a:solidFill>
                <a:latin typeface="Open Sans Bold"/>
              </a:rPr>
              <a:t>7.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Трудові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спори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та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порядок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їх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3596" dirty="0" err="1">
                <a:solidFill>
                  <a:srgbClr val="FFFFFF"/>
                </a:solidFill>
                <a:latin typeface="Open Sans Bold"/>
              </a:rPr>
              <a:t>вирішення</a:t>
            </a:r>
            <a:r>
              <a:rPr lang="en-US" sz="3596" dirty="0">
                <a:solidFill>
                  <a:srgbClr val="FFFFFF"/>
                </a:solidFill>
                <a:latin typeface="Open Sans Bold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444</Words>
  <Application>Microsoft Office PowerPoint</Application>
  <PresentationFormat>Произвольный</PresentationFormat>
  <Paragraphs>70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 Black</vt:lpstr>
      <vt:lpstr>Open Sans Bold Italics</vt:lpstr>
      <vt:lpstr>Montserrat Semi-Bold Bold</vt:lpstr>
      <vt:lpstr>Montserrat Semi-Bold</vt:lpstr>
      <vt:lpstr>Open Sans Bold</vt:lpstr>
      <vt:lpstr>Calibri</vt:lpstr>
      <vt:lpstr>Open Sans Extra Bold Bold</vt:lpstr>
      <vt:lpstr>Arimo Bold</vt:lpstr>
      <vt:lpstr>Times Neue Roman 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Циклова комісія суспільних дисциплін та права</dc:title>
  <dc:creator>isheika</dc:creator>
  <cp:lastModifiedBy>isheika</cp:lastModifiedBy>
  <cp:revision>5</cp:revision>
  <dcterms:created xsi:type="dcterms:W3CDTF">2006-08-16T00:00:00Z</dcterms:created>
  <dcterms:modified xsi:type="dcterms:W3CDTF">2021-04-15T07:15:01Z</dcterms:modified>
  <dc:identifier>DAEbqC91rUY</dc:identifier>
</cp:coreProperties>
</file>