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slides/slide94.xml" ContentType="application/vnd.openxmlformats-officedocument.presentationml.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83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9.xml" ContentType="application/vnd.openxmlformats-officedocument.presentationml.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s/slide9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slides/slide9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s/slide80.xml" ContentType="application/vnd.openxmlformats-officedocument.presentationml.slide+xml"/>
  <Override PartName="/ppt/slides/slide82.xml" ContentType="application/vnd.openxmlformats-officedocument.presentationml.slide+xml"/>
  <Override PartName="/ppt/slides/slide91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89.xml" ContentType="application/vnd.openxmlformats-officedocument.presentationml.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ppt/slides/slide87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s/slide92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345" r:id="rId2"/>
    <p:sldId id="256" r:id="rId3"/>
    <p:sldId id="355" r:id="rId4"/>
    <p:sldId id="341" r:id="rId5"/>
    <p:sldId id="342" r:id="rId6"/>
    <p:sldId id="343" r:id="rId7"/>
    <p:sldId id="344" r:id="rId8"/>
    <p:sldId id="296" r:id="rId9"/>
    <p:sldId id="297" r:id="rId10"/>
    <p:sldId id="292" r:id="rId11"/>
    <p:sldId id="257" r:id="rId12"/>
    <p:sldId id="258" r:id="rId13"/>
    <p:sldId id="259" r:id="rId14"/>
    <p:sldId id="260" r:id="rId15"/>
    <p:sldId id="261" r:id="rId16"/>
    <p:sldId id="262" r:id="rId17"/>
    <p:sldId id="265" r:id="rId18"/>
    <p:sldId id="263" r:id="rId19"/>
    <p:sldId id="264" r:id="rId20"/>
    <p:sldId id="266" r:id="rId21"/>
    <p:sldId id="298" r:id="rId22"/>
    <p:sldId id="267" r:id="rId23"/>
    <p:sldId id="294" r:id="rId24"/>
    <p:sldId id="295" r:id="rId25"/>
    <p:sldId id="293" r:id="rId26"/>
    <p:sldId id="268" r:id="rId27"/>
    <p:sldId id="269" r:id="rId28"/>
    <p:sldId id="270" r:id="rId29"/>
    <p:sldId id="271" r:id="rId30"/>
    <p:sldId id="272" r:id="rId31"/>
    <p:sldId id="275" r:id="rId32"/>
    <p:sldId id="273" r:id="rId33"/>
    <p:sldId id="274" r:id="rId34"/>
    <p:sldId id="291" r:id="rId35"/>
    <p:sldId id="276" r:id="rId36"/>
    <p:sldId id="278" r:id="rId37"/>
    <p:sldId id="277" r:id="rId38"/>
    <p:sldId id="281" r:id="rId39"/>
    <p:sldId id="279" r:id="rId40"/>
    <p:sldId id="284" r:id="rId41"/>
    <p:sldId id="286" r:id="rId42"/>
    <p:sldId id="287" r:id="rId43"/>
    <p:sldId id="280" r:id="rId44"/>
    <p:sldId id="282" r:id="rId45"/>
    <p:sldId id="283" r:id="rId46"/>
    <p:sldId id="285" r:id="rId47"/>
    <p:sldId id="288" r:id="rId48"/>
    <p:sldId id="289" r:id="rId49"/>
    <p:sldId id="299" r:id="rId50"/>
    <p:sldId id="290" r:id="rId51"/>
    <p:sldId id="300" r:id="rId52"/>
    <p:sldId id="301" r:id="rId53"/>
    <p:sldId id="302" r:id="rId54"/>
    <p:sldId id="336" r:id="rId55"/>
    <p:sldId id="303" r:id="rId56"/>
    <p:sldId id="304" r:id="rId57"/>
    <p:sldId id="337" r:id="rId58"/>
    <p:sldId id="306" r:id="rId59"/>
    <p:sldId id="305" r:id="rId60"/>
    <p:sldId id="333" r:id="rId61"/>
    <p:sldId id="332" r:id="rId62"/>
    <p:sldId id="346" r:id="rId63"/>
    <p:sldId id="334" r:id="rId64"/>
    <p:sldId id="307" r:id="rId65"/>
    <p:sldId id="348" r:id="rId66"/>
    <p:sldId id="349" r:id="rId67"/>
    <p:sldId id="351" r:id="rId68"/>
    <p:sldId id="350" r:id="rId69"/>
    <p:sldId id="308" r:id="rId70"/>
    <p:sldId id="352" r:id="rId71"/>
    <p:sldId id="354" r:id="rId72"/>
    <p:sldId id="338" r:id="rId73"/>
    <p:sldId id="309" r:id="rId74"/>
    <p:sldId id="310" r:id="rId75"/>
    <p:sldId id="311" r:id="rId76"/>
    <p:sldId id="312" r:id="rId77"/>
    <p:sldId id="313" r:id="rId78"/>
    <p:sldId id="314" r:id="rId79"/>
    <p:sldId id="315" r:id="rId80"/>
    <p:sldId id="316" r:id="rId81"/>
    <p:sldId id="317" r:id="rId82"/>
    <p:sldId id="318" r:id="rId83"/>
    <p:sldId id="319" r:id="rId84"/>
    <p:sldId id="320" r:id="rId85"/>
    <p:sldId id="321" r:id="rId86"/>
    <p:sldId id="322" r:id="rId87"/>
    <p:sldId id="323" r:id="rId88"/>
    <p:sldId id="324" r:id="rId89"/>
    <p:sldId id="325" r:id="rId90"/>
    <p:sldId id="326" r:id="rId91"/>
    <p:sldId id="327" r:id="rId92"/>
    <p:sldId id="328" r:id="rId93"/>
    <p:sldId id="329" r:id="rId94"/>
    <p:sldId id="330" r:id="rId95"/>
    <p:sldId id="331" r:id="rId9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Средний стиль 2 -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Средний стиль 2 -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Средний стиль 2 -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93296810-A885-4BE3-A3E7-6D5BEEA58F35}" styleName="Средний стиль 2 -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BC89EF96-8CEA-46FF-86C4-4CE0E7609802}" styleName="Светлый стиль 3 - акцент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88" autoAdjust="0"/>
    <p:restoredTop sz="94624" autoAdjust="0"/>
  </p:normalViewPr>
  <p:slideViewPr>
    <p:cSldViewPr>
      <p:cViewPr>
        <p:scale>
          <a:sx n="82" d="100"/>
          <a:sy n="82" d="100"/>
        </p:scale>
        <p:origin x="-942" y="3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58332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97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 bwMode="white">
          <a:xfrm>
            <a:off x="0" y="5971032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>
          <a:xfrm>
            <a:off x="-9144" y="6053328"/>
            <a:ext cx="2249424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>
          <a:xfrm>
            <a:off x="2359152" y="6044184"/>
            <a:ext cx="6784848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2362200" y="4038600"/>
            <a:ext cx="6477000" cy="1828800"/>
          </a:xfrm>
        </p:spPr>
        <p:txBody>
          <a:bodyPr anchor="b"/>
          <a:lstStyle>
            <a:lvl1pPr>
              <a:defRPr cap="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2362200" y="6050037"/>
            <a:ext cx="6705600" cy="685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600">
                <a:solidFill>
                  <a:srgbClr val="FFFFFF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>
          <a:xfrm>
            <a:off x="76200" y="6068699"/>
            <a:ext cx="2057400" cy="685800"/>
          </a:xfrm>
        </p:spPr>
        <p:txBody>
          <a:bodyPr>
            <a:noAutofit/>
          </a:bodyPr>
          <a:lstStyle>
            <a:lvl1pPr algn="ctr">
              <a:defRPr sz="2000">
                <a:solidFill>
                  <a:srgbClr val="FFFFFF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26.04.2020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>
          <a:xfrm>
            <a:off x="2085393" y="236538"/>
            <a:ext cx="5867400" cy="365125"/>
          </a:xfrm>
        </p:spPr>
        <p:txBody>
          <a:bodyPr/>
          <a:lstStyle>
            <a:lvl1pPr algn="r">
              <a:defRPr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8001000" y="228600"/>
            <a:ext cx="8382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26.04.2020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53200" y="609600"/>
            <a:ext cx="2057400" cy="55165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5562600" cy="5516564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6553200" y="6248402"/>
            <a:ext cx="2209800" cy="365125"/>
          </a:xfrm>
        </p:spPr>
        <p:txBody>
          <a:bodyPr/>
          <a:lstStyle/>
          <a:p>
            <a:fld id="{B4C71EC6-210F-42DE-9C53-41977AD35B3D}" type="datetimeFigureOut">
              <a:rPr lang="ru-RU" smtClean="0"/>
              <a:pPr/>
              <a:t>26.04.2020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57201" y="6248207"/>
            <a:ext cx="5573483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7" name="Прямоугольник 6"/>
          <p:cNvSpPr/>
          <p:nvPr/>
        </p:nvSpPr>
        <p:spPr bwMode="white">
          <a:xfrm>
            <a:off x="6096318" y="0"/>
            <a:ext cx="320040" cy="6858000"/>
          </a:xfrm>
          <a:prstGeom prst="rect">
            <a:avLst/>
          </a:prstGeom>
          <a:solidFill>
            <a:srgbClr val="FFFFFF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Прямоугольник 7"/>
          <p:cNvSpPr/>
          <p:nvPr/>
        </p:nvSpPr>
        <p:spPr>
          <a:xfrm>
            <a:off x="6142038" y="609600"/>
            <a:ext cx="228600" cy="6248400"/>
          </a:xfrm>
          <a:prstGeom prst="rect">
            <a:avLst/>
          </a:prstGeom>
          <a:solidFill>
            <a:schemeClr val="accent1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Прямоугольник 8"/>
          <p:cNvSpPr/>
          <p:nvPr/>
        </p:nvSpPr>
        <p:spPr>
          <a:xfrm>
            <a:off x="6142038" y="0"/>
            <a:ext cx="228600" cy="533400"/>
          </a:xfrm>
          <a:prstGeom prst="rect">
            <a:avLst/>
          </a:prstGeom>
          <a:solidFill>
            <a:schemeClr val="accent2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 rot="5400000">
            <a:off x="5989638" y="144462"/>
            <a:ext cx="533400" cy="244476"/>
          </a:xfrm>
        </p:spPr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8153400" cy="9906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26.04.2020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Содержимое 7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44958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371600" y="2743200"/>
            <a:ext cx="7123113" cy="1673225"/>
          </a:xfrm>
        </p:spPr>
        <p:txBody>
          <a:bodyPr anchor="t"/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7" name="Прямоугольник 6"/>
          <p:cNvSpPr/>
          <p:nvPr/>
        </p:nvSpPr>
        <p:spPr bwMode="white">
          <a:xfrm>
            <a:off x="0" y="1524000"/>
            <a:ext cx="9144000" cy="114300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Прямоугольник 7"/>
          <p:cNvSpPr/>
          <p:nvPr/>
        </p:nvSpPr>
        <p:spPr>
          <a:xfrm>
            <a:off x="0" y="1600200"/>
            <a:ext cx="1295400" cy="990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Прямоугольник 8"/>
          <p:cNvSpPr/>
          <p:nvPr/>
        </p:nvSpPr>
        <p:spPr>
          <a:xfrm>
            <a:off x="1371600" y="1600200"/>
            <a:ext cx="7772400" cy="990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71600" y="1600200"/>
            <a:ext cx="7620000" cy="990600"/>
          </a:xfrm>
        </p:spPr>
        <p:txBody>
          <a:bodyPr/>
          <a:lstStyle>
            <a:lvl1pPr algn="l">
              <a:buNone/>
              <a:defRPr sz="4400" b="0" cap="none">
                <a:solidFill>
                  <a:srgbClr val="FFFFFF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26.04.2020</a:t>
            </a:fld>
            <a:endParaRPr lang="ru-RU"/>
          </a:p>
        </p:txBody>
      </p:sp>
      <p:sp>
        <p:nvSpPr>
          <p:cNvPr id="13" name="Номер слайда 12"/>
          <p:cNvSpPr>
            <a:spLocks noGrp="1"/>
          </p:cNvSpPr>
          <p:nvPr>
            <p:ph type="sldNum" sz="quarter" idx="11"/>
          </p:nvPr>
        </p:nvSpPr>
        <p:spPr>
          <a:xfrm>
            <a:off x="0" y="1752600"/>
            <a:ext cx="1295400" cy="701676"/>
          </a:xfrm>
        </p:spPr>
        <p:txBody>
          <a:bodyPr>
            <a:noAutofit/>
          </a:bodyPr>
          <a:lstStyle>
            <a:lvl1pPr>
              <a:defRPr sz="2400">
                <a:solidFill>
                  <a:srgbClr val="FFFFFF"/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4" name="Нижний колонтитул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Содержимое 8"/>
          <p:cNvSpPr>
            <a:spLocks noGrp="1"/>
          </p:cNvSpPr>
          <p:nvPr>
            <p:ph sz="quarter" idx="1"/>
          </p:nvPr>
        </p:nvSpPr>
        <p:spPr>
          <a:xfrm>
            <a:off x="609600" y="1589567"/>
            <a:ext cx="38862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4844901" y="1589567"/>
            <a:ext cx="38862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8" name="Дата 7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fld id="{B4C71EC6-210F-42DE-9C53-41977AD35B3D}" type="datetimeFigureOut">
              <a:rPr lang="ru-RU" smtClean="0"/>
              <a:pPr/>
              <a:t>26.04.2020</a:t>
            </a:fld>
            <a:endParaRPr lang="ru-RU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2" name="Нижний колонтитул 11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3400" y="273050"/>
            <a:ext cx="8153400" cy="8699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609600" y="2438400"/>
            <a:ext cx="3886200" cy="35814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quarter" idx="4"/>
          </p:nvPr>
        </p:nvSpPr>
        <p:spPr>
          <a:xfrm>
            <a:off x="4800600" y="2438400"/>
            <a:ext cx="3886200" cy="35814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fld id="{B4C71EC6-210F-42DE-9C53-41977AD35B3D}" type="datetimeFigureOut">
              <a:rPr lang="ru-RU" smtClean="0"/>
              <a:pPr/>
              <a:t>26.04.2020</a:t>
            </a:fld>
            <a:endParaRPr lang="ru-RU"/>
          </a:p>
        </p:txBody>
      </p:sp>
      <p:sp>
        <p:nvSpPr>
          <p:cNvPr id="12" name="Номер слайда 11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4" name="Нижний колонтитул 13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endParaRPr lang="ru-RU"/>
          </a:p>
        </p:txBody>
      </p:sp>
      <p:sp>
        <p:nvSpPr>
          <p:cNvPr id="16" name="Текст 15"/>
          <p:cNvSpPr>
            <a:spLocks noGrp="1"/>
          </p:cNvSpPr>
          <p:nvPr>
            <p:ph type="body" sz="quarter" idx="1"/>
          </p:nvPr>
        </p:nvSpPr>
        <p:spPr>
          <a:xfrm>
            <a:off x="609600" y="1752600"/>
            <a:ext cx="3886200" cy="640080"/>
          </a:xfrm>
          <a:solidFill>
            <a:schemeClr val="accent2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5" name="Текст 14"/>
          <p:cNvSpPr>
            <a:spLocks noGrp="1"/>
          </p:cNvSpPr>
          <p:nvPr>
            <p:ph type="body" sz="quarter" idx="3"/>
          </p:nvPr>
        </p:nvSpPr>
        <p:spPr>
          <a:xfrm>
            <a:off x="4800600" y="1752600"/>
            <a:ext cx="3886200" cy="640080"/>
          </a:xfrm>
          <a:solidFill>
            <a:schemeClr val="accent4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26.04.2020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26.04.2020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0" y="6248400"/>
            <a:ext cx="5334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8077200" cy="869950"/>
          </a:xfrm>
        </p:spPr>
        <p:txBody>
          <a:bodyPr anchor="ctr"/>
          <a:lstStyle>
            <a:lvl1pPr algn="l">
              <a:buNone/>
              <a:defRPr sz="4400" b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26.04.2020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09600" y="1752600"/>
            <a:ext cx="1600200" cy="4343400"/>
          </a:xfrm>
          <a:ln w="50800" cap="sq" cmpd="dbl" algn="ctr">
            <a:solidFill>
              <a:schemeClr val="accent2"/>
            </a:solidFill>
            <a:prstDash val="solid"/>
            <a:miter lim="800000"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137160" tIns="182880" rIns="137160" bIns="91440"/>
          <a:lstStyle>
            <a:lvl1pPr marL="0" indent="0">
              <a:spcAft>
                <a:spcPts val="1000"/>
              </a:spcAft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9" name="Содержимое 8"/>
          <p:cNvSpPr>
            <a:spLocks noGrp="1"/>
          </p:cNvSpPr>
          <p:nvPr>
            <p:ph sz="quarter" idx="1"/>
          </p:nvPr>
        </p:nvSpPr>
        <p:spPr>
          <a:xfrm>
            <a:off x="2362200" y="1752600"/>
            <a:ext cx="6400800" cy="44196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600200" y="5486400"/>
            <a:ext cx="7315200" cy="685800"/>
          </a:xfrm>
        </p:spPr>
        <p:txBody>
          <a:bodyPr/>
          <a:lstStyle>
            <a:lvl1pPr marL="0" indent="0">
              <a:buFontTx/>
              <a:buNone/>
              <a:defRPr sz="17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Прямоугольник 7"/>
          <p:cNvSpPr/>
          <p:nvPr/>
        </p:nvSpPr>
        <p:spPr bwMode="white">
          <a:xfrm>
            <a:off x="-9144" y="4572000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Прямоугольник 8"/>
          <p:cNvSpPr/>
          <p:nvPr/>
        </p:nvSpPr>
        <p:spPr>
          <a:xfrm>
            <a:off x="-9144" y="4663440"/>
            <a:ext cx="1463040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>
          <a:xfrm>
            <a:off x="1545336" y="4654296"/>
            <a:ext cx="7598664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4648200"/>
            <a:ext cx="7315200" cy="685800"/>
          </a:xfrm>
        </p:spPr>
        <p:txBody>
          <a:bodyPr anchor="ctr"/>
          <a:lstStyle>
            <a:lvl1pPr algn="l">
              <a:buNone/>
              <a:defRPr sz="2800" b="0">
                <a:solidFill>
                  <a:srgbClr val="FFFFFF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 bwMode="white">
          <a:xfrm>
            <a:off x="1447800" y="0"/>
            <a:ext cx="100584" cy="6867144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>
          <a:xfrm>
            <a:off x="6248400" y="6248400"/>
            <a:ext cx="2667000" cy="365125"/>
          </a:xfrm>
        </p:spPr>
        <p:txBody>
          <a:bodyPr rtlCol="0"/>
          <a:lstStyle/>
          <a:p>
            <a:fld id="{B4C71EC6-210F-42DE-9C53-41977AD35B3D}" type="datetimeFigureOut">
              <a:rPr lang="ru-RU" smtClean="0"/>
              <a:pPr/>
              <a:t>26.04.2020</a:t>
            </a:fld>
            <a:endParaRPr lang="ru-RU"/>
          </a:p>
        </p:txBody>
      </p:sp>
      <p:sp>
        <p:nvSpPr>
          <p:cNvPr id="13" name="Номер слайда 12"/>
          <p:cNvSpPr>
            <a:spLocks noGrp="1"/>
          </p:cNvSpPr>
          <p:nvPr>
            <p:ph type="sldNum" sz="quarter" idx="11"/>
          </p:nvPr>
        </p:nvSpPr>
        <p:spPr>
          <a:xfrm>
            <a:off x="0" y="4667249"/>
            <a:ext cx="1447800" cy="663578"/>
          </a:xfrm>
        </p:spPr>
        <p:txBody>
          <a:bodyPr rtlCol="0"/>
          <a:lstStyle>
            <a:lvl1pPr>
              <a:defRPr sz="2800"/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4" name="Нижний колонтитул 13"/>
          <p:cNvSpPr>
            <a:spLocks noGrp="1"/>
          </p:cNvSpPr>
          <p:nvPr>
            <p:ph type="ftr" sz="quarter" idx="12"/>
          </p:nvPr>
        </p:nvSpPr>
        <p:spPr>
          <a:xfrm>
            <a:off x="1600200" y="6248206"/>
            <a:ext cx="4572000" cy="365125"/>
          </a:xfrm>
        </p:spPr>
        <p:txBody>
          <a:bodyPr rtlCol="0"/>
          <a:lstStyle/>
          <a:p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560576" y="0"/>
            <a:ext cx="7583424" cy="4568952"/>
          </a:xfrm>
          <a:solidFill>
            <a:schemeClr val="accent1">
              <a:tint val="40000"/>
            </a:schemeClr>
          </a:solidFill>
          <a:ln>
            <a:noFill/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609600" y="228600"/>
            <a:ext cx="8153400" cy="9906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612648" y="1600200"/>
            <a:ext cx="8153400" cy="452628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6096000" y="6248400"/>
            <a:ext cx="2667000" cy="365125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26.04.2020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609600" y="6248206"/>
            <a:ext cx="5421083" cy="365125"/>
          </a:xfrm>
          <a:prstGeom prst="rect">
            <a:avLst/>
          </a:prstGeom>
        </p:spPr>
        <p:txBody>
          <a:bodyPr vert="horz" anchor="ctr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Прямоугольник 6"/>
          <p:cNvSpPr/>
          <p:nvPr/>
        </p:nvSpPr>
        <p:spPr bwMode="white">
          <a:xfrm>
            <a:off x="0" y="1234440"/>
            <a:ext cx="9144000" cy="32004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Прямоугольник 7"/>
          <p:cNvSpPr/>
          <p:nvPr/>
        </p:nvSpPr>
        <p:spPr>
          <a:xfrm>
            <a:off x="0" y="1280160"/>
            <a:ext cx="533400" cy="228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Прямоугольник 8"/>
          <p:cNvSpPr/>
          <p:nvPr/>
        </p:nvSpPr>
        <p:spPr>
          <a:xfrm>
            <a:off x="590550" y="1280160"/>
            <a:ext cx="8553450" cy="228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0" y="1272222"/>
            <a:ext cx="533400" cy="244476"/>
          </a:xfrm>
          <a:prstGeom prst="rect">
            <a:avLst/>
          </a:prstGeom>
        </p:spPr>
        <p:txBody>
          <a:bodyPr vert="horz" anchor="ctr" anchorCtr="0">
            <a:normAutofit/>
          </a:bodyPr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20040" indent="-320040" algn="l" rtl="0" eaLnBrk="1" latinLnBrk="0" hangingPunct="1">
        <a:spcBef>
          <a:spcPts val="700"/>
        </a:spcBef>
        <a:buClr>
          <a:schemeClr val="accent2"/>
        </a:buClr>
        <a:buSzPct val="60000"/>
        <a:buFont typeface="Wingdings"/>
        <a:buChar char=""/>
        <a:defRPr kumimoji="0"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550"/>
        </a:spcBef>
        <a:buClr>
          <a:schemeClr val="accent1"/>
        </a:buClr>
        <a:buSzPct val="70000"/>
        <a:buFont typeface="Wingdings 2"/>
        <a:buChar char="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rtl="0" eaLnBrk="1" latinLnBrk="0" hangingPunct="1">
        <a:spcBef>
          <a:spcPts val="500"/>
        </a:spcBef>
        <a:buClr>
          <a:schemeClr val="accent2"/>
        </a:buClr>
        <a:buSzPct val="75000"/>
        <a:buFont typeface="Wingdings"/>
        <a:buChar char="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28600" algn="l" rtl="0" eaLnBrk="1" latinLnBrk="0" hangingPunct="1">
        <a:spcBef>
          <a:spcPts val="400"/>
        </a:spcBef>
        <a:buClr>
          <a:schemeClr val="accent3"/>
        </a:buClr>
        <a:buSzPct val="7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-228600" algn="l" rtl="0" eaLnBrk="1" latinLnBrk="0" hangingPunct="1">
        <a:spcBef>
          <a:spcPts val="400"/>
        </a:spcBef>
        <a:buClr>
          <a:schemeClr val="accent4"/>
        </a:buClr>
        <a:buSzPct val="6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103120" indent="-228600" algn="l" rtl="0" eaLnBrk="1" latinLnBrk="0" hangingPunct="1">
        <a:spcBef>
          <a:spcPct val="20000"/>
        </a:spcBef>
        <a:buClr>
          <a:schemeClr val="accent1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rtl="0" eaLnBrk="1" latinLnBrk="0" hangingPunct="1">
        <a:spcBef>
          <a:spcPct val="20000"/>
        </a:spcBef>
        <a:buClr>
          <a:schemeClr val="accent2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651760" indent="-228600" algn="l" rtl="0" eaLnBrk="1" latinLnBrk="0" hangingPunct="1">
        <a:spcBef>
          <a:spcPct val="20000"/>
        </a:spcBef>
        <a:buClr>
          <a:schemeClr val="accent3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26080" indent="-228600" algn="l" rtl="0" eaLnBrk="1" latinLnBrk="0" hangingPunct="1">
        <a:spcBef>
          <a:spcPct val="20000"/>
        </a:spcBef>
        <a:buClr>
          <a:schemeClr val="accent4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71600" y="2780928"/>
            <a:ext cx="7620000" cy="3528392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uk-UA" dirty="0" smtClean="0">
                <a:solidFill>
                  <a:srgbClr val="FF0000"/>
                </a:solidFill>
              </a:rPr>
              <a:t>Українські землі наприкінці 17- перша половина 18 ст.</a:t>
            </a:r>
            <a:endParaRPr lang="uk-UA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/>
          <a:lstStyle/>
          <a:p>
            <a:r>
              <a:rPr lang="uk-UA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Іван Мазепа</a:t>
            </a:r>
            <a:endParaRPr lang="uk-UA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9552" y="1268760"/>
            <a:ext cx="3073659" cy="40219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68144" y="2060848"/>
            <a:ext cx="2799754" cy="40324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552261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260648"/>
            <a:ext cx="8928992" cy="1224136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uk-UA" sz="2200" dirty="0" smtClean="0">
                <a:solidFill>
                  <a:srgbClr val="FF0000"/>
                </a:solidFill>
              </a:rPr>
              <a:t/>
            </a:r>
            <a:br>
              <a:rPr lang="uk-UA" sz="2200" dirty="0" smtClean="0">
                <a:solidFill>
                  <a:srgbClr val="FF0000"/>
                </a:solidFill>
              </a:rPr>
            </a:br>
            <a:r>
              <a:rPr lang="uk-UA" sz="1800" b="1" dirty="0" smtClean="0">
                <a:solidFill>
                  <a:srgbClr val="FF0000"/>
                </a:solidFill>
              </a:rPr>
              <a:t>КОЛОМАЦЬКІ СТАТТІ – </a:t>
            </a:r>
            <a:br>
              <a:rPr lang="uk-UA" sz="1800" b="1" dirty="0" smtClean="0">
                <a:solidFill>
                  <a:srgbClr val="FF0000"/>
                </a:solidFill>
              </a:rPr>
            </a:br>
            <a:r>
              <a:rPr lang="uk-UA" sz="1800" dirty="0" smtClean="0">
                <a:solidFill>
                  <a:srgbClr val="0070C0"/>
                </a:solidFill>
              </a:rPr>
              <a:t>угода між гетьманом і старшиною з одного боку  та московськими царями Іваном і Петром Олексійовичами та царівною Софією – з другого.  Коломацькі статті були підписані на основі Глухівських статей </a:t>
            </a:r>
            <a:r>
              <a:rPr lang="uk-UA" sz="1800" dirty="0" err="1" smtClean="0">
                <a:solidFill>
                  <a:srgbClr val="0070C0"/>
                </a:solidFill>
              </a:rPr>
              <a:t>Д.Многогрішного</a:t>
            </a:r>
            <a:r>
              <a:rPr lang="uk-UA" sz="1800" dirty="0" smtClean="0">
                <a:solidFill>
                  <a:srgbClr val="0070C0"/>
                </a:solidFill>
              </a:rPr>
              <a:t> (17 з 22 статей) з</a:t>
            </a:r>
            <a:r>
              <a:rPr lang="en-US" sz="1800" dirty="0" smtClean="0">
                <a:solidFill>
                  <a:srgbClr val="0070C0"/>
                </a:solidFill>
              </a:rPr>
              <a:t> </a:t>
            </a:r>
            <a:r>
              <a:rPr lang="uk-UA" sz="1800" dirty="0" smtClean="0">
                <a:solidFill>
                  <a:srgbClr val="0070C0"/>
                </a:solidFill>
              </a:rPr>
              <a:t>додатками</a:t>
            </a:r>
            <a:r>
              <a:rPr lang="uk-UA" sz="1800" dirty="0" smtClean="0">
                <a:solidFill>
                  <a:srgbClr val="FF0000"/>
                </a:solidFill>
              </a:rPr>
              <a:t/>
            </a:r>
            <a:br>
              <a:rPr lang="uk-UA" sz="1800" dirty="0" smtClean="0">
                <a:solidFill>
                  <a:srgbClr val="FF0000"/>
                </a:solidFill>
              </a:rPr>
            </a:br>
            <a:endParaRPr lang="uk-UA" sz="1800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107504" y="1556792"/>
            <a:ext cx="8928992" cy="4569371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rmAutofit fontScale="77500" lnSpcReduction="20000"/>
          </a:bodyPr>
          <a:lstStyle/>
          <a:p>
            <a:pPr marL="0" indent="0" algn="ctr">
              <a:buNone/>
            </a:pPr>
            <a:r>
              <a:rPr lang="uk-UA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  <a:p>
            <a:r>
              <a:rPr lang="uk-UA" b="1" dirty="0" smtClean="0">
                <a:solidFill>
                  <a:srgbClr val="FF0000"/>
                </a:solidFill>
              </a:rPr>
              <a:t>гетьман не мав </a:t>
            </a:r>
            <a:r>
              <a:rPr lang="uk-UA" dirty="0" smtClean="0">
                <a:solidFill>
                  <a:srgbClr val="FF0000"/>
                </a:solidFill>
              </a:rPr>
              <a:t>права </a:t>
            </a:r>
            <a:r>
              <a:rPr lang="uk-UA" dirty="0" smtClean="0"/>
              <a:t>без царського указу позбавляти старшину керівних посад, а старшина, у свою чергу, - скидати гетьмана. </a:t>
            </a:r>
          </a:p>
          <a:p>
            <a:r>
              <a:rPr lang="uk-UA" b="1" dirty="0" smtClean="0">
                <a:solidFill>
                  <a:srgbClr val="FF0000"/>
                </a:solidFill>
              </a:rPr>
              <a:t>обмежувалося право гетьмана </a:t>
            </a:r>
            <a:r>
              <a:rPr lang="uk-UA" dirty="0" smtClean="0"/>
              <a:t>розпоряджатися військовими землями. </a:t>
            </a:r>
          </a:p>
          <a:p>
            <a:r>
              <a:rPr lang="uk-UA" b="1" dirty="0" smtClean="0">
                <a:solidFill>
                  <a:srgbClr val="FF0000"/>
                </a:solidFill>
              </a:rPr>
              <a:t>Урядові заборонялося </a:t>
            </a:r>
            <a:r>
              <a:rPr lang="uk-UA" dirty="0" smtClean="0"/>
              <a:t>підтримувати дипломатичні зносини з іншими державами. </a:t>
            </a:r>
          </a:p>
          <a:p>
            <a:r>
              <a:rPr lang="uk-UA" dirty="0" smtClean="0"/>
              <a:t>Передбачалося </a:t>
            </a:r>
            <a:r>
              <a:rPr lang="uk-UA" b="1" dirty="0" smtClean="0"/>
              <a:t>розміщення в гетьманській столиці - м. Батурині - полку московських стрільців. </a:t>
            </a:r>
          </a:p>
          <a:p>
            <a:r>
              <a:rPr lang="uk-UA" dirty="0" smtClean="0"/>
              <a:t>гетьман мав удаватися до особливих заходів, аби «усіма силами </a:t>
            </a:r>
            <a:r>
              <a:rPr lang="uk-UA" u="sng" dirty="0" smtClean="0"/>
              <a:t>з’єднувати в міцну й нерозривну згоду обидва руські народи</a:t>
            </a:r>
            <a:r>
              <a:rPr lang="uk-UA" dirty="0" smtClean="0"/>
              <a:t>»; «щоби Малоросію не називали землею Гетьманською, а лише визнавали землею, яка знаходиться в царській самодержавній владі». До таких заходів належали, зокрема, шлюби між українцями та </a:t>
            </a:r>
            <a:r>
              <a:rPr lang="uk-UA" dirty="0" err="1" smtClean="0"/>
              <a:t>московитами</a:t>
            </a:r>
            <a:r>
              <a:rPr lang="ru-RU" dirty="0" smtClean="0"/>
              <a:t>.</a:t>
            </a:r>
            <a:endParaRPr lang="uk-UA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23128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/>
          <a:lstStyle/>
          <a:p>
            <a:r>
              <a:rPr lang="uk-UA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Події 1687-1750 рр.</a:t>
            </a: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528" y="1196752"/>
            <a:ext cx="8712968" cy="49251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639977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/>
          <a:lstStyle/>
          <a:p>
            <a:r>
              <a:rPr lang="uk-UA" b="1" dirty="0">
                <a:solidFill>
                  <a:srgbClr val="FF0000"/>
                </a:solidFill>
              </a:rPr>
              <a:t>Роздивіться карту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/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rmAutofit fontScale="92500" lnSpcReduction="20000"/>
          </a:bodyPr>
          <a:lstStyle/>
          <a:p>
            <a:r>
              <a:rPr lang="uk-UA" dirty="0" smtClean="0"/>
              <a:t>У </a:t>
            </a:r>
            <a:r>
              <a:rPr lang="uk-UA" dirty="0"/>
              <a:t>складі яких держав (як складова держави чи автономна одиниця) перебували в 1687 р. українські землі: Чернігово-Сіверщина, Переяславщина, Полтавщина, Київщина, Волинь, Галичина, Запоріжжя, Західне Поділля, Брацлавщина, Буковина, Закарпаття? </a:t>
            </a:r>
            <a:endParaRPr lang="uk-UA" dirty="0" smtClean="0"/>
          </a:p>
          <a:p>
            <a:r>
              <a:rPr lang="uk-UA" dirty="0" smtClean="0"/>
              <a:t> </a:t>
            </a:r>
            <a:r>
              <a:rPr lang="uk-UA" dirty="0"/>
              <a:t>Порівняйте кордони Гетьманщини в 1687 р. з кордонами 1649 р. та 1663 р. </a:t>
            </a:r>
            <a:endParaRPr lang="uk-UA" dirty="0" smtClean="0"/>
          </a:p>
          <a:p>
            <a:r>
              <a:rPr lang="uk-UA" dirty="0" smtClean="0"/>
              <a:t>Які </a:t>
            </a:r>
            <a:r>
              <a:rPr lang="uk-UA" dirty="0"/>
              <a:t>території охопило повстання С. Палія 1702— 1704 рр.? </a:t>
            </a:r>
            <a:endParaRPr lang="uk-UA" dirty="0" smtClean="0"/>
          </a:p>
          <a:p>
            <a:r>
              <a:rPr lang="uk-UA" dirty="0" smtClean="0"/>
              <a:t>На </a:t>
            </a:r>
            <a:r>
              <a:rPr lang="uk-UA" dirty="0"/>
              <a:t>які терени поширював свою владу І. Мазепа в 1704-1708 рр.?</a:t>
            </a:r>
          </a:p>
        </p:txBody>
      </p:sp>
    </p:spTree>
    <p:extLst>
      <p:ext uri="{BB962C8B-B14F-4D97-AF65-F5344CB8AC3E}">
        <p14:creationId xmlns:p14="http://schemas.microsoft.com/office/powerpoint/2010/main" xmlns="" val="886265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/>
          <a:lstStyle/>
          <a:p>
            <a:r>
              <a:rPr lang="uk-UA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ВНУТРІШНЯ ПОЛІТИКА </a:t>
            </a:r>
            <a:endParaRPr lang="uk-UA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/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rmAutofit fontScale="85000" lnSpcReduction="10000"/>
          </a:bodyPr>
          <a:lstStyle/>
          <a:p>
            <a:pPr marL="0" indent="538163">
              <a:buNone/>
            </a:pPr>
            <a:r>
              <a:rPr lang="uk-UA" dirty="0" smtClean="0"/>
              <a:t>Визначальною рисою </a:t>
            </a:r>
            <a:r>
              <a:rPr lang="uk-UA" dirty="0"/>
              <a:t>внутрішньої політики гетьмана І. Мазепи </a:t>
            </a:r>
            <a:r>
              <a:rPr lang="uk-UA" dirty="0" smtClean="0"/>
              <a:t>було: </a:t>
            </a:r>
            <a:endParaRPr lang="en-US" dirty="0" smtClean="0"/>
          </a:p>
          <a:p>
            <a:pPr>
              <a:buFont typeface="Wingdings" panose="05000000000000000000" pitchFamily="2" charset="2"/>
              <a:buChar char="q"/>
            </a:pPr>
            <a:r>
              <a:rPr lang="uk-UA" b="1" dirty="0" smtClean="0">
                <a:solidFill>
                  <a:srgbClr val="FF0000"/>
                </a:solidFill>
              </a:rPr>
              <a:t>прагнення </a:t>
            </a:r>
            <a:r>
              <a:rPr lang="uk-UA" b="1" dirty="0">
                <a:solidFill>
                  <a:srgbClr val="FF0000"/>
                </a:solidFill>
              </a:rPr>
              <a:t>об’єднати землі Лівобережжя, Правобережжя, Запоріжжя та Слобожанщини </a:t>
            </a:r>
            <a:r>
              <a:rPr lang="uk-UA" b="1" dirty="0"/>
              <a:t>в </a:t>
            </a:r>
            <a:r>
              <a:rPr lang="uk-UA" b="1" dirty="0">
                <a:solidFill>
                  <a:srgbClr val="0070C0"/>
                </a:solidFill>
              </a:rPr>
              <a:t>єдине утворення</a:t>
            </a:r>
            <a:r>
              <a:rPr lang="uk-UA" dirty="0">
                <a:solidFill>
                  <a:srgbClr val="0070C0"/>
                </a:solidFill>
              </a:rPr>
              <a:t>, </a:t>
            </a:r>
            <a:r>
              <a:rPr lang="uk-UA" dirty="0" smtClean="0">
                <a:solidFill>
                  <a:srgbClr val="0070C0"/>
                </a:solidFill>
              </a:rPr>
              <a:t>державу західноєвропейського </a:t>
            </a:r>
            <a:r>
              <a:rPr lang="uk-UA" dirty="0">
                <a:solidFill>
                  <a:srgbClr val="0070C0"/>
                </a:solidFill>
              </a:rPr>
              <a:t>зразка зі збереженням традиційного козацького устрою</a:t>
            </a:r>
            <a:r>
              <a:rPr lang="uk-UA" dirty="0" smtClean="0">
                <a:solidFill>
                  <a:srgbClr val="0070C0"/>
                </a:solidFill>
              </a:rPr>
              <a:t>.</a:t>
            </a:r>
            <a:endParaRPr lang="uk-UA" dirty="0">
              <a:solidFill>
                <a:srgbClr val="0070C0"/>
              </a:solidFill>
            </a:endParaRPr>
          </a:p>
          <a:p>
            <a:pPr>
              <a:buFont typeface="Wingdings" panose="05000000000000000000" pitchFamily="2" charset="2"/>
              <a:buChar char="q"/>
            </a:pPr>
            <a:r>
              <a:rPr lang="uk-UA" b="1" dirty="0" smtClean="0">
                <a:solidFill>
                  <a:srgbClr val="FF0000"/>
                </a:solidFill>
              </a:rPr>
              <a:t>Підтримував </a:t>
            </a:r>
            <a:r>
              <a:rPr lang="uk-UA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козацьку старшину</a:t>
            </a:r>
            <a:r>
              <a:rPr lang="uk-UA" dirty="0" smtClean="0"/>
              <a:t>, прагнув чітко розмежувати козацтво й селянство. Прагнув створити козацьку еліту – заохочував навчання молоді в Києво-Могилянській академії та за кордоном.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uk-UA" b="1" dirty="0" smtClean="0">
                <a:solidFill>
                  <a:srgbClr val="FF0000"/>
                </a:solidFill>
              </a:rPr>
              <a:t>Домагався стабілізації </a:t>
            </a:r>
            <a:r>
              <a:rPr lang="uk-UA" dirty="0" smtClean="0"/>
              <a:t>економічного та політичного життя.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xmlns="" val="1478191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/>
          <a:lstStyle/>
          <a:p>
            <a:r>
              <a:rPr lang="uk-UA" dirty="0" smtClean="0">
                <a:solidFill>
                  <a:srgbClr val="FF0000"/>
                </a:solidFill>
              </a:rPr>
              <a:t>ІВАН МАЗЕНПА</a:t>
            </a:r>
            <a:endParaRPr lang="uk-UA" dirty="0">
              <a:solidFill>
                <a:srgbClr val="FF0000"/>
              </a:solidFill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03848" y="2132856"/>
            <a:ext cx="2448272" cy="27529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627784" y="1412776"/>
            <a:ext cx="403244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dirty="0" smtClean="0"/>
              <a:t>Панегірик на честь Івана Мазепи. </a:t>
            </a:r>
          </a:p>
          <a:p>
            <a:pPr algn="ctr"/>
            <a:r>
              <a:rPr lang="uk-UA" dirty="0" smtClean="0"/>
              <a:t>1706 р. Гравюра І. </a:t>
            </a:r>
            <a:r>
              <a:rPr lang="uk-UA" dirty="0" err="1" smtClean="0"/>
              <a:t>Мигури</a:t>
            </a:r>
            <a:r>
              <a:rPr lang="uk-UA" dirty="0" smtClean="0"/>
              <a:t>.</a:t>
            </a:r>
            <a:endParaRPr lang="uk-UA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1961964" y="5157192"/>
            <a:ext cx="4932040" cy="92333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uk-UA" b="1" dirty="0" smtClean="0">
                <a:solidFill>
                  <a:srgbClr val="FF0000"/>
                </a:solidFill>
              </a:rPr>
              <a:t>ПАНЕГІРИК</a:t>
            </a:r>
            <a:r>
              <a:rPr lang="uk-UA" dirty="0" smtClean="0"/>
              <a:t> - поетичний жанр, найхарактерніша ознака якого — вихваляння та уславлення визначної події чи подвигів видатної людини</a:t>
            </a:r>
            <a:r>
              <a:rPr lang="ru-RU" dirty="0" smtClean="0"/>
              <a:t>.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xmlns="" val="3094915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/>
          <a:lstStyle/>
          <a:p>
            <a:r>
              <a:rPr lang="uk-UA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ВНУТРІШНЯ ПОЛІТИКА</a:t>
            </a:r>
            <a:endParaRPr lang="uk-UA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457200" y="1268760"/>
            <a:ext cx="8229600" cy="4752528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rmAutofit fontScale="70000" lnSpcReduction="20000"/>
          </a:bodyPr>
          <a:lstStyle/>
          <a:p>
            <a:r>
              <a:rPr lang="uk-UA" b="1" dirty="0" smtClean="0"/>
              <a:t>Одним з найважливіших напрямів політики гетьмана була </a:t>
            </a:r>
            <a:r>
              <a:rPr lang="uk-UA" b="1" dirty="0" smtClean="0">
                <a:solidFill>
                  <a:srgbClr val="0070C0"/>
                </a:solidFill>
              </a:rPr>
              <a:t>культурно-просвітницька діяльність</a:t>
            </a:r>
            <a:r>
              <a:rPr lang="uk-UA" dirty="0" smtClean="0"/>
              <a:t>. У розвиток </a:t>
            </a:r>
            <a:r>
              <a:rPr lang="uk-UA" u="sng" dirty="0" smtClean="0"/>
              <a:t>української освіти, науки, мистецтва, книговидання</a:t>
            </a:r>
            <a:r>
              <a:rPr lang="uk-UA" dirty="0" smtClean="0"/>
              <a:t> він вкладав величезні кошти з державної скарбниці та власні. </a:t>
            </a:r>
          </a:p>
          <a:p>
            <a:r>
              <a:rPr lang="uk-UA" dirty="0" smtClean="0"/>
              <a:t>Щедрі пожертви гетьмана змінили </a:t>
            </a:r>
            <a:r>
              <a:rPr lang="uk-UA" b="1" dirty="0" smtClean="0"/>
              <a:t>архітектурні обриси багатьох міст.  </a:t>
            </a:r>
            <a:r>
              <a:rPr lang="uk-UA" dirty="0" smtClean="0"/>
              <a:t>Так, у Києві було збудовано новий мурований </a:t>
            </a:r>
            <a:r>
              <a:rPr lang="uk-UA" b="1" i="1" dirty="0" err="1" smtClean="0">
                <a:solidFill>
                  <a:srgbClr val="0070C0"/>
                </a:solidFill>
              </a:rPr>
              <a:t>Богоявленський</a:t>
            </a:r>
            <a:r>
              <a:rPr lang="uk-UA" b="1" i="1" dirty="0" smtClean="0">
                <a:solidFill>
                  <a:srgbClr val="0070C0"/>
                </a:solidFill>
              </a:rPr>
              <a:t> собор Братського монастиря, </a:t>
            </a:r>
            <a:r>
              <a:rPr lang="uk-UA" b="1" i="1" dirty="0" err="1" smtClean="0">
                <a:solidFill>
                  <a:srgbClr val="0070C0"/>
                </a:solidFill>
              </a:rPr>
              <a:t>Військово-Микільський</a:t>
            </a:r>
            <a:r>
              <a:rPr lang="uk-UA" b="1" i="1" dirty="0" smtClean="0">
                <a:solidFill>
                  <a:srgbClr val="0070C0"/>
                </a:solidFill>
              </a:rPr>
              <a:t> собор з мурованою дзвіницею і трапезною палатою в </a:t>
            </a:r>
            <a:r>
              <a:rPr lang="uk-UA" b="1" i="1" dirty="0" err="1" smtClean="0">
                <a:solidFill>
                  <a:srgbClr val="0070C0"/>
                </a:solidFill>
              </a:rPr>
              <a:t>Пустинно-Микільському</a:t>
            </a:r>
            <a:r>
              <a:rPr lang="uk-UA" b="1" i="1" dirty="0" smtClean="0">
                <a:solidFill>
                  <a:srgbClr val="0070C0"/>
                </a:solidFill>
              </a:rPr>
              <a:t> монастирі, церкву Всіх Святих у Києво-Печерській лаврі.</a:t>
            </a:r>
          </a:p>
          <a:p>
            <a:r>
              <a:rPr lang="uk-UA" dirty="0" smtClean="0"/>
              <a:t>Інша царина його культурницької діяльності - </a:t>
            </a:r>
            <a:r>
              <a:rPr lang="uk-UA" b="1" dirty="0" smtClean="0">
                <a:solidFill>
                  <a:srgbClr val="0070C0"/>
                </a:solidFill>
              </a:rPr>
              <a:t>друкарська справа</a:t>
            </a:r>
            <a:r>
              <a:rPr lang="uk-UA" dirty="0" smtClean="0"/>
              <a:t>. Видання </a:t>
            </a:r>
            <a:r>
              <a:rPr lang="uk-UA" dirty="0" err="1" smtClean="0"/>
              <a:t>мазепинської</a:t>
            </a:r>
            <a:r>
              <a:rPr lang="uk-UA" dirty="0" smtClean="0"/>
              <a:t> доби належать до найкращих українських </a:t>
            </a:r>
            <a:r>
              <a:rPr lang="uk-UA" dirty="0" err="1" smtClean="0"/>
              <a:t>книгодруків</a:t>
            </a:r>
            <a:r>
              <a:rPr lang="uk-UA" dirty="0" smtClean="0"/>
              <a:t>. Сам гетьман, маючи одну з </a:t>
            </a:r>
            <a:r>
              <a:rPr lang="uk-UA" b="1" dirty="0" smtClean="0"/>
              <a:t>найбагатших в Україні книгозбірень,</a:t>
            </a:r>
            <a:r>
              <a:rPr lang="uk-UA" dirty="0" smtClean="0"/>
              <a:t> обдаровував книжками монастирі, церкви, окремих осіб.</a:t>
            </a:r>
          </a:p>
          <a:p>
            <a:r>
              <a:rPr lang="uk-UA" dirty="0" smtClean="0"/>
              <a:t>Не менше, ніж церквами й монастирями, опікувався гетьман </a:t>
            </a:r>
            <a:r>
              <a:rPr lang="uk-UA" b="1" dirty="0" smtClean="0">
                <a:solidFill>
                  <a:srgbClr val="0070C0"/>
                </a:solidFill>
              </a:rPr>
              <a:t>Києво-Могилянською академією</a:t>
            </a:r>
            <a:r>
              <a:rPr lang="uk-UA" b="1" dirty="0" smtClean="0"/>
              <a:t>, </a:t>
            </a:r>
            <a:r>
              <a:rPr lang="uk-UA" dirty="0" smtClean="0"/>
              <a:t>дбав і про створення нових осередків культури, одним із яких став </a:t>
            </a:r>
            <a:r>
              <a:rPr lang="uk-UA" b="1" dirty="0" smtClean="0">
                <a:solidFill>
                  <a:srgbClr val="0070C0"/>
                </a:solidFill>
              </a:rPr>
              <a:t>Чернігівський колегіум</a:t>
            </a:r>
            <a:r>
              <a:rPr lang="uk-UA" b="1" dirty="0" smtClean="0"/>
              <a:t>.</a:t>
            </a:r>
          </a:p>
          <a:p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xmlns="" val="3289024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uk-UA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Богоявленський</a:t>
            </a:r>
            <a:r>
              <a:rPr lang="uk-UA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собор Братського монастиря в Києві. Зруйнований</a:t>
            </a:r>
            <a:r>
              <a:rPr lang="ru-R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r>
              <a:rPr lang="ru-RU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uk-UA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67744" y="2064704"/>
            <a:ext cx="4248471" cy="42446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97358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sz="3200" dirty="0" smtClean="0"/>
              <a:t>Військово-</a:t>
            </a:r>
            <a:r>
              <a:rPr lang="uk-UA" sz="3200" dirty="0" err="1" smtClean="0"/>
              <a:t>Микільський</a:t>
            </a:r>
            <a:r>
              <a:rPr lang="uk-UA" sz="3200" dirty="0" smtClean="0"/>
              <a:t> собор Пустинно-</a:t>
            </a:r>
            <a:r>
              <a:rPr lang="uk-UA" sz="3200" dirty="0" err="1" smtClean="0"/>
              <a:t>Микільського</a:t>
            </a:r>
            <a:r>
              <a:rPr lang="uk-UA" sz="3200" dirty="0" smtClean="0"/>
              <a:t> монастиря в Києві. </a:t>
            </a:r>
            <a:r>
              <a:rPr lang="uk-UA" sz="3200" dirty="0" err="1" smtClean="0"/>
              <a:t>Зруйнованиий</a:t>
            </a:r>
            <a:r>
              <a:rPr lang="uk-UA" sz="3200" dirty="0" smtClean="0"/>
              <a:t>.</a:t>
            </a:r>
            <a:br>
              <a:rPr lang="uk-UA" sz="3200" dirty="0" smtClean="0"/>
            </a:br>
            <a:endParaRPr lang="uk-UA" sz="3200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67744" y="1700808"/>
            <a:ext cx="4248472" cy="40324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058401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600" dirty="0" smtClean="0"/>
              <a:t/>
            </a:r>
            <a:br>
              <a:rPr lang="ru-RU" sz="3600" dirty="0" smtClean="0"/>
            </a:br>
            <a:r>
              <a:rPr lang="ru-RU" sz="3600" dirty="0"/>
              <a:t/>
            </a:r>
            <a:br>
              <a:rPr lang="ru-RU" sz="3600" dirty="0"/>
            </a:br>
            <a:r>
              <a:rPr lang="uk-UA" sz="3600" dirty="0" smtClean="0"/>
              <a:t>Церква Всіх Святих у </a:t>
            </a:r>
            <a:br>
              <a:rPr lang="uk-UA" sz="3600" dirty="0" smtClean="0"/>
            </a:br>
            <a:r>
              <a:rPr lang="uk-UA" sz="3600" dirty="0" smtClean="0"/>
              <a:t>Києво-Печерській лаврі.</a:t>
            </a:r>
            <a:br>
              <a:rPr lang="uk-UA" sz="3600" dirty="0" smtClean="0"/>
            </a:br>
            <a:r>
              <a:rPr lang="uk-UA" sz="3600" dirty="0" smtClean="0"/>
              <a:t/>
            </a:r>
            <a:br>
              <a:rPr lang="uk-UA" sz="3600" dirty="0" smtClean="0"/>
            </a:br>
            <a:endParaRPr lang="uk-UA" sz="3600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67744" y="1700808"/>
            <a:ext cx="4104456" cy="4608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4001973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uk-UA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ГЕТЬМАНЩИНА </a:t>
            </a:r>
            <a:r>
              <a:rPr lang="uk-UA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 ПРАВЛІННЯ</a:t>
            </a:r>
            <a:br>
              <a:rPr lang="uk-UA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uk-UA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ІВАНА МАЗЕПИ</a:t>
            </a:r>
            <a:br>
              <a:rPr lang="uk-UA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uk-UA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8435280" cy="4525963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uk-UA" dirty="0" smtClean="0">
                <a:solidFill>
                  <a:srgbClr val="FF0000"/>
                </a:solidFill>
              </a:rPr>
              <a:t>1708 р</a:t>
            </a:r>
            <a:r>
              <a:rPr lang="uk-UA" dirty="0" smtClean="0"/>
              <a:t>. – українсько-шведський союз, зруйнування Батурина;</a:t>
            </a:r>
          </a:p>
          <a:p>
            <a:r>
              <a:rPr lang="uk-UA" dirty="0" smtClean="0">
                <a:solidFill>
                  <a:srgbClr val="FF0000"/>
                </a:solidFill>
              </a:rPr>
              <a:t>1709 р.</a:t>
            </a:r>
            <a:r>
              <a:rPr lang="uk-UA" dirty="0" smtClean="0"/>
              <a:t> – зруйнування </a:t>
            </a:r>
            <a:r>
              <a:rPr lang="uk-UA" dirty="0" err="1" smtClean="0"/>
              <a:t>московитськими</a:t>
            </a:r>
            <a:r>
              <a:rPr lang="uk-UA" dirty="0" smtClean="0"/>
              <a:t> військами Чортомлицької січі, Полтавська битва;</a:t>
            </a:r>
          </a:p>
          <a:p>
            <a:r>
              <a:rPr lang="uk-UA" dirty="0" smtClean="0">
                <a:solidFill>
                  <a:srgbClr val="FF0000"/>
                </a:solidFill>
              </a:rPr>
              <a:t>1710 р</a:t>
            </a:r>
            <a:r>
              <a:rPr lang="uk-UA" dirty="0" smtClean="0"/>
              <a:t>. «Конституція …» Пилипа Орлика;</a:t>
            </a:r>
          </a:p>
          <a:p>
            <a:r>
              <a:rPr lang="uk-UA" dirty="0" smtClean="0">
                <a:solidFill>
                  <a:srgbClr val="FF0000"/>
                </a:solidFill>
              </a:rPr>
              <a:t>1713 р.  </a:t>
            </a:r>
            <a:r>
              <a:rPr lang="uk-UA" dirty="0" smtClean="0"/>
              <a:t>– ліквідація козацтва на Правобережжі.</a:t>
            </a:r>
          </a:p>
          <a:p>
            <a:r>
              <a:rPr lang="uk-UA" dirty="0" smtClean="0">
                <a:solidFill>
                  <a:srgbClr val="FF0000"/>
                </a:solidFill>
              </a:rPr>
              <a:t>1734 р</a:t>
            </a:r>
            <a:r>
              <a:rPr lang="uk-UA" dirty="0" smtClean="0"/>
              <a:t>. заснування Нової (</a:t>
            </a:r>
            <a:r>
              <a:rPr lang="uk-UA" dirty="0" err="1" smtClean="0"/>
              <a:t>Підпільненської</a:t>
            </a:r>
            <a:r>
              <a:rPr lang="uk-UA" dirty="0" smtClean="0"/>
              <a:t> Січі)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xmlns="" val="4027643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/>
          <a:lstStyle/>
          <a:p>
            <a:r>
              <a:rPr lang="uk-UA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ЗОВНІШНЯ ПОЛІТИКА І. МАЗЕПИ</a:t>
            </a:r>
            <a:endParaRPr lang="uk-UA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395536" y="1600200"/>
            <a:ext cx="8640960" cy="4525963"/>
          </a:xfr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0" indent="538163">
              <a:buNone/>
            </a:pPr>
            <a:r>
              <a:rPr lang="uk-UA" dirty="0"/>
              <a:t>На початку свого правління </a:t>
            </a:r>
            <a:r>
              <a:rPr lang="uk-UA" dirty="0">
                <a:solidFill>
                  <a:srgbClr val="0070C0"/>
                </a:solidFill>
              </a:rPr>
              <a:t>І. Мазепа </a:t>
            </a:r>
            <a:r>
              <a:rPr lang="uk-UA" dirty="0"/>
              <a:t>сподівався за підтримки царського уряду </a:t>
            </a:r>
            <a:r>
              <a:rPr lang="uk-UA" b="1" dirty="0"/>
              <a:t>поширити територію Гетьманщини на відвойовану від </a:t>
            </a:r>
            <a:r>
              <a:rPr lang="uk-UA" b="1" u="sng" dirty="0"/>
              <a:t>Польщі Правобережну </a:t>
            </a:r>
            <a:r>
              <a:rPr lang="uk-UA" b="1" dirty="0"/>
              <a:t>Україну, а </a:t>
            </a:r>
            <a:r>
              <a:rPr lang="uk-UA" b="1" u="sng" dirty="0"/>
              <a:t>також на степову смугу вздовж Чорного та Азовського морів</a:t>
            </a:r>
            <a:r>
              <a:rPr lang="uk-UA" dirty="0"/>
              <a:t>, якою володіли Крим і Туреччина</a:t>
            </a:r>
            <a:r>
              <a:rPr lang="uk-UA" dirty="0" smtClean="0"/>
              <a:t>. Питання вибору іншого союзника на то </a:t>
            </a:r>
            <a:r>
              <a:rPr lang="uk-UA" dirty="0" err="1" smtClean="0"/>
              <a:t>йчас</a:t>
            </a:r>
            <a:r>
              <a:rPr lang="uk-UA" dirty="0" smtClean="0"/>
              <a:t> не стояло, бо Мазепа не довіряв Польщі та негативно ставився до союзу з Кримом і Туреччиною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xmlns="" val="3317229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uk-UA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Правобережна Україна </a:t>
            </a:r>
            <a:br>
              <a:rPr lang="uk-UA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uk-UA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наприкінці 17 – на </a:t>
            </a:r>
            <a:r>
              <a:rPr lang="uk-UA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поч</a:t>
            </a:r>
            <a:r>
              <a:rPr lang="uk-UA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18 ст.</a:t>
            </a:r>
            <a:endParaRPr lang="uk-UA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xmlns="" val="3783022775"/>
              </p:ext>
            </p:extLst>
          </p:nvPr>
        </p:nvGraphicFramePr>
        <p:xfrm>
          <a:off x="612775" y="1600200"/>
          <a:ext cx="8153400" cy="118872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8153400"/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uk-UA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uk-UA" dirty="0" smtClean="0">
                          <a:solidFill>
                            <a:schemeClr val="tx1"/>
                          </a:solidFill>
                        </a:rPr>
                        <a:t>Наприкінці 17 ст.</a:t>
                      </a:r>
                      <a:r>
                        <a:rPr lang="uk-UA" baseline="0" dirty="0" smtClean="0">
                          <a:solidFill>
                            <a:schemeClr val="tx1"/>
                          </a:solidFill>
                        </a:rPr>
                        <a:t> більшість земель Правобережжя пустували</a:t>
                      </a:r>
                    </a:p>
                    <a:p>
                      <a:pPr algn="ctr"/>
                      <a:endParaRPr lang="uk-UA" baseline="0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endParaRPr lang="uk-UA" dirty="0">
                        <a:solidFill>
                          <a:schemeClr val="tx1"/>
                        </a:solidFill>
                      </a:endParaRPr>
                    </a:p>
                  </a:txBody>
                  <a:tcPr marL="90593" marR="90593"/>
                </a:tc>
              </a:tr>
            </a:tbl>
          </a:graphicData>
        </a:graphic>
      </p:graphicFrame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43965334"/>
              </p:ext>
            </p:extLst>
          </p:nvPr>
        </p:nvGraphicFramePr>
        <p:xfrm>
          <a:off x="467544" y="3068960"/>
          <a:ext cx="8208912" cy="1463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208912"/>
              </a:tblGrid>
              <a:tr h="370840">
                <a:tc>
                  <a:txBody>
                    <a:bodyPr/>
                    <a:lstStyle/>
                    <a:p>
                      <a:r>
                        <a:rPr lang="uk-UA" dirty="0" smtClean="0"/>
                        <a:t>Заохочуючи населення, польський уряд </a:t>
                      </a:r>
                      <a:r>
                        <a:rPr lang="uk-UA" dirty="0" smtClean="0">
                          <a:solidFill>
                            <a:schemeClr val="tx1"/>
                          </a:solidFill>
                        </a:rPr>
                        <a:t>рішенням 1685 р. надав козацтву «прадавні привілеї та вольності». </a:t>
                      </a:r>
                      <a:r>
                        <a:rPr lang="uk-UA" dirty="0" smtClean="0"/>
                        <a:t>Семен Палій, а також полковник Самійло  Іванович (Самусь), Захар Іскра, Андрій Абазин отримали привілеї, що узаконювали певні військово-адміністративні права козацької старшини на території Київщини та Брацлавщини.</a:t>
                      </a:r>
                      <a:endParaRPr lang="uk-UA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780431517"/>
              </p:ext>
            </p:extLst>
          </p:nvPr>
        </p:nvGraphicFramePr>
        <p:xfrm>
          <a:off x="395536" y="4869160"/>
          <a:ext cx="8280920" cy="118872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8280920"/>
              </a:tblGrid>
              <a:tr h="370840">
                <a:tc>
                  <a:txBody>
                    <a:bodyPr/>
                    <a:lstStyle/>
                    <a:p>
                      <a:r>
                        <a:rPr lang="uk-UA" dirty="0" smtClean="0"/>
                        <a:t>Відродилися 4 полки: Богуславський, Корсунський,</a:t>
                      </a:r>
                      <a:r>
                        <a:rPr lang="uk-UA" baseline="0" dirty="0" smtClean="0"/>
                        <a:t> Брацлавський, Фастівський (Білоцерківський). Відновлені полки були і військовими і адміністративно-територіальними одиницями. Кожен із полковників заохочував заселення пусток, сприяв створенню у містах і селах козацького самоврядування.</a:t>
                      </a:r>
                      <a:endParaRPr lang="uk-UA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1220610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uk-UA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Повстання Семена Палія 1702-1704. </a:t>
            </a:r>
            <a:endParaRPr lang="uk-UA" sz="3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107504" y="1628800"/>
            <a:ext cx="9001000" cy="4752528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rmAutofit fontScale="92500"/>
          </a:bodyPr>
          <a:lstStyle/>
          <a:p>
            <a:pPr marL="0" indent="447675">
              <a:buNone/>
            </a:pPr>
            <a:r>
              <a:rPr lang="uk-UA" b="1" dirty="0" smtClean="0">
                <a:solidFill>
                  <a:srgbClr val="FF0000"/>
                </a:solidFill>
              </a:rPr>
              <a:t>У </a:t>
            </a:r>
            <a:r>
              <a:rPr lang="uk-UA" b="1" dirty="0">
                <a:solidFill>
                  <a:srgbClr val="FF0000"/>
                </a:solidFill>
              </a:rPr>
              <a:t>1699 р</a:t>
            </a:r>
            <a:r>
              <a:rPr lang="uk-UA" dirty="0">
                <a:solidFill>
                  <a:srgbClr val="FF0000"/>
                </a:solidFill>
              </a:rPr>
              <a:t>. </a:t>
            </a:r>
            <a:r>
              <a:rPr lang="uk-UA" dirty="0" smtClean="0"/>
              <a:t>сейм </a:t>
            </a:r>
            <a:r>
              <a:rPr lang="uk-UA" dirty="0"/>
              <a:t>Речі Посполитої ухвалив рішення </a:t>
            </a:r>
            <a:r>
              <a:rPr lang="uk-UA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ліквідувати козацький стан та устрій на Правобережжі</a:t>
            </a:r>
            <a:r>
              <a:rPr lang="uk-UA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</a:t>
            </a:r>
            <a:r>
              <a:rPr lang="uk-UA" dirty="0"/>
              <a:t> а відтак великий коронний гетьман наказав правобережним полковникам </a:t>
            </a:r>
            <a:r>
              <a:rPr lang="uk-UA" dirty="0" smtClean="0">
                <a:solidFill>
                  <a:srgbClr val="FF0000"/>
                </a:solidFill>
              </a:rPr>
              <a:t>р</a:t>
            </a:r>
            <a:r>
              <a:rPr lang="uk-UA" b="1" dirty="0" smtClean="0">
                <a:solidFill>
                  <a:srgbClr val="FF0000"/>
                </a:solidFill>
              </a:rPr>
              <a:t>озформувати </a:t>
            </a:r>
            <a:r>
              <a:rPr lang="uk-UA" b="1" dirty="0">
                <a:solidFill>
                  <a:srgbClr val="FF0000"/>
                </a:solidFill>
              </a:rPr>
              <a:t>їхні полки</a:t>
            </a:r>
            <a:r>
              <a:rPr lang="uk-UA" dirty="0">
                <a:solidFill>
                  <a:srgbClr val="FF0000"/>
                </a:solidFill>
              </a:rPr>
              <a:t>. </a:t>
            </a:r>
            <a:endParaRPr lang="uk-UA" dirty="0" smtClean="0">
              <a:solidFill>
                <a:srgbClr val="FF0000"/>
              </a:solidFill>
            </a:endParaRPr>
          </a:p>
          <a:p>
            <a:pPr marL="0" indent="447675">
              <a:buNone/>
            </a:pPr>
            <a:r>
              <a:rPr lang="uk-UA" dirty="0" smtClean="0"/>
              <a:t>Після </a:t>
            </a:r>
            <a:r>
              <a:rPr lang="uk-UA" dirty="0"/>
              <a:t>захоплення польськими військами взимку </a:t>
            </a:r>
            <a:r>
              <a:rPr lang="uk-UA" b="1" dirty="0">
                <a:solidFill>
                  <a:srgbClr val="FF0000"/>
                </a:solidFill>
              </a:rPr>
              <a:t>1702 р</a:t>
            </a:r>
            <a:r>
              <a:rPr lang="uk-UA" b="1" dirty="0"/>
              <a:t>. </a:t>
            </a:r>
            <a:r>
              <a:rPr lang="uk-UA" dirty="0"/>
              <a:t>кількох козацьких міст на Правобережній Україні </a:t>
            </a:r>
            <a:r>
              <a:rPr lang="uk-UA" b="1" dirty="0"/>
              <a:t>у відповідь почалося повстання</a:t>
            </a:r>
            <a:r>
              <a:rPr lang="uk-UA" dirty="0"/>
              <a:t>, очолене </a:t>
            </a:r>
            <a:r>
              <a:rPr lang="uk-UA" b="1" dirty="0">
                <a:solidFill>
                  <a:srgbClr val="FF0000"/>
                </a:solidFill>
              </a:rPr>
              <a:t>Семеном Палієм</a:t>
            </a:r>
            <a:r>
              <a:rPr lang="uk-UA" dirty="0"/>
              <a:t>. </a:t>
            </a:r>
            <a:r>
              <a:rPr lang="uk-UA" dirty="0" smtClean="0">
                <a:solidFill>
                  <a:srgbClr val="212529"/>
                </a:solidFill>
              </a:rPr>
              <a:t>Уже до кінця року повстанці оволоділи Білою Церквою, </a:t>
            </a:r>
            <a:r>
              <a:rPr lang="uk-UA" dirty="0" err="1" smtClean="0">
                <a:solidFill>
                  <a:srgbClr val="212529"/>
                </a:solidFill>
              </a:rPr>
              <a:t>Бердичевом</a:t>
            </a:r>
            <a:r>
              <a:rPr lang="uk-UA" dirty="0" smtClean="0">
                <a:solidFill>
                  <a:srgbClr val="212529"/>
                </a:solidFill>
              </a:rPr>
              <a:t>, </a:t>
            </a:r>
            <a:r>
              <a:rPr lang="uk-UA" dirty="0" err="1" smtClean="0">
                <a:solidFill>
                  <a:srgbClr val="212529"/>
                </a:solidFill>
              </a:rPr>
              <a:t>Калушем</a:t>
            </a:r>
            <a:r>
              <a:rPr lang="uk-UA" dirty="0" smtClean="0">
                <a:solidFill>
                  <a:srgbClr val="212529"/>
                </a:solidFill>
              </a:rPr>
              <a:t> і багатьма меншими містами</a:t>
            </a:r>
            <a:r>
              <a:rPr lang="ru-RU" dirty="0" smtClean="0">
                <a:solidFill>
                  <a:srgbClr val="212529"/>
                </a:solidFill>
                <a:latin typeface="Lato"/>
              </a:rPr>
              <a:t>.</a:t>
            </a:r>
            <a:r>
              <a:rPr lang="ru-RU" dirty="0">
                <a:solidFill>
                  <a:srgbClr val="212529"/>
                </a:solidFill>
                <a:latin typeface="Lato"/>
              </a:rPr>
              <a:t> </a:t>
            </a:r>
            <a:endParaRPr lang="ru-RU" dirty="0" smtClean="0">
              <a:solidFill>
                <a:srgbClr val="212529"/>
              </a:solidFill>
              <a:latin typeface="Lato"/>
            </a:endParaRPr>
          </a:p>
          <a:p>
            <a:pPr marL="0" indent="447675">
              <a:buNone/>
            </a:pPr>
            <a:r>
              <a:rPr lang="ru-RU" dirty="0" smtClean="0">
                <a:solidFill>
                  <a:srgbClr val="212529"/>
                </a:solidFill>
              </a:rPr>
              <a:t>Поляки </a:t>
            </a:r>
            <a:r>
              <a:rPr lang="ru-RU" dirty="0" err="1" smtClean="0">
                <a:solidFill>
                  <a:srgbClr val="212529"/>
                </a:solidFill>
              </a:rPr>
              <a:t>готуються</a:t>
            </a:r>
            <a:r>
              <a:rPr lang="ru-RU" dirty="0" smtClean="0">
                <a:solidFill>
                  <a:srgbClr val="212529"/>
                </a:solidFill>
              </a:rPr>
              <a:t> до контрудару.</a:t>
            </a:r>
            <a:endParaRPr lang="uk-UA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00530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332656"/>
            <a:ext cx="8712968" cy="778098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/>
          <a:lstStyle/>
          <a:p>
            <a:r>
              <a:rPr lang="uk-UA" sz="3200" dirty="0">
                <a:solidFill>
                  <a:srgbClr val="FF0000"/>
                </a:solidFill>
              </a:rPr>
              <a:t>Повстання Семена Палія 1702-1704. </a:t>
            </a:r>
            <a:endParaRPr lang="uk-UA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107504" y="1556792"/>
            <a:ext cx="8856984" cy="5184576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rmAutofit fontScale="92500" lnSpcReduction="10000"/>
          </a:bodyPr>
          <a:lstStyle/>
          <a:p>
            <a:pPr marL="0" lvl="0" indent="447675">
              <a:buNone/>
            </a:pPr>
            <a:r>
              <a:rPr lang="uk-UA" sz="2600" dirty="0" smtClean="0">
                <a:solidFill>
                  <a:prstClr val="black"/>
                </a:solidFill>
              </a:rPr>
              <a:t>Лідери повстання вирішили звернутися до Лівобережного гетьмана Івана Мазепи та його сюзерена - Петра I. Вони сподівалися отримати від Російського царства захист, адже ще по тому самому Вічному миру цар зобов'язався захищати православне населення. </a:t>
            </a:r>
            <a:r>
              <a:rPr lang="uk-UA" sz="2600" b="1" dirty="0" smtClean="0">
                <a:solidFill>
                  <a:prstClr val="black"/>
                </a:solidFill>
              </a:rPr>
              <a:t>Але отримали раптову </a:t>
            </a:r>
            <a:r>
              <a:rPr lang="uk-UA" sz="2600" b="1" dirty="0" smtClean="0">
                <a:solidFill>
                  <a:srgbClr val="FF0000"/>
                </a:solidFill>
              </a:rPr>
              <a:t>відмову</a:t>
            </a:r>
            <a:r>
              <a:rPr lang="uk-UA" sz="2600" dirty="0" smtClean="0">
                <a:solidFill>
                  <a:srgbClr val="FF0000"/>
                </a:solidFill>
              </a:rPr>
              <a:t>. </a:t>
            </a:r>
          </a:p>
          <a:p>
            <a:pPr marL="0" lvl="0" indent="538163">
              <a:buNone/>
            </a:pPr>
            <a:r>
              <a:rPr lang="uk-UA" sz="2600" dirty="0" smtClean="0">
                <a:solidFill>
                  <a:prstClr val="black"/>
                </a:solidFill>
              </a:rPr>
              <a:t>Частина істориків вважають, що вирішальну роль у цих подіях зіграв сам Мазепа, який </a:t>
            </a:r>
            <a:r>
              <a:rPr lang="uk-UA" sz="2600" b="1" i="1" dirty="0" smtClean="0">
                <a:solidFill>
                  <a:prstClr val="black"/>
                </a:solidFill>
              </a:rPr>
              <a:t>сприймав Самуся і Палія як конкурентів. </a:t>
            </a:r>
            <a:r>
              <a:rPr lang="uk-UA" sz="2600" dirty="0" smtClean="0">
                <a:solidFill>
                  <a:prstClr val="black"/>
                </a:solidFill>
              </a:rPr>
              <a:t>А поляки тим часом готували реванш.</a:t>
            </a:r>
          </a:p>
          <a:p>
            <a:pPr marL="0" lvl="0" indent="447675">
              <a:buNone/>
            </a:pPr>
            <a:r>
              <a:rPr lang="uk-UA" sz="2600" dirty="0" smtClean="0"/>
              <a:t>На початку 1704 року Самусь і Палій приїхали на Лівобережну Україну до Мазепи з пропозицією об'єднати обидві України під протекторатом російського царя. </a:t>
            </a:r>
            <a:r>
              <a:rPr lang="uk-UA" sz="2600" b="1" dirty="0" smtClean="0"/>
              <a:t>Але знову </a:t>
            </a:r>
            <a:r>
              <a:rPr lang="uk-UA" sz="2600" b="1" dirty="0" smtClean="0">
                <a:solidFill>
                  <a:srgbClr val="FF0000"/>
                </a:solidFill>
              </a:rPr>
              <a:t>отримали відмову</a:t>
            </a:r>
            <a:r>
              <a:rPr lang="uk-UA" sz="2600" dirty="0" smtClean="0"/>
              <a:t>. Більш того, Мазепа під страхом смерті заборонив лівобережним козакам та селянам їздити на Правий берег Дніпра і допомагати повстанцям.</a:t>
            </a:r>
            <a:endParaRPr lang="uk-UA" sz="2600" dirty="0" smtClean="0">
              <a:solidFill>
                <a:prstClr val="black"/>
              </a:solidFill>
            </a:endParaRPr>
          </a:p>
          <a:p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xmlns="" val="2439457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/>
          <a:lstStyle/>
          <a:p>
            <a:r>
              <a:rPr lang="uk-UA" sz="3200" dirty="0">
                <a:solidFill>
                  <a:srgbClr val="FF0000"/>
                </a:solidFill>
              </a:rPr>
              <a:t>Повстання Семена Палія 1702-1704. </a:t>
            </a:r>
            <a:endParaRPr lang="uk-UA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/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rmAutofit fontScale="92500" lnSpcReduction="20000"/>
          </a:bodyPr>
          <a:lstStyle/>
          <a:p>
            <a:pPr marL="0" indent="538163">
              <a:buNone/>
            </a:pPr>
            <a:r>
              <a:rPr lang="uk-UA" dirty="0" smtClean="0"/>
              <a:t>Мазепа </a:t>
            </a:r>
            <a:r>
              <a:rPr lang="uk-UA" dirty="0"/>
              <a:t>з військом перейшов Дніпро і об'єднався з Палієм та Самусем. Але тільки для того, щоб, дочекавшись моменту, </a:t>
            </a:r>
            <a:r>
              <a:rPr lang="uk-UA" b="1" dirty="0"/>
              <a:t>заарештувати Палія </a:t>
            </a:r>
            <a:r>
              <a:rPr lang="uk-UA" dirty="0"/>
              <a:t>і відправити його в Москву. </a:t>
            </a:r>
            <a:endParaRPr lang="uk-UA" dirty="0" smtClean="0"/>
          </a:p>
          <a:p>
            <a:pPr marL="0" indent="538163">
              <a:buNone/>
            </a:pPr>
            <a:r>
              <a:rPr lang="uk-UA" b="1" dirty="0" smtClean="0"/>
              <a:t>Вражені </a:t>
            </a:r>
            <a:r>
              <a:rPr lang="uk-UA" b="1" dirty="0"/>
              <a:t>такою зрадою з боку гетьмана Лівобережжя</a:t>
            </a:r>
            <a:r>
              <a:rPr lang="uk-UA" dirty="0"/>
              <a:t>, якого вони так чи інакше вважали своїм союзником, </a:t>
            </a:r>
            <a:r>
              <a:rPr lang="uk-UA" b="1" dirty="0"/>
              <a:t>козаки незабаром припинили повстання.</a:t>
            </a:r>
            <a:r>
              <a:rPr lang="uk-UA" dirty="0"/>
              <a:t> </a:t>
            </a:r>
            <a:endParaRPr lang="uk-UA" dirty="0" smtClean="0"/>
          </a:p>
          <a:p>
            <a:pPr marL="0" indent="538163">
              <a:buNone/>
            </a:pPr>
            <a:r>
              <a:rPr lang="uk-UA" dirty="0" smtClean="0"/>
              <a:t>Полковника </a:t>
            </a:r>
            <a:r>
              <a:rPr lang="uk-UA" dirty="0"/>
              <a:t>Палія в 1705 році вислали в Сибір, звідки, правда, у 1708-му він повернувся, щоб взяти участь у війні на боці Петра </a:t>
            </a:r>
            <a:r>
              <a:rPr lang="en-US" dirty="0"/>
              <a:t>I </a:t>
            </a:r>
            <a:r>
              <a:rPr lang="uk-UA" dirty="0"/>
              <a:t>вже проти самого Мазепи.</a:t>
            </a:r>
          </a:p>
        </p:txBody>
      </p:sp>
    </p:spTree>
    <p:extLst>
      <p:ext uri="{BB962C8B-B14F-4D97-AF65-F5344CB8AC3E}">
        <p14:creationId xmlns:p14="http://schemas.microsoft.com/office/powerpoint/2010/main" xmlns="" val="1070398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uk-UA" dirty="0" smtClean="0"/>
              <a:t/>
            </a:r>
            <a:br>
              <a:rPr lang="uk-UA" dirty="0" smtClean="0"/>
            </a:br>
            <a:r>
              <a:rPr lang="uk-UA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Козацьке </a:t>
            </a:r>
            <a:r>
              <a:rPr lang="uk-UA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повстання 1702–1704 рр. під проводом С. Палія спричинено</a:t>
            </a:r>
            <a:r>
              <a:rPr lang="uk-UA" dirty="0"/>
              <a:t/>
            </a:r>
            <a:br>
              <a:rPr lang="uk-UA" dirty="0"/>
            </a:br>
            <a:endParaRPr lang="uk-UA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/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uk-UA" b="1" dirty="0" smtClean="0"/>
              <a:t>А </a:t>
            </a:r>
            <a:r>
              <a:rPr lang="uk-UA" dirty="0" smtClean="0"/>
              <a:t>початком </a:t>
            </a:r>
            <a:r>
              <a:rPr lang="uk-UA" dirty="0"/>
              <a:t>Північної війни між Росією та Швецією</a:t>
            </a:r>
            <a:r>
              <a:rPr lang="uk-UA" dirty="0" smtClean="0"/>
              <a:t>.</a:t>
            </a:r>
          </a:p>
          <a:p>
            <a:r>
              <a:rPr lang="uk-UA" b="1" dirty="0" smtClean="0"/>
              <a:t>Б</a:t>
            </a:r>
            <a:r>
              <a:rPr lang="uk-UA" dirty="0" smtClean="0"/>
              <a:t> зруйнуванням </a:t>
            </a:r>
            <a:r>
              <a:rPr lang="uk-UA" dirty="0"/>
              <a:t>російськими військами Чортомлицької Січі</a:t>
            </a:r>
            <a:r>
              <a:rPr lang="uk-UA" dirty="0" smtClean="0"/>
              <a:t>.</a:t>
            </a:r>
          </a:p>
          <a:p>
            <a:r>
              <a:rPr lang="uk-UA" b="1" dirty="0" smtClean="0"/>
              <a:t>В</a:t>
            </a:r>
            <a:r>
              <a:rPr lang="uk-UA" dirty="0" smtClean="0"/>
              <a:t> ліквідацією </a:t>
            </a:r>
            <a:r>
              <a:rPr lang="uk-UA" dirty="0"/>
              <a:t>польським сеймом козацького устрою на Правобережній Україні</a:t>
            </a:r>
            <a:r>
              <a:rPr lang="uk-UA" dirty="0" smtClean="0"/>
              <a:t>.</a:t>
            </a:r>
          </a:p>
          <a:p>
            <a:r>
              <a:rPr lang="uk-UA" b="1" dirty="0" smtClean="0"/>
              <a:t>Г</a:t>
            </a:r>
            <a:r>
              <a:rPr lang="uk-UA" dirty="0" smtClean="0"/>
              <a:t> переходом </a:t>
            </a:r>
            <a:r>
              <a:rPr lang="uk-UA" dirty="0"/>
              <a:t>гетьмана І. Мазепи та запорожців на бік шведського </a:t>
            </a:r>
            <a:r>
              <a:rPr lang="uk-UA" dirty="0" smtClean="0"/>
              <a:t>короля Карла </a:t>
            </a:r>
            <a:r>
              <a:rPr lang="uk-UA" dirty="0"/>
              <a:t>ХІІ</a:t>
            </a:r>
            <a:r>
              <a:rPr lang="uk-UA" dirty="0" smtClean="0"/>
              <a:t>. 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xmlns="" val="1278013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uk-UA" sz="3100" dirty="0" smtClean="0"/>
              <a:t/>
            </a:r>
            <a:br>
              <a:rPr lang="uk-UA" sz="3100" dirty="0" smtClean="0"/>
            </a:br>
            <a:r>
              <a:rPr lang="uk-UA" sz="3100" dirty="0"/>
              <a:t/>
            </a:r>
            <a:br>
              <a:rPr lang="uk-UA" sz="3100" dirty="0"/>
            </a:br>
            <a:r>
              <a:rPr lang="uk-UA" sz="3100" dirty="0" smtClean="0"/>
              <a:t/>
            </a:r>
            <a:br>
              <a:rPr lang="uk-UA" sz="3100" dirty="0" smtClean="0"/>
            </a:br>
            <a:r>
              <a:rPr lang="uk-UA" sz="3100" b="1" dirty="0" smtClean="0">
                <a:solidFill>
                  <a:srgbClr val="FF0000"/>
                </a:solidFill>
              </a:rPr>
              <a:t>Північна </a:t>
            </a:r>
            <a:r>
              <a:rPr lang="uk-UA" sz="3100" b="1" dirty="0">
                <a:solidFill>
                  <a:srgbClr val="FF0000"/>
                </a:solidFill>
              </a:rPr>
              <a:t>війна 1700 – 1721 рр.      точилася між Швецією та </a:t>
            </a:r>
            <a:r>
              <a:rPr lang="uk-UA" sz="3100" b="1" dirty="0" err="1">
                <a:solidFill>
                  <a:srgbClr val="FF0000"/>
                </a:solidFill>
              </a:rPr>
              <a:t>антишведським</a:t>
            </a:r>
            <a:r>
              <a:rPr lang="uk-UA" sz="3100" b="1" dirty="0">
                <a:solidFill>
                  <a:srgbClr val="FF0000"/>
                </a:solidFill>
              </a:rPr>
              <a:t> союзом у складі Речі Посполитої, Росії, Данії, Саксонії.</a:t>
            </a:r>
            <a:br>
              <a:rPr lang="uk-UA" sz="3100" b="1" dirty="0">
                <a:solidFill>
                  <a:srgbClr val="FF0000"/>
                </a:solidFill>
              </a:rPr>
            </a:br>
            <a:r>
              <a:rPr lang="uk-UA" b="1" dirty="0"/>
              <a:t/>
            </a:r>
            <a:br>
              <a:rPr lang="uk-UA" b="1" dirty="0"/>
            </a:br>
            <a:endParaRPr lang="uk-UA" b="1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179512" y="1600200"/>
            <a:ext cx="8784976" cy="4925144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uk-UA" sz="2400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 1700 р. Північна війна</a:t>
            </a:r>
            <a:r>
              <a:rPr lang="uk-UA" sz="2400" dirty="0" smtClean="0">
                <a:solidFill>
                  <a:srgbClr val="FF0000"/>
                </a:solidFill>
              </a:rPr>
              <a:t>. </a:t>
            </a:r>
            <a:r>
              <a:rPr lang="uk-UA" sz="2400" dirty="0" smtClean="0"/>
              <a:t>Інтереси Росії у війні проти Швеції за </a:t>
            </a:r>
            <a:r>
              <a:rPr lang="uk-UA" sz="2400" b="1" dirty="0" smtClean="0"/>
              <a:t>здобуття виходу через Балтійське море до Західної Європи </a:t>
            </a:r>
            <a:r>
              <a:rPr lang="uk-UA" sz="2400" dirty="0" smtClean="0"/>
              <a:t>не мали жодного стосунку до України. </a:t>
            </a:r>
          </a:p>
          <a:p>
            <a:pPr marL="0" indent="0">
              <a:buNone/>
            </a:pPr>
            <a:r>
              <a:rPr lang="uk-UA" sz="2400" b="1" u="sng" dirty="0" smtClean="0">
                <a:solidFill>
                  <a:srgbClr val="0070C0"/>
                </a:solidFill>
              </a:rPr>
              <a:t>До того ж </a:t>
            </a:r>
          </a:p>
          <a:p>
            <a:r>
              <a:rPr lang="uk-UA" sz="2400" dirty="0" smtClean="0"/>
              <a:t>козаки за свою службу не отримували ніякої винагороди, </a:t>
            </a:r>
          </a:p>
          <a:p>
            <a:r>
              <a:rPr lang="uk-UA" sz="2400" dirty="0" smtClean="0"/>
              <a:t>потерпали від утисків та образ московських воєначальників. </a:t>
            </a:r>
          </a:p>
          <a:p>
            <a:r>
              <a:rPr lang="uk-UA" sz="2400" dirty="0" smtClean="0"/>
              <a:t> дуже часто козаків використовували як дешеву робочу силу для канальних і землерийних робіт, на будівництві нових доріг, фортець та інших укріплень.</a:t>
            </a:r>
          </a:p>
          <a:p>
            <a:pPr algn="ctr"/>
            <a:r>
              <a:rPr lang="uk-UA" sz="2400" dirty="0" smtClean="0">
                <a:solidFill>
                  <a:srgbClr val="0070C0"/>
                </a:solidFill>
              </a:rPr>
              <a:t>лихом стала Північна війна і для інших верств українського населення, бо саме його коштом споряджалися козацькі війська для щорічних походів на північ.</a:t>
            </a:r>
            <a:endParaRPr lang="uk-UA" sz="24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17005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endParaRPr lang="uk-UA" b="1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395536" y="1484784"/>
            <a:ext cx="8229600" cy="4857403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0" indent="538163">
              <a:buNone/>
            </a:pPr>
            <a:r>
              <a:rPr lang="uk-UA" dirty="0"/>
              <a:t>Непевність майбутнього примушувала старшину й гетьмана замислюватися над </a:t>
            </a:r>
            <a:r>
              <a:rPr lang="uk-UA" b="1" u="sng" dirty="0"/>
              <a:t>подальшою долею Гетьманщини</a:t>
            </a:r>
            <a:r>
              <a:rPr lang="uk-UA" u="sng" dirty="0"/>
              <a:t>. Охоплена </a:t>
            </a:r>
            <a:r>
              <a:rPr lang="uk-UA" dirty="0"/>
              <a:t>антимосковськими настроями, старшина чинила тиск на І. Мазепу, який і сам розумів </a:t>
            </a:r>
            <a:r>
              <a:rPr lang="uk-UA" u="sng" dirty="0">
                <a:solidFill>
                  <a:srgbClr val="FF0000"/>
                </a:solidFill>
              </a:rPr>
              <a:t>згубність відносин козацької України з Росією</a:t>
            </a:r>
            <a:r>
              <a:rPr lang="uk-UA" u="sng" dirty="0"/>
              <a:t>. </a:t>
            </a:r>
            <a:r>
              <a:rPr lang="uk-UA" dirty="0"/>
              <a:t>Плекаючи мрію вивести Гетьманщину з-під влади царя, </a:t>
            </a:r>
            <a:r>
              <a:rPr lang="en-US" b="1" u="sng" dirty="0"/>
              <a:t>I</a:t>
            </a:r>
            <a:r>
              <a:rPr lang="en-US" b="1" u="sng" dirty="0" smtClean="0"/>
              <a:t>.</a:t>
            </a:r>
            <a:r>
              <a:rPr lang="uk-UA" b="1" u="sng" dirty="0" smtClean="0"/>
              <a:t> Мазепа </a:t>
            </a:r>
            <a:r>
              <a:rPr lang="uk-UA" b="1" u="sng" dirty="0"/>
              <a:t>в 1704-1705 рр. удався до таємних дипломатичних зносин з противниками Москви.</a:t>
            </a:r>
          </a:p>
        </p:txBody>
      </p:sp>
    </p:spTree>
    <p:extLst>
      <p:ext uri="{BB962C8B-B14F-4D97-AF65-F5344CB8AC3E}">
        <p14:creationId xmlns:p14="http://schemas.microsoft.com/office/powerpoint/2010/main" xmlns="" val="4211101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274638"/>
            <a:ext cx="8856984" cy="922114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/>
          <a:lstStyle/>
          <a:p>
            <a:r>
              <a:rPr lang="uk-UA" b="1" dirty="0" smtClean="0">
                <a:solidFill>
                  <a:srgbClr val="FF0000"/>
                </a:solidFill>
              </a:rPr>
              <a:t>Стосунки І. Мазепи та Карла ХІІ</a:t>
            </a:r>
            <a:endParaRPr lang="uk-UA" b="1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107504" y="1628800"/>
            <a:ext cx="8928992" cy="4497363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/>
          <a:lstStyle/>
          <a:p>
            <a:r>
              <a:rPr lang="uk-UA" b="1" dirty="0"/>
              <a:t>восени 1705 р. він налагодив зв’язки з польським королем Станіславом </a:t>
            </a:r>
            <a:r>
              <a:rPr lang="uk-UA" b="1" dirty="0" err="1"/>
              <a:t>Лещинським</a:t>
            </a:r>
            <a:r>
              <a:rPr lang="uk-UA" b="1" dirty="0"/>
              <a:t>, </a:t>
            </a:r>
            <a:r>
              <a:rPr lang="uk-UA" dirty="0"/>
              <a:t>якого було обрано 1704 р. тими угрупованнями, що підтримували шведського короля. Через С. </a:t>
            </a:r>
            <a:r>
              <a:rPr lang="uk-UA" dirty="0" err="1"/>
              <a:t>Лещинського</a:t>
            </a:r>
            <a:r>
              <a:rPr lang="uk-UA" dirty="0"/>
              <a:t> український гетьман </a:t>
            </a:r>
            <a:r>
              <a:rPr lang="uk-UA" b="1" dirty="0"/>
              <a:t>сподівався встановити відносини зі Швецією.</a:t>
            </a:r>
          </a:p>
        </p:txBody>
      </p:sp>
    </p:spTree>
    <p:extLst>
      <p:ext uri="{BB962C8B-B14F-4D97-AF65-F5344CB8AC3E}">
        <p14:creationId xmlns:p14="http://schemas.microsoft.com/office/powerpoint/2010/main" xmlns="" val="4052595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uk-UA" sz="3600" b="1" dirty="0" smtClean="0">
                <a:solidFill>
                  <a:srgbClr val="FF0000"/>
                </a:solidFill>
              </a:rPr>
              <a:t>«Портрет Івана Мазепи в латах з Андріївською стрічкою»</a:t>
            </a:r>
            <a:endParaRPr lang="uk-UA" sz="3600" b="1" dirty="0">
              <a:solidFill>
                <a:srgbClr val="FF0000"/>
              </a:solidFill>
            </a:endParaRPr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67744" y="1700808"/>
            <a:ext cx="4176464" cy="45365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844007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Поняття та визначення</a:t>
            </a:r>
            <a:endParaRPr lang="uk-UA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solidFill>
            <a:schemeClr val="accent2">
              <a:lumMod val="20000"/>
              <a:lumOff val="80000"/>
            </a:schemeClr>
          </a:solidFill>
        </p:spPr>
        <p:txBody>
          <a:bodyPr>
            <a:normAutofit fontScale="70000" lnSpcReduction="20000"/>
          </a:bodyPr>
          <a:lstStyle/>
          <a:p>
            <a:r>
              <a:rPr lang="uk-UA" dirty="0">
                <a:solidFill>
                  <a:srgbClr val="FF0000"/>
                </a:solidFill>
              </a:rPr>
              <a:t>Конституція </a:t>
            </a:r>
            <a:r>
              <a:rPr lang="uk-UA" dirty="0"/>
              <a:t>– основний закон про державний устрій, про відносини громадян і держави.</a:t>
            </a:r>
          </a:p>
          <a:p>
            <a:endParaRPr lang="uk-UA" dirty="0"/>
          </a:p>
          <a:p>
            <a:r>
              <a:rPr lang="uk-UA" dirty="0">
                <a:solidFill>
                  <a:srgbClr val="FF0000"/>
                </a:solidFill>
              </a:rPr>
              <a:t>Малоросія –</a:t>
            </a:r>
            <a:r>
              <a:rPr lang="uk-UA" dirty="0"/>
              <a:t> офіційна назва України в складі Російської імперії.</a:t>
            </a:r>
          </a:p>
          <a:p>
            <a:endParaRPr lang="uk-UA" dirty="0"/>
          </a:p>
          <a:p>
            <a:r>
              <a:rPr lang="uk-UA" dirty="0">
                <a:solidFill>
                  <a:srgbClr val="FF0000"/>
                </a:solidFill>
              </a:rPr>
              <a:t>Малоросійська колегія </a:t>
            </a:r>
            <a:r>
              <a:rPr lang="uk-UA" dirty="0"/>
              <a:t>– центральний орган російської адміністрації в Україні.</a:t>
            </a:r>
          </a:p>
          <a:p>
            <a:endParaRPr lang="uk-UA" dirty="0"/>
          </a:p>
          <a:p>
            <a:r>
              <a:rPr lang="uk-UA" dirty="0">
                <a:solidFill>
                  <a:srgbClr val="FF0000"/>
                </a:solidFill>
              </a:rPr>
              <a:t>Козацьке бароко </a:t>
            </a:r>
            <a:r>
              <a:rPr lang="uk-UA" dirty="0"/>
              <a:t>– термін, яким послуговуються дослідники для позначення архітектурних споруд ,що постали  в Гетьманщині та Слобідській Україні у другій половині </a:t>
            </a:r>
            <a:r>
              <a:rPr lang="en-US" dirty="0"/>
              <a:t>XVII – XVIII </a:t>
            </a:r>
            <a:r>
              <a:rPr lang="uk-UA" dirty="0"/>
              <a:t>ст.</a:t>
            </a:r>
          </a:p>
          <a:p>
            <a:endParaRPr lang="uk-UA" dirty="0"/>
          </a:p>
          <a:p>
            <a:r>
              <a:rPr lang="uk-UA" dirty="0">
                <a:solidFill>
                  <a:srgbClr val="FF0000"/>
                </a:solidFill>
              </a:rPr>
              <a:t>Козацькі літописи</a:t>
            </a:r>
            <a:r>
              <a:rPr lang="uk-UA" dirty="0"/>
              <a:t> – історичні твори першої половини </a:t>
            </a:r>
            <a:r>
              <a:rPr lang="en-US" dirty="0"/>
              <a:t>XVIII </a:t>
            </a:r>
            <a:r>
              <a:rPr lang="uk-UA" dirty="0"/>
              <a:t>ст., що творилися у козацькому середовищі і розповідали про події козацької історії.</a:t>
            </a:r>
          </a:p>
        </p:txBody>
      </p:sp>
    </p:spTree>
    <p:extLst>
      <p:ext uri="{BB962C8B-B14F-4D97-AF65-F5344CB8AC3E}">
        <p14:creationId xmlns:p14="http://schemas.microsoft.com/office/powerpoint/2010/main" xmlns="" val="355489990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r>
              <a:rPr lang="uk-UA" sz="2000" b="1" dirty="0" smtClean="0">
                <a:solidFill>
                  <a:srgbClr val="0070C0"/>
                </a:solidFill>
              </a:rPr>
              <a:t>29—30 жовтня 1708 р. у містечку </a:t>
            </a:r>
            <a:r>
              <a:rPr lang="uk-UA" sz="2000" b="1" dirty="0" err="1" smtClean="0">
                <a:solidFill>
                  <a:srgbClr val="0070C0"/>
                </a:solidFill>
              </a:rPr>
              <a:t>Гірках</a:t>
            </a:r>
            <a:r>
              <a:rPr lang="uk-UA" sz="2000" b="1" dirty="0" smtClean="0">
                <a:solidFill>
                  <a:srgbClr val="0070C0"/>
                </a:solidFill>
              </a:rPr>
              <a:t> на Сіверщині. І. Мазепа та Карл ХІІ укладають договір</a:t>
            </a:r>
            <a:br>
              <a:rPr lang="uk-UA" sz="2000" b="1" dirty="0" smtClean="0">
                <a:solidFill>
                  <a:srgbClr val="0070C0"/>
                </a:solidFill>
              </a:rPr>
            </a:br>
            <a:r>
              <a:rPr lang="uk-UA" sz="2000" b="1" dirty="0" smtClean="0">
                <a:solidFill>
                  <a:srgbClr val="FF0000"/>
                </a:solidFill>
              </a:rPr>
              <a:t>Гетьманщина + Швеція</a:t>
            </a:r>
            <a:r>
              <a:rPr lang="uk-UA" sz="2000" dirty="0" smtClean="0"/>
              <a:t>, за яким</a:t>
            </a:r>
            <a:r>
              <a:rPr lang="uk-UA" sz="2400" dirty="0" smtClean="0"/>
              <a:t>:</a:t>
            </a:r>
            <a:endParaRPr lang="uk-UA" sz="2400" b="1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179512" y="1600200"/>
            <a:ext cx="8784976" cy="5069160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rmAutofit fontScale="92500" lnSpcReduction="20000"/>
          </a:bodyPr>
          <a:lstStyle/>
          <a:p>
            <a:r>
              <a:rPr lang="uk-UA" dirty="0"/>
              <a:t>1) Україна має бути незалежною і вільною;</a:t>
            </a:r>
          </a:p>
          <a:p>
            <a:r>
              <a:rPr lang="uk-UA" dirty="0" smtClean="0"/>
              <a:t>2</a:t>
            </a:r>
            <a:r>
              <a:rPr lang="uk-UA" dirty="0"/>
              <a:t>) усі загарбані Московією землі, що колись належали «руському» народові, мають бути повернені Українському князівству;</a:t>
            </a:r>
          </a:p>
          <a:p>
            <a:r>
              <a:rPr lang="uk-UA" dirty="0" smtClean="0"/>
              <a:t>3</a:t>
            </a:r>
            <a:r>
              <a:rPr lang="uk-UA" dirty="0"/>
              <a:t>) шведський король зобов’язаний захищати країну від усіх ворогів і посилати допомогу, коли про це просять гетьман і «стани»;</a:t>
            </a:r>
          </a:p>
          <a:p>
            <a:r>
              <a:rPr lang="uk-UA" dirty="0" smtClean="0"/>
              <a:t>4</a:t>
            </a:r>
            <a:r>
              <a:rPr lang="uk-UA" dirty="0"/>
              <a:t>) Мазепа має бути довічним князем України;</a:t>
            </a:r>
          </a:p>
          <a:p>
            <a:r>
              <a:rPr lang="uk-UA" dirty="0" smtClean="0"/>
              <a:t>5</a:t>
            </a:r>
            <a:r>
              <a:rPr lang="uk-UA" dirty="0"/>
              <a:t>) шведський король не має права претендувати на титул князя чи командувача збройних сил князівства;</a:t>
            </a:r>
          </a:p>
          <a:p>
            <a:r>
              <a:rPr lang="uk-UA" dirty="0" smtClean="0"/>
              <a:t>6</a:t>
            </a:r>
            <a:r>
              <a:rPr lang="uk-UA" dirty="0"/>
              <a:t>) для стратегічних потреб шведське військо може займати п’ять українських міст (</a:t>
            </a:r>
            <a:r>
              <a:rPr lang="uk-UA" dirty="0" err="1"/>
              <a:t>Стародуб</a:t>
            </a:r>
            <a:r>
              <a:rPr lang="uk-UA" dirty="0"/>
              <a:t>, </a:t>
            </a:r>
            <a:r>
              <a:rPr lang="uk-UA" dirty="0" err="1"/>
              <a:t>Мглин</a:t>
            </a:r>
            <a:r>
              <a:rPr lang="uk-UA" dirty="0"/>
              <a:t>, Батурин, Полтаву, Гадяч)</a:t>
            </a:r>
          </a:p>
        </p:txBody>
      </p:sp>
    </p:spTree>
    <p:extLst>
      <p:ext uri="{BB962C8B-B14F-4D97-AF65-F5344CB8AC3E}">
        <p14:creationId xmlns:p14="http://schemas.microsoft.com/office/powerpoint/2010/main" xmlns="" val="49938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274638"/>
            <a:ext cx="8784976" cy="850106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uk-UA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Україна в подіях Північної </a:t>
            </a:r>
            <a:r>
              <a:rPr lang="uk-UA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війни 1700-1721 </a:t>
            </a:r>
            <a:r>
              <a:rPr lang="uk-UA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рр</a:t>
            </a:r>
            <a:endParaRPr lang="uk-UA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107504" y="1628800"/>
            <a:ext cx="8928992" cy="5112568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en-US" sz="2200" b="1" dirty="0" smtClean="0"/>
              <a:t>I</a:t>
            </a:r>
            <a:r>
              <a:rPr lang="en-US" sz="2200" b="1" dirty="0"/>
              <a:t>. </a:t>
            </a:r>
            <a:r>
              <a:rPr lang="uk-UA" sz="2200" b="1" dirty="0"/>
              <a:t>Мазепа прагнув схилити на свій бік Запорізьку Січ,</a:t>
            </a:r>
            <a:r>
              <a:rPr lang="uk-UA" sz="2200" dirty="0"/>
              <a:t> яка тоді ще не пристала до жодної зі сторін. Запорізьке 10-тисячне військо користувалося довірою та пошаною народу й могло стати тією силою, яка допомогла б шведам. Це добре розумів і </a:t>
            </a:r>
            <a:r>
              <a:rPr lang="uk-UA" sz="2200" b="1" dirty="0"/>
              <a:t>Петро </a:t>
            </a:r>
            <a:r>
              <a:rPr lang="en-US" sz="2200" b="1" dirty="0"/>
              <a:t>I, </a:t>
            </a:r>
            <a:r>
              <a:rPr lang="uk-UA" sz="2200" b="1" dirty="0"/>
              <a:t>який протягом зими 1708 р. - весни 1709 р. наполегливо переконував запорожців не підтримувати І. Мазепу.</a:t>
            </a:r>
          </a:p>
          <a:p>
            <a:r>
              <a:rPr lang="uk-UA" sz="2200" b="1" dirty="0" smtClean="0">
                <a:solidFill>
                  <a:srgbClr val="FF0000"/>
                </a:solidFill>
              </a:rPr>
              <a:t>Січова </a:t>
            </a:r>
            <a:r>
              <a:rPr lang="uk-UA" sz="2200" b="1" dirty="0">
                <a:solidFill>
                  <a:srgbClr val="FF0000"/>
                </a:solidFill>
              </a:rPr>
              <a:t>рада вирішила підтримати І. Мазепу й перейти на бік шведського </a:t>
            </a:r>
            <a:r>
              <a:rPr lang="uk-UA" sz="2000" b="1" dirty="0">
                <a:solidFill>
                  <a:srgbClr val="FF0000"/>
                </a:solidFill>
              </a:rPr>
              <a:t>короля</a:t>
            </a:r>
            <a:r>
              <a:rPr lang="uk-UA" sz="2000" dirty="0"/>
              <a:t>. </a:t>
            </a:r>
            <a:r>
              <a:rPr lang="uk-UA" sz="2000" b="1" dirty="0"/>
              <a:t>26 березня </a:t>
            </a:r>
            <a:r>
              <a:rPr lang="uk-UA" sz="2000" b="1" dirty="0" smtClean="0"/>
              <a:t>1708 р. 8-тисячний </a:t>
            </a:r>
            <a:r>
              <a:rPr lang="uk-UA" sz="2000" dirty="0"/>
              <a:t>загін </a:t>
            </a:r>
            <a:r>
              <a:rPr lang="uk-UA" sz="2000" dirty="0" smtClean="0"/>
              <a:t>запоріжців на </a:t>
            </a:r>
            <a:r>
              <a:rPr lang="uk-UA" sz="2000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чолі з Костем Гордієнком</a:t>
            </a:r>
            <a:r>
              <a:rPr lang="uk-UA" sz="2000" dirty="0" smtClean="0"/>
              <a:t>, вирушили </a:t>
            </a:r>
            <a:r>
              <a:rPr lang="uk-UA" sz="2000" dirty="0"/>
              <a:t>до Великих </a:t>
            </a:r>
            <a:r>
              <a:rPr lang="uk-UA" sz="2000" dirty="0" err="1"/>
              <a:t>Будищ</a:t>
            </a:r>
            <a:r>
              <a:rPr lang="uk-UA" sz="2000" dirty="0"/>
              <a:t> на зустріч із Карлом ХІІ. Зустріч І. Мазепи, К. Гордієнка та шведського короля відбулася </a:t>
            </a:r>
            <a:r>
              <a:rPr lang="uk-UA" sz="2000" b="1" dirty="0"/>
              <a:t>27 березня 1709 р</a:t>
            </a:r>
            <a:r>
              <a:rPr lang="uk-UA" sz="2000" dirty="0" smtClean="0"/>
              <a:t>.</a:t>
            </a:r>
          </a:p>
          <a:p>
            <a:r>
              <a:rPr lang="uk-UA" sz="2400" b="1" dirty="0"/>
              <a:t>Відповіддю Петра </a:t>
            </a:r>
            <a:r>
              <a:rPr lang="en-US" sz="2400" b="1" dirty="0"/>
              <a:t>I </a:t>
            </a:r>
            <a:r>
              <a:rPr lang="uk-UA" sz="2400" b="1" dirty="0"/>
              <a:t>на приєднання запорожців було зруйнування Чортомлицької Січі. </a:t>
            </a:r>
            <a:r>
              <a:rPr lang="uk-UA" sz="2400" dirty="0"/>
              <a:t>Прямуючи на Січ, війська московського полковника П. Яковлєва нищили козацькі містечка й села.</a:t>
            </a:r>
          </a:p>
        </p:txBody>
      </p:sp>
    </p:spTree>
    <p:extLst>
      <p:ext uri="{BB962C8B-B14F-4D97-AF65-F5344CB8AC3E}">
        <p14:creationId xmlns:p14="http://schemas.microsoft.com/office/powerpoint/2010/main" xmlns="" val="2855796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274638"/>
            <a:ext cx="8568952" cy="994122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uk-UA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Україна </a:t>
            </a:r>
            <a:r>
              <a:rPr lang="uk-UA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після «зради» Мазепи</a:t>
            </a:r>
            <a:endParaRPr lang="uk-UA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179512" y="1628800"/>
            <a:ext cx="8712968" cy="5040560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rmAutofit fontScale="77500" lnSpcReduction="20000"/>
          </a:bodyPr>
          <a:lstStyle/>
          <a:p>
            <a:pPr marL="0" indent="538163">
              <a:buNone/>
            </a:pPr>
            <a:r>
              <a:rPr lang="uk-UA" dirty="0"/>
              <a:t>У відповідь на дії українського гетьмана </a:t>
            </a:r>
            <a:r>
              <a:rPr lang="uk-UA" b="1" dirty="0">
                <a:solidFill>
                  <a:srgbClr val="FF0000"/>
                </a:solidFill>
              </a:rPr>
              <a:t>Петро </a:t>
            </a:r>
            <a:r>
              <a:rPr lang="en-US" b="1" dirty="0">
                <a:solidFill>
                  <a:srgbClr val="FF0000"/>
                </a:solidFill>
              </a:rPr>
              <a:t>I </a:t>
            </a:r>
            <a:r>
              <a:rPr lang="uk-UA" b="1" dirty="0">
                <a:solidFill>
                  <a:srgbClr val="FF0000"/>
                </a:solidFill>
              </a:rPr>
              <a:t>звернувся до українців</a:t>
            </a:r>
            <a:r>
              <a:rPr lang="uk-UA" dirty="0"/>
              <a:t>. У численних відозвах він </a:t>
            </a:r>
            <a:r>
              <a:rPr lang="uk-UA" i="1" dirty="0"/>
              <a:t>звинуватив І. Мазепу у зраді, у намірі віддати Україну Польщі, а православні церкви й монастирі - уніатам. </a:t>
            </a:r>
            <a:endParaRPr lang="uk-UA" i="1" dirty="0" smtClean="0"/>
          </a:p>
          <a:p>
            <a:pPr marL="0" indent="538163">
              <a:buNone/>
            </a:pPr>
            <a:r>
              <a:rPr lang="uk-UA" dirty="0" smtClean="0"/>
              <a:t>Цар </a:t>
            </a:r>
            <a:r>
              <a:rPr lang="uk-UA" dirty="0"/>
              <a:t>також </a:t>
            </a:r>
            <a:r>
              <a:rPr lang="uk-UA" b="1" dirty="0">
                <a:solidFill>
                  <a:srgbClr val="0070C0"/>
                </a:solidFill>
              </a:rPr>
              <a:t>наказував старшині й полковникам терміново зібратись у Глухові </a:t>
            </a:r>
            <a:r>
              <a:rPr lang="uk-UA" b="1" u="sng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для обрання нового гетьмана</a:t>
            </a:r>
            <a:r>
              <a:rPr lang="uk-UA" b="1" dirty="0">
                <a:solidFill>
                  <a:srgbClr val="0070C0"/>
                </a:solidFill>
              </a:rPr>
              <a:t>. </a:t>
            </a:r>
            <a:endParaRPr lang="uk-UA" b="1" dirty="0" smtClean="0">
              <a:solidFill>
                <a:srgbClr val="0070C0"/>
              </a:solidFill>
            </a:endParaRPr>
          </a:p>
          <a:p>
            <a:pPr marL="0" indent="538163" algn="just">
              <a:buNone/>
            </a:pPr>
            <a:r>
              <a:rPr lang="uk-UA" b="1" dirty="0" smtClean="0">
                <a:solidFill>
                  <a:srgbClr val="0070C0"/>
                </a:solidFill>
              </a:rPr>
              <a:t>Водночас </a:t>
            </a:r>
            <a:r>
              <a:rPr lang="uk-UA" b="1" dirty="0">
                <a:solidFill>
                  <a:srgbClr val="0070C0"/>
                </a:solidFill>
              </a:rPr>
              <a:t>Петро </a:t>
            </a:r>
            <a:r>
              <a:rPr lang="en-US" b="1" dirty="0">
                <a:solidFill>
                  <a:srgbClr val="0070C0"/>
                </a:solidFill>
              </a:rPr>
              <a:t>I </a:t>
            </a:r>
            <a:r>
              <a:rPr lang="uk-UA" b="1" dirty="0">
                <a:solidFill>
                  <a:srgbClr val="0070C0"/>
                </a:solidFill>
              </a:rPr>
              <a:t>наказав О. Меншикову </a:t>
            </a:r>
            <a:r>
              <a:rPr lang="uk-UA" b="1" i="1" dirty="0">
                <a:solidFill>
                  <a:srgbClr val="0070C0"/>
                </a:solidFill>
              </a:rPr>
              <a:t>зруйнувати гетьманську резиденцію - </a:t>
            </a:r>
            <a:r>
              <a:rPr lang="uk-UA" b="1" i="1" u="sng" dirty="0">
                <a:solidFill>
                  <a:srgbClr val="0070C0"/>
                </a:solidFill>
              </a:rPr>
              <a:t>Батурин</a:t>
            </a:r>
            <a:r>
              <a:rPr lang="uk-UA" u="sng" dirty="0" smtClean="0">
                <a:solidFill>
                  <a:srgbClr val="0070C0"/>
                </a:solidFill>
              </a:rPr>
              <a:t>. 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uk-UA" dirty="0">
                <a:solidFill>
                  <a:schemeClr val="tx1"/>
                </a:solidFill>
              </a:rPr>
              <a:t>Місто захищали міцні укріплення. Тому спроби швидко здобути </a:t>
            </a:r>
            <a:r>
              <a:rPr lang="uk-UA" b="1" dirty="0">
                <a:solidFill>
                  <a:schemeClr val="tx1"/>
                </a:solidFill>
              </a:rPr>
              <a:t>Батурин</a:t>
            </a:r>
            <a:r>
              <a:rPr lang="uk-UA" dirty="0">
                <a:solidFill>
                  <a:schemeClr val="tx1"/>
                </a:solidFill>
              </a:rPr>
              <a:t> виявилися безрезультатними: жителі були налаштовані захистити гетьманську столицю.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uk-UA" dirty="0">
                <a:solidFill>
                  <a:schemeClr val="tx1"/>
                </a:solidFill>
              </a:rPr>
              <a:t>Та через </a:t>
            </a:r>
            <a:r>
              <a:rPr lang="uk-UA" b="1" dirty="0">
                <a:solidFill>
                  <a:schemeClr val="tx1"/>
                </a:solidFill>
              </a:rPr>
              <a:t>зраду полкового старшини </a:t>
            </a:r>
            <a:r>
              <a:rPr lang="uk-UA" dirty="0">
                <a:solidFill>
                  <a:schemeClr val="tx1"/>
                </a:solidFill>
              </a:rPr>
              <a:t>Прилуцького полку </a:t>
            </a:r>
            <a:r>
              <a:rPr lang="uk-UA" b="1" dirty="0">
                <a:solidFill>
                  <a:schemeClr val="tx1"/>
                </a:solidFill>
              </a:rPr>
              <a:t>Івана Носа</a:t>
            </a:r>
            <a:r>
              <a:rPr lang="uk-UA" dirty="0">
                <a:solidFill>
                  <a:schemeClr val="tx1"/>
                </a:solidFill>
              </a:rPr>
              <a:t>, який показав на потаємний хід, російські вояки 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uk-UA" b="1" u="sng" dirty="0">
                <a:solidFill>
                  <a:schemeClr val="tx1"/>
                </a:solidFill>
              </a:rPr>
              <a:t>2 листопада 1708 р. </a:t>
            </a:r>
            <a:r>
              <a:rPr lang="uk-UA" b="1" dirty="0">
                <a:solidFill>
                  <a:schemeClr val="tx1"/>
                </a:solidFill>
              </a:rPr>
              <a:t>вдерлися до міста і вбили всіх його мешканців. Потім Батурин було вщент зруйновано. </a:t>
            </a:r>
          </a:p>
          <a:p>
            <a:pPr marL="0" indent="538163" algn="just">
              <a:buNone/>
            </a:pPr>
            <a:endParaRPr lang="uk-UA" u="sng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95302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uk-UA" dirty="0">
                <a:solidFill>
                  <a:srgbClr val="FF0000"/>
                </a:solidFill>
              </a:rPr>
              <a:t>Україна</a:t>
            </a:r>
            <a:r>
              <a:rPr lang="uk-UA" dirty="0"/>
              <a:t> після «зради» Мазепи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251520" y="1600200"/>
            <a:ext cx="8712968" cy="5141168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rmAutofit fontScale="92500"/>
          </a:bodyPr>
          <a:lstStyle/>
          <a:p>
            <a:pPr>
              <a:buFont typeface="Wingdings" panose="05000000000000000000" pitchFamily="2" charset="2"/>
              <a:buChar char="q"/>
            </a:pPr>
            <a:r>
              <a:rPr lang="uk-UA" b="1" dirty="0" smtClean="0"/>
              <a:t>2 </a:t>
            </a:r>
            <a:r>
              <a:rPr lang="uk-UA" b="1" dirty="0"/>
              <a:t>листопада 1708 р. </a:t>
            </a:r>
            <a:r>
              <a:rPr lang="uk-UA" dirty="0"/>
              <a:t>в присутності царя у глухівській Свято-Троїцькій церкві І. Мазепі було проголошено </a:t>
            </a:r>
            <a:r>
              <a:rPr lang="uk-UA" b="1" dirty="0">
                <a:solidFill>
                  <a:srgbClr val="0070C0"/>
                </a:solidFill>
              </a:rPr>
              <a:t>церковне прокляття (</a:t>
            </a:r>
            <a:r>
              <a:rPr lang="uk-UA" b="1" dirty="0" smtClean="0">
                <a:solidFill>
                  <a:srgbClr val="0070C0"/>
                </a:solidFill>
              </a:rPr>
              <a:t>анафему)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uk-UA" dirty="0" smtClean="0"/>
              <a:t>Згідно з іншим наказом царя</a:t>
            </a:r>
            <a:r>
              <a:rPr lang="uk-UA" b="1" dirty="0" smtClean="0"/>
              <a:t>, </a:t>
            </a:r>
            <a:r>
              <a:rPr lang="uk-UA" b="1" u="sng" dirty="0" smtClean="0">
                <a:solidFill>
                  <a:srgbClr val="0070C0"/>
                </a:solidFill>
              </a:rPr>
              <a:t>6 листопада в Глухові 1708 р. </a:t>
            </a:r>
            <a:r>
              <a:rPr lang="uk-UA" b="1" dirty="0" smtClean="0">
                <a:solidFill>
                  <a:srgbClr val="0070C0"/>
                </a:solidFill>
              </a:rPr>
              <a:t>відбулася старшинська рада</a:t>
            </a:r>
            <a:r>
              <a:rPr lang="uk-UA" b="1" dirty="0" smtClean="0"/>
              <a:t>. </a:t>
            </a:r>
            <a:r>
              <a:rPr lang="uk-UA" dirty="0" smtClean="0"/>
              <a:t>Щоправда, на неї прибули </a:t>
            </a:r>
            <a:r>
              <a:rPr lang="uk-UA" b="1" dirty="0" smtClean="0"/>
              <a:t>тільки чотири полковники</a:t>
            </a:r>
            <a:r>
              <a:rPr lang="uk-UA" dirty="0" smtClean="0"/>
              <a:t>: </a:t>
            </a:r>
            <a:r>
              <a:rPr lang="uk-UA" dirty="0" err="1" smtClean="0"/>
              <a:t>стародубський</a:t>
            </a:r>
            <a:r>
              <a:rPr lang="uk-UA" dirty="0" smtClean="0"/>
              <a:t>, чернігівський, наказні переяславський та ніжинський</a:t>
            </a:r>
            <a:r>
              <a:rPr lang="uk-UA" b="1" dirty="0" smtClean="0"/>
              <a:t>. Гетьманом «було обрано» </a:t>
            </a:r>
            <a:r>
              <a:rPr lang="uk-UA" b="1" dirty="0" err="1" smtClean="0"/>
              <a:t>стародубського</a:t>
            </a:r>
            <a:r>
              <a:rPr lang="uk-UA" b="1" dirty="0" smtClean="0"/>
              <a:t> полковника </a:t>
            </a:r>
            <a:r>
              <a:rPr lang="uk-UA" b="1" dirty="0" smtClean="0">
                <a:solidFill>
                  <a:srgbClr val="FF0000"/>
                </a:solidFill>
              </a:rPr>
              <a:t>Івана Скоропадського (1708-1722)</a:t>
            </a:r>
            <a:r>
              <a:rPr lang="uk-UA" dirty="0" smtClean="0"/>
              <a:t>.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uk-UA" b="1" dirty="0" smtClean="0">
                <a:solidFill>
                  <a:srgbClr val="0070C0"/>
                </a:solidFill>
              </a:rPr>
              <a:t>У травні 1709 царські війська зруйнували укріплення </a:t>
            </a:r>
            <a:r>
              <a:rPr lang="uk-UA" b="1" u="sng" dirty="0" smtClean="0">
                <a:solidFill>
                  <a:srgbClr val="FF0000"/>
                </a:solidFill>
              </a:rPr>
              <a:t>Чортомлицької Січі на острові Базавлук</a:t>
            </a:r>
            <a:endParaRPr lang="uk-UA" b="1" u="sng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59307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692696"/>
            <a:ext cx="8712968" cy="5976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177567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274638"/>
            <a:ext cx="8712968" cy="994122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uk-UA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Україна в подіях Північної війни </a:t>
            </a:r>
            <a:r>
              <a:rPr lang="uk-UA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uk-UA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uk-UA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1700-1721 </a:t>
            </a:r>
            <a:r>
              <a:rPr lang="uk-UA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рр.</a:t>
            </a:r>
            <a:endParaRPr lang="uk-UA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179512" y="1772816"/>
            <a:ext cx="8784976" cy="4824536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0" indent="538163">
              <a:buNone/>
            </a:pPr>
            <a:r>
              <a:rPr lang="uk-UA" b="1" dirty="0" smtClean="0"/>
              <a:t>Навесні 1709 р. Карл XII відновив воєнні дії. </a:t>
            </a:r>
            <a:r>
              <a:rPr lang="uk-UA" dirty="0" smtClean="0"/>
              <a:t>Він вирішив розпочати наступ на Москву. Шлях шведів мав пролягати через Харків і Курськ. Щоб просуватися згідно з планом операції, шведському війську </a:t>
            </a:r>
            <a:r>
              <a:rPr lang="uk-UA" b="1" dirty="0" smtClean="0"/>
              <a:t>треба </a:t>
            </a:r>
            <a:r>
              <a:rPr lang="uk-UA" b="1" dirty="0" smtClean="0">
                <a:solidFill>
                  <a:srgbClr val="FF0000"/>
                </a:solidFill>
              </a:rPr>
              <a:t>було знешкодити добре укріплену Полтаву</a:t>
            </a:r>
            <a:r>
              <a:rPr lang="uk-UA" dirty="0" smtClean="0"/>
              <a:t>. Карл ХІІ сподівався взяти місто штурмом, або внаслідок переговорів, одначе того не сталося. Тому </a:t>
            </a:r>
            <a:r>
              <a:rPr lang="uk-UA" b="1" dirty="0" smtClean="0"/>
              <a:t>1 травня шведське військо розпочало облогу</a:t>
            </a:r>
            <a:r>
              <a:rPr lang="uk-UA" dirty="0" smtClean="0"/>
              <a:t>.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xmlns="" val="488326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18058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uk-UA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Україна в подіях Північної війни 1700-1721 </a:t>
            </a:r>
            <a:r>
              <a:rPr lang="uk-UA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рр</a:t>
            </a:r>
            <a:endParaRPr lang="uk-UA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179512" y="1628800"/>
            <a:ext cx="8856984" cy="5112568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uk-UA" dirty="0" smtClean="0"/>
              <a:t>	Тим </a:t>
            </a:r>
            <a:r>
              <a:rPr lang="uk-UA" dirty="0"/>
              <a:t>часом до міста прибув Петро </a:t>
            </a:r>
            <a:r>
              <a:rPr lang="en-US" dirty="0"/>
              <a:t>I </a:t>
            </a:r>
            <a:r>
              <a:rPr lang="uk-UA" dirty="0"/>
              <a:t>з головними силами. </a:t>
            </a:r>
            <a:r>
              <a:rPr lang="uk-UA" dirty="0">
                <a:solidFill>
                  <a:srgbClr val="FF0000"/>
                </a:solidFill>
              </a:rPr>
              <a:t>27 червня </a:t>
            </a:r>
            <a:r>
              <a:rPr lang="uk-UA" dirty="0" smtClean="0">
                <a:solidFill>
                  <a:srgbClr val="FF0000"/>
                </a:solidFill>
              </a:rPr>
              <a:t>1709 р. стався </a:t>
            </a:r>
            <a:r>
              <a:rPr lang="uk-UA" dirty="0">
                <a:solidFill>
                  <a:srgbClr val="FF0000"/>
                </a:solidFill>
              </a:rPr>
              <a:t>генеральний бій.</a:t>
            </a:r>
            <a:r>
              <a:rPr lang="uk-UA" dirty="0"/>
              <a:t> Він розпочався о 5-й годині ранку атакою шведської піхоти на московські редути (земляні укріплення). Близько 11-ї години </a:t>
            </a:r>
            <a:r>
              <a:rPr lang="uk-UA" b="1" dirty="0"/>
              <a:t>битва закінчилася цілковитою </a:t>
            </a:r>
            <a:r>
              <a:rPr lang="uk-UA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поразкою шведів</a:t>
            </a:r>
            <a:r>
              <a:rPr lang="uk-UA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  <a:p>
            <a:pPr marL="0" indent="0">
              <a:buNone/>
            </a:pPr>
            <a:r>
              <a:rPr lang="uk-UA" i="1" u="sng" dirty="0"/>
              <a:t>Серед причин поразки історики називають </a:t>
            </a:r>
            <a:endParaRPr lang="uk-UA" i="1" u="sng" dirty="0" smtClean="0"/>
          </a:p>
          <a:p>
            <a:pPr>
              <a:buFont typeface="Wingdings" panose="05000000000000000000" pitchFamily="2" charset="2"/>
              <a:buChar char="§"/>
            </a:pPr>
            <a:r>
              <a:rPr lang="uk-UA" dirty="0" smtClean="0"/>
              <a:t>передусім </a:t>
            </a:r>
            <a:r>
              <a:rPr lang="uk-UA" dirty="0"/>
              <a:t>значну </a:t>
            </a:r>
            <a:r>
              <a:rPr lang="uk-UA" b="1" dirty="0"/>
              <a:t>нерівність сил під Полтавою</a:t>
            </a:r>
            <a:r>
              <a:rPr lang="uk-UA" dirty="0"/>
              <a:t>. </a:t>
            </a:r>
            <a:endParaRPr lang="uk-UA" dirty="0" smtClean="0"/>
          </a:p>
          <a:p>
            <a:pPr>
              <a:buFont typeface="Wingdings" panose="05000000000000000000" pitchFamily="2" charset="2"/>
              <a:buChar char="§"/>
            </a:pPr>
            <a:r>
              <a:rPr lang="uk-UA" dirty="0" smtClean="0"/>
              <a:t>Карл </a:t>
            </a:r>
            <a:r>
              <a:rPr lang="en-US" dirty="0"/>
              <a:t>XII </a:t>
            </a:r>
            <a:r>
              <a:rPr lang="uk-UA" dirty="0"/>
              <a:t>злегковажив силами російської армії. Молодий полководець </a:t>
            </a:r>
            <a:r>
              <a:rPr lang="uk-UA" b="1" dirty="0"/>
              <a:t>занадто вірив у свою воєнну вдачу</a:t>
            </a:r>
            <a:r>
              <a:rPr lang="uk-UA" b="1" dirty="0" smtClean="0"/>
              <a:t>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uk-UA" dirty="0" smtClean="0"/>
              <a:t> </a:t>
            </a:r>
            <a:r>
              <a:rPr lang="uk-UA" dirty="0"/>
              <a:t>Не врахував він і того, що </a:t>
            </a:r>
            <a:r>
              <a:rPr lang="uk-UA" b="1" dirty="0"/>
              <a:t>шведська армія була відірвана від баз постачання,</a:t>
            </a:r>
            <a:r>
              <a:rPr lang="uk-UA" dirty="0"/>
              <a:t> що через дії царя неможливою стала допомога з боку хана. </a:t>
            </a:r>
            <a:endParaRPr lang="uk-UA" dirty="0" smtClean="0"/>
          </a:p>
          <a:p>
            <a:pPr>
              <a:buFont typeface="Wingdings" panose="05000000000000000000" pitchFamily="2" charset="2"/>
              <a:buChar char="§"/>
            </a:pPr>
            <a:r>
              <a:rPr lang="uk-UA" dirty="0" smtClean="0"/>
              <a:t>шведський </a:t>
            </a:r>
            <a:r>
              <a:rPr lang="uk-UA" dirty="0"/>
              <a:t>король унаслідок поранення </a:t>
            </a:r>
            <a:r>
              <a:rPr lang="uk-UA" b="1" dirty="0"/>
              <a:t>не зміг особисто керувати боєм.</a:t>
            </a:r>
          </a:p>
        </p:txBody>
      </p:sp>
    </p:spTree>
    <p:extLst>
      <p:ext uri="{BB962C8B-B14F-4D97-AF65-F5344CB8AC3E}">
        <p14:creationId xmlns:p14="http://schemas.microsoft.com/office/powerpoint/2010/main" xmlns="" val="998172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uk-UA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Полтавська битва. Репродукція картини Мартена Молодшого. Початок 18 ст. </a:t>
            </a:r>
            <a:endParaRPr lang="uk-UA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539552" y="1700808"/>
            <a:ext cx="8064896" cy="46805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630873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uk-UA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І. Мазепа і Карл ХІІ після </a:t>
            </a:r>
            <a:r>
              <a:rPr lang="uk-UA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uk-UA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uk-UA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Полтавської </a:t>
            </a:r>
            <a:r>
              <a:rPr lang="uk-UA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битви. </a:t>
            </a:r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772816"/>
            <a:ext cx="6552728" cy="4248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4130861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rmAutofit fontScale="90000"/>
          </a:bodyPr>
          <a:lstStyle/>
          <a:p>
            <a:endParaRPr lang="uk-UA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107504" y="260648"/>
            <a:ext cx="8856984" cy="6336704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uk-UA" dirty="0" smtClean="0"/>
              <a:t>Карл ХІІ та І. Мазепа прямували до турецького кордону. </a:t>
            </a:r>
          </a:p>
          <a:p>
            <a:r>
              <a:rPr lang="uk-UA" dirty="0" smtClean="0"/>
              <a:t>7 липня вони переправилися на правий берег Бугу, перетнули турецький кордон біля Очакова й рушили </a:t>
            </a:r>
            <a:r>
              <a:rPr lang="uk-UA" b="1" dirty="0" smtClean="0"/>
              <a:t>до Бендер</a:t>
            </a:r>
            <a:r>
              <a:rPr lang="uk-UA" dirty="0" smtClean="0"/>
              <a:t>. </a:t>
            </a:r>
          </a:p>
          <a:p>
            <a:r>
              <a:rPr lang="uk-UA" dirty="0" smtClean="0"/>
              <a:t>1 серпня поранений Карл ХІІ і хворий І. Мазепа зупинилися в передмісті Бендер. Тут, у с. Варниці, I. Мазепа вже не вставав з ліжка, доживаючи останні дні. </a:t>
            </a:r>
          </a:p>
          <a:p>
            <a:pPr marL="0" indent="0">
              <a:buNone/>
            </a:pPr>
            <a:r>
              <a:rPr lang="uk-UA" b="1" dirty="0"/>
              <a:t>	</a:t>
            </a:r>
            <a:r>
              <a:rPr lang="uk-UA" b="1" dirty="0" smtClean="0"/>
              <a:t>Помер він у ніч проти 22 вересня 1709 року.</a:t>
            </a:r>
            <a:endParaRPr lang="uk-UA" b="1" dirty="0"/>
          </a:p>
        </p:txBody>
      </p:sp>
    </p:spTree>
    <p:extLst>
      <p:ext uri="{BB962C8B-B14F-4D97-AF65-F5344CB8AC3E}">
        <p14:creationId xmlns:p14="http://schemas.microsoft.com/office/powerpoint/2010/main" xmlns="" val="525563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/>
          <a:lstStyle/>
          <a:p>
            <a:r>
              <a:rPr lang="uk-UA" b="1" dirty="0" smtClean="0">
                <a:solidFill>
                  <a:srgbClr val="FF0000"/>
                </a:solidFill>
              </a:rPr>
              <a:t>Семен Палій </a:t>
            </a:r>
            <a:endParaRPr lang="uk-UA" dirty="0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/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/>
          <a:lstStyle/>
          <a:p>
            <a:r>
              <a:rPr lang="uk-UA" dirty="0" smtClean="0"/>
              <a:t>– у 80-ті роки 17 ст. керівник визвольної боротьби козацтва і селянства Правобережної України проти Польщі. У 1702-1704 рр. – керівник великого антифеодального національно-визвольного  повстання, яке часто називають другою </a:t>
            </a:r>
            <a:r>
              <a:rPr lang="uk-UA" dirty="0" err="1" smtClean="0"/>
              <a:t>Хмельниччиною”</a:t>
            </a:r>
            <a:endParaRPr lang="uk-UA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994122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uk-UA" sz="3200" u="sng" dirty="0" smtClean="0"/>
              <a:t/>
            </a:r>
            <a:br>
              <a:rPr lang="uk-UA" sz="3200" u="sng" dirty="0" smtClean="0"/>
            </a:br>
            <a:r>
              <a:rPr lang="uk-UA" sz="3200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Після </a:t>
            </a:r>
            <a:r>
              <a:rPr lang="uk-UA" sz="32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Полтавської битви козацькою Україною прокотилася хвиля царського терору: </a:t>
            </a:r>
            <a:br>
              <a:rPr lang="uk-UA" sz="32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uk-UA" sz="3200" b="1" u="sng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457200" y="1700808"/>
            <a:ext cx="8229600" cy="4425355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rmAutofit fontScale="85000" lnSpcReduction="10000"/>
          </a:bodyPr>
          <a:lstStyle/>
          <a:p>
            <a:r>
              <a:rPr lang="uk-UA" dirty="0" smtClean="0"/>
              <a:t>виносилися </a:t>
            </a:r>
            <a:r>
              <a:rPr lang="uk-UA" dirty="0"/>
              <a:t>смертні </a:t>
            </a:r>
            <a:r>
              <a:rPr lang="uk-UA" dirty="0" err="1"/>
              <a:t>вироки</a:t>
            </a:r>
            <a:r>
              <a:rPr lang="uk-UA" dirty="0"/>
              <a:t> мазепинцям, </a:t>
            </a:r>
            <a:endParaRPr lang="uk-UA" dirty="0" smtClean="0"/>
          </a:p>
          <a:p>
            <a:r>
              <a:rPr lang="uk-UA" dirty="0" smtClean="0"/>
              <a:t>заборонялося </a:t>
            </a:r>
            <a:r>
              <a:rPr lang="uk-UA" dirty="0"/>
              <a:t>друкувати книжки українською мовою, </a:t>
            </a:r>
            <a:endParaRPr lang="uk-UA" dirty="0" smtClean="0"/>
          </a:p>
          <a:p>
            <a:r>
              <a:rPr lang="uk-UA" dirty="0" smtClean="0"/>
              <a:t>багатьох </a:t>
            </a:r>
            <a:r>
              <a:rPr lang="uk-UA" dirty="0"/>
              <a:t>представників старшинської адміністрації було </a:t>
            </a:r>
            <a:r>
              <a:rPr lang="uk-UA" dirty="0" err="1"/>
              <a:t>позбавлено</a:t>
            </a:r>
            <a:r>
              <a:rPr lang="uk-UA" dirty="0"/>
              <a:t> урядових посад і маєтків. </a:t>
            </a:r>
            <a:endParaRPr lang="uk-UA" dirty="0" smtClean="0"/>
          </a:p>
          <a:p>
            <a:r>
              <a:rPr lang="uk-UA" dirty="0" smtClean="0"/>
              <a:t>важливі </a:t>
            </a:r>
            <a:r>
              <a:rPr lang="uk-UA" dirty="0"/>
              <a:t>посади надавалися росіянам та німцям, а також тій українській старшині, що зберегла відданість цареві.</a:t>
            </a:r>
          </a:p>
          <a:p>
            <a:r>
              <a:rPr lang="uk-UA" dirty="0" smtClean="0"/>
              <a:t>Чимало </a:t>
            </a:r>
            <a:r>
              <a:rPr lang="uk-UA" dirty="0"/>
              <a:t>старшини було заарештовано й вислано до Сибіру. </a:t>
            </a:r>
            <a:endParaRPr lang="uk-UA" dirty="0" smtClean="0"/>
          </a:p>
          <a:p>
            <a:pPr marL="0" indent="0">
              <a:buNone/>
            </a:pPr>
            <a:r>
              <a:rPr lang="uk-UA" b="1" dirty="0" smtClean="0"/>
              <a:t>	</a:t>
            </a:r>
            <a:r>
              <a:rPr lang="uk-UA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Після </a:t>
            </a:r>
            <a:r>
              <a:rPr lang="uk-UA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Полтавської битви значно посилився наступ на українську державність</a:t>
            </a:r>
            <a:r>
              <a:rPr lang="uk-UA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xmlns="" val="17203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uk-UA" sz="2800" b="1" dirty="0" smtClean="0"/>
              <a:t/>
            </a:r>
            <a:br>
              <a:rPr lang="uk-UA" sz="2800" b="1" dirty="0" smtClean="0"/>
            </a:br>
            <a:r>
              <a:rPr lang="uk-UA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Царський </a:t>
            </a:r>
            <a:r>
              <a:rPr lang="uk-UA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уряд поставив собі за мету:</a:t>
            </a:r>
            <a:br>
              <a:rPr lang="uk-UA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uk-UA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457200" y="1556792"/>
            <a:ext cx="8229600" cy="4569371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rmAutofit fontScale="85000" lnSpcReduction="10000"/>
          </a:bodyPr>
          <a:lstStyle/>
          <a:p>
            <a:r>
              <a:rPr lang="uk-UA" dirty="0" smtClean="0">
                <a:solidFill>
                  <a:srgbClr val="0070C0"/>
                </a:solidFill>
              </a:rPr>
              <a:t>підпорядкувати </a:t>
            </a:r>
            <a:r>
              <a:rPr lang="uk-UA" dirty="0">
                <a:solidFill>
                  <a:srgbClr val="0070C0"/>
                </a:solidFill>
              </a:rPr>
              <a:t>господарське життя Гетьманщини економіці Росії </a:t>
            </a:r>
            <a:endParaRPr lang="uk-UA" dirty="0" smtClean="0">
              <a:solidFill>
                <a:srgbClr val="0070C0"/>
              </a:solidFill>
            </a:endParaRPr>
          </a:p>
          <a:p>
            <a:r>
              <a:rPr lang="uk-UA" dirty="0" smtClean="0"/>
              <a:t>перетворити </a:t>
            </a:r>
            <a:r>
              <a:rPr lang="uk-UA" dirty="0"/>
              <a:t>українські землі на надійне </a:t>
            </a:r>
            <a:r>
              <a:rPr lang="uk-UA" dirty="0">
                <a:solidFill>
                  <a:srgbClr val="0070C0"/>
                </a:solidFill>
              </a:rPr>
              <a:t>джерело своїх прибутків. Ц</a:t>
            </a:r>
            <a:r>
              <a:rPr lang="uk-UA" dirty="0" smtClean="0">
                <a:solidFill>
                  <a:srgbClr val="0070C0"/>
                </a:solidFill>
              </a:rPr>
              <a:t>арські </a:t>
            </a:r>
            <a:r>
              <a:rPr lang="uk-UA" b="1" dirty="0">
                <a:solidFill>
                  <a:srgbClr val="0070C0"/>
                </a:solidFill>
              </a:rPr>
              <a:t>заходи насамперед стосувалися торгівлі</a:t>
            </a:r>
            <a:r>
              <a:rPr lang="uk-UA" b="1" dirty="0" smtClean="0">
                <a:solidFill>
                  <a:srgbClr val="0070C0"/>
                </a:solidFill>
              </a:rPr>
              <a:t>.</a:t>
            </a:r>
          </a:p>
          <a:p>
            <a:r>
              <a:rPr lang="uk-UA" dirty="0" smtClean="0"/>
              <a:t> </a:t>
            </a:r>
            <a:r>
              <a:rPr lang="uk-UA" dirty="0" smtClean="0">
                <a:solidFill>
                  <a:srgbClr val="0070C0"/>
                </a:solidFill>
              </a:rPr>
              <a:t>заборон </a:t>
            </a:r>
            <a:r>
              <a:rPr lang="uk-UA" dirty="0" smtClean="0"/>
              <a:t>та обмежень уживав російський уряд і щодо </a:t>
            </a:r>
            <a:r>
              <a:rPr lang="uk-UA" b="1" dirty="0" smtClean="0">
                <a:solidFill>
                  <a:srgbClr val="0070C0"/>
                </a:solidFill>
              </a:rPr>
              <a:t>ввезення в Україну чужоземних товарів</a:t>
            </a:r>
            <a:r>
              <a:rPr lang="uk-UA" b="1" dirty="0" smtClean="0"/>
              <a:t>.</a:t>
            </a:r>
          </a:p>
          <a:p>
            <a:r>
              <a:rPr lang="uk-UA" dirty="0" smtClean="0"/>
              <a:t>Одним </a:t>
            </a:r>
            <a:r>
              <a:rPr lang="uk-UA" dirty="0"/>
              <a:t>із заходів, що перешкоджав розвиткові української економіки, було прагнення російського уряду </a:t>
            </a:r>
            <a:r>
              <a:rPr lang="uk-UA" b="1" dirty="0">
                <a:solidFill>
                  <a:srgbClr val="0070C0"/>
                </a:solidFill>
              </a:rPr>
              <a:t>запровадити в обіг на українській території мідні гроші,</a:t>
            </a:r>
            <a:r>
              <a:rPr lang="uk-UA" b="1" dirty="0"/>
              <a:t> </a:t>
            </a:r>
            <a:r>
              <a:rPr lang="uk-UA" dirty="0"/>
              <a:t>щоб срібні й золоті залишалися переважно в Росії, задля збагачення державної російської казни.</a:t>
            </a:r>
          </a:p>
          <a:p>
            <a:endParaRPr lang="uk-UA" dirty="0"/>
          </a:p>
          <a:p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xmlns="" val="3761136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ru-RU" sz="3200" dirty="0" smtClean="0"/>
              <a:t/>
            </a:r>
            <a:br>
              <a:rPr lang="ru-RU" sz="3200" dirty="0" smtClean="0"/>
            </a:br>
            <a:r>
              <a:rPr lang="uk-UA" sz="3200" b="1" dirty="0" smtClean="0">
                <a:solidFill>
                  <a:srgbClr val="FF0000"/>
                </a:solidFill>
              </a:rPr>
              <a:t>Царський уряд поставив собі за мету:</a:t>
            </a:r>
            <a:br>
              <a:rPr lang="uk-UA" sz="3200" b="1" dirty="0" smtClean="0">
                <a:solidFill>
                  <a:srgbClr val="FF0000"/>
                </a:solidFill>
              </a:rPr>
            </a:br>
            <a:endParaRPr lang="uk-UA" sz="3200" b="1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457200" y="1556792"/>
            <a:ext cx="8507288" cy="5112568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rmAutofit fontScale="62500" lnSpcReduction="20000"/>
          </a:bodyPr>
          <a:lstStyle/>
          <a:p>
            <a:r>
              <a:rPr lang="uk-UA" sz="3400" dirty="0" smtClean="0"/>
              <a:t>Російський царат прагнув </a:t>
            </a:r>
            <a:r>
              <a:rPr lang="uk-UA" sz="3400" b="1" dirty="0" smtClean="0">
                <a:solidFill>
                  <a:srgbClr val="0070C0"/>
                </a:solidFill>
              </a:rPr>
              <a:t>тримати під контролем діяльність </a:t>
            </a:r>
            <a:r>
              <a:rPr lang="uk-UA" sz="3400" dirty="0" smtClean="0"/>
              <a:t>таких могутніх осередків культури, як </a:t>
            </a:r>
            <a:r>
              <a:rPr lang="uk-UA" sz="3400" b="1" dirty="0" smtClean="0">
                <a:solidFill>
                  <a:srgbClr val="0070C0"/>
                </a:solidFill>
              </a:rPr>
              <a:t>Києво-Могилянська академія та Києво-Печерська лавра</a:t>
            </a:r>
            <a:r>
              <a:rPr lang="uk-UA" sz="3400" dirty="0" smtClean="0">
                <a:solidFill>
                  <a:srgbClr val="0070C0"/>
                </a:solidFill>
              </a:rPr>
              <a:t>.</a:t>
            </a:r>
            <a:r>
              <a:rPr lang="uk-UA" sz="3400" dirty="0" smtClean="0"/>
              <a:t> Так, 1709 р. Петро І наказав київському воєводі вислати за кордон усіх «польських» (тобто правобережних за походженням) студентів і повідомити, скільки залишиться студентів «малоросійських» - вихідців з Гетьманщини, а також скільки є ченців-викладачів з Правобережжя.</a:t>
            </a:r>
          </a:p>
          <a:p>
            <a:r>
              <a:rPr lang="uk-UA" sz="3400" dirty="0" smtClean="0"/>
              <a:t>Руйнація української культури здійснювалася й такими заходами, як </a:t>
            </a:r>
            <a:r>
              <a:rPr lang="uk-UA" sz="3400" b="1" dirty="0" smtClean="0">
                <a:solidFill>
                  <a:srgbClr val="0070C0"/>
                </a:solidFill>
              </a:rPr>
              <a:t>переманювання українських учених, богословів, письменників і педагогів із Києва до </a:t>
            </a:r>
            <a:r>
              <a:rPr lang="uk-UA" sz="3400" b="1" dirty="0" err="1" smtClean="0">
                <a:solidFill>
                  <a:srgbClr val="0070C0"/>
                </a:solidFill>
              </a:rPr>
              <a:t>Петербурга</a:t>
            </a:r>
            <a:r>
              <a:rPr lang="uk-UA" sz="3400" b="1" dirty="0" smtClean="0">
                <a:solidFill>
                  <a:srgbClr val="0070C0"/>
                </a:solidFill>
              </a:rPr>
              <a:t> та Москви.</a:t>
            </a:r>
          </a:p>
          <a:p>
            <a:r>
              <a:rPr lang="uk-UA" sz="3400" b="1" dirty="0" smtClean="0">
                <a:solidFill>
                  <a:srgbClr val="0070C0"/>
                </a:solidFill>
              </a:rPr>
              <a:t>Від часів Петра І з України почали вивозити історичні пам’ятки, рідкісні книги тощо</a:t>
            </a:r>
            <a:r>
              <a:rPr lang="uk-UA" sz="3400" b="1" dirty="0" smtClean="0"/>
              <a:t>. </a:t>
            </a:r>
          </a:p>
          <a:p>
            <a:pPr marL="0" indent="0">
              <a:buNone/>
            </a:pPr>
            <a:r>
              <a:rPr lang="uk-UA" sz="3400" b="1" dirty="0" smtClean="0"/>
              <a:t>	</a:t>
            </a:r>
            <a:r>
              <a:rPr lang="uk-UA" sz="3400" dirty="0" smtClean="0"/>
              <a:t>У 1720 р. цар наказував, щоб «у всіх монастирях... оглянути й забрати давні жалувані грамоти та інші оригінальні листи, (і також книги історичні, рукописні й друковані».</a:t>
            </a:r>
          </a:p>
          <a:p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xmlns="" val="501522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uk-UA" dirty="0" smtClean="0"/>
              <a:t> </a:t>
            </a:r>
            <a:r>
              <a:rPr lang="uk-UA" dirty="0"/>
              <a:t>Установіть хронологічну послідовність подій: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/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/>
          <a:p>
            <a:r>
              <a:rPr lang="uk-UA" dirty="0" smtClean="0"/>
              <a:t> </a:t>
            </a:r>
            <a:r>
              <a:rPr lang="uk-UA" dirty="0"/>
              <a:t>зруйнування Чортомлицької Січі царськими військами; </a:t>
            </a:r>
            <a:endParaRPr lang="uk-UA" dirty="0" smtClean="0"/>
          </a:p>
          <a:p>
            <a:r>
              <a:rPr lang="uk-UA" dirty="0" smtClean="0"/>
              <a:t>«</a:t>
            </a:r>
            <a:r>
              <a:rPr lang="uk-UA" dirty="0"/>
              <a:t>Вічний мир» між Москвою та Польщею; </a:t>
            </a:r>
            <a:endParaRPr lang="uk-UA" dirty="0" smtClean="0"/>
          </a:p>
          <a:p>
            <a:r>
              <a:rPr lang="uk-UA" dirty="0" smtClean="0"/>
              <a:t>козацька </a:t>
            </a:r>
            <a:r>
              <a:rPr lang="uk-UA" dirty="0"/>
              <a:t>рада на р. </a:t>
            </a:r>
            <a:r>
              <a:rPr lang="uk-UA" dirty="0" err="1"/>
              <a:t>Коломак</a:t>
            </a:r>
            <a:r>
              <a:rPr lang="uk-UA" dirty="0"/>
              <a:t>, усунення </a:t>
            </a:r>
            <a:r>
              <a:rPr lang="en-US" dirty="0"/>
              <a:t>I. </a:t>
            </a:r>
            <a:r>
              <a:rPr lang="uk-UA" dirty="0"/>
              <a:t>Самойловича та обрання гетьманом </a:t>
            </a:r>
            <a:r>
              <a:rPr lang="en-US" dirty="0"/>
              <a:t>I. </a:t>
            </a:r>
            <a:r>
              <a:rPr lang="uk-UA" dirty="0"/>
              <a:t>Мазепи; </a:t>
            </a:r>
            <a:endParaRPr lang="uk-UA" dirty="0" smtClean="0"/>
          </a:p>
          <a:p>
            <a:r>
              <a:rPr lang="uk-UA" dirty="0" smtClean="0"/>
              <a:t>національно-визвольне </a:t>
            </a:r>
            <a:r>
              <a:rPr lang="uk-UA" dirty="0"/>
              <a:t>повстання на Правобережній Україні на чолі із С. Палієм.</a:t>
            </a:r>
          </a:p>
        </p:txBody>
      </p:sp>
    </p:spTree>
    <p:extLst>
      <p:ext uri="{BB962C8B-B14F-4D97-AF65-F5344CB8AC3E}">
        <p14:creationId xmlns:p14="http://schemas.microsoft.com/office/powerpoint/2010/main" xmlns="" val="1719587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/>
          <a:p>
            <a:r>
              <a:rPr lang="uk-UA" dirty="0"/>
              <a:t>Дайте відповіді на запитання: 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/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 fontScale="77500" lnSpcReduction="20000"/>
          </a:bodyPr>
          <a:lstStyle/>
          <a:p>
            <a:r>
              <a:rPr lang="uk-UA" dirty="0" smtClean="0"/>
              <a:t>Які </a:t>
            </a:r>
            <a:r>
              <a:rPr lang="uk-UA" dirty="0"/>
              <a:t>обмеження прав гетьмана та старшини було передбачено в Коломацьких статтях? </a:t>
            </a:r>
            <a:endParaRPr lang="uk-UA" dirty="0" smtClean="0"/>
          </a:p>
          <a:p>
            <a:r>
              <a:rPr lang="uk-UA" dirty="0" smtClean="0"/>
              <a:t>Якого </a:t>
            </a:r>
            <a:r>
              <a:rPr lang="uk-UA" dirty="0"/>
              <a:t>зовнішньополітичного курсу дотримувався І. Мазепа на початку свого гетьманування</a:t>
            </a:r>
            <a:r>
              <a:rPr lang="uk-UA" dirty="0" smtClean="0"/>
              <a:t>?</a:t>
            </a:r>
          </a:p>
          <a:p>
            <a:r>
              <a:rPr lang="uk-UA" dirty="0" smtClean="0"/>
              <a:t> </a:t>
            </a:r>
            <a:r>
              <a:rPr lang="uk-UA" dirty="0"/>
              <a:t>У якому напрямку розвивалась зовнішня політика гетьманського уряду під час Північної війни? </a:t>
            </a:r>
            <a:endParaRPr lang="uk-UA" dirty="0" smtClean="0"/>
          </a:p>
          <a:p>
            <a:r>
              <a:rPr lang="uk-UA" dirty="0" smtClean="0"/>
              <a:t>У </a:t>
            </a:r>
            <a:r>
              <a:rPr lang="uk-UA" dirty="0"/>
              <a:t>чому полягала політика гетьмана в царині культури? </a:t>
            </a:r>
            <a:endParaRPr lang="uk-UA" dirty="0" smtClean="0"/>
          </a:p>
          <a:p>
            <a:r>
              <a:rPr lang="uk-UA" dirty="0" smtClean="0"/>
              <a:t>Яку </a:t>
            </a:r>
            <a:r>
              <a:rPr lang="uk-UA" dirty="0"/>
              <a:t>небезпеку приховував у собі похід Карла ХІІ на Москву через територію України? </a:t>
            </a:r>
            <a:endParaRPr lang="uk-UA" dirty="0" smtClean="0"/>
          </a:p>
          <a:p>
            <a:r>
              <a:rPr lang="uk-UA" dirty="0" smtClean="0"/>
              <a:t>Яких </a:t>
            </a:r>
            <a:r>
              <a:rPr lang="uk-UA" dirty="0"/>
              <a:t>заходів ужив Петро </a:t>
            </a:r>
            <a:r>
              <a:rPr lang="en-US" dirty="0"/>
              <a:t>I, </a:t>
            </a:r>
            <a:r>
              <a:rPr lang="uk-UA" dirty="0"/>
              <a:t>дізнавшись про повстання І. Мазепи? </a:t>
            </a:r>
            <a:endParaRPr lang="uk-UA" dirty="0" smtClean="0"/>
          </a:p>
          <a:p>
            <a:r>
              <a:rPr lang="uk-UA" dirty="0" smtClean="0"/>
              <a:t>Про </a:t>
            </a:r>
            <a:r>
              <a:rPr lang="uk-UA" dirty="0"/>
              <a:t>що свідчить приєднання до повстання І. Мазепи Запорізької Січі? </a:t>
            </a:r>
            <a:endParaRPr lang="uk-UA" dirty="0" smtClean="0"/>
          </a:p>
          <a:p>
            <a:r>
              <a:rPr lang="uk-UA" dirty="0" smtClean="0"/>
              <a:t>Що </a:t>
            </a:r>
            <a:r>
              <a:rPr lang="uk-UA" dirty="0"/>
              <a:t>спричинило поразку шведського війська в Полтавській битві?</a:t>
            </a:r>
          </a:p>
        </p:txBody>
      </p:sp>
    </p:spTree>
    <p:extLst>
      <p:ext uri="{BB962C8B-B14F-4D97-AF65-F5344CB8AC3E}">
        <p14:creationId xmlns:p14="http://schemas.microsoft.com/office/powerpoint/2010/main" xmlns="" val="1282755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uk-UA" sz="3100" dirty="0" smtClean="0"/>
              <a:t/>
            </a:r>
            <a:br>
              <a:rPr lang="uk-UA" sz="3100" dirty="0" smtClean="0"/>
            </a:br>
            <a:r>
              <a:rPr lang="uk-UA" sz="31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КОЗАЦЬКА </a:t>
            </a:r>
            <a:r>
              <a:rPr lang="uk-UA" sz="31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УКРАЇНА ПІСЛЯ ПОЛТАВСЬКОЇ БИТВИ</a:t>
            </a:r>
            <a:r>
              <a:rPr lang="uk-UA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uk-UA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uk-UA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/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rmAutofit fontScale="92500" lnSpcReduction="10000"/>
          </a:bodyPr>
          <a:lstStyle/>
          <a:p>
            <a:r>
              <a:rPr lang="uk-UA" b="1" dirty="0" smtClean="0"/>
              <a:t>1710 </a:t>
            </a:r>
            <a:r>
              <a:rPr lang="uk-UA" b="1" dirty="0"/>
              <a:t>р., 5 квітня </a:t>
            </a:r>
            <a:r>
              <a:rPr lang="uk-UA" dirty="0"/>
              <a:t>- обрання Пилипа Орлика гетьманом в еміграції. Прийняття «Пактів й конституцій законів і вольностей Війська Запорізького» (Конституції Пилипа Орлика)</a:t>
            </a:r>
          </a:p>
          <a:p>
            <a:endParaRPr lang="uk-UA" dirty="0"/>
          </a:p>
          <a:p>
            <a:r>
              <a:rPr lang="uk-UA" b="1" dirty="0"/>
              <a:t>1711 р., весна</a:t>
            </a:r>
            <a:r>
              <a:rPr lang="uk-UA" dirty="0"/>
              <a:t> - похід козацьких загонів Пилипа Орлика на Правобережну Україну.</a:t>
            </a:r>
          </a:p>
          <a:p>
            <a:endParaRPr lang="uk-UA" dirty="0"/>
          </a:p>
          <a:p>
            <a:r>
              <a:rPr lang="uk-UA" b="1" dirty="0"/>
              <a:t>1721 р., се</a:t>
            </a:r>
            <a:r>
              <a:rPr lang="en-US" b="1" dirty="0"/>
              <a:t>p</a:t>
            </a:r>
            <a:r>
              <a:rPr lang="uk-UA" b="1" dirty="0"/>
              <a:t>пень </a:t>
            </a:r>
            <a:r>
              <a:rPr lang="uk-UA" dirty="0"/>
              <a:t>- </a:t>
            </a:r>
            <a:r>
              <a:rPr lang="uk-UA" dirty="0" err="1"/>
              <a:t>Ніштадський</a:t>
            </a:r>
            <a:r>
              <a:rPr lang="uk-UA" dirty="0"/>
              <a:t> мирний договір між Росією та Швецією. </a:t>
            </a:r>
            <a:r>
              <a:rPr lang="uk-UA" dirty="0">
                <a:solidFill>
                  <a:srgbClr val="0070C0"/>
                </a:solidFill>
              </a:rPr>
              <a:t>Закінчення Північної війни.</a:t>
            </a:r>
          </a:p>
          <a:p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xmlns="" val="2278234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/>
          <a:lstStyle/>
          <a:p>
            <a:r>
              <a:rPr lang="uk-UA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ПЕТРО І</a:t>
            </a:r>
            <a:endParaRPr lang="uk-UA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47664" y="2060848"/>
            <a:ext cx="4752528" cy="41044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611605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274638"/>
            <a:ext cx="8712968" cy="922114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/>
          <a:lstStyle/>
          <a:p>
            <a:r>
              <a:rPr lang="uk-UA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Пилип Орлик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107504" y="1844824"/>
            <a:ext cx="8856984" cy="4608512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uk-UA" dirty="0" smtClean="0"/>
              <a:t>Після смерті гетьмана І. Мазепи та частина козаків, яка пішла з ним у вигнання, на козацькій раді </a:t>
            </a:r>
            <a:r>
              <a:rPr lang="uk-UA" b="1" dirty="0" smtClean="0">
                <a:solidFill>
                  <a:srgbClr val="0070C0"/>
                </a:solidFill>
              </a:rPr>
              <a:t>5 квітня 1710 р. в Бендерах (Молдавія) обрала собі керманича. Гетьманом став найближчий сподвижник I. Мазепи - генеральний писар </a:t>
            </a:r>
            <a:r>
              <a:rPr lang="uk-UA" b="1" dirty="0" smtClean="0">
                <a:solidFill>
                  <a:srgbClr val="FF0000"/>
                </a:solidFill>
              </a:rPr>
              <a:t>Пилип Орлик</a:t>
            </a:r>
            <a:r>
              <a:rPr lang="uk-UA" dirty="0" smtClean="0">
                <a:solidFill>
                  <a:srgbClr val="FF0000"/>
                </a:solidFill>
              </a:rPr>
              <a:t>.</a:t>
            </a:r>
          </a:p>
          <a:p>
            <a:r>
              <a:rPr lang="uk-UA" dirty="0" smtClean="0"/>
              <a:t>Діяльність П. Орлика на гетьманській посаді була спрямована на створення </a:t>
            </a:r>
            <a:r>
              <a:rPr lang="uk-UA" b="1" dirty="0" smtClean="0">
                <a:solidFill>
                  <a:srgbClr val="0070C0"/>
                </a:solidFill>
              </a:rPr>
              <a:t>антиросійської коаліції.</a:t>
            </a:r>
            <a:endParaRPr lang="uk-UA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03927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uk-UA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1.Гетьман Пилип Орлик. Уявний портрет.</a:t>
            </a:r>
            <a:br>
              <a:rPr lang="uk-UA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uk-UA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2. Булава Пилипа Орлика</a:t>
            </a:r>
            <a:r>
              <a:rPr lang="ru-R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uk-UA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7544" y="1772816"/>
            <a:ext cx="7776864" cy="36724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972819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/>
          <a:lstStyle/>
          <a:p>
            <a:r>
              <a:rPr lang="uk-UA" dirty="0" smtClean="0">
                <a:solidFill>
                  <a:srgbClr val="FF0000"/>
                </a:solidFill>
              </a:rPr>
              <a:t>Пилип Орлик та його Конституція</a:t>
            </a:r>
            <a:endParaRPr lang="uk-UA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179512" y="1600200"/>
            <a:ext cx="8856984" cy="4525963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/>
          <a:lstStyle/>
          <a:p>
            <a:r>
              <a:rPr lang="uk-UA" b="1" dirty="0" err="1" smtClean="0">
                <a:solidFill>
                  <a:srgbClr val="FF0000"/>
                </a:solidFill>
              </a:rPr>
              <a:t>Бендерська</a:t>
            </a:r>
            <a:r>
              <a:rPr lang="uk-UA" b="1" dirty="0" smtClean="0">
                <a:solidFill>
                  <a:srgbClr val="FF0000"/>
                </a:solidFill>
              </a:rPr>
              <a:t> Конституція</a:t>
            </a:r>
            <a:r>
              <a:rPr lang="uk-UA" dirty="0" smtClean="0"/>
              <a:t>, Пакти й Конституції прав і вольностей Війська Запорозького – перша європейська конституція в сучасному розумінні, </a:t>
            </a:r>
            <a:r>
              <a:rPr lang="uk-UA" b="1" dirty="0" smtClean="0">
                <a:solidFill>
                  <a:srgbClr val="FF0000"/>
                </a:solidFill>
              </a:rPr>
              <a:t>складена 5 (16) квітня 1710 р</a:t>
            </a:r>
            <a:r>
              <a:rPr lang="uk-UA" dirty="0" smtClean="0"/>
              <a:t>. при обранні гетьманом України П. Орлика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xmlns="" val="2011752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/>
          <a:lstStyle/>
          <a:p>
            <a:r>
              <a:rPr lang="uk-UA" dirty="0" smtClean="0">
                <a:solidFill>
                  <a:srgbClr val="FF0000"/>
                </a:solidFill>
              </a:rPr>
              <a:t>Кость Гордієнко</a:t>
            </a:r>
            <a:endParaRPr lang="uk-UA" dirty="0">
              <a:solidFill>
                <a:srgbClr val="FF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/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rmAutofit fontScale="77500" lnSpcReduction="20000"/>
          </a:bodyPr>
          <a:lstStyle/>
          <a:p>
            <a:r>
              <a:rPr lang="uk-UA" dirty="0" smtClean="0"/>
              <a:t>Народився на Полтавщині, навчався в Києво-Могилянській колегії.</a:t>
            </a:r>
          </a:p>
          <a:p>
            <a:r>
              <a:rPr lang="uk-UA" dirty="0" smtClean="0"/>
              <a:t>На початку 1702 р. був обраний кошовим отаманом Старої Січі. Перебуваючи на цій посаді , проводи незалежну політику, виступав проти зазіхань Московського уряду на Запоріжжя, очолював воєнні операції запорожців проти гарнізонів московських фортець, збудованих у межах території, що належали Війську запорізькому.</a:t>
            </a:r>
          </a:p>
          <a:p>
            <a:r>
              <a:rPr lang="uk-UA" dirty="0" smtClean="0"/>
              <a:t>На початку свого </a:t>
            </a:r>
            <a:r>
              <a:rPr lang="uk-UA" dirty="0" err="1" smtClean="0"/>
              <a:t>отамування</a:t>
            </a:r>
            <a:r>
              <a:rPr lang="uk-UA" dirty="0" smtClean="0"/>
              <a:t> був в опозиції до І.Мазепи через формально лояльну політику гетьмана до московського уряду. Проте потім підтримав І.Мазепу в боротьбі з Петром І. </a:t>
            </a:r>
          </a:p>
          <a:p>
            <a:r>
              <a:rPr lang="uk-UA" dirty="0" smtClean="0"/>
              <a:t>Після смерті І.Мазепи підтримував гетьмана П.Орлика, брав участь у створенні Конституції 1710 року.</a:t>
            </a:r>
            <a:endParaRPr lang="uk-UA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/>
          <a:lstStyle/>
          <a:p>
            <a:r>
              <a:rPr lang="uk-UA" dirty="0" smtClean="0">
                <a:solidFill>
                  <a:srgbClr val="FF0000"/>
                </a:solidFill>
              </a:rPr>
              <a:t>Конституція </a:t>
            </a:r>
            <a:r>
              <a:rPr lang="uk-UA" dirty="0">
                <a:solidFill>
                  <a:srgbClr val="FF0000"/>
                </a:solidFill>
              </a:rPr>
              <a:t>Пилипа Орлика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4997152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marL="0" indent="0">
              <a:buNone/>
            </a:pPr>
            <a:r>
              <a:rPr lang="uk-UA" sz="2000" dirty="0"/>
              <a:t>Під час козацької ради </a:t>
            </a:r>
            <a:r>
              <a:rPr lang="uk-UA" sz="2000" dirty="0">
                <a:solidFill>
                  <a:srgbClr val="0070C0"/>
                </a:solidFill>
              </a:rPr>
              <a:t>5 квітня 1710 р. було схвалено документ «Пакти й конституції законів і вольностей Війська Запорізького» (згодом цей документ назвали Конституцією Пилипа Орлика). </a:t>
            </a:r>
            <a:endParaRPr lang="uk-UA" sz="2000" dirty="0" smtClean="0">
              <a:solidFill>
                <a:srgbClr val="0070C0"/>
              </a:solidFill>
            </a:endParaRPr>
          </a:p>
          <a:p>
            <a:pPr marL="0" indent="0" algn="ctr">
              <a:buNone/>
            </a:pPr>
            <a:r>
              <a:rPr lang="uk-UA" sz="2200" dirty="0" smtClean="0"/>
              <a:t>	</a:t>
            </a:r>
            <a:r>
              <a:rPr lang="uk-UA" sz="2200" b="1" dirty="0" smtClean="0"/>
              <a:t>Основу </a:t>
            </a:r>
            <a:r>
              <a:rPr lang="uk-UA" sz="2200" b="1" dirty="0"/>
              <a:t>документа </a:t>
            </a:r>
            <a:r>
              <a:rPr lang="uk-UA" sz="2200" b="1" dirty="0" smtClean="0"/>
              <a:t>становила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uk-UA" sz="2100" dirty="0" smtClean="0"/>
              <a:t> угода між гетьманом і козацтвом, яке виступало від імені українського народу, про взаємні права та обов’язки. Це й відрізняло ухвалений документ від традиційних гетьманських статей, що базувалися на угодах між гетьманом і монархом-протектором. 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uk-UA" sz="2100" dirty="0" smtClean="0"/>
              <a:t>Уперше </a:t>
            </a:r>
            <a:r>
              <a:rPr lang="uk-UA" sz="2100" dirty="0"/>
              <a:t>новообраний гетьман укладав офіційну угоду зі своїми виборцями, чітко зазначаючи умови, за яких він отримував владу. </a:t>
            </a:r>
            <a:endParaRPr lang="uk-UA" sz="2100" dirty="0" smtClean="0"/>
          </a:p>
          <a:p>
            <a:pPr>
              <a:buFont typeface="Wingdings" panose="05000000000000000000" pitchFamily="2" charset="2"/>
              <a:buChar char="v"/>
            </a:pPr>
            <a:r>
              <a:rPr lang="uk-UA" sz="2100" dirty="0" smtClean="0"/>
              <a:t>Крім </a:t>
            </a:r>
            <a:r>
              <a:rPr lang="uk-UA" sz="2100" dirty="0"/>
              <a:t>того, обґрунтовувався державний лад України. </a:t>
            </a:r>
            <a:endParaRPr lang="uk-UA" sz="2100" dirty="0" smtClean="0"/>
          </a:p>
          <a:p>
            <a:pPr marL="0" indent="0">
              <a:buNone/>
            </a:pPr>
            <a:r>
              <a:rPr lang="uk-UA" sz="2100" dirty="0" smtClean="0">
                <a:solidFill>
                  <a:srgbClr val="FF0000"/>
                </a:solidFill>
              </a:rPr>
              <a:t>Саме </a:t>
            </a:r>
            <a:r>
              <a:rPr lang="uk-UA" sz="2100" dirty="0">
                <a:solidFill>
                  <a:srgbClr val="FF0000"/>
                </a:solidFill>
              </a:rPr>
              <a:t>тому цей документ вважають першою українською конституцією.</a:t>
            </a:r>
          </a:p>
        </p:txBody>
      </p:sp>
    </p:spTree>
    <p:extLst>
      <p:ext uri="{BB962C8B-B14F-4D97-AF65-F5344CB8AC3E}">
        <p14:creationId xmlns:p14="http://schemas.microsoft.com/office/powerpoint/2010/main" xmlns="" val="1815712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uk-UA" b="1" dirty="0" smtClean="0">
                <a:solidFill>
                  <a:srgbClr val="FF0000"/>
                </a:solidFill>
              </a:rPr>
              <a:t>Становище в Україні після Полтавської битви</a:t>
            </a:r>
            <a:endParaRPr lang="uk-UA" b="1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179512" y="1600200"/>
            <a:ext cx="8856984" cy="4853136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rmAutofit fontScale="70000" lnSpcReduction="20000"/>
          </a:bodyPr>
          <a:lstStyle/>
          <a:p>
            <a:pPr marL="0" indent="0" algn="ctr">
              <a:buNone/>
            </a:pPr>
            <a:r>
              <a:rPr lang="uk-UA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Гетьман </a:t>
            </a:r>
            <a:r>
              <a:rPr lang="uk-UA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Іван Скоропадський</a:t>
            </a:r>
            <a:endParaRPr lang="uk-UA" b="1" u="sng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buFont typeface="Wingdings" panose="05000000000000000000" pitchFamily="2" charset="2"/>
              <a:buChar char="q"/>
            </a:pPr>
            <a:r>
              <a:rPr lang="uk-UA" sz="3400" b="1" dirty="0" smtClean="0"/>
              <a:t>Поступово звужувалась влада гетьмана</a:t>
            </a:r>
            <a:r>
              <a:rPr lang="uk-UA" sz="3400" dirty="0" smtClean="0"/>
              <a:t>. 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uk-UA" sz="3400" dirty="0" smtClean="0"/>
              <a:t>Воєводи отримали право втручатися у внутрішні справи козацької України. 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uk-UA" sz="3400" dirty="0" smtClean="0"/>
              <a:t>Для нагляду за гетьманом був приставлений </a:t>
            </a:r>
            <a:r>
              <a:rPr lang="uk-UA" sz="3400" b="1" dirty="0" smtClean="0"/>
              <a:t>царський міністр-резидент </a:t>
            </a:r>
            <a:r>
              <a:rPr lang="uk-UA" sz="3400" dirty="0" smtClean="0"/>
              <a:t>(із 1710 р. їх було уже двоє). 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uk-UA" sz="3400" b="1" dirty="0" smtClean="0">
                <a:solidFill>
                  <a:srgbClr val="FF0000"/>
                </a:solidFill>
              </a:rPr>
              <a:t>Восени 1722 р. царський уряд створив Малоросійську колегію</a:t>
            </a:r>
          </a:p>
          <a:p>
            <a:pPr marL="0" indent="0">
              <a:buFont typeface="Wingdings" panose="05000000000000000000" pitchFamily="2" charset="2"/>
              <a:buChar char="q"/>
            </a:pPr>
            <a:r>
              <a:rPr lang="uk-UA" sz="3400" dirty="0" smtClean="0"/>
              <a:t>У Глухові – новій гетьманській резиденції – було розміщено 2 полки російської армії (1708 -1722). 	</a:t>
            </a:r>
          </a:p>
          <a:p>
            <a:pPr marL="0" indent="538163">
              <a:buNone/>
            </a:pPr>
            <a:r>
              <a:rPr lang="uk-UA" sz="3400" b="1" dirty="0" smtClean="0"/>
              <a:t>Діяльність  І. Скоропадського була дуже обмеженою</a:t>
            </a:r>
            <a:r>
              <a:rPr lang="uk-UA" sz="3400" dirty="0" smtClean="0"/>
              <a:t>. Він усіляко намагався засвідчити свою вірність цареві. Це допомогло йому утримувати гетьманську владу, разом із тим Скоропадський проявляв порядність, і в міру своїх сил намагався захистити українську автономію.</a:t>
            </a:r>
          </a:p>
        </p:txBody>
      </p:sp>
    </p:spTree>
    <p:extLst>
      <p:ext uri="{BB962C8B-B14F-4D97-AF65-F5344CB8AC3E}">
        <p14:creationId xmlns:p14="http://schemas.microsoft.com/office/powerpoint/2010/main" xmlns="" val="3397234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uk-UA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Перша Малоросійська колегія</a:t>
            </a:r>
            <a:br>
              <a:rPr lang="uk-UA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uk-UA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1722-1727</a:t>
            </a:r>
            <a:endParaRPr lang="uk-UA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179512" y="1600200"/>
            <a:ext cx="8784976" cy="5069160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q"/>
            </a:pPr>
            <a:r>
              <a:rPr lang="uk-UA" dirty="0" smtClean="0"/>
              <a:t>Всю владу в Гетьманщині перебрала на себе </a:t>
            </a:r>
            <a:r>
              <a:rPr lang="uk-UA" b="1" dirty="0" smtClean="0"/>
              <a:t>Малоросійська колегія </a:t>
            </a:r>
            <a:r>
              <a:rPr lang="uk-UA" dirty="0" smtClean="0"/>
              <a:t>у складі </a:t>
            </a:r>
            <a:r>
              <a:rPr lang="uk-UA" b="1" dirty="0" smtClean="0">
                <a:solidFill>
                  <a:srgbClr val="FF0000"/>
                </a:solidFill>
              </a:rPr>
              <a:t>шести російських офіцерів на чолі з бригадиром </a:t>
            </a:r>
            <a:r>
              <a:rPr lang="uk-UA" b="1" dirty="0" err="1" smtClean="0">
                <a:solidFill>
                  <a:srgbClr val="FF0000"/>
                </a:solidFill>
              </a:rPr>
              <a:t>С.Вельяміновим</a:t>
            </a:r>
            <a:r>
              <a:rPr lang="uk-UA" dirty="0" smtClean="0"/>
              <a:t>; її діяльність руйнувала українську державність. 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uk-UA" dirty="0" smtClean="0"/>
              <a:t>МК приймала від населення скарги на українські суди, контролювала фінанси, стежила за відносинами козацтва і старшини. </a:t>
            </a:r>
            <a:r>
              <a:rPr lang="uk-UA" b="1" dirty="0" smtClean="0"/>
              <a:t>Це все поглиблювало прірву між українською елітою та народом. </a:t>
            </a:r>
            <a:endParaRPr lang="uk-UA" b="1" dirty="0"/>
          </a:p>
        </p:txBody>
      </p:sp>
    </p:spTree>
    <p:extLst>
      <p:ext uri="{BB962C8B-B14F-4D97-AF65-F5344CB8AC3E}">
        <p14:creationId xmlns:p14="http://schemas.microsoft.com/office/powerpoint/2010/main" xmlns="" val="402528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uk-UA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Павло </a:t>
            </a:r>
            <a:r>
              <a:rPr lang="uk-UA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Полуботок </a:t>
            </a:r>
            <a:br>
              <a:rPr lang="uk-UA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uk-UA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наказний гетьман (1722-1723)</a:t>
            </a:r>
            <a:endParaRPr lang="uk-UA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107504" y="1600200"/>
            <a:ext cx="8856984" cy="4853136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rmAutofit fontScale="92500" lnSpcReduction="20000"/>
          </a:bodyPr>
          <a:lstStyle/>
          <a:p>
            <a:pPr marL="0" indent="542925">
              <a:buNone/>
            </a:pPr>
            <a:r>
              <a:rPr lang="uk-UA" dirty="0" smtClean="0"/>
              <a:t>Після смерті Скоропадського Петро І </a:t>
            </a:r>
            <a:r>
              <a:rPr lang="uk-UA" u="sng" dirty="0" smtClean="0">
                <a:solidFill>
                  <a:srgbClr val="FF0000"/>
                </a:solidFill>
              </a:rPr>
              <a:t>заборонив вибори нового гетьмана</a:t>
            </a:r>
            <a:r>
              <a:rPr lang="uk-UA" dirty="0" smtClean="0"/>
              <a:t>. </a:t>
            </a:r>
          </a:p>
          <a:p>
            <a:r>
              <a:rPr lang="uk-UA" b="1" dirty="0" smtClean="0"/>
              <a:t>Наказним гетьманом у 1722-1723 </a:t>
            </a:r>
            <a:r>
              <a:rPr lang="uk-UA" b="1" dirty="0" smtClean="0"/>
              <a:t>рр. </a:t>
            </a:r>
            <a:r>
              <a:rPr lang="uk-UA" b="1" dirty="0" smtClean="0"/>
              <a:t>був чернігівський полковник, палкий поборник української автономії </a:t>
            </a:r>
            <a:r>
              <a:rPr lang="uk-UA" b="1" u="sng" dirty="0" err="1" smtClean="0">
                <a:solidFill>
                  <a:srgbClr val="FF0000"/>
                </a:solidFill>
              </a:rPr>
              <a:t>П.Полуботок</a:t>
            </a:r>
            <a:endParaRPr lang="uk-UA" b="1" u="sng" dirty="0" smtClean="0">
              <a:solidFill>
                <a:srgbClr val="FF0000"/>
              </a:solidFill>
            </a:endParaRPr>
          </a:p>
          <a:p>
            <a:pPr>
              <a:buFont typeface="Wingdings" panose="05000000000000000000" pitchFamily="2" charset="2"/>
              <a:buChar char="q"/>
            </a:pPr>
            <a:r>
              <a:rPr lang="uk-UA" dirty="0" smtClean="0"/>
              <a:t>Згуртував навколо себе старшинську опозицію, 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uk-UA" dirty="0" smtClean="0"/>
              <a:t>розпочав судову реформу (зробив Генеральний суд колегіальним, установив порядок подання апеляцій), 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uk-UA" dirty="0" smtClean="0"/>
              <a:t>розгорнув боротьбу з хабарництвом; 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uk-UA" dirty="0" smtClean="0"/>
              <a:t>звертався із скаргами в сенат на порушення МК українських законів і традицій, 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uk-UA" dirty="0" smtClean="0"/>
              <a:t>наполягав на дозволі провести вибори нового гетьмана.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xmlns="" val="3463055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/>
          <a:lstStyle/>
          <a:p>
            <a:r>
              <a:rPr lang="uk-UA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Павло </a:t>
            </a:r>
            <a:r>
              <a:rPr lang="uk-UA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Полоуботок</a:t>
            </a:r>
            <a:endParaRPr lang="uk-UA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63688" y="1700808"/>
            <a:ext cx="5616624" cy="4320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607033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uk-UA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Павло Полуботок </a:t>
            </a:r>
            <a:br>
              <a:rPr lang="uk-UA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uk-UA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наказний гетьман (1722-1723)</a:t>
            </a:r>
            <a:endParaRPr lang="uk-UA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/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rmAutofit lnSpcReduction="10000"/>
          </a:bodyPr>
          <a:lstStyle/>
          <a:p>
            <a:pPr marL="0" indent="538163">
              <a:buNone/>
            </a:pPr>
            <a:r>
              <a:rPr lang="uk-UA" b="1" dirty="0" smtClean="0"/>
              <a:t>У серпні 1723 </a:t>
            </a:r>
            <a:r>
              <a:rPr lang="uk-UA" dirty="0" smtClean="0"/>
              <a:t>р. представники старшинської опозиції в козацькому таборі на р. </a:t>
            </a:r>
            <a:r>
              <a:rPr lang="uk-UA" dirty="0" err="1" smtClean="0"/>
              <a:t>Коломак</a:t>
            </a:r>
            <a:r>
              <a:rPr lang="uk-UA" dirty="0" smtClean="0"/>
              <a:t> </a:t>
            </a:r>
            <a:r>
              <a:rPr lang="uk-UA" b="1" dirty="0" smtClean="0"/>
              <a:t>склали «Коломацькі чолобитні</a:t>
            </a:r>
            <a:r>
              <a:rPr lang="uk-UA" dirty="0" smtClean="0"/>
              <a:t>» на ім’я царя, у яких вимагали скасувати запроваджені  МК податки й дати дозвіл на вибори нового гетьмана. Коли ці чолобитні отримав Петро І, то </a:t>
            </a:r>
            <a:r>
              <a:rPr lang="uk-UA" b="1" dirty="0" smtClean="0"/>
              <a:t>наказав ув’язнити Полуботка і 15 опозиційних українських старшин.</a:t>
            </a:r>
            <a:r>
              <a:rPr lang="uk-UA" dirty="0" smtClean="0"/>
              <a:t> У 1724 р. Полуботок у в’язниці помер. Після цього обирати </a:t>
            </a:r>
            <a:r>
              <a:rPr lang="uk-UA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нового гетьмана не дозволили.</a:t>
            </a:r>
            <a:endParaRPr lang="uk-UA" b="1" u="sng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32794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uk-UA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Гетьман Данило Апостол </a:t>
            </a:r>
            <a:br>
              <a:rPr lang="uk-UA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uk-UA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(1727-1734)</a:t>
            </a:r>
            <a:endParaRPr lang="uk-UA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/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uk-UA" dirty="0" smtClean="0"/>
              <a:t>Зростання невдоволення діяльністю МК </a:t>
            </a:r>
          </a:p>
          <a:p>
            <a:r>
              <a:rPr lang="uk-UA" dirty="0" smtClean="0"/>
              <a:t> загроза нової війни з Туреччиною </a:t>
            </a:r>
            <a:r>
              <a:rPr lang="uk-UA" b="1" dirty="0" smtClean="0"/>
              <a:t>спричинили її скасування в 1727 </a:t>
            </a:r>
            <a:r>
              <a:rPr lang="uk-UA" dirty="0" smtClean="0"/>
              <a:t>р. і повне пом'якшення російської політики в українському питанні – </a:t>
            </a:r>
            <a:r>
              <a:rPr lang="uk-UA" b="1" dirty="0" smtClean="0"/>
              <a:t>було дано дозвіл проведення виборів гетьмана</a:t>
            </a:r>
            <a:r>
              <a:rPr lang="uk-UA" dirty="0" smtClean="0"/>
              <a:t>. Ним став 73-річний миргородський полковник </a:t>
            </a:r>
            <a:r>
              <a:rPr lang="uk-UA" u="sng" dirty="0" smtClean="0">
                <a:solidFill>
                  <a:srgbClr val="FF0000"/>
                </a:solidFill>
              </a:rPr>
              <a:t>Данило Апостол</a:t>
            </a:r>
            <a:r>
              <a:rPr lang="uk-UA" dirty="0" smtClean="0"/>
              <a:t>. Діяльність гетьмана визначалася «</a:t>
            </a:r>
            <a:r>
              <a:rPr lang="uk-UA" b="1" u="sng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Рішительними</a:t>
            </a:r>
            <a:r>
              <a:rPr lang="uk-UA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пунктами</a:t>
            </a:r>
            <a:r>
              <a:rPr lang="uk-UA" dirty="0" smtClean="0"/>
              <a:t>»</a:t>
            </a:r>
            <a:endParaRPr lang="uk-UA" dirty="0"/>
          </a:p>
        </p:txBody>
      </p:sp>
      <p:sp>
        <p:nvSpPr>
          <p:cNvPr id="4" name="Стрелка вправо 3"/>
          <p:cNvSpPr/>
          <p:nvPr/>
        </p:nvSpPr>
        <p:spPr>
          <a:xfrm>
            <a:off x="7020272" y="2204864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</p:spTree>
    <p:extLst>
      <p:ext uri="{BB962C8B-B14F-4D97-AF65-F5344CB8AC3E}">
        <p14:creationId xmlns:p14="http://schemas.microsoft.com/office/powerpoint/2010/main" xmlns="" val="737307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/>
          <a:lstStyle/>
          <a:p>
            <a:r>
              <a:rPr lang="uk-UA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Данило Апостол</a:t>
            </a:r>
            <a:endParaRPr lang="uk-UA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67744" y="1916832"/>
            <a:ext cx="4392488" cy="4752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860957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marL="342900" lvl="0" indent="-342900">
              <a:spcBef>
                <a:spcPct val="20000"/>
              </a:spcBef>
            </a:pPr>
            <a:r>
              <a:rPr lang="uk-UA" sz="3200" dirty="0" smtClean="0">
                <a:solidFill>
                  <a:prstClr val="black"/>
                </a:solidFill>
                <a:ea typeface="+mn-ea"/>
                <a:cs typeface="+mn-cs"/>
              </a:rPr>
              <a:t/>
            </a:r>
            <a:br>
              <a:rPr lang="uk-UA" sz="3200" dirty="0" smtClean="0">
                <a:solidFill>
                  <a:prstClr val="black"/>
                </a:solidFill>
                <a:ea typeface="+mn-ea"/>
                <a:cs typeface="+mn-cs"/>
              </a:rPr>
            </a:br>
            <a:r>
              <a:rPr lang="uk-UA" sz="4000" dirty="0" smtClean="0">
                <a:solidFill>
                  <a:srgbClr val="FF0000"/>
                </a:solidFill>
                <a:ea typeface="+mn-ea"/>
                <a:cs typeface="+mn-cs"/>
              </a:rPr>
              <a:t>Основні положення</a:t>
            </a:r>
            <a:br>
              <a:rPr lang="uk-UA" sz="4000" dirty="0" smtClean="0">
                <a:solidFill>
                  <a:srgbClr val="FF0000"/>
                </a:solidFill>
                <a:ea typeface="+mn-ea"/>
                <a:cs typeface="+mn-cs"/>
              </a:rPr>
            </a:br>
            <a:r>
              <a:rPr lang="uk-UA" sz="4000" dirty="0" smtClean="0">
                <a:solidFill>
                  <a:srgbClr val="FF0000"/>
                </a:solidFill>
                <a:ea typeface="+mn-ea"/>
                <a:cs typeface="+mn-cs"/>
              </a:rPr>
              <a:t>«</a:t>
            </a:r>
            <a:r>
              <a:rPr lang="uk-UA" sz="4000" b="1" u="sng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rPr>
              <a:t>Рішительних</a:t>
            </a:r>
            <a:r>
              <a:rPr lang="uk-UA" sz="4000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rPr>
              <a:t> пунктів</a:t>
            </a:r>
            <a:r>
              <a:rPr lang="uk-UA" sz="4000" dirty="0" smtClean="0">
                <a:solidFill>
                  <a:srgbClr val="FF0000"/>
                </a:solidFill>
                <a:ea typeface="+mn-ea"/>
                <a:cs typeface="+mn-cs"/>
              </a:rPr>
              <a:t>»</a:t>
            </a:r>
            <a:r>
              <a:rPr lang="uk-UA" sz="4000" dirty="0">
                <a:solidFill>
                  <a:srgbClr val="FF0000"/>
                </a:solidFill>
                <a:ea typeface="+mn-ea"/>
                <a:cs typeface="+mn-cs"/>
              </a:rPr>
              <a:t/>
            </a:r>
            <a:br>
              <a:rPr lang="uk-UA" sz="4000" dirty="0">
                <a:solidFill>
                  <a:srgbClr val="FF0000"/>
                </a:solidFill>
                <a:ea typeface="+mn-ea"/>
                <a:cs typeface="+mn-cs"/>
              </a:rPr>
            </a:br>
            <a:endParaRPr lang="uk-UA" sz="4000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/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rmAutofit fontScale="85000" lnSpcReduction="20000"/>
          </a:bodyPr>
          <a:lstStyle/>
          <a:p>
            <a:pPr>
              <a:buFont typeface="Wingdings" panose="05000000000000000000" pitchFamily="2" charset="2"/>
              <a:buChar char="q"/>
            </a:pPr>
            <a:r>
              <a:rPr lang="uk-UA" dirty="0" smtClean="0"/>
              <a:t>Дозвіл </a:t>
            </a:r>
            <a:r>
              <a:rPr lang="uk-UA" b="1" dirty="0" smtClean="0"/>
              <a:t>обирати гетьмана</a:t>
            </a:r>
            <a:r>
              <a:rPr lang="uk-UA" dirty="0" smtClean="0"/>
              <a:t>, але за згодою царя;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uk-UA" dirty="0" smtClean="0"/>
              <a:t>Гетьманщину повернуто з відання Сенату </a:t>
            </a:r>
            <a:r>
              <a:rPr lang="uk-UA" b="1" dirty="0" smtClean="0"/>
              <a:t>під юрисдикцію Міністерства закордонних справ</a:t>
            </a:r>
            <a:r>
              <a:rPr lang="uk-UA" dirty="0" smtClean="0"/>
              <a:t>;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uk-UA" b="1" dirty="0" smtClean="0"/>
              <a:t>Зменшення кількості російських  військових</a:t>
            </a:r>
            <a:r>
              <a:rPr lang="uk-UA" dirty="0" smtClean="0"/>
              <a:t>, розташованих на території України;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uk-UA" dirty="0" smtClean="0"/>
              <a:t>Гетьман </a:t>
            </a:r>
            <a:r>
              <a:rPr lang="uk-UA" b="1" dirty="0" smtClean="0"/>
              <a:t>не має права без дозволу царя на зовнішню політику </a:t>
            </a:r>
            <a:r>
              <a:rPr lang="uk-UA" dirty="0" smtClean="0"/>
              <a:t>та карати смертю старшину;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uk-UA" b="1" dirty="0" smtClean="0"/>
              <a:t>До складу генерального суду вводяться російські представники;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uk-UA" b="1" dirty="0" smtClean="0"/>
              <a:t>Генеральну старшину і полковників із 2-3 кандидатів затверджує ца</a:t>
            </a:r>
            <a:r>
              <a:rPr lang="uk-UA" dirty="0" smtClean="0"/>
              <a:t>р, а не гетьман;</a:t>
            </a:r>
            <a:endParaRPr lang="uk-UA" dirty="0"/>
          </a:p>
          <a:p>
            <a:pPr>
              <a:buFont typeface="Wingdings" panose="05000000000000000000" pitchFamily="2" charset="2"/>
              <a:buChar char="q"/>
            </a:pPr>
            <a:r>
              <a:rPr lang="uk-UA" b="1" dirty="0" smtClean="0"/>
              <a:t>Скасування податків запроваджених МК.</a:t>
            </a:r>
          </a:p>
          <a:p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xmlns="" val="1419624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uk-UA" sz="4000" dirty="0">
                <a:solidFill>
                  <a:srgbClr val="FF0000"/>
                </a:solidFill>
              </a:rPr>
              <a:t>Гетьман Данило Апостол </a:t>
            </a:r>
            <a:br>
              <a:rPr lang="uk-UA" sz="4000" dirty="0">
                <a:solidFill>
                  <a:srgbClr val="FF0000"/>
                </a:solidFill>
              </a:rPr>
            </a:br>
            <a:r>
              <a:rPr lang="uk-UA" sz="4000" dirty="0">
                <a:solidFill>
                  <a:srgbClr val="FF0000"/>
                </a:solidFill>
              </a:rPr>
              <a:t>(1727-1734)</a:t>
            </a:r>
            <a:endParaRPr lang="uk-UA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107504" y="1600200"/>
            <a:ext cx="8928992" cy="5141168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rmAutofit fontScale="92500" lnSpcReduction="10000"/>
          </a:bodyPr>
          <a:lstStyle/>
          <a:p>
            <a:pPr marL="0" indent="627063">
              <a:buNone/>
              <a:tabLst>
                <a:tab pos="627063" algn="l"/>
              </a:tabLst>
            </a:pPr>
            <a:r>
              <a:rPr lang="uk-UA" dirty="0" smtClean="0"/>
              <a:t>Гетьман рішуче взявся за </a:t>
            </a:r>
            <a:r>
              <a:rPr lang="uk-UA" b="1" dirty="0" smtClean="0"/>
              <a:t>відновлення автономії</a:t>
            </a:r>
            <a:r>
              <a:rPr lang="uk-UA" dirty="0" smtClean="0"/>
              <a:t>: </a:t>
            </a:r>
          </a:p>
          <a:p>
            <a:pPr>
              <a:buFont typeface="Wingdings" panose="05000000000000000000" pitchFamily="2" charset="2"/>
              <a:buChar char="q"/>
              <a:tabLst>
                <a:tab pos="627063" algn="l"/>
              </a:tabLst>
            </a:pPr>
            <a:r>
              <a:rPr lang="uk-UA" dirty="0" smtClean="0"/>
              <a:t>призначив на полковничі посади своїх прихильників;</a:t>
            </a:r>
          </a:p>
          <a:p>
            <a:pPr>
              <a:buFont typeface="Wingdings" panose="05000000000000000000" pitchFamily="2" charset="2"/>
              <a:buChar char="q"/>
              <a:tabLst>
                <a:tab pos="627063" algn="l"/>
              </a:tabLst>
            </a:pPr>
            <a:r>
              <a:rPr lang="uk-UA" dirty="0" smtClean="0"/>
              <a:t>провів заходи для впорядкування старшинського землеволодіння та вироблення тогочасного бюджету Гетьманщини;</a:t>
            </a:r>
          </a:p>
          <a:p>
            <a:pPr>
              <a:buFont typeface="Wingdings" panose="05000000000000000000" pitchFamily="2" charset="2"/>
              <a:buChar char="q"/>
              <a:tabLst>
                <a:tab pos="627063" algn="l"/>
              </a:tabLst>
            </a:pPr>
            <a:r>
              <a:rPr lang="uk-UA" dirty="0" smtClean="0"/>
              <a:t>упорядкував українську торгівлю, підпорядкував гетьманській владі Київ, реорганізував судову систему,  в 1728 р. розпочав створювати звід законів «Права, за якими судиться малоросійський народ»</a:t>
            </a:r>
          </a:p>
          <a:p>
            <a:pPr>
              <a:buFont typeface="Wingdings" panose="05000000000000000000" pitchFamily="2" charset="2"/>
              <a:buChar char="q"/>
              <a:tabLst>
                <a:tab pos="627063" algn="l"/>
              </a:tabLst>
            </a:pPr>
            <a:r>
              <a:rPr lang="uk-UA" b="1" i="1" dirty="0" smtClean="0"/>
              <a:t>добився дозволу на повернення запорожців із володінь кримських татар в Олешках і заснування ними </a:t>
            </a:r>
            <a:r>
              <a:rPr lang="uk-UA" b="1" i="1" dirty="0" smtClean="0">
                <a:solidFill>
                  <a:srgbClr val="FF0000"/>
                </a:solidFill>
              </a:rPr>
              <a:t>Нової Січі на р. Підпільній (1734 -1755 рр.)</a:t>
            </a:r>
          </a:p>
          <a:p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xmlns="" val="1814541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/>
          <a:lstStyle/>
          <a:p>
            <a:r>
              <a:rPr lang="uk-UA" dirty="0" smtClean="0">
                <a:solidFill>
                  <a:srgbClr val="FF0000"/>
                </a:solidFill>
              </a:rPr>
              <a:t>Пилип Орлик</a:t>
            </a:r>
            <a:endParaRPr lang="uk-UA" dirty="0">
              <a:solidFill>
                <a:srgbClr val="FF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/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rmAutofit fontScale="92500" lnSpcReduction="10000"/>
          </a:bodyPr>
          <a:lstStyle/>
          <a:p>
            <a:r>
              <a:rPr lang="uk-UA" dirty="0" smtClean="0"/>
              <a:t>Після смерті Мазепи був обраний гетьманом. Став автором першої української Конституції – документа, що мав назву </a:t>
            </a:r>
            <a:r>
              <a:rPr lang="uk-UA" dirty="0" err="1" smtClean="0"/>
              <a:t>“Пакти</a:t>
            </a:r>
            <a:r>
              <a:rPr lang="uk-UA" dirty="0" smtClean="0"/>
              <a:t> й Конституції прав і вільностей  Запорізького війська ” (1710 р.).</a:t>
            </a:r>
          </a:p>
          <a:p>
            <a:r>
              <a:rPr lang="uk-UA" dirty="0" smtClean="0"/>
              <a:t>1707 р. обійняв посаду генерального писаря. Був вірним Мазепі тому разом з ним і покинув Україну. До кінця свого життя залишався в еміграції, ведучи переговори з Швецією і Туреччиною з метою звільнення України і навіть здійснюючи походи на українські землі.</a:t>
            </a:r>
          </a:p>
          <a:p>
            <a:r>
              <a:rPr lang="uk-UA" dirty="0" smtClean="0"/>
              <a:t>Помер Пилип Орлик в 1742 році у Молдавії.</a:t>
            </a:r>
            <a:endParaRPr lang="uk-UA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/>
          <a:lstStyle/>
          <a:p>
            <a:r>
              <a:rPr lang="uk-UA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Нова Січ</a:t>
            </a:r>
            <a:endParaRPr lang="uk-UA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251520" y="1600200"/>
            <a:ext cx="8712968" cy="5069160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rmAutofit fontScale="92500" lnSpcReduction="10000"/>
          </a:bodyPr>
          <a:lstStyle/>
          <a:p>
            <a:pPr marL="0" indent="534988">
              <a:buNone/>
            </a:pPr>
            <a:r>
              <a:rPr lang="uk-UA" dirty="0"/>
              <a:t>Після знищення за наказом Петра І у 1709 р, Запорозької Січі (так званої Старої або </a:t>
            </a:r>
            <a:r>
              <a:rPr lang="uk-UA" b="1" dirty="0" smtClean="0">
                <a:solidFill>
                  <a:srgbClr val="FF0000"/>
                </a:solidFill>
              </a:rPr>
              <a:t>Чортомлицької </a:t>
            </a:r>
            <a:r>
              <a:rPr lang="uk-UA" b="1" dirty="0">
                <a:solidFill>
                  <a:srgbClr val="FF0000"/>
                </a:solidFill>
              </a:rPr>
              <a:t>Січі</a:t>
            </a:r>
            <a:r>
              <a:rPr lang="uk-UA" dirty="0"/>
              <a:t>), значна частина козаків, рятуючись від переслідувань царського уряду, </a:t>
            </a:r>
            <a:r>
              <a:rPr lang="uk-UA" b="1" dirty="0"/>
              <a:t>змушена була переселитися у татарські </a:t>
            </a:r>
            <a:r>
              <a:rPr lang="uk-UA" b="1" dirty="0" smtClean="0"/>
              <a:t>володіння </a:t>
            </a:r>
            <a:r>
              <a:rPr lang="uk-UA" b="1" dirty="0" smtClean="0">
                <a:solidFill>
                  <a:srgbClr val="FF0000"/>
                </a:solidFill>
              </a:rPr>
              <a:t>(</a:t>
            </a:r>
            <a:r>
              <a:rPr lang="uk-UA" b="1" dirty="0" err="1" smtClean="0">
                <a:solidFill>
                  <a:srgbClr val="FF0000"/>
                </a:solidFill>
              </a:rPr>
              <a:t>Кам</a:t>
            </a:r>
            <a:r>
              <a:rPr lang="en-US" b="1" dirty="0" smtClean="0">
                <a:solidFill>
                  <a:srgbClr val="FF0000"/>
                </a:solidFill>
              </a:rPr>
              <a:t>’</a:t>
            </a:r>
            <a:r>
              <a:rPr lang="uk-UA" b="1" dirty="0" err="1" smtClean="0">
                <a:solidFill>
                  <a:srgbClr val="FF0000"/>
                </a:solidFill>
              </a:rPr>
              <a:t>янська</a:t>
            </a:r>
            <a:r>
              <a:rPr lang="uk-UA" b="1" dirty="0" smtClean="0">
                <a:solidFill>
                  <a:srgbClr val="FF0000"/>
                </a:solidFill>
              </a:rPr>
              <a:t> </a:t>
            </a:r>
            <a:r>
              <a:rPr lang="uk-UA" b="1" dirty="0" smtClean="0"/>
              <a:t>та </a:t>
            </a:r>
            <a:r>
              <a:rPr lang="uk-UA" b="1" dirty="0" err="1" smtClean="0">
                <a:solidFill>
                  <a:srgbClr val="FF0000"/>
                </a:solidFill>
              </a:rPr>
              <a:t>Олешківська</a:t>
            </a:r>
            <a:r>
              <a:rPr lang="uk-UA" b="1" dirty="0" smtClean="0">
                <a:solidFill>
                  <a:srgbClr val="FF0000"/>
                </a:solidFill>
              </a:rPr>
              <a:t> Січі</a:t>
            </a:r>
            <a:r>
              <a:rPr lang="uk-UA" b="1" dirty="0" smtClean="0"/>
              <a:t>). </a:t>
            </a:r>
          </a:p>
          <a:p>
            <a:pPr marL="0" lvl="0" indent="538163">
              <a:buNone/>
            </a:pPr>
            <a:r>
              <a:rPr lang="uk-UA" dirty="0" smtClean="0"/>
              <a:t>Важке </a:t>
            </a:r>
            <a:r>
              <a:rPr lang="uk-UA" dirty="0"/>
              <a:t>економічне становище, переслідування з боку татар, </a:t>
            </a:r>
            <a:r>
              <a:rPr lang="uk-UA" b="1" dirty="0"/>
              <a:t>змушували запорожців клопотати перед російським урядом про дозвіл на повернення в Україну</a:t>
            </a:r>
            <a:r>
              <a:rPr lang="uk-UA" b="1" dirty="0" smtClean="0"/>
              <a:t>.</a:t>
            </a:r>
            <a:r>
              <a:rPr lang="uk-UA" b="1" dirty="0">
                <a:solidFill>
                  <a:prstClr val="black"/>
                </a:solidFill>
              </a:rPr>
              <a:t> </a:t>
            </a:r>
            <a:r>
              <a:rPr lang="uk-UA" dirty="0">
                <a:solidFill>
                  <a:prstClr val="black"/>
                </a:solidFill>
              </a:rPr>
              <a:t>31 серпня (с. с.) 1733 р. уряд імператриці Анни </a:t>
            </a:r>
            <a:r>
              <a:rPr lang="uk-UA" dirty="0" err="1">
                <a:solidFill>
                  <a:prstClr val="black"/>
                </a:solidFill>
              </a:rPr>
              <a:t>Іоаннівни</a:t>
            </a:r>
            <a:r>
              <a:rPr lang="uk-UA" dirty="0">
                <a:solidFill>
                  <a:prstClr val="black"/>
                </a:solidFill>
              </a:rPr>
              <a:t> надіслав на Січ грамоту, якою "</a:t>
            </a:r>
            <a:r>
              <a:rPr lang="uk-UA" dirty="0" err="1">
                <a:solidFill>
                  <a:prstClr val="black"/>
                </a:solidFill>
              </a:rPr>
              <a:t>всемиловестивейше</a:t>
            </a:r>
            <a:r>
              <a:rPr lang="uk-UA" dirty="0">
                <a:solidFill>
                  <a:prstClr val="black"/>
                </a:solidFill>
              </a:rPr>
              <a:t> </a:t>
            </a:r>
            <a:r>
              <a:rPr lang="uk-UA" dirty="0" err="1">
                <a:solidFill>
                  <a:prstClr val="black"/>
                </a:solidFill>
              </a:rPr>
              <a:t>отпушал</a:t>
            </a:r>
            <a:r>
              <a:rPr lang="uk-UA" dirty="0">
                <a:solidFill>
                  <a:prstClr val="black"/>
                </a:solidFill>
              </a:rPr>
              <a:t>" запорожцям усі їхні попередні провини перед російською короною та </a:t>
            </a:r>
            <a:r>
              <a:rPr lang="uk-UA" b="1" dirty="0">
                <a:solidFill>
                  <a:prstClr val="black"/>
                </a:solidFill>
              </a:rPr>
              <a:t>дозволяв повернутися на землі Вольностей Запорозьких</a:t>
            </a:r>
            <a:r>
              <a:rPr lang="uk-UA" dirty="0">
                <a:solidFill>
                  <a:prstClr val="black"/>
                </a:solidFill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xmlns="" val="1841786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/>
          <a:lstStyle/>
          <a:p>
            <a:r>
              <a:rPr lang="uk-UA" dirty="0" smtClean="0">
                <a:solidFill>
                  <a:srgbClr val="FF0000"/>
                </a:solidFill>
              </a:rPr>
              <a:t>Нова Січ (</a:t>
            </a:r>
            <a:r>
              <a:rPr lang="uk-UA" dirty="0" err="1" smtClean="0">
                <a:solidFill>
                  <a:srgbClr val="FF0000"/>
                </a:solidFill>
              </a:rPr>
              <a:t>Підпільненська</a:t>
            </a:r>
            <a:r>
              <a:rPr lang="uk-UA" dirty="0" smtClean="0">
                <a:solidFill>
                  <a:srgbClr val="FF0000"/>
                </a:solidFill>
              </a:rPr>
              <a:t>)</a:t>
            </a:r>
            <a:endParaRPr lang="uk-UA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323528" y="1600200"/>
            <a:ext cx="8280920" cy="4525963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rmAutofit fontScale="85000" lnSpcReduction="10000"/>
          </a:bodyPr>
          <a:lstStyle/>
          <a:p>
            <a:pPr marL="0" indent="538163">
              <a:buNone/>
            </a:pPr>
            <a:r>
              <a:rPr lang="uk-UA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1734 р</a:t>
            </a:r>
            <a:r>
              <a:rPr lang="uk-UA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., </a:t>
            </a:r>
            <a:r>
              <a:rPr lang="uk-UA" dirty="0" smtClean="0"/>
              <a:t>у зв'язку з необхідністю зміцнення південних кордонів Російської імперії,  між Росією і Туреччиною, стосунки загострилися до вибухонебезпечної межі, такий дозвіл козаки отримали. </a:t>
            </a:r>
            <a:r>
              <a:rPr lang="uk-UA" b="1" dirty="0" smtClean="0">
                <a:solidFill>
                  <a:srgbClr val="FF0000"/>
                </a:solidFill>
              </a:rPr>
              <a:t>Для заснування Нової Січі </a:t>
            </a:r>
            <a:r>
              <a:rPr lang="uk-UA" dirty="0" smtClean="0"/>
              <a:t>було обрано місце, розташоване за 5 км. від Чортомлицької (Старої) Січі, </a:t>
            </a:r>
            <a:r>
              <a:rPr lang="uk-UA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 березі р. Підпільної </a:t>
            </a:r>
            <a:r>
              <a:rPr lang="uk-UA" dirty="0" smtClean="0"/>
              <a:t>(притока Дніпра).</a:t>
            </a:r>
          </a:p>
          <a:p>
            <a:pPr marL="0" indent="538163">
              <a:buNone/>
            </a:pPr>
            <a:r>
              <a:rPr lang="uk-UA" dirty="0" smtClean="0"/>
              <a:t>На Січі сформувалась власна адміністративно-територіальна та військова система. </a:t>
            </a:r>
            <a:r>
              <a:rPr lang="uk-UA" dirty="0" smtClean="0">
                <a:solidFill>
                  <a:srgbClr val="FF0000"/>
                </a:solidFill>
              </a:rPr>
              <a:t>Територію Запоріжжя було поділено на 8 паланок - округів</a:t>
            </a:r>
            <a:r>
              <a:rPr lang="uk-UA" b="1" dirty="0" smtClean="0"/>
              <a:t>. </a:t>
            </a:r>
            <a:endParaRPr lang="en-US" b="1" dirty="0" smtClean="0"/>
          </a:p>
          <a:p>
            <a:pPr marL="0" indent="538163">
              <a:buNone/>
            </a:pPr>
            <a:r>
              <a:rPr lang="uk-UA" dirty="0" smtClean="0"/>
              <a:t>В цей період значно пожвавилась господарська діяльність запорожців. Умови господарювання найсприятливіші – не було примусової праці, кріпацтва.</a:t>
            </a:r>
          </a:p>
          <a:p>
            <a:pPr marL="0" indent="538163">
              <a:buNone/>
            </a:pPr>
            <a:endParaRPr lang="uk-UA" dirty="0" smtClean="0"/>
          </a:p>
          <a:p>
            <a:pPr marL="0" indent="538163">
              <a:buNone/>
            </a:pPr>
            <a:endParaRPr lang="uk-UA" b="1" dirty="0"/>
          </a:p>
        </p:txBody>
      </p:sp>
    </p:spTree>
    <p:extLst>
      <p:ext uri="{BB962C8B-B14F-4D97-AF65-F5344CB8AC3E}">
        <p14:creationId xmlns:p14="http://schemas.microsoft.com/office/powerpoint/2010/main" xmlns="" val="773165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/>
          <a:lstStyle/>
          <a:p>
            <a:r>
              <a:rPr lang="uk-UA" dirty="0" smtClean="0">
                <a:solidFill>
                  <a:srgbClr val="FF0000"/>
                </a:solidFill>
              </a:rPr>
              <a:t>Нова Січ (</a:t>
            </a:r>
            <a:r>
              <a:rPr lang="uk-UA" dirty="0" err="1" smtClean="0">
                <a:solidFill>
                  <a:srgbClr val="FF0000"/>
                </a:solidFill>
              </a:rPr>
              <a:t>Підпільненська</a:t>
            </a:r>
            <a:r>
              <a:rPr lang="uk-UA" dirty="0" smtClean="0">
                <a:solidFill>
                  <a:srgbClr val="FF0000"/>
                </a:solidFill>
              </a:rPr>
              <a:t>)</a:t>
            </a:r>
            <a:endParaRPr lang="uk-UA" dirty="0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/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0" indent="538163">
              <a:buNone/>
            </a:pPr>
            <a:r>
              <a:rPr lang="uk-UA" b="1" dirty="0" smtClean="0">
                <a:solidFill>
                  <a:srgbClr val="FF0000"/>
                </a:solidFill>
              </a:rPr>
              <a:t>Головними завданнями </a:t>
            </a:r>
            <a:r>
              <a:rPr lang="uk-UA" b="1" dirty="0" smtClean="0"/>
              <a:t>запорожців Нової Січі були охорона південних кордонів Запоріжжя від грабіжницьких нападів турків та кримських татар - у мирні часи, а під час російсько-турецьких воєн 1735-1739 рр., 1768-1774 </a:t>
            </a:r>
            <a:r>
              <a:rPr lang="uk-UA" b="1" dirty="0" err="1" smtClean="0"/>
              <a:t>рр</a:t>
            </a:r>
            <a:r>
              <a:rPr lang="uk-UA" b="1" dirty="0" smtClean="0"/>
              <a:t>. - запорізька піхота, кіннота та військова флотилія брали участь у боях проти грецько-татарських військ.</a:t>
            </a:r>
            <a:r>
              <a:rPr lang="en-US" b="1" dirty="0" smtClean="0"/>
              <a:t> </a:t>
            </a:r>
            <a:endParaRPr lang="uk-UA" dirty="0" smtClean="0"/>
          </a:p>
          <a:p>
            <a:pPr marL="0" indent="538163">
              <a:buNone/>
            </a:pPr>
            <a:r>
              <a:rPr lang="uk-UA" dirty="0" smtClean="0"/>
              <a:t>Царський уряд проводив політику, спрямовану на обмеження автономного устрою Нової Січі.</a:t>
            </a:r>
          </a:p>
          <a:p>
            <a:endParaRPr lang="uk-UA" dirty="0"/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/>
          <a:lstStyle/>
          <a:p>
            <a:r>
              <a:rPr lang="uk-UA" dirty="0" smtClean="0">
                <a:solidFill>
                  <a:srgbClr val="FF0000"/>
                </a:solidFill>
              </a:rPr>
              <a:t>Зруйнування Нової січі </a:t>
            </a:r>
            <a:endParaRPr lang="uk-UA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8229600" cy="4997152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rmAutofit fontScale="77500" lnSpcReduction="20000"/>
          </a:bodyPr>
          <a:lstStyle/>
          <a:p>
            <a:r>
              <a:rPr lang="uk-UA" b="1" dirty="0"/>
              <a:t>Остаточне рішення про ліквідацію Нової Січі було прийняте після завершення російсько-турецької війни 1768-1774 рр. </a:t>
            </a:r>
            <a:endParaRPr lang="uk-UA" b="1" dirty="0" smtClean="0"/>
          </a:p>
          <a:p>
            <a:pPr algn="ctr">
              <a:buNone/>
            </a:pPr>
            <a:r>
              <a:rPr lang="uk-UA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Катерина </a:t>
            </a:r>
            <a:r>
              <a:rPr lang="uk-UA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ІІ </a:t>
            </a:r>
            <a:r>
              <a:rPr lang="uk-UA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видала указ, в </a:t>
            </a:r>
            <a:r>
              <a:rPr lang="uk-UA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якому</a:t>
            </a:r>
            <a:endParaRPr lang="en-US" b="1" u="sng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uk-UA" dirty="0" smtClean="0"/>
              <a:t> </a:t>
            </a:r>
            <a:r>
              <a:rPr lang="uk-UA" dirty="0"/>
              <a:t>безпідставно звинувачувала запоріжців у державній зраді, </a:t>
            </a:r>
            <a:endParaRPr lang="en-US" dirty="0" smtClean="0"/>
          </a:p>
          <a:p>
            <a:r>
              <a:rPr lang="uk-UA" dirty="0" smtClean="0"/>
              <a:t>наказала </a:t>
            </a:r>
            <a:r>
              <a:rPr lang="uk-UA" dirty="0"/>
              <a:t>заарештувати козацьку старшину, </a:t>
            </a:r>
            <a:endParaRPr lang="en-US" dirty="0" smtClean="0"/>
          </a:p>
          <a:p>
            <a:r>
              <a:rPr lang="uk-UA" dirty="0" smtClean="0"/>
              <a:t>розпустити </a:t>
            </a:r>
            <a:r>
              <a:rPr lang="uk-UA" dirty="0"/>
              <a:t>Запорізьке військо</a:t>
            </a:r>
            <a:r>
              <a:rPr lang="uk-UA" b="1" u="sng" dirty="0"/>
              <a:t>, </a:t>
            </a:r>
            <a:r>
              <a:rPr lang="uk-UA" b="1" u="sng" dirty="0">
                <a:solidFill>
                  <a:srgbClr val="FF0000"/>
                </a:solidFill>
              </a:rPr>
              <a:t>зруйнувати Січ. </a:t>
            </a:r>
            <a:endParaRPr lang="uk-UA" b="1" u="sng" dirty="0" smtClean="0">
              <a:solidFill>
                <a:srgbClr val="FF0000"/>
              </a:solidFill>
            </a:endParaRPr>
          </a:p>
          <a:p>
            <a:pPr indent="192088">
              <a:buNone/>
            </a:pPr>
            <a:r>
              <a:rPr lang="uk-UA" dirty="0" smtClean="0"/>
              <a:t>Наприкінці </a:t>
            </a:r>
            <a:r>
              <a:rPr lang="uk-UA" dirty="0"/>
              <a:t>травня - початку червня 1775 р. царське військо під командуванням </a:t>
            </a:r>
            <a:r>
              <a:rPr lang="uk-UA" b="1" dirty="0"/>
              <a:t>генерала П. </a:t>
            </a:r>
            <a:r>
              <a:rPr lang="uk-UA" b="1" dirty="0" err="1"/>
              <a:t>Текелі</a:t>
            </a:r>
            <a:r>
              <a:rPr lang="uk-UA" b="1" dirty="0"/>
              <a:t> </a:t>
            </a:r>
            <a:r>
              <a:rPr lang="uk-UA" dirty="0" smtClean="0"/>
              <a:t>в</a:t>
            </a:r>
            <a:r>
              <a:rPr lang="en-US" dirty="0" smtClean="0"/>
              <a:t>c</a:t>
            </a:r>
            <a:r>
              <a:rPr lang="uk-UA" dirty="0" smtClean="0"/>
              <a:t>тупило </a:t>
            </a:r>
            <a:r>
              <a:rPr lang="uk-UA" dirty="0"/>
              <a:t>у запорізькі володіння. 4(15</a:t>
            </a:r>
            <a:r>
              <a:rPr lang="uk-UA" dirty="0" smtClean="0"/>
              <a:t>).</a:t>
            </a:r>
            <a:r>
              <a:rPr lang="en-US" dirty="0" smtClean="0"/>
              <a:t>0</a:t>
            </a:r>
            <a:r>
              <a:rPr lang="uk-UA" dirty="0" smtClean="0"/>
              <a:t>6.1775 </a:t>
            </a:r>
            <a:r>
              <a:rPr lang="uk-UA" dirty="0"/>
              <a:t>р. російські полки оточили Січ. </a:t>
            </a:r>
            <a:r>
              <a:rPr lang="uk-UA" b="1" dirty="0">
                <a:solidFill>
                  <a:srgbClr val="FF0000"/>
                </a:solidFill>
              </a:rPr>
              <a:t>5(11).6.1775 р. урядові війська захопили і зруйнували Нову Січ</a:t>
            </a:r>
            <a:r>
              <a:rPr lang="uk-UA" b="1" dirty="0" smtClean="0">
                <a:solidFill>
                  <a:srgbClr val="FF0000"/>
                </a:solidFill>
              </a:rPr>
              <a:t>.</a:t>
            </a:r>
          </a:p>
          <a:p>
            <a:pPr>
              <a:buNone/>
            </a:pPr>
            <a:r>
              <a:rPr lang="uk-UA" dirty="0" smtClean="0"/>
              <a:t>Незадоволені </a:t>
            </a:r>
            <a:r>
              <a:rPr lang="uk-UA" dirty="0"/>
              <a:t>діями російського уряду козаки покинули Запоріжжя. Частина запоріжців переселилася у турецькі володіння, в Добруджу, де вони </a:t>
            </a:r>
            <a:r>
              <a:rPr lang="uk-UA" sz="3100" b="1" u="sng" dirty="0">
                <a:solidFill>
                  <a:srgbClr val="00B050"/>
                </a:solidFill>
              </a:rPr>
              <a:t>заснували Задунайську Січ</a:t>
            </a:r>
            <a:r>
              <a:rPr lang="uk-UA" sz="3100" b="1" u="sng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xmlns="" val="3082831191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uk-UA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Діяльність «Правління гетьманського уряду» 1734-1750</a:t>
            </a:r>
            <a:endParaRPr lang="uk-UA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179512" y="1600200"/>
            <a:ext cx="8784976" cy="5069160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rmAutofit fontScale="85000" lnSpcReduction="10000"/>
          </a:bodyPr>
          <a:lstStyle/>
          <a:p>
            <a:r>
              <a:rPr lang="uk-UA" dirty="0" smtClean="0"/>
              <a:t>Після смерті Д.Апостола в 1734 нова імператриця Анна </a:t>
            </a:r>
            <a:r>
              <a:rPr lang="uk-UA" dirty="0" err="1" smtClean="0"/>
              <a:t>Іоанівна</a:t>
            </a:r>
            <a:r>
              <a:rPr lang="uk-UA" dirty="0" smtClean="0"/>
              <a:t> знову </a:t>
            </a:r>
            <a:r>
              <a:rPr lang="uk-UA" u="sng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заборонила обрання нового гетьмана</a:t>
            </a:r>
            <a:r>
              <a:rPr lang="uk-UA" dirty="0" smtClean="0"/>
              <a:t>, а відання українськими справами</a:t>
            </a:r>
            <a:r>
              <a:rPr lang="en-US" dirty="0" smtClean="0"/>
              <a:t> </a:t>
            </a:r>
            <a:r>
              <a:rPr lang="ru-RU" dirty="0" smtClean="0"/>
              <a:t>на </a:t>
            </a:r>
            <a:r>
              <a:rPr lang="uk-UA" dirty="0" smtClean="0"/>
              <a:t>Лівобережній Україні було передано </a:t>
            </a:r>
            <a:r>
              <a:rPr lang="uk-UA" b="1" dirty="0" smtClean="0"/>
              <a:t>«Правлінню Гетьманського уряду». </a:t>
            </a:r>
          </a:p>
          <a:p>
            <a:r>
              <a:rPr lang="uk-UA" b="1" dirty="0" smtClean="0"/>
              <a:t>«Уряд</a:t>
            </a:r>
            <a:r>
              <a:rPr lang="uk-UA" dirty="0" smtClean="0"/>
              <a:t>» </a:t>
            </a:r>
            <a:r>
              <a:rPr lang="uk-UA" b="1" dirty="0" smtClean="0"/>
              <a:t>складався </a:t>
            </a:r>
            <a:r>
              <a:rPr lang="uk-UA" b="1" dirty="0" smtClean="0">
                <a:solidFill>
                  <a:srgbClr val="00B050"/>
                </a:solidFill>
              </a:rPr>
              <a:t>з шести осіб </a:t>
            </a:r>
            <a:r>
              <a:rPr lang="uk-UA" b="1" dirty="0" smtClean="0">
                <a:solidFill>
                  <a:srgbClr val="FF0000"/>
                </a:solidFill>
              </a:rPr>
              <a:t>- </a:t>
            </a:r>
            <a:r>
              <a:rPr lang="uk-UA" b="1" u="sng" dirty="0" smtClean="0">
                <a:solidFill>
                  <a:srgbClr val="FF0000"/>
                </a:solidFill>
              </a:rPr>
              <a:t>трьох</a:t>
            </a:r>
            <a:r>
              <a:rPr lang="uk-UA" b="1" dirty="0" smtClean="0">
                <a:solidFill>
                  <a:srgbClr val="FF0000"/>
                </a:solidFill>
              </a:rPr>
              <a:t> представників козацької старшини </a:t>
            </a:r>
            <a:r>
              <a:rPr lang="uk-UA" b="1" dirty="0" smtClean="0"/>
              <a:t>і </a:t>
            </a:r>
            <a:r>
              <a:rPr lang="uk-UA" b="1" dirty="0" smtClean="0">
                <a:solidFill>
                  <a:srgbClr val="00B0F0"/>
                </a:solidFill>
              </a:rPr>
              <a:t>трьох російських урядовців</a:t>
            </a:r>
            <a:r>
              <a:rPr lang="uk-UA" dirty="0" smtClean="0"/>
              <a:t>, проте вся повнота влади належала </a:t>
            </a:r>
            <a:r>
              <a:rPr lang="uk-UA" dirty="0" smtClean="0">
                <a:solidFill>
                  <a:srgbClr val="00B050"/>
                </a:solidFill>
              </a:rPr>
              <a:t>російському князю </a:t>
            </a:r>
            <a:r>
              <a:rPr lang="uk-UA" b="1" u="sng" dirty="0" smtClean="0">
                <a:solidFill>
                  <a:srgbClr val="FF0000"/>
                </a:solidFill>
              </a:rPr>
              <a:t>Олексію </a:t>
            </a:r>
            <a:r>
              <a:rPr lang="uk-UA" b="1" u="sng" dirty="0" err="1" smtClean="0">
                <a:solidFill>
                  <a:srgbClr val="FF0000"/>
                </a:solidFill>
              </a:rPr>
              <a:t>Щаховському</a:t>
            </a:r>
            <a:endParaRPr lang="uk-UA" b="1" u="sng" dirty="0" smtClean="0">
              <a:solidFill>
                <a:srgbClr val="FF0000"/>
              </a:solidFill>
            </a:endParaRPr>
          </a:p>
          <a:p>
            <a:r>
              <a:rPr lang="uk-UA" dirty="0" smtClean="0"/>
              <a:t> У своїй діяльності він керувався </a:t>
            </a:r>
            <a:r>
              <a:rPr lang="uk-UA" dirty="0" err="1" smtClean="0"/>
              <a:t>“Рішительними</a:t>
            </a:r>
            <a:r>
              <a:rPr lang="uk-UA" dirty="0" smtClean="0"/>
              <a:t> </a:t>
            </a:r>
            <a:r>
              <a:rPr lang="uk-UA" dirty="0" err="1" smtClean="0"/>
              <a:t>пунктами”</a:t>
            </a:r>
            <a:r>
              <a:rPr lang="uk-UA" dirty="0" smtClean="0"/>
              <a:t> 1728 року Данила Апостола. Однак російський уряд у цей час знову перестав звертати увагу на місцеві українські закони і звичаї, втручався в різні сфери місцевого життя. Українські справи знову повернуті до Сенату.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xmlns="" val="3073134984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uk-UA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Діяльність «Правління гетьманського уряду» 1734-1750</a:t>
            </a:r>
            <a:endParaRPr lang="uk-UA" dirty="0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179512" y="1600200"/>
            <a:ext cx="8856984" cy="4997152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uk-UA" dirty="0" smtClean="0"/>
              <a:t>1735 р. російський уряд значно </a:t>
            </a:r>
            <a:r>
              <a:rPr lang="uk-UA" b="1" dirty="0" smtClean="0"/>
              <a:t>скоротив реєстр козацького військ</a:t>
            </a:r>
            <a:r>
              <a:rPr lang="uk-UA" dirty="0" smtClean="0"/>
              <a:t>а. </a:t>
            </a:r>
            <a:endParaRPr lang="uk-UA" dirty="0" smtClean="0"/>
          </a:p>
          <a:p>
            <a:r>
              <a:rPr lang="uk-UA" dirty="0" smtClean="0"/>
              <a:t>Лівобережне </a:t>
            </a:r>
            <a:r>
              <a:rPr lang="uk-UA" dirty="0" smtClean="0"/>
              <a:t>козацтво було поділене на заможних – </a:t>
            </a:r>
            <a:r>
              <a:rPr lang="uk-UA" b="1" dirty="0" smtClean="0">
                <a:solidFill>
                  <a:srgbClr val="00B050"/>
                </a:solidFill>
              </a:rPr>
              <a:t>виборних козаків </a:t>
            </a:r>
            <a:r>
              <a:rPr lang="uk-UA" dirty="0" smtClean="0"/>
              <a:t>та збіднілих – </a:t>
            </a:r>
            <a:r>
              <a:rPr lang="uk-UA" b="1" dirty="0" err="1" smtClean="0">
                <a:solidFill>
                  <a:srgbClr val="00B050"/>
                </a:solidFill>
              </a:rPr>
              <a:t>підпомічників</a:t>
            </a:r>
            <a:r>
              <a:rPr lang="uk-UA" b="1" dirty="0" smtClean="0">
                <a:solidFill>
                  <a:srgbClr val="00B050"/>
                </a:solidFill>
              </a:rPr>
              <a:t>. </a:t>
            </a:r>
            <a:r>
              <a:rPr lang="uk-UA" dirty="0" smtClean="0">
                <a:solidFill>
                  <a:schemeClr val="tx1"/>
                </a:solidFill>
              </a:rPr>
              <a:t>Збіднілі козаки вилучалися з реєстру, бо не могли забезпечити себе під час походів.</a:t>
            </a:r>
          </a:p>
          <a:p>
            <a:r>
              <a:rPr lang="uk-UA" dirty="0" smtClean="0">
                <a:solidFill>
                  <a:schemeClr val="tx1"/>
                </a:solidFill>
              </a:rPr>
              <a:t>Важким тягарем для України була </a:t>
            </a:r>
            <a:r>
              <a:rPr lang="uk-UA" dirty="0" smtClean="0">
                <a:solidFill>
                  <a:srgbClr val="00B050"/>
                </a:solidFill>
              </a:rPr>
              <a:t>Російсько-Турецька війна 1735-1739 </a:t>
            </a:r>
            <a:r>
              <a:rPr lang="uk-UA" dirty="0" err="1" smtClean="0">
                <a:solidFill>
                  <a:srgbClr val="00B050"/>
                </a:solidFill>
              </a:rPr>
              <a:t>рр</a:t>
            </a:r>
            <a:r>
              <a:rPr lang="uk-UA" dirty="0" smtClean="0">
                <a:solidFill>
                  <a:srgbClr val="00B050"/>
                </a:solidFill>
              </a:rPr>
              <a:t>, </a:t>
            </a:r>
            <a:r>
              <a:rPr lang="uk-UA" dirty="0" smtClean="0">
                <a:solidFill>
                  <a:schemeClr val="tx1"/>
                </a:solidFill>
              </a:rPr>
              <a:t>українське населення утримувало російську армію, а козацькі полки брали безпосередню участь у походах</a:t>
            </a:r>
            <a:endParaRPr lang="uk-UA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/>
          <a:lstStyle/>
          <a:p>
            <a:endParaRPr lang="uk-UA" dirty="0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/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rmAutofit fontScale="92500" lnSpcReduction="10000"/>
          </a:bodyPr>
          <a:lstStyle/>
          <a:p>
            <a:pPr marL="0" indent="534988">
              <a:buNone/>
            </a:pPr>
            <a:r>
              <a:rPr lang="uk-UA" dirty="0" smtClean="0"/>
              <a:t>Ситуація </a:t>
            </a:r>
            <a:r>
              <a:rPr lang="uk-UA" b="1" dirty="0" smtClean="0"/>
              <a:t>покращилася з приходом до влади доньки Петра І Єлизавети (1741 </a:t>
            </a:r>
            <a:r>
              <a:rPr lang="uk-UA" dirty="0" smtClean="0"/>
              <a:t>р. </a:t>
            </a:r>
            <a:r>
              <a:rPr lang="uk-UA" dirty="0" err="1" smtClean="0"/>
              <a:t>двірськоий</a:t>
            </a:r>
            <a:r>
              <a:rPr lang="uk-UA" dirty="0" smtClean="0"/>
              <a:t> переворот). В цьому</a:t>
            </a:r>
            <a:r>
              <a:rPr lang="en-US" dirty="0" smtClean="0"/>
              <a:t> </a:t>
            </a:r>
            <a:r>
              <a:rPr lang="uk-UA" dirty="0" smtClean="0"/>
              <a:t>певну роль зіграло оточення імператриці: іі чоловіком був українець </a:t>
            </a:r>
            <a:r>
              <a:rPr lang="uk-UA" b="1" dirty="0" smtClean="0"/>
              <a:t>Олексій Розумовський.</a:t>
            </a:r>
          </a:p>
          <a:p>
            <a:pPr marL="0" indent="534988">
              <a:buNone/>
            </a:pPr>
            <a:r>
              <a:rPr lang="uk-UA" dirty="0" smtClean="0"/>
              <a:t>Під час перебування імператриці в Києві козацька старшина звернулася до неї з проханням </a:t>
            </a:r>
            <a:r>
              <a:rPr lang="uk-UA" b="1" dirty="0" smtClean="0"/>
              <a:t>дозволити вибори гетьмана.</a:t>
            </a:r>
            <a:r>
              <a:rPr lang="uk-UA" dirty="0" smtClean="0"/>
              <a:t> Єлизавета не заперечувала, але обіцянок не давала.</a:t>
            </a:r>
          </a:p>
          <a:p>
            <a:pPr marL="0" indent="534988">
              <a:buNone/>
            </a:pPr>
            <a:r>
              <a:rPr lang="uk-UA" b="1" u="sng" dirty="0" smtClean="0">
                <a:solidFill>
                  <a:srgbClr val="FF0000"/>
                </a:solidFill>
              </a:rPr>
              <a:t>Отже, справа з обранням гетьмана затяглася ще на 6 років.</a:t>
            </a:r>
            <a:endParaRPr lang="uk-UA" b="1" u="sng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uk-UA" sz="32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Розвиток культури України наприкінці 17-у першій половині 18 ст.</a:t>
            </a:r>
            <a:endParaRPr lang="ru-RU" sz="3200" dirty="0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marL="0" indent="625475">
              <a:buNone/>
            </a:pPr>
            <a:r>
              <a:rPr lang="uk-UA" dirty="0" smtClean="0"/>
              <a:t>Україною прокотилася перша хвиля </a:t>
            </a:r>
            <a:r>
              <a:rPr lang="uk-UA" dirty="0" smtClean="0">
                <a:solidFill>
                  <a:srgbClr val="0070C0"/>
                </a:solidFill>
              </a:rPr>
              <a:t>русифікації</a:t>
            </a:r>
            <a:r>
              <a:rPr lang="uk-UA" dirty="0" smtClean="0"/>
              <a:t>. Проте в цей період ще переважали тенденції, що зумо­вили </a:t>
            </a:r>
            <a:r>
              <a:rPr lang="uk-UA" b="1" u="sng" dirty="0" smtClean="0">
                <a:solidFill>
                  <a:srgbClr val="FF0000"/>
                </a:solidFill>
              </a:rPr>
              <a:t>розквіт української культури</a:t>
            </a:r>
            <a:r>
              <a:rPr lang="uk-UA" b="1" u="sng" dirty="0" smtClean="0"/>
              <a:t>.</a:t>
            </a:r>
            <a:r>
              <a:rPr lang="uk-UA" dirty="0" smtClean="0"/>
              <a:t> Культура цього періоду </a:t>
            </a:r>
            <a:r>
              <a:rPr lang="uk-UA" dirty="0" smtClean="0"/>
              <a:t>ґрунтувалася </a:t>
            </a:r>
            <a:r>
              <a:rPr lang="uk-UA" dirty="0" smtClean="0"/>
              <a:t>на </a:t>
            </a:r>
            <a:r>
              <a:rPr lang="uk-UA" b="1" dirty="0" smtClean="0"/>
              <a:t>двох основах</a:t>
            </a:r>
            <a:r>
              <a:rPr lang="uk-UA" dirty="0" smtClean="0"/>
              <a:t>: </a:t>
            </a:r>
            <a:r>
              <a:rPr lang="uk-UA" i="1" dirty="0" smtClean="0"/>
              <a:t>попередньому розвитку української </a:t>
            </a:r>
            <a:r>
              <a:rPr lang="uk-UA" i="1" dirty="0" smtClean="0"/>
              <a:t>культури </a:t>
            </a:r>
            <a:r>
              <a:rPr lang="uk-UA" i="1" dirty="0" smtClean="0"/>
              <a:t>та </a:t>
            </a:r>
            <a:r>
              <a:rPr lang="uk-UA" i="1" dirty="0" smtClean="0"/>
              <a:t>впливу західноєвропейського </a:t>
            </a:r>
            <a:r>
              <a:rPr lang="uk-UA" i="1" dirty="0" smtClean="0">
                <a:solidFill>
                  <a:srgbClr val="FF0000"/>
                </a:solidFill>
              </a:rPr>
              <a:t>бароко</a:t>
            </a:r>
            <a:r>
              <a:rPr lang="uk-UA" dirty="0" smtClean="0">
                <a:solidFill>
                  <a:srgbClr val="FF0000"/>
                </a:solidFill>
              </a:rPr>
              <a:t>.</a:t>
            </a:r>
            <a:endParaRPr lang="uk-UA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Бароко</a:t>
            </a:r>
            <a:r>
              <a:rPr lang="ru-R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-</a:t>
            </a:r>
            <a:endParaRPr lang="ru-RU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179512" y="1556792"/>
            <a:ext cx="8856984" cy="5184576"/>
          </a:xfrm>
        </p:spPr>
        <p:txBody>
          <a:bodyPr>
            <a:normAutofit lnSpcReduction="10000"/>
          </a:bodyPr>
          <a:lstStyle/>
          <a:p>
            <a:pPr marL="0" indent="531813">
              <a:buNone/>
            </a:pPr>
            <a:r>
              <a:rPr lang="uk-UA" dirty="0" smtClean="0"/>
              <a:t>в італійській мові </a:t>
            </a:r>
            <a:r>
              <a:rPr lang="uk-UA" b="1" dirty="0" smtClean="0">
                <a:solidFill>
                  <a:srgbClr val="FF0000"/>
                </a:solidFill>
              </a:rPr>
              <a:t>означає </a:t>
            </a:r>
            <a:r>
              <a:rPr lang="uk-UA" b="1" i="1" dirty="0" smtClean="0">
                <a:solidFill>
                  <a:srgbClr val="FF0000"/>
                </a:solidFill>
              </a:rPr>
              <a:t>химерний, чудернацький</a:t>
            </a:r>
            <a:r>
              <a:rPr lang="uk-UA" i="1" dirty="0" smtClean="0"/>
              <a:t>. </a:t>
            </a:r>
          </a:p>
          <a:p>
            <a:pPr marL="0" indent="531813">
              <a:buNone/>
            </a:pPr>
            <a:r>
              <a:rPr lang="uk-UA" i="1" dirty="0" smtClean="0"/>
              <a:t>Так називають мистецький стиль, </a:t>
            </a:r>
            <a:r>
              <a:rPr lang="uk-UA" dirty="0" smtClean="0"/>
              <a:t>який панував у Європі від кінця 16 та майже до кінця 18 ст. Для мистецтва бароко характерна надзвичайна увага до форми. Бароковим архітектурним спорудам притаманні нагромадження розкішних оздоб, підкреслена декоративність, грандіозність.</a:t>
            </a:r>
          </a:p>
          <a:p>
            <a:pPr marL="0" indent="531813">
              <a:buNone/>
            </a:pPr>
            <a:r>
              <a:rPr lang="uk-UA" dirty="0" smtClean="0"/>
              <a:t>На </a:t>
            </a:r>
            <a:r>
              <a:rPr lang="uk-UA" dirty="0" smtClean="0"/>
              <a:t>українському ґрунті культура бароко набула особливих рис, що дає підставу вченим-мистецтвознавцям стверджувати про </a:t>
            </a:r>
            <a:r>
              <a:rPr lang="uk-UA" b="1" dirty="0" smtClean="0">
                <a:solidFill>
                  <a:srgbClr val="FF0000"/>
                </a:solidFill>
              </a:rPr>
              <a:t>існування «українського (козацького) бароко».</a:t>
            </a:r>
          </a:p>
          <a:p>
            <a:pPr marL="0" indent="531813">
              <a:buNone/>
            </a:pPr>
            <a:endParaRPr lang="ru-RU" dirty="0"/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uk-UA" sz="36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Розвиток культури України наприкінці 17-у першій половині 18 ст.</a:t>
            </a:r>
            <a:endParaRPr lang="uk-UA" sz="36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xmlns="" val="2641427517"/>
              </p:ext>
            </p:extLst>
          </p:nvPr>
        </p:nvGraphicFramePr>
        <p:xfrm>
          <a:off x="179512" y="1600200"/>
          <a:ext cx="8856984" cy="5069160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1716079"/>
                <a:gridCol w="7140905"/>
              </a:tblGrid>
              <a:tr h="5069160">
                <a:tc>
                  <a:txBody>
                    <a:bodyPr/>
                    <a:lstStyle/>
                    <a:p>
                      <a:endParaRPr lang="uk-UA" u="sng" dirty="0" smtClean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  <a:p>
                      <a:endParaRPr lang="uk-UA" u="sng" dirty="0" smtClean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  <a:p>
                      <a:endParaRPr lang="uk-UA" u="sng" dirty="0" smtClean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  <a:p>
                      <a:endParaRPr lang="uk-UA" u="sng" dirty="0" smtClean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  <a:p>
                      <a:endParaRPr lang="uk-UA" u="sng" dirty="0" smtClean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  <a:p>
                      <a:endParaRPr lang="uk-UA" u="sng" dirty="0" smtClean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  <a:p>
                      <a:endParaRPr lang="uk-UA" u="sng" dirty="0" smtClean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  <a:p>
                      <a:endParaRPr lang="uk-UA" u="sng" dirty="0" smtClean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  <a:p>
                      <a:r>
                        <a:rPr lang="uk-UA" u="sng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Освіта і друкарство</a:t>
                      </a:r>
                      <a:endParaRPr lang="uk-UA" b="1" u="sng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90593" marR="90593"/>
                </a:tc>
                <a:tc>
                  <a:txBody>
                    <a:bodyPr/>
                    <a:lstStyle/>
                    <a:p>
                      <a:pPr marL="0" indent="531813"/>
                      <a:r>
                        <a:rPr kumimoji="0" lang="uk-UA" sz="2000" kern="1200" baseline="0" noProof="0" dirty="0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Освіта</a:t>
                      </a:r>
                      <a:r>
                        <a:rPr kumimoji="0" lang="uk-UA" sz="2000" kern="1200" baseline="0" noProof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</a:t>
                      </a:r>
                      <a:r>
                        <a:rPr kumimoji="0" lang="uk-UA" sz="2000" kern="1200" baseline="0" noProof="0" dirty="0" smtClean="0"/>
                        <a:t>в </a:t>
                      </a:r>
                      <a:r>
                        <a:rPr kumimoji="0" lang="uk-UA" sz="2000" b="0" kern="1200" baseline="0" noProof="0" dirty="0" smtClean="0"/>
                        <a:t>Україні залишалася на доволі </a:t>
                      </a:r>
                      <a:r>
                        <a:rPr kumimoji="0" lang="uk-UA" sz="2000" b="1" kern="1200" baseline="0" noProof="0" dirty="0" smtClean="0"/>
                        <a:t>високому рівні. </a:t>
                      </a:r>
                    </a:p>
                    <a:p>
                      <a:pPr marL="0" indent="531813"/>
                      <a:r>
                        <a:rPr kumimoji="0" lang="uk-UA" sz="2000" b="0" kern="1200" baseline="0" noProof="0" dirty="0" smtClean="0"/>
                        <a:t>Нижчою ланкою в системі освіти були початкові школи. Здібні та охочі до науки діти мали змогу продовжити освіту в колегіумах, </a:t>
                      </a:r>
                      <a:r>
                        <a:rPr lang="uk-UA" sz="2000" b="0" baseline="0" noProof="0" dirty="0" smtClean="0"/>
                        <a:t>які було засновано в Чернігові (1700), Харкові (1726), Переяславі (1738), </a:t>
                      </a:r>
                      <a:r>
                        <a:rPr kumimoji="0" lang="uk-UA" sz="2000" b="0" kern="1200" baseline="0" noProof="0" dirty="0" smtClean="0"/>
                        <a:t>які створювалися за зразком  Києво-Могилянської академії.</a:t>
                      </a:r>
                    </a:p>
                    <a:p>
                      <a:pPr marL="0" indent="531813"/>
                      <a:r>
                        <a:rPr lang="uk-UA" sz="2000" b="1" noProof="0" dirty="0" err="1" smtClean="0"/>
                        <a:t>Києво-Могилянський</a:t>
                      </a:r>
                      <a:r>
                        <a:rPr lang="uk-UA" sz="2000" b="1" baseline="0" noProof="0" dirty="0" smtClean="0"/>
                        <a:t> колегіум набув статусу академії у 1701 р</a:t>
                      </a:r>
                      <a:r>
                        <a:rPr lang="uk-UA" sz="2000" b="0" baseline="0" noProof="0" dirty="0" smtClean="0"/>
                        <a:t>. </a:t>
                      </a:r>
                    </a:p>
                    <a:p>
                      <a:pPr marL="0" indent="531813"/>
                      <a:r>
                        <a:rPr kumimoji="0" lang="uk-UA" sz="2000" b="0" kern="1200" baseline="0" dirty="0" smtClean="0"/>
                        <a:t>Розвиток освіти перебував у безпосередньому зв’язку з </a:t>
                      </a:r>
                      <a:r>
                        <a:rPr kumimoji="0" lang="uk-UA" sz="2000" b="1" kern="1200" baseline="0" dirty="0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книговиданням</a:t>
                      </a:r>
                      <a:r>
                        <a:rPr kumimoji="0" lang="uk-UA" sz="2000" b="1" kern="1200" baseline="0" dirty="0" smtClean="0">
                          <a:solidFill>
                            <a:srgbClr val="FF0000"/>
                          </a:solidFill>
                        </a:rPr>
                        <a:t>.</a:t>
                      </a:r>
                      <a:r>
                        <a:rPr kumimoji="0" lang="uk-UA" sz="2000" b="0" kern="1200" baseline="0" dirty="0" smtClean="0"/>
                        <a:t> Найбільшим видавничим центром залишалася друкарня Києво-Печерської лаври. Крім богослужбових книжок, видавалися твори тогочасних українських письменників, підручники. Книжки друкувалися українською, церковнослов’янською, латинською, польською мовами.</a:t>
                      </a:r>
                      <a:endParaRPr lang="uk-UA" sz="2000" b="0" i="0" baseline="0" noProof="0" dirty="0" smtClean="0">
                        <a:solidFill>
                          <a:schemeClr val="tx1"/>
                        </a:solidFill>
                      </a:endParaRPr>
                    </a:p>
                  </a:txBody>
                  <a:tcPr marL="90593" marR="90593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20202181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Домашнє завдання</a:t>
            </a:r>
            <a:endParaRPr lang="uk-UA" dirty="0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>
              <a:buNone/>
            </a:pPr>
            <a:r>
              <a:rPr lang="uk-UA" dirty="0" smtClean="0">
                <a:solidFill>
                  <a:srgbClr val="FF0000"/>
                </a:solidFill>
              </a:rPr>
              <a:t>Ознайомитися (додатково) з матеріалом по персоналіях:</a:t>
            </a:r>
          </a:p>
          <a:p>
            <a:pPr>
              <a:buFont typeface="Wingdings" pitchFamily="2" charset="2"/>
              <a:buChar char="v"/>
            </a:pPr>
            <a:r>
              <a:rPr lang="uk-UA" dirty="0" smtClean="0"/>
              <a:t>Іван Скоропадський</a:t>
            </a:r>
          </a:p>
          <a:p>
            <a:pPr>
              <a:buFont typeface="Wingdings" pitchFamily="2" charset="2"/>
              <a:buChar char="v"/>
            </a:pPr>
            <a:r>
              <a:rPr lang="uk-UA" dirty="0" smtClean="0"/>
              <a:t>Павло Полуботок</a:t>
            </a:r>
          </a:p>
          <a:p>
            <a:pPr>
              <a:buFont typeface="Wingdings" pitchFamily="2" charset="2"/>
              <a:buChar char="v"/>
            </a:pPr>
            <a:r>
              <a:rPr lang="uk-UA" dirty="0" smtClean="0"/>
              <a:t>Данило Апостол </a:t>
            </a:r>
          </a:p>
          <a:p>
            <a:pPr>
              <a:buFont typeface="Wingdings" pitchFamily="2" charset="2"/>
              <a:buChar char="v"/>
            </a:pPr>
            <a:r>
              <a:rPr lang="uk-UA" dirty="0" smtClean="0"/>
              <a:t>Феофан Прокопович</a:t>
            </a:r>
            <a:endParaRPr lang="uk-UA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uk-UA" sz="32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Розвиток культури України наприкінці 17-у першій половині 18 ст.</a:t>
            </a:r>
            <a:endParaRPr lang="ru-RU" sz="3200" dirty="0"/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sz="quarter" idx="1"/>
          </p:nvPr>
        </p:nvGraphicFramePr>
        <p:xfrm>
          <a:off x="612774" y="1600200"/>
          <a:ext cx="8351713" cy="4565104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1366938"/>
                <a:gridCol w="6984775"/>
              </a:tblGrid>
              <a:tr h="4565104">
                <a:tc>
                  <a:txBody>
                    <a:bodyPr/>
                    <a:lstStyle/>
                    <a:p>
                      <a:endParaRPr lang="uk-UA" dirty="0" smtClean="0"/>
                    </a:p>
                    <a:p>
                      <a:endParaRPr lang="uk-UA" dirty="0" smtClean="0"/>
                    </a:p>
                    <a:p>
                      <a:endParaRPr lang="uk-UA" dirty="0" smtClean="0"/>
                    </a:p>
                    <a:p>
                      <a:endParaRPr lang="uk-UA" dirty="0" smtClean="0"/>
                    </a:p>
                    <a:p>
                      <a:endParaRPr lang="uk-UA" dirty="0" smtClean="0"/>
                    </a:p>
                    <a:p>
                      <a:endParaRPr lang="uk-UA" dirty="0" smtClean="0"/>
                    </a:p>
                    <a:p>
                      <a:r>
                        <a:rPr lang="uk-UA" b="1" u="sng" dirty="0" smtClean="0"/>
                        <a:t>Література</a:t>
                      </a:r>
                    </a:p>
                    <a:p>
                      <a:endParaRPr lang="uk-UA" b="0" dirty="0" smtClean="0">
                        <a:solidFill>
                          <a:schemeClr val="tx1"/>
                        </a:solidFill>
                      </a:endParaRPr>
                    </a:p>
                  </a:txBody>
                  <a:tcPr marL="90593" marR="90593"/>
                </a:tc>
                <a:tc>
                  <a:txBody>
                    <a:bodyPr/>
                    <a:lstStyle/>
                    <a:p>
                      <a:pPr marL="0" indent="450850"/>
                      <a:r>
                        <a:rPr lang="uk-UA" b="1" dirty="0" smtClean="0">
                          <a:solidFill>
                            <a:srgbClr val="FF0000"/>
                          </a:solidFill>
                        </a:rPr>
                        <a:t>Драматична література. </a:t>
                      </a:r>
                      <a:r>
                        <a:rPr lang="uk-UA" b="0" dirty="0" smtClean="0"/>
                        <a:t>Протягом 17-18 ст. упевнено розвивався український театр. Він існував у двох різновидах – </a:t>
                      </a:r>
                      <a:r>
                        <a:rPr lang="uk-UA" b="0" dirty="0" smtClean="0">
                          <a:solidFill>
                            <a:srgbClr val="FF0000"/>
                          </a:solidFill>
                        </a:rPr>
                        <a:t>шкільний</a:t>
                      </a:r>
                      <a:r>
                        <a:rPr lang="uk-UA" b="0" dirty="0" smtClean="0"/>
                        <a:t> і </a:t>
                      </a:r>
                      <a:r>
                        <a:rPr lang="uk-UA" b="0" dirty="0" smtClean="0">
                          <a:solidFill>
                            <a:srgbClr val="FF0000"/>
                          </a:solidFill>
                        </a:rPr>
                        <a:t>мандрівний</a:t>
                      </a:r>
                      <a:r>
                        <a:rPr lang="uk-UA" b="0" dirty="0" smtClean="0"/>
                        <a:t>. Шкільний театр творився професорами й студентами Києво-Могилянської академії, а мандрівний - учителями нижчих шкіл і мандрівними дяками.</a:t>
                      </a:r>
                    </a:p>
                    <a:p>
                      <a:pPr marL="0" indent="450850"/>
                      <a:r>
                        <a:rPr kumimoji="0" lang="uk-UA" sz="1800" b="0" kern="1200" baseline="0" noProof="0" dirty="0" smtClean="0"/>
                        <a:t>Найдавніша українська драма, що в повному обсязі збереглася до нашого часу, датується 1674 р. Називається вона «Про Олексія, чоловіка Божого». 1705 р. в Києві було поставлено першу історичну драму - твір Феофана Прокоповича  «Володимир».</a:t>
                      </a:r>
                    </a:p>
                    <a:p>
                      <a:pPr marL="0" indent="450850"/>
                      <a:r>
                        <a:rPr lang="uk-UA" b="0" noProof="0" dirty="0" smtClean="0"/>
                        <a:t>У XVIII ст. в українському суспільстві існував великий інтерес до подій Національно-визвольної війни. </a:t>
                      </a:r>
                      <a:r>
                        <a:rPr kumimoji="0" lang="uk-UA" sz="1800" b="0" kern="1200" baseline="0" noProof="0" dirty="0" smtClean="0"/>
                        <a:t>Найвидатнішим явищем історичної літератури першої половини 18 ст. стали </a:t>
                      </a:r>
                      <a:r>
                        <a:rPr kumimoji="0" lang="uk-UA" sz="1800" b="0" kern="1200" baseline="0" noProof="0" dirty="0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козацькі</a:t>
                      </a:r>
                    </a:p>
                    <a:p>
                      <a:r>
                        <a:rPr kumimoji="0" lang="uk-UA" sz="1800" b="0" kern="1200" baseline="0" noProof="0" dirty="0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літописи</a:t>
                      </a:r>
                      <a:r>
                        <a:rPr kumimoji="0" lang="uk-UA" sz="1800" b="0" kern="1200" baseline="0" noProof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.</a:t>
                      </a:r>
                    </a:p>
                    <a:p>
                      <a:pPr marL="0" indent="450850"/>
                      <a:endParaRPr lang="uk-UA" b="0" noProof="0" dirty="0" smtClean="0"/>
                    </a:p>
                  </a:txBody>
                  <a:tcPr marL="90593" marR="90593"/>
                </a:tc>
              </a:tr>
            </a:tbl>
          </a:graphicData>
        </a:graphic>
      </p:graphicFrame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sz="quarter" idx="1"/>
          </p:nvPr>
        </p:nvGraphicFramePr>
        <p:xfrm>
          <a:off x="179512" y="1600200"/>
          <a:ext cx="8784975" cy="5029200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1860752"/>
                <a:gridCol w="6924223"/>
              </a:tblGrid>
              <a:tr h="370840">
                <a:tc>
                  <a:txBody>
                    <a:bodyPr/>
                    <a:lstStyle/>
                    <a:p>
                      <a:endParaRPr lang="uk-UA" dirty="0" smtClean="0"/>
                    </a:p>
                    <a:p>
                      <a:endParaRPr lang="uk-UA" dirty="0" smtClean="0"/>
                    </a:p>
                    <a:p>
                      <a:endParaRPr lang="uk-UA" dirty="0" smtClean="0"/>
                    </a:p>
                    <a:p>
                      <a:endParaRPr lang="uk-UA" dirty="0" smtClean="0"/>
                    </a:p>
                    <a:p>
                      <a:endParaRPr lang="uk-UA" dirty="0" smtClean="0"/>
                    </a:p>
                    <a:p>
                      <a:endParaRPr lang="uk-UA" dirty="0" smtClean="0"/>
                    </a:p>
                    <a:p>
                      <a:endParaRPr lang="uk-UA" dirty="0" smtClean="0"/>
                    </a:p>
                    <a:p>
                      <a:pPr algn="ctr"/>
                      <a:r>
                        <a:rPr lang="uk-UA" u="sng" dirty="0" smtClean="0"/>
                        <a:t>Козацькі літописи</a:t>
                      </a:r>
                      <a:endParaRPr lang="ru-RU" u="sng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0" lang="uk-UA" sz="1800" b="1" u="sng" kern="1200" baseline="0" noProof="0" dirty="0" smtClean="0"/>
                        <a:t>Літопис</a:t>
                      </a:r>
                      <a:r>
                        <a:rPr kumimoji="0" lang="uk-UA" sz="1800" b="0" u="sng" kern="1200" baseline="0" noProof="0" dirty="0" smtClean="0"/>
                        <a:t> </a:t>
                      </a:r>
                      <a:r>
                        <a:rPr kumimoji="0" lang="uk-UA" sz="1800" b="1" u="sng" kern="1200" baseline="0" noProof="0" dirty="0" smtClean="0"/>
                        <a:t>Самовидця</a:t>
                      </a:r>
                      <a:r>
                        <a:rPr kumimoji="0" lang="uk-UA" sz="1800" b="0" kern="1200" baseline="0" noProof="0" dirty="0" smtClean="0"/>
                        <a:t>. Автором вважають  Романа </a:t>
                      </a:r>
                      <a:r>
                        <a:rPr kumimoji="0" lang="uk-UA" sz="1800" b="0" kern="1200" baseline="0" noProof="0" dirty="0" err="1" smtClean="0"/>
                        <a:t>Ракушку-Романовського</a:t>
                      </a:r>
                      <a:r>
                        <a:rPr kumimoji="0" lang="uk-UA" sz="1800" b="0" kern="1200" baseline="0" noProof="0" dirty="0" smtClean="0"/>
                        <a:t>, військового та політичного діяча часів Руїни.</a:t>
                      </a:r>
                    </a:p>
                    <a:p>
                      <a:r>
                        <a:rPr kumimoji="0" lang="uk-UA" sz="1800" b="0" kern="1200" baseline="0" noProof="0" dirty="0" smtClean="0"/>
                        <a:t>Найдавніший з-поміж великих козацьких літописів. У ньому описуються події від 1648 р. по 1702 р. Твір написаний  українською мовою, близькою до народної.</a:t>
                      </a:r>
                    </a:p>
                    <a:p>
                      <a:endParaRPr kumimoji="0" lang="uk-UA" sz="1800" b="1" u="sng" kern="1200" baseline="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kumimoji="0" lang="uk-UA" sz="1800" b="1" u="sng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Літопис Григорія Граб’янки. </a:t>
                      </a:r>
                      <a:r>
                        <a:rPr kumimoji="0" lang="uk-UA" sz="1800" b="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Створено в Гадячі 1710 р. Другий з-поміж великих козацьких літописів. Написаний </a:t>
                      </a:r>
                      <a:r>
                        <a:rPr kumimoji="0" lang="uk-UA" sz="1800" b="0" kern="1200" baseline="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церковнослов’</a:t>
                      </a:r>
                      <a:r>
                        <a:rPr kumimoji="0" lang="uk-UA" sz="1800" b="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uk-UA" sz="1800" b="0" kern="1200" baseline="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янською</a:t>
                      </a:r>
                      <a:r>
                        <a:rPr kumimoji="0" lang="uk-UA" sz="1800" b="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мовою. Розповідає про події від найдавніших часів до 1709 р. – поразки Івана Мазепи та обрання гетьманом Івана Скоропадського. Головна увага приділена перебігові Національно-визвольної війни під проводом Богдана Хмельницького.</a:t>
                      </a:r>
                    </a:p>
                    <a:p>
                      <a:endParaRPr kumimoji="0" lang="uk-UA" sz="1800" b="1" u="sng" kern="1200" baseline="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kumimoji="0" lang="uk-UA" sz="1800" b="1" u="sng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Літопис</a:t>
                      </a:r>
                      <a:r>
                        <a:rPr kumimoji="0" lang="uk-UA" sz="1800" b="1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uk-UA" sz="1800" b="1" u="sng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Самійла</a:t>
                      </a:r>
                      <a:r>
                        <a:rPr kumimoji="0" lang="uk-UA" sz="1800" b="1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uk-UA" sz="1800" b="1" u="sng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Величка</a:t>
                      </a:r>
                      <a:r>
                        <a:rPr kumimoji="0" lang="uk-UA" sz="1800" b="1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. </a:t>
                      </a:r>
                      <a:r>
                        <a:rPr kumimoji="0" lang="uk-UA" sz="1800" b="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Твір Величка є найвизначнішим явищем козацького літописання. Мова літопису - книжна українська. Літопис складався з двох частин: опису подій від 1648 р. по 1660 р. та від 1660 р. по 1700 р. Дійшов до нас пошкоджений, без закінчення і з прогалинами, особливо в першій частині.</a:t>
                      </a:r>
                      <a:endParaRPr lang="uk-UA" b="0" noProof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uk-UA" b="1" dirty="0" smtClean="0"/>
              <a:t>Тяжким </a:t>
            </a:r>
            <a:r>
              <a:rPr lang="uk-UA" b="1" dirty="0"/>
              <a:t>ударом для української культури стало </a:t>
            </a:r>
            <a:r>
              <a:rPr lang="uk-UA" b="1" u="sng" dirty="0">
                <a:solidFill>
                  <a:srgbClr val="FF0000"/>
                </a:solidFill>
              </a:rPr>
              <a:t>підпорядкування Української православної церкви Московському патріархатові в 1687 р</a:t>
            </a:r>
            <a:r>
              <a:rPr lang="uk-UA" b="1" dirty="0"/>
              <a:t>. </a:t>
            </a:r>
            <a:endParaRPr lang="en-US" b="1" dirty="0" smtClean="0"/>
          </a:p>
          <a:p>
            <a:r>
              <a:rPr lang="uk-UA" dirty="0" smtClean="0"/>
              <a:t>Іншим </a:t>
            </a:r>
            <a:r>
              <a:rPr lang="uk-UA" dirty="0"/>
              <a:t>кроком царату були всілякі цензурні утиски українського книгодрукування.</a:t>
            </a:r>
          </a:p>
        </p:txBody>
      </p:sp>
    </p:spTree>
    <p:extLst>
      <p:ext uri="{BB962C8B-B14F-4D97-AF65-F5344CB8AC3E}">
        <p14:creationId xmlns:p14="http://schemas.microsoft.com/office/powerpoint/2010/main" xmlns="" val="4182053266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dirty="0" smtClean="0"/>
              <a:t>1. Портрет Б. Хмельницького автор Вільгельм </a:t>
            </a:r>
            <a:r>
              <a:rPr lang="uk-UA" dirty="0" err="1" smtClean="0"/>
              <a:t>Гондіус</a:t>
            </a:r>
            <a:r>
              <a:rPr lang="uk-UA" dirty="0" smtClean="0"/>
              <a:t>, середина 17 ст.</a:t>
            </a:r>
            <a:endParaRPr lang="uk-UA" dirty="0"/>
          </a:p>
        </p:txBody>
      </p:sp>
      <p:sp>
        <p:nvSpPr>
          <p:cNvPr id="4" name="Объект 3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uk-UA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27784" y="1772816"/>
            <a:ext cx="3609975" cy="451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308238658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sz="3200" dirty="0" smtClean="0"/>
              <a:t>2. Троїцький собор </a:t>
            </a:r>
            <a:r>
              <a:rPr lang="uk-UA" sz="3200" dirty="0" err="1" smtClean="0"/>
              <a:t>Троїцько-Іллінського</a:t>
            </a:r>
            <a:r>
              <a:rPr lang="uk-UA" sz="3200" dirty="0" smtClean="0"/>
              <a:t> монастиря в м. Чернігів 1679-1689</a:t>
            </a:r>
            <a:endParaRPr lang="uk-UA" sz="3200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529" y="1700808"/>
            <a:ext cx="3816424" cy="38884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988840"/>
            <a:ext cx="3381375" cy="4505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56466429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dirty="0" smtClean="0"/>
              <a:t>3. Покровський собор у Харкові – </a:t>
            </a:r>
            <a:br>
              <a:rPr lang="uk-UA" dirty="0" smtClean="0"/>
            </a:br>
            <a:r>
              <a:rPr lang="uk-UA" dirty="0" smtClean="0"/>
              <a:t>1689 р. </a:t>
            </a:r>
            <a:endParaRPr lang="uk-UA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536" y="2584022"/>
            <a:ext cx="3267075" cy="33123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131308" y="1412776"/>
            <a:ext cx="2808312" cy="2309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84068" y="4077072"/>
            <a:ext cx="3511104" cy="2520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162189759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sz="3200" dirty="0" smtClean="0"/>
              <a:t>4. Ікона «Покров Богородиці» з портретом Богдана Хмельницького </a:t>
            </a:r>
            <a:r>
              <a:rPr lang="uk-UA" sz="3200" dirty="0" err="1" smtClean="0"/>
              <a:t>п.п</a:t>
            </a:r>
            <a:r>
              <a:rPr lang="uk-UA" sz="3200" dirty="0" smtClean="0"/>
              <a:t>. 18 ст. </a:t>
            </a:r>
            <a:endParaRPr lang="uk-UA" sz="3200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3109229" y="1600200"/>
            <a:ext cx="3160492" cy="449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4050652215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dirty="0" smtClean="0"/>
              <a:t>5. Оборонна синагога </a:t>
            </a:r>
            <a:br>
              <a:rPr lang="uk-UA" dirty="0" smtClean="0"/>
            </a:br>
            <a:r>
              <a:rPr lang="uk-UA" dirty="0" smtClean="0"/>
              <a:t>м. </a:t>
            </a:r>
            <a:r>
              <a:rPr lang="uk-UA" dirty="0" err="1" smtClean="0"/>
              <a:t>Жовква</a:t>
            </a:r>
            <a:r>
              <a:rPr lang="uk-UA" dirty="0" smtClean="0"/>
              <a:t> – 1692 -1698</a:t>
            </a:r>
            <a:endParaRPr lang="uk-UA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2777"/>
            <a:ext cx="3744416" cy="2520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48064" y="1412776"/>
            <a:ext cx="3782194" cy="2520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91680" y="4077072"/>
            <a:ext cx="6191250" cy="26073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213307908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dirty="0" smtClean="0"/>
              <a:t>6. Георгіївська церква Видубицького монастиря в м. Київ – 1696-1701</a:t>
            </a:r>
            <a:endParaRPr lang="uk-UA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84784"/>
            <a:ext cx="3394472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99992" y="1628800"/>
            <a:ext cx="1847850" cy="2466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516216" y="3821614"/>
            <a:ext cx="1800225" cy="253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352923411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dirty="0" smtClean="0"/>
              <a:t>7. Преображенська церква у с. Великі сорочинці - 1732</a:t>
            </a:r>
            <a:endParaRPr lang="uk-UA" dirty="0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0" y="1556792"/>
            <a:ext cx="3200400" cy="3848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76056" y="1556791"/>
            <a:ext cx="3145532" cy="33843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556792"/>
            <a:ext cx="4048125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36945583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uk-UA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«Вічний мир» між Польщею та Московською державою 1686 р.</a:t>
            </a:r>
            <a:endParaRPr lang="uk-UA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xmlns="" val="1754951713"/>
              </p:ext>
            </p:extLst>
          </p:nvPr>
        </p:nvGraphicFramePr>
        <p:xfrm>
          <a:off x="612775" y="1600200"/>
          <a:ext cx="8153400" cy="4565104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2717800"/>
                <a:gridCol w="2717800"/>
                <a:gridCol w="2717800"/>
              </a:tblGrid>
              <a:tr h="2575187">
                <a:tc>
                  <a:txBody>
                    <a:bodyPr/>
                    <a:lstStyle/>
                    <a:p>
                      <a:r>
                        <a:rPr lang="uk-UA" b="0" u="sng" dirty="0" smtClean="0">
                          <a:solidFill>
                            <a:schemeClr val="tx1"/>
                          </a:solidFill>
                        </a:rPr>
                        <a:t>За московським царством:</a:t>
                      </a:r>
                    </a:p>
                    <a:p>
                      <a:r>
                        <a:rPr lang="uk-UA" dirty="0" smtClean="0"/>
                        <a:t>Лівобережна Україна;</a:t>
                      </a:r>
                    </a:p>
                    <a:p>
                      <a:r>
                        <a:rPr lang="uk-UA" dirty="0" smtClean="0"/>
                        <a:t>Київ;</a:t>
                      </a:r>
                    </a:p>
                    <a:p>
                      <a:r>
                        <a:rPr lang="uk-UA" dirty="0" smtClean="0"/>
                        <a:t>Запорожжя;</a:t>
                      </a:r>
                    </a:p>
                    <a:p>
                      <a:r>
                        <a:rPr lang="uk-UA" dirty="0" smtClean="0"/>
                        <a:t>Чернігово-Сіверська земля.</a:t>
                      </a:r>
                      <a:endParaRPr lang="uk-UA" dirty="0"/>
                    </a:p>
                  </a:txBody>
                  <a:tcPr marL="90593" marR="90593"/>
                </a:tc>
                <a:tc>
                  <a:txBody>
                    <a:bodyPr/>
                    <a:lstStyle/>
                    <a:p>
                      <a:r>
                        <a:rPr lang="uk-UA" dirty="0" smtClean="0"/>
                        <a:t>6</a:t>
                      </a:r>
                      <a:r>
                        <a:rPr lang="uk-UA" baseline="0" dirty="0" smtClean="0"/>
                        <a:t> травня 1686 в Москві між Польщею та Московією було укладено </a:t>
                      </a:r>
                      <a:r>
                        <a:rPr lang="uk-UA" baseline="0" dirty="0" smtClean="0">
                          <a:solidFill>
                            <a:schemeClr val="tx1"/>
                          </a:solidFill>
                        </a:rPr>
                        <a:t>«Вічний мир», </a:t>
                      </a:r>
                      <a:r>
                        <a:rPr lang="uk-UA" baseline="0" dirty="0" smtClean="0"/>
                        <a:t>тобто такий мир,  який не передбачав обмежень у часі</a:t>
                      </a:r>
                      <a:endParaRPr lang="uk-UA" dirty="0"/>
                    </a:p>
                  </a:txBody>
                  <a:tcPr marL="90593" marR="90593"/>
                </a:tc>
                <a:tc>
                  <a:txBody>
                    <a:bodyPr/>
                    <a:lstStyle/>
                    <a:p>
                      <a:r>
                        <a:rPr lang="uk-UA" u="sng" dirty="0" smtClean="0">
                          <a:solidFill>
                            <a:schemeClr val="tx1"/>
                          </a:solidFill>
                        </a:rPr>
                        <a:t>До</a:t>
                      </a:r>
                      <a:r>
                        <a:rPr lang="uk-UA" u="sng" baseline="0" dirty="0" smtClean="0">
                          <a:solidFill>
                            <a:schemeClr val="tx1"/>
                          </a:solidFill>
                        </a:rPr>
                        <a:t> Польщі:</a:t>
                      </a:r>
                    </a:p>
                    <a:p>
                      <a:r>
                        <a:rPr lang="uk-UA" baseline="0" dirty="0" smtClean="0"/>
                        <a:t>Північна Київщина;</a:t>
                      </a:r>
                    </a:p>
                    <a:p>
                      <a:r>
                        <a:rPr lang="uk-UA" baseline="0" dirty="0" smtClean="0"/>
                        <a:t>Волинь;</a:t>
                      </a:r>
                    </a:p>
                    <a:p>
                      <a:r>
                        <a:rPr lang="uk-UA" baseline="0" dirty="0" smtClean="0"/>
                        <a:t>Галичина;</a:t>
                      </a:r>
                    </a:p>
                    <a:p>
                      <a:r>
                        <a:rPr lang="uk-UA" baseline="0" dirty="0" smtClean="0"/>
                        <a:t>Поділля.</a:t>
                      </a:r>
                      <a:endParaRPr lang="uk-UA" dirty="0"/>
                    </a:p>
                  </a:txBody>
                  <a:tcPr marL="90593" marR="90593"/>
                </a:tc>
              </a:tr>
              <a:tr h="819378">
                <a:tc gridSpan="3">
                  <a:txBody>
                    <a:bodyPr/>
                    <a:lstStyle/>
                    <a:p>
                      <a:pPr algn="ctr"/>
                      <a:r>
                        <a:rPr lang="uk-UA" dirty="0" smtClean="0">
                          <a:solidFill>
                            <a:srgbClr val="FF0000"/>
                          </a:solidFill>
                        </a:rPr>
                        <a:t>Брацлавщина, Південна Київщина</a:t>
                      </a:r>
                      <a:r>
                        <a:rPr lang="uk-UA" baseline="0" dirty="0" smtClean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uk-UA" baseline="0" dirty="0" smtClean="0"/>
                        <a:t>ставали нейтральною незаселеною зоною між двома державами</a:t>
                      </a:r>
                      <a:endParaRPr lang="uk-UA" dirty="0"/>
                    </a:p>
                  </a:txBody>
                  <a:tcPr marL="90593" marR="90593"/>
                </a:tc>
                <a:tc hMerge="1">
                  <a:txBody>
                    <a:bodyPr/>
                    <a:lstStyle/>
                    <a:p>
                      <a:endParaRPr lang="uk-UA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 dirty="0"/>
                    </a:p>
                  </a:txBody>
                  <a:tcPr/>
                </a:tc>
              </a:tr>
              <a:tr h="1170539">
                <a:tc gridSpan="3">
                  <a:txBody>
                    <a:bodyPr/>
                    <a:lstStyle/>
                    <a:p>
                      <a:pPr algn="ctr"/>
                      <a:r>
                        <a:rPr lang="uk-UA" dirty="0" smtClean="0"/>
                        <a:t>«Вічний мир» набагато ускладнював ситуацію</a:t>
                      </a:r>
                      <a:r>
                        <a:rPr lang="uk-UA" baseline="0" dirty="0" smtClean="0"/>
                        <a:t> в Україні, послаблюючи національно-визвольний рух, бо утверджував насильницький поділ українських земель між кількома державами</a:t>
                      </a:r>
                      <a:endParaRPr lang="uk-UA" dirty="0"/>
                    </a:p>
                  </a:txBody>
                  <a:tcPr marL="90593" marR="90593"/>
                </a:tc>
                <a:tc hMerge="1">
                  <a:txBody>
                    <a:bodyPr/>
                    <a:lstStyle/>
                    <a:p>
                      <a:endParaRPr lang="uk-UA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 dirty="0"/>
                    </a:p>
                  </a:txBody>
                  <a:tcPr/>
                </a:tc>
              </a:tr>
            </a:tbl>
          </a:graphicData>
        </a:graphic>
      </p:graphicFrame>
      <p:cxnSp>
        <p:nvCxnSpPr>
          <p:cNvPr id="6" name="Прямая со стрелкой 5"/>
          <p:cNvCxnSpPr/>
          <p:nvPr/>
        </p:nvCxnSpPr>
        <p:spPr>
          <a:xfrm flipH="1">
            <a:off x="2987824" y="2492896"/>
            <a:ext cx="216024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Стрелка вправо 7"/>
          <p:cNvSpPr/>
          <p:nvPr/>
        </p:nvSpPr>
        <p:spPr>
          <a:xfrm>
            <a:off x="5724128" y="2348880"/>
            <a:ext cx="360040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1" name="Стрелка влево 10"/>
          <p:cNvSpPr/>
          <p:nvPr/>
        </p:nvSpPr>
        <p:spPr>
          <a:xfrm>
            <a:off x="2959246" y="2348880"/>
            <a:ext cx="273180" cy="484632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2" name="Стрелка вниз 11"/>
          <p:cNvSpPr/>
          <p:nvPr/>
        </p:nvSpPr>
        <p:spPr>
          <a:xfrm>
            <a:off x="4410324" y="3789040"/>
            <a:ext cx="484632" cy="36004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</p:spTree>
    <p:extLst>
      <p:ext uri="{BB962C8B-B14F-4D97-AF65-F5344CB8AC3E}">
        <p14:creationId xmlns:p14="http://schemas.microsoft.com/office/powerpoint/2010/main" xmlns="" val="2840180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sz="2400" dirty="0" smtClean="0"/>
              <a:t>8. Ікона Йова </a:t>
            </a:r>
            <a:r>
              <a:rPr lang="uk-UA" sz="2400" dirty="0" err="1" smtClean="0"/>
              <a:t>Кондзиневича</a:t>
            </a:r>
            <a:r>
              <a:rPr lang="uk-UA" sz="2400" dirty="0" smtClean="0"/>
              <a:t> «Вознесіння Христове» з іконостасу церкви </a:t>
            </a:r>
            <a:r>
              <a:rPr lang="uk-UA" sz="2400" dirty="0" err="1" smtClean="0"/>
              <a:t>Воздвиження</a:t>
            </a:r>
            <a:r>
              <a:rPr lang="uk-UA" sz="2400" dirty="0" smtClean="0"/>
              <a:t> Чесного Хреста монастиря Скит </a:t>
            </a:r>
            <a:r>
              <a:rPr lang="uk-UA" sz="2400" dirty="0" err="1" smtClean="0"/>
              <a:t>Манявський</a:t>
            </a:r>
            <a:endParaRPr lang="uk-UA" sz="2400" dirty="0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3377471" y="1600200"/>
            <a:ext cx="2624008" cy="449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0" y="1340768"/>
            <a:ext cx="4332734" cy="50405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988212716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dirty="0" smtClean="0"/>
              <a:t/>
            </a:r>
            <a:br>
              <a:rPr lang="uk-UA" dirty="0" smtClean="0"/>
            </a:br>
            <a:r>
              <a:rPr lang="uk-UA" dirty="0" smtClean="0"/>
              <a:t>9. Гравюра Івана </a:t>
            </a:r>
            <a:r>
              <a:rPr lang="uk-UA" dirty="0" err="1" smtClean="0"/>
              <a:t>Мигури</a:t>
            </a:r>
            <a:r>
              <a:rPr lang="uk-UA" dirty="0" smtClean="0"/>
              <a:t> «Іван Мазепа серед своїх добрих справ» - 1706 р.</a:t>
            </a:r>
            <a:endParaRPr lang="uk-UA" dirty="0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55776" y="2708920"/>
            <a:ext cx="3712046" cy="35000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83537566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dirty="0" smtClean="0"/>
              <a:t>1. Портрет Б. Хмельницького автор ___________, середина 17 ст.</a:t>
            </a:r>
            <a:endParaRPr lang="uk-UA" dirty="0"/>
          </a:p>
        </p:txBody>
      </p:sp>
      <p:sp>
        <p:nvSpPr>
          <p:cNvPr id="4" name="Объект 3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uk-UA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27784" y="1772816"/>
            <a:ext cx="3609975" cy="451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965139489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sz="3200" dirty="0" smtClean="0"/>
              <a:t>2. __________________ м. Чернігів 1679-1689</a:t>
            </a:r>
            <a:endParaRPr lang="uk-UA" sz="3200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529" y="1700808"/>
            <a:ext cx="3816424" cy="38884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988840"/>
            <a:ext cx="3381375" cy="4505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428276738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dirty="0" smtClean="0"/>
              <a:t>3. Покровський собор у ______ – </a:t>
            </a:r>
            <a:br>
              <a:rPr lang="uk-UA" dirty="0" smtClean="0"/>
            </a:br>
            <a:r>
              <a:rPr lang="uk-UA" dirty="0" smtClean="0"/>
              <a:t>1689 р. </a:t>
            </a:r>
            <a:endParaRPr lang="uk-UA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536" y="2584022"/>
            <a:ext cx="3267075" cy="33123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131308" y="1412776"/>
            <a:ext cx="2808312" cy="2309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84068" y="4077072"/>
            <a:ext cx="3511104" cy="2520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4093126708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sz="3200" dirty="0" smtClean="0"/>
              <a:t>4. _______________________</a:t>
            </a:r>
            <a:endParaRPr lang="uk-UA" sz="3200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3109229" y="1600200"/>
            <a:ext cx="3160492" cy="449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147697493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dirty="0" smtClean="0"/>
              <a:t>5. _________________</a:t>
            </a:r>
            <a:endParaRPr lang="uk-UA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2777"/>
            <a:ext cx="3744416" cy="2520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91680" y="4077072"/>
            <a:ext cx="6191250" cy="26073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393207648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dirty="0" smtClean="0"/>
              <a:t>6. __________м. Київ – 1696-1701</a:t>
            </a:r>
            <a:endParaRPr lang="uk-UA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uk-UA" dirty="0"/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99992" y="1628800"/>
            <a:ext cx="1847850" cy="2466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516216" y="3821614"/>
            <a:ext cx="1800225" cy="253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591950973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dirty="0" smtClean="0"/>
              <a:t>7. Преображенська церква у с. ____________- 1732</a:t>
            </a:r>
            <a:endParaRPr lang="uk-UA" dirty="0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0" y="1556792"/>
            <a:ext cx="3200400" cy="3848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76056" y="1556791"/>
            <a:ext cx="3145532" cy="33843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556792"/>
            <a:ext cx="4048125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901904593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sz="2400" dirty="0" smtClean="0"/>
              <a:t>8. Ікона ___________«Вознесіння Христове» з іконостасу церкви </a:t>
            </a:r>
            <a:r>
              <a:rPr lang="uk-UA" sz="2400" dirty="0" err="1" smtClean="0"/>
              <a:t>Воздвиження</a:t>
            </a:r>
            <a:r>
              <a:rPr lang="uk-UA" sz="2400" dirty="0" smtClean="0"/>
              <a:t> Чесного Хреста монастиря Скит </a:t>
            </a:r>
            <a:r>
              <a:rPr lang="uk-UA" sz="2400" dirty="0" err="1" smtClean="0"/>
              <a:t>Манявський</a:t>
            </a:r>
            <a:endParaRPr lang="uk-UA" sz="2400" dirty="0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43808" y="2060848"/>
            <a:ext cx="2641612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71891401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uk-UA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Перший кримський похід 1687 р</a:t>
            </a:r>
            <a:r>
              <a:rPr lang="uk-UA" dirty="0" smtClean="0"/>
              <a:t>.</a:t>
            </a:r>
            <a:endParaRPr lang="uk-UA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xmlns="" val="1077590019"/>
              </p:ext>
            </p:extLst>
          </p:nvPr>
        </p:nvGraphicFramePr>
        <p:xfrm>
          <a:off x="467545" y="1600200"/>
          <a:ext cx="8208912" cy="118872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8208912"/>
              </a:tblGrid>
              <a:tr h="370840">
                <a:tc>
                  <a:txBody>
                    <a:bodyPr/>
                    <a:lstStyle/>
                    <a:p>
                      <a:r>
                        <a:rPr lang="uk-UA" dirty="0" smtClean="0">
                          <a:solidFill>
                            <a:schemeClr val="tx1"/>
                          </a:solidFill>
                        </a:rPr>
                        <a:t>Уклавши «Вічний мир»  із Польщею, Московія приєдналася до держав, які вели боротьбу проти Туреччини та Кримського ханства,</a:t>
                      </a:r>
                      <a:r>
                        <a:rPr lang="uk-UA" baseline="0" dirty="0" smtClean="0">
                          <a:solidFill>
                            <a:schemeClr val="tx1"/>
                          </a:solidFill>
                        </a:rPr>
                        <a:t> для себе передбачала ліквідацію </a:t>
                      </a:r>
                      <a:r>
                        <a:rPr lang="uk-UA" baseline="0" dirty="0" err="1" smtClean="0">
                          <a:solidFill>
                            <a:schemeClr val="tx1"/>
                          </a:solidFill>
                        </a:rPr>
                        <a:t>турецько</a:t>
                      </a:r>
                      <a:r>
                        <a:rPr lang="uk-UA" baseline="0" dirty="0" smtClean="0">
                          <a:solidFill>
                            <a:schemeClr val="tx1"/>
                          </a:solidFill>
                        </a:rPr>
                        <a:t>-татарських володінь на Чорному й Азовському морях та отримання в майбутньому виходу до Чорного моря</a:t>
                      </a:r>
                      <a:endParaRPr lang="uk-UA" dirty="0">
                        <a:solidFill>
                          <a:schemeClr val="tx1"/>
                        </a:solidFill>
                      </a:endParaRPr>
                    </a:p>
                  </a:txBody>
                  <a:tcPr marL="90593" marR="90593"/>
                </a:tc>
              </a:tr>
            </a:tbl>
          </a:graphicData>
        </a:graphic>
      </p:graphicFrame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391494957"/>
              </p:ext>
            </p:extLst>
          </p:nvPr>
        </p:nvGraphicFramePr>
        <p:xfrm>
          <a:off x="467544" y="2852936"/>
          <a:ext cx="8208912" cy="91440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8208912"/>
              </a:tblGrid>
              <a:tr h="370840">
                <a:tc>
                  <a:txBody>
                    <a:bodyPr/>
                    <a:lstStyle/>
                    <a:p>
                      <a:r>
                        <a:rPr lang="uk-UA" dirty="0" smtClean="0"/>
                        <a:t>У травні 1687 100-тисячна московська армія рушила на Крим. Похід очолив фаворит цариці Софії – Василь Голіцин. До нього приєдналося 50-тисячне військо українських козаків на чолі з і. Самойловичем.</a:t>
                      </a:r>
                      <a:endParaRPr lang="uk-UA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744017736"/>
              </p:ext>
            </p:extLst>
          </p:nvPr>
        </p:nvGraphicFramePr>
        <p:xfrm>
          <a:off x="467544" y="3861048"/>
          <a:ext cx="8208912" cy="91440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8208912"/>
              </a:tblGrid>
              <a:tr h="370840">
                <a:tc>
                  <a:txBody>
                    <a:bodyPr/>
                    <a:lstStyle/>
                    <a:p>
                      <a:r>
                        <a:rPr lang="uk-UA" dirty="0" smtClean="0"/>
                        <a:t>Українсько-московське військо не </a:t>
                      </a:r>
                      <a:r>
                        <a:rPr lang="uk-UA" dirty="0" err="1" smtClean="0"/>
                        <a:t>спромоглося</a:t>
                      </a:r>
                      <a:r>
                        <a:rPr lang="uk-UA" dirty="0" smtClean="0"/>
                        <a:t> досягти навіть Криму. Через пожежу в степу , підпаленому татарами, нестачу</a:t>
                      </a:r>
                      <a:r>
                        <a:rPr lang="uk-UA" baseline="0" dirty="0" smtClean="0"/>
                        <a:t> продовольства, води й фуражу Голіцин повернув війська назад.</a:t>
                      </a:r>
                      <a:endParaRPr lang="uk-UA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84656890"/>
              </p:ext>
            </p:extLst>
          </p:nvPr>
        </p:nvGraphicFramePr>
        <p:xfrm>
          <a:off x="467544" y="4869160"/>
          <a:ext cx="8208912" cy="640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208912"/>
              </a:tblGrid>
              <a:tr h="370840">
                <a:tc>
                  <a:txBody>
                    <a:bodyPr/>
                    <a:lstStyle/>
                    <a:p>
                      <a:r>
                        <a:rPr lang="uk-UA" dirty="0" smtClean="0"/>
                        <a:t>Липень 1687 в таборі на р. </a:t>
                      </a:r>
                      <a:r>
                        <a:rPr lang="uk-UA" dirty="0" err="1" smtClean="0"/>
                        <a:t>Коломак</a:t>
                      </a:r>
                      <a:r>
                        <a:rPr lang="uk-UA" baseline="0" dirty="0" smtClean="0"/>
                        <a:t>  І.</a:t>
                      </a:r>
                      <a:r>
                        <a:rPr lang="en-US" baseline="0" dirty="0" smtClean="0"/>
                        <a:t> </a:t>
                      </a:r>
                      <a:r>
                        <a:rPr lang="uk-UA" baseline="0" dirty="0" smtClean="0"/>
                        <a:t>Самойловича було заарештовано та разом із сім'єю відправлено до Сибіру.</a:t>
                      </a:r>
                      <a:endParaRPr lang="uk-UA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240627479"/>
              </p:ext>
            </p:extLst>
          </p:nvPr>
        </p:nvGraphicFramePr>
        <p:xfrm>
          <a:off x="467544" y="5661248"/>
          <a:ext cx="8208912" cy="64008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8208912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uk-UA" dirty="0" smtClean="0">
                          <a:solidFill>
                            <a:srgbClr val="FF0000"/>
                          </a:solidFill>
                        </a:rPr>
                        <a:t>25 липня 1687 р. відбулася козацька рада, яка обрала гетьманом осавула </a:t>
                      </a:r>
                    </a:p>
                    <a:p>
                      <a:pPr algn="ctr"/>
                      <a:r>
                        <a:rPr lang="uk-UA" dirty="0" smtClean="0">
                          <a:solidFill>
                            <a:srgbClr val="FF0000"/>
                          </a:solidFill>
                        </a:rPr>
                        <a:t>Івана Мазепу. </a:t>
                      </a:r>
                      <a:r>
                        <a:rPr lang="uk-UA" dirty="0" smtClean="0">
                          <a:solidFill>
                            <a:srgbClr val="0070C0"/>
                          </a:solidFill>
                        </a:rPr>
                        <a:t>Новообраний гетьман </a:t>
                      </a:r>
                      <a:r>
                        <a:rPr lang="uk-UA" dirty="0" err="1" smtClean="0">
                          <a:solidFill>
                            <a:srgbClr val="0070C0"/>
                          </a:solidFill>
                        </a:rPr>
                        <a:t>півдписав</a:t>
                      </a:r>
                      <a:r>
                        <a:rPr lang="uk-UA" dirty="0" smtClean="0">
                          <a:solidFill>
                            <a:srgbClr val="0070C0"/>
                          </a:solidFill>
                        </a:rPr>
                        <a:t> </a:t>
                      </a:r>
                      <a:r>
                        <a:rPr lang="uk-UA" b="1" dirty="0" smtClean="0">
                          <a:solidFill>
                            <a:srgbClr val="0070C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Коломацькі статті</a:t>
                      </a:r>
                      <a:endParaRPr lang="uk-UA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1515936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dirty="0" smtClean="0"/>
              <a:t/>
            </a:r>
            <a:br>
              <a:rPr lang="uk-UA" dirty="0" smtClean="0"/>
            </a:br>
            <a:r>
              <a:rPr lang="uk-UA" dirty="0" smtClean="0"/>
              <a:t>9. Гравюра Івана </a:t>
            </a:r>
            <a:r>
              <a:rPr lang="uk-UA" dirty="0" err="1" smtClean="0"/>
              <a:t>Мигури</a:t>
            </a:r>
            <a:r>
              <a:rPr lang="uk-UA" dirty="0" smtClean="0"/>
              <a:t> «______________» - 1706 р.</a:t>
            </a:r>
            <a:endParaRPr lang="uk-UA" dirty="0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55776" y="2708920"/>
            <a:ext cx="3712046" cy="35000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577844629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dirty="0" smtClean="0"/>
              <a:t>1. --------------------------середина 17 ст.</a:t>
            </a:r>
            <a:endParaRPr lang="uk-UA" dirty="0"/>
          </a:p>
        </p:txBody>
      </p:sp>
      <p:sp>
        <p:nvSpPr>
          <p:cNvPr id="4" name="Объект 3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uk-UA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27784" y="1772816"/>
            <a:ext cx="3609975" cy="451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178980661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dirty="0" smtClean="0"/>
              <a:t>7. </a:t>
            </a:r>
            <a:endParaRPr lang="uk-UA" dirty="0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0" y="1556792"/>
            <a:ext cx="3200400" cy="3848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76056" y="1556791"/>
            <a:ext cx="3145532" cy="33843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556792"/>
            <a:ext cx="4048125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055918346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dirty="0" smtClean="0"/>
              <a:t>6. __________</a:t>
            </a:r>
            <a:endParaRPr lang="uk-UA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uk-UA" dirty="0"/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99992" y="1628800"/>
            <a:ext cx="1847850" cy="2466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516216" y="3821614"/>
            <a:ext cx="1800225" cy="253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266147983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sz="3200" dirty="0" smtClean="0"/>
              <a:t>2. ________________________________</a:t>
            </a:r>
            <a:endParaRPr lang="uk-UA" sz="3200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529" y="1700808"/>
            <a:ext cx="3816424" cy="38884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988840"/>
            <a:ext cx="3381375" cy="4505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594159980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dirty="0" smtClean="0"/>
              <a:t/>
            </a:r>
            <a:br>
              <a:rPr lang="uk-UA" dirty="0" smtClean="0"/>
            </a:br>
            <a:r>
              <a:rPr lang="uk-UA" dirty="0" smtClean="0"/>
              <a:t>9. </a:t>
            </a:r>
            <a:r>
              <a:rPr lang="uk-UA" smtClean="0"/>
              <a:t>_____________________</a:t>
            </a:r>
            <a:endParaRPr lang="uk-UA" dirty="0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55776" y="2708920"/>
            <a:ext cx="3712046" cy="35000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425994617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Обычная">
  <a:themeElements>
    <a:clrScheme name="Обычная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Обычная">
      <a:maj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Обычная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/>
        </a:soli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softRound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  <a:blipFill>
          <a:blip xmlns:r="http://schemas.openxmlformats.org/officeDocument/2006/relationships" r:embed="rId2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Median</Template>
  <TotalTime>1083</TotalTime>
  <Words>4832</Words>
  <Application>Microsoft Office PowerPoint</Application>
  <PresentationFormat>Экран (4:3)</PresentationFormat>
  <Paragraphs>349</Paragraphs>
  <Slides>95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95</vt:i4>
      </vt:variant>
    </vt:vector>
  </HeadingPairs>
  <TitlesOfParts>
    <vt:vector size="96" baseType="lpstr">
      <vt:lpstr>Обычная</vt:lpstr>
      <vt:lpstr>Українські землі наприкінці 17- перша половина 18 ст.</vt:lpstr>
      <vt:lpstr> ГЕТЬМАНЩИНА ЗА ПРАВЛІННЯ ІВАНА МАЗЕПИ </vt:lpstr>
      <vt:lpstr>Поняття та визначення</vt:lpstr>
      <vt:lpstr>Семен Палій </vt:lpstr>
      <vt:lpstr>Кость Гордієнко</vt:lpstr>
      <vt:lpstr>Пилип Орлик</vt:lpstr>
      <vt:lpstr>Домашнє завдання</vt:lpstr>
      <vt:lpstr>«Вічний мир» між Польщею та Московською державою 1686 р.</vt:lpstr>
      <vt:lpstr>Перший кримський похід 1687 р.</vt:lpstr>
      <vt:lpstr>Іван Мазепа</vt:lpstr>
      <vt:lpstr> КОЛОМАЦЬКІ СТАТТІ –  угода між гетьманом і старшиною з одного боку  та московськими царями Іваном і Петром Олексійовичами та царівною Софією – з другого.  Коломацькі статті були підписані на основі Глухівських статей Д.Многогрішного (17 з 22 статей) з додатками </vt:lpstr>
      <vt:lpstr>Події 1687-1750 рр.</vt:lpstr>
      <vt:lpstr>Роздивіться карту</vt:lpstr>
      <vt:lpstr>ВНУТРІШНЯ ПОЛІТИКА </vt:lpstr>
      <vt:lpstr>ІВАН МАЗЕНПА</vt:lpstr>
      <vt:lpstr>ВНУТРІШНЯ ПОЛІТИКА</vt:lpstr>
      <vt:lpstr> Богоявленський собор Братського монастиря в Києві. Зруйнований. </vt:lpstr>
      <vt:lpstr>Військово-Микільський собор Пустинно-Микільського монастиря в Києві. Зруйнованиий. </vt:lpstr>
      <vt:lpstr>  Церква Всіх Святих у  Києво-Печерській лаврі.  </vt:lpstr>
      <vt:lpstr>ЗОВНІШНЯ ПОЛІТИКА І. МАЗЕПИ</vt:lpstr>
      <vt:lpstr>Правобережна Україна  наприкінці 17 – на поч. 18 ст.</vt:lpstr>
      <vt:lpstr>Повстання Семена Палія 1702-1704. </vt:lpstr>
      <vt:lpstr>Повстання Семена Палія 1702-1704. </vt:lpstr>
      <vt:lpstr>Повстання Семена Палія 1702-1704. </vt:lpstr>
      <vt:lpstr> Козацьке повстання 1702–1704 рр. під проводом С. Палія спричинено </vt:lpstr>
      <vt:lpstr>   Північна війна 1700 – 1721 рр.      точилася між Швецією та антишведським союзом у складі Речі Посполитої, Росії, Данії, Саксонії.  </vt:lpstr>
      <vt:lpstr>Слайд 27</vt:lpstr>
      <vt:lpstr>Стосунки І. Мазепи та Карла ХІІ</vt:lpstr>
      <vt:lpstr>«Портрет Івана Мазепи в латах з Андріївською стрічкою»</vt:lpstr>
      <vt:lpstr>29—30 жовтня 1708 р. у містечку Гірках на Сіверщині. І. Мазепа та Карл ХІІ укладають договір Гетьманщина + Швеція, за яким:</vt:lpstr>
      <vt:lpstr>Україна в подіях Північної війни 1700-1721 рр</vt:lpstr>
      <vt:lpstr>Україна після «зради» Мазепи</vt:lpstr>
      <vt:lpstr>Україна після «зради» Мазепи</vt:lpstr>
      <vt:lpstr>Слайд 34</vt:lpstr>
      <vt:lpstr>Україна в подіях Північної війни  1700-1721 рр.</vt:lpstr>
      <vt:lpstr>Україна в подіях Північної війни 1700-1721 рр</vt:lpstr>
      <vt:lpstr>Полтавська битва. Репродукція картини Мартена Молодшого. Початок 18 ст. </vt:lpstr>
      <vt:lpstr>І. Мазепа і Карл ХІІ після  Полтавської битви. </vt:lpstr>
      <vt:lpstr>Слайд 39</vt:lpstr>
      <vt:lpstr> Після Полтавської битви козацькою Україною прокотилася хвиля царського терору:  </vt:lpstr>
      <vt:lpstr> Царський уряд поставив собі за мету: </vt:lpstr>
      <vt:lpstr> Царський уряд поставив собі за мету: </vt:lpstr>
      <vt:lpstr> Установіть хронологічну послідовність подій:</vt:lpstr>
      <vt:lpstr>Дайте відповіді на запитання: </vt:lpstr>
      <vt:lpstr> КОЗАЦЬКА УКРАЇНА ПІСЛЯ ПОЛТАВСЬКОЇ БИТВИ </vt:lpstr>
      <vt:lpstr>ПЕТРО І</vt:lpstr>
      <vt:lpstr>Пилип Орлик</vt:lpstr>
      <vt:lpstr>1.Гетьман Пилип Орлик. Уявний портрет. 2. Булава Пилипа Орлика.</vt:lpstr>
      <vt:lpstr>Пилип Орлик та його Конституція</vt:lpstr>
      <vt:lpstr>Конституція Пилипа Орлика</vt:lpstr>
      <vt:lpstr>Становище в Україні після Полтавської битви</vt:lpstr>
      <vt:lpstr>Перша Малоросійська колегія 1722-1727</vt:lpstr>
      <vt:lpstr>Павло Полуботок  наказний гетьман (1722-1723)</vt:lpstr>
      <vt:lpstr>Павло Полоуботок</vt:lpstr>
      <vt:lpstr>Павло Полуботок  наказний гетьман (1722-1723)</vt:lpstr>
      <vt:lpstr>Гетьман Данило Апостол  (1727-1734)</vt:lpstr>
      <vt:lpstr>Данило Апостол</vt:lpstr>
      <vt:lpstr> Основні положення «Рішительних пунктів» </vt:lpstr>
      <vt:lpstr>Гетьман Данило Апостол  (1727-1734)</vt:lpstr>
      <vt:lpstr>Нова Січ</vt:lpstr>
      <vt:lpstr>Нова Січ (Підпільненська)</vt:lpstr>
      <vt:lpstr>Нова Січ (Підпільненська)</vt:lpstr>
      <vt:lpstr>Зруйнування Нової січі </vt:lpstr>
      <vt:lpstr>Діяльність «Правління гетьманського уряду» 1734-1750</vt:lpstr>
      <vt:lpstr>Діяльність «Правління гетьманського уряду» 1734-1750</vt:lpstr>
      <vt:lpstr>Слайд 66</vt:lpstr>
      <vt:lpstr>Розвиток культури України наприкінці 17-у першій половині 18 ст.</vt:lpstr>
      <vt:lpstr>Бароко -</vt:lpstr>
      <vt:lpstr>Розвиток культури України наприкінці 17-у першій половині 18 ст.</vt:lpstr>
      <vt:lpstr>Розвиток культури України наприкінці 17-у першій половині 18 ст.</vt:lpstr>
      <vt:lpstr>Слайд 71</vt:lpstr>
      <vt:lpstr>Слайд 72</vt:lpstr>
      <vt:lpstr>1. Портрет Б. Хмельницького автор Вільгельм Гондіус, середина 17 ст.</vt:lpstr>
      <vt:lpstr>2. Троїцький собор Троїцько-Іллінського монастиря в м. Чернігів 1679-1689</vt:lpstr>
      <vt:lpstr>3. Покровський собор у Харкові –  1689 р. </vt:lpstr>
      <vt:lpstr>4. Ікона «Покров Богородиці» з портретом Богдана Хмельницького п.п. 18 ст. </vt:lpstr>
      <vt:lpstr>5. Оборонна синагога  м. Жовква – 1692 -1698</vt:lpstr>
      <vt:lpstr>6. Георгіївська церква Видубицького монастиря в м. Київ – 1696-1701</vt:lpstr>
      <vt:lpstr>7. Преображенська церква у с. Великі сорочинці - 1732</vt:lpstr>
      <vt:lpstr>8. Ікона Йова Кондзиневича «Вознесіння Христове» з іконостасу церкви Воздвиження Чесного Хреста монастиря Скит Манявський</vt:lpstr>
      <vt:lpstr> 9. Гравюра Івана Мигури «Іван Мазепа серед своїх добрих справ» - 1706 р.</vt:lpstr>
      <vt:lpstr>1. Портрет Б. Хмельницького автор ___________, середина 17 ст.</vt:lpstr>
      <vt:lpstr>2. __________________ м. Чернігів 1679-1689</vt:lpstr>
      <vt:lpstr>3. Покровський собор у ______ –  1689 р. </vt:lpstr>
      <vt:lpstr>4. _______________________</vt:lpstr>
      <vt:lpstr>5. _________________</vt:lpstr>
      <vt:lpstr>6. __________м. Київ – 1696-1701</vt:lpstr>
      <vt:lpstr>7. Преображенська церква у с. ____________- 1732</vt:lpstr>
      <vt:lpstr>8. Ікона ___________«Вознесіння Христове» з іконостасу церкви Воздвиження Чесного Хреста монастиря Скит Манявський</vt:lpstr>
      <vt:lpstr> 9. Гравюра Івана Мигури «______________» - 1706 р.</vt:lpstr>
      <vt:lpstr>1. --------------------------середина 17 ст.</vt:lpstr>
      <vt:lpstr>7. </vt:lpstr>
      <vt:lpstr>6. __________</vt:lpstr>
      <vt:lpstr>2. ________________________________</vt:lpstr>
      <vt:lpstr> 9. _____________________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ГЕТЬМАНЩИНА ЗА ПРАВЛІННЯ ІВАНА МАЗЕПИ </dc:title>
  <dc:creator>User</dc:creator>
  <cp:lastModifiedBy>userznu</cp:lastModifiedBy>
  <cp:revision>93</cp:revision>
  <dcterms:created xsi:type="dcterms:W3CDTF">2018-12-03T20:16:07Z</dcterms:created>
  <dcterms:modified xsi:type="dcterms:W3CDTF">2020-04-26T16:30:23Z</dcterms:modified>
</cp:coreProperties>
</file>