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9"/>
  </p:notesMasterIdLst>
  <p:sldIdLst>
    <p:sldId id="26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20" r:id="rId12"/>
    <p:sldId id="330" r:id="rId13"/>
    <p:sldId id="331" r:id="rId14"/>
    <p:sldId id="305" r:id="rId15"/>
    <p:sldId id="332" r:id="rId16"/>
    <p:sldId id="333" r:id="rId17"/>
    <p:sldId id="309" r:id="rId18"/>
    <p:sldId id="33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17" r:id="rId36"/>
    <p:sldId id="315" r:id="rId37"/>
    <p:sldId id="31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20E1-9A0E-4829-8D0D-6A1DB595446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876E1-5724-42A0-A79D-ADC0FD608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6B09D4-71D7-4C96-BBDF-F132A74D7130}" type="slidenum">
              <a:rPr 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3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D3F5E1-DDA1-48B7-BD55-857CB7B84AA9}" type="slidenum">
              <a:rPr lang="ru-RU">
                <a:latin typeface="Calibri" panose="020F0502020204030204" pitchFamily="34" charset="0"/>
              </a:rPr>
              <a:pPr eaLnBrk="1" hangingPunct="1"/>
              <a:t>26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0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CA279D-608F-4726-A274-0E95EFE9DBF4}" type="slidenum">
              <a:rPr 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5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55E6D6-4792-4519-9559-921A2E9914B0}" type="slidenum">
              <a:rPr lang="ru-RU">
                <a:latin typeface="Calibri" panose="020F0502020204030204" pitchFamily="34" charset="0"/>
              </a:rPr>
              <a:pPr eaLnBrk="1" hangingPunct="1"/>
              <a:t>28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0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3D2691-A8DC-475E-AAE7-811E91F706C7}" type="slidenum">
              <a:rPr lang="ru-RU">
                <a:latin typeface="Calibri" panose="020F0502020204030204" pitchFamily="34" charset="0"/>
              </a:rPr>
              <a:pPr eaLnBrk="1" hangingPunct="1"/>
              <a:t>29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9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93A09F-C730-45A0-8A0A-E88ECE47C18B}" type="slidenum">
              <a:rPr lang="ru-RU">
                <a:latin typeface="Calibri" panose="020F0502020204030204" pitchFamily="34" charset="0"/>
              </a:rPr>
              <a:pPr eaLnBrk="1" hangingPunct="1"/>
              <a:t>30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A4E200-F5E1-4A99-B70D-78EC2BC32D98}" type="slidenum">
              <a:rPr lang="ru-RU">
                <a:latin typeface="Calibri" panose="020F0502020204030204" pitchFamily="34" charset="0"/>
              </a:rPr>
              <a:pPr eaLnBrk="1" hangingPunct="1"/>
              <a:t>31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0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D381A6-671B-47FB-9C31-09242887AE9C}" type="slidenum">
              <a:rPr lang="ru-RU">
                <a:latin typeface="Calibri" panose="020F0502020204030204" pitchFamily="34" charset="0"/>
              </a:rPr>
              <a:pPr eaLnBrk="1" hangingPunct="1"/>
              <a:t>32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2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B5AF5-172E-4DE1-8B24-F029A5FA1F8B}" type="slidenum">
              <a:rPr lang="ru-RU">
                <a:latin typeface="Calibri" panose="020F0502020204030204" pitchFamily="34" charset="0"/>
              </a:rPr>
              <a:pPr eaLnBrk="1" hangingPunct="1"/>
              <a:t>33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76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0EFD02-6157-46A6-A9EC-E122529486B6}" type="slidenum">
              <a:rPr lang="ru-RU">
                <a:latin typeface="Calibri" panose="020F0502020204030204" pitchFamily="34" charset="0"/>
              </a:rPr>
              <a:pPr eaLnBrk="1" hangingPunct="1"/>
              <a:t>34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04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876E1-5724-42A0-A79D-ADC0FD60806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2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A94D9E-7810-4284-B1FC-73C513E44BE7}" type="slidenum">
              <a:rPr 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0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E8E448-47AB-4B10-8CC8-D8662DD874A7}" type="slidenum">
              <a:rPr 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EC901E-2033-40E6-9649-A6D9CF8DDA2E}" type="slidenum">
              <a:rPr lang="ru-RU">
                <a:latin typeface="Calibri" panose="020F0502020204030204" pitchFamily="34" charset="0"/>
              </a:rPr>
              <a:pPr eaLnBrk="1" hangingPunct="1"/>
              <a:t>20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886C3D-1B7E-4554-841B-99B85F0C2570}" type="slidenum">
              <a:rPr lang="ru-RU">
                <a:latin typeface="Calibri" panose="020F0502020204030204" pitchFamily="34" charset="0"/>
              </a:rPr>
              <a:pPr eaLnBrk="1" hangingPunct="1"/>
              <a:t>21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2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02A93E-FFD6-4ACA-964A-7E3ABE351BBB}" type="slidenum">
              <a:rPr 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7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1A6E9B-0064-4DC8-9E73-9F73186E4292}" type="slidenum">
              <a:rPr lang="ru-RU">
                <a:latin typeface="Calibri" panose="020F0502020204030204" pitchFamily="34" charset="0"/>
              </a:rPr>
              <a:pPr eaLnBrk="1" hangingPunct="1"/>
              <a:t>23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7011F6-FD9A-45FE-A17A-EF66EF51D55C}" type="slidenum">
              <a:rPr lang="ru-RU">
                <a:latin typeface="Calibri" panose="020F0502020204030204" pitchFamily="34" charset="0"/>
              </a:rPr>
              <a:pPr eaLnBrk="1" hangingPunct="1"/>
              <a:t>24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7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5D6DBF-79AA-48EE-A33D-BFD7379F1497}" type="slidenum">
              <a:rPr lang="ru-RU">
                <a:latin typeface="Calibri" panose="020F0502020204030204" pitchFamily="34" charset="0"/>
              </a:rPr>
              <a:pPr eaLnBrk="1" hangingPunct="1"/>
              <a:t>25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3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6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0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2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3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5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1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1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44DC6A2-83CF-49BF-AD94-3BC88799A498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C7D666-5EAF-41F8-B932-17C98B36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8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1611" y="1290372"/>
            <a:ext cx="12243334" cy="78290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7200" b="1" dirty="0">
                <a:ln/>
                <a:solidFill>
                  <a:schemeClr val="accent3"/>
                </a:solidFill>
              </a:rPr>
              <a:t/>
            </a:r>
            <a:br>
              <a:rPr lang="uk-UA" sz="7200" b="1" dirty="0">
                <a:ln/>
                <a:solidFill>
                  <a:schemeClr val="accent3"/>
                </a:solidFill>
              </a:rPr>
            </a:br>
            <a:r>
              <a:rPr lang="uk-UA" sz="72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7200" b="1" dirty="0" smtClean="0">
                <a:ln/>
                <a:solidFill>
                  <a:schemeClr val="accent3"/>
                </a:solidFill>
              </a:rPr>
            </a:br>
            <a:r>
              <a:rPr lang="uk-UA" sz="7200" b="1" dirty="0">
                <a:ln/>
                <a:solidFill>
                  <a:schemeClr val="accent3"/>
                </a:solidFill>
              </a:rPr>
              <a:t/>
            </a:r>
            <a:br>
              <a:rPr lang="uk-UA" sz="7200" b="1" dirty="0">
                <a:ln/>
                <a:solidFill>
                  <a:schemeClr val="accent3"/>
                </a:solidFill>
              </a:rPr>
            </a:br>
            <a:r>
              <a:rPr lang="ru-RU" sz="7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Призма. </a:t>
            </a:r>
            <a:r>
              <a:rPr lang="uk-UA" sz="7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Розв’язання </a:t>
            </a:r>
            <a:r>
              <a:rPr lang="uk-UA" sz="7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задач. </a:t>
            </a:r>
            <a:r>
              <a:rPr lang="uk-UA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uk-UA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uk-UA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sz="72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7200" b="1" dirty="0" smtClean="0">
                <a:ln/>
                <a:solidFill>
                  <a:schemeClr val="accent3"/>
                </a:solidFill>
              </a:rPr>
            </a:br>
            <a:r>
              <a:rPr lang="uk-UA" sz="7200" b="1" dirty="0">
                <a:ln/>
                <a:solidFill>
                  <a:schemeClr val="accent3"/>
                </a:solidFill>
              </a:rPr>
              <a:t/>
            </a:r>
            <a:br>
              <a:rPr lang="uk-UA" sz="7200" b="1" dirty="0">
                <a:ln/>
                <a:solidFill>
                  <a:schemeClr val="accent3"/>
                </a:solidFill>
              </a:rPr>
            </a:br>
            <a:r>
              <a:rPr lang="uk-UA" sz="72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7200" b="1" dirty="0" smtClean="0">
                <a:ln/>
                <a:solidFill>
                  <a:schemeClr val="accent3"/>
                </a:solidFill>
              </a:rPr>
            </a:br>
            <a:r>
              <a:rPr lang="ru-RU" sz="72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Перерізи</a:t>
            </a:r>
            <a:r>
              <a:rPr lang="ru-RU" sz="7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72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призми</a:t>
            </a:r>
            <a:r>
              <a:rPr lang="ru-RU" sz="7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" name="Правильный пятиугольник 4"/>
          <p:cNvSpPr/>
          <p:nvPr/>
        </p:nvSpPr>
        <p:spPr>
          <a:xfrm rot="9999604">
            <a:off x="2651735" y="1794893"/>
            <a:ext cx="3571875" cy="1757362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 rot="9999604">
            <a:off x="3811489" y="3955528"/>
            <a:ext cx="3571875" cy="1757363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1"/>
            <a:endCxn id="6" idx="1"/>
          </p:cNvCxnSpPr>
          <p:nvPr/>
        </p:nvCxnSpPr>
        <p:spPr>
          <a:xfrm>
            <a:off x="6223278" y="2463342"/>
            <a:ext cx="1159754" cy="2160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0"/>
            <a:endCxn id="6" idx="0"/>
          </p:cNvCxnSpPr>
          <p:nvPr/>
        </p:nvCxnSpPr>
        <p:spPr>
          <a:xfrm>
            <a:off x="4640408" y="3528547"/>
            <a:ext cx="1159754" cy="2160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5"/>
            <a:endCxn id="6" idx="5"/>
          </p:cNvCxnSpPr>
          <p:nvPr/>
        </p:nvCxnSpPr>
        <p:spPr>
          <a:xfrm>
            <a:off x="2747786" y="3287472"/>
            <a:ext cx="1159755" cy="2160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4"/>
            <a:endCxn id="6" idx="4"/>
          </p:cNvCxnSpPr>
          <p:nvPr/>
        </p:nvCxnSpPr>
        <p:spPr>
          <a:xfrm>
            <a:off x="3160951" y="2073275"/>
            <a:ext cx="1159754" cy="21606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6" idx="2"/>
          </p:cNvCxnSpPr>
          <p:nvPr/>
        </p:nvCxnSpPr>
        <p:spPr>
          <a:xfrm>
            <a:off x="5308923" y="1563935"/>
            <a:ext cx="1159754" cy="21606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авильный пятиугольник 17"/>
          <p:cNvSpPr/>
          <p:nvPr/>
        </p:nvSpPr>
        <p:spPr>
          <a:xfrm rot="9889739">
            <a:off x="3321528" y="2653873"/>
            <a:ext cx="3519488" cy="2357437"/>
          </a:xfrm>
          <a:prstGeom prst="pentagon">
            <a:avLst/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>
                <a:solidFill>
                  <a:srgbClr val="6600FF"/>
                </a:solidFill>
              </a:rPr>
              <a:t>КРОСВОРД</a:t>
            </a:r>
          </a:p>
        </p:txBody>
      </p:sp>
      <p:graphicFrame>
        <p:nvGraphicFramePr>
          <p:cNvPr id="68825" name="Group 217"/>
          <p:cNvGraphicFramePr>
            <a:graphicFrameLocks noGrp="1"/>
          </p:cNvGraphicFramePr>
          <p:nvPr>
            <p:ph sz="half" idx="2"/>
          </p:nvPr>
        </p:nvGraphicFramePr>
        <p:xfrm>
          <a:off x="3733800" y="1600200"/>
          <a:ext cx="6553200" cy="4937166"/>
        </p:xfrm>
        <a:graphic>
          <a:graphicData uri="http://schemas.openxmlformats.org/drawingml/2006/table">
            <a:tbl>
              <a:tblPr/>
              <a:tblGrid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11163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6400">
                  <a:extLst>
                    <a:ext uri="{9D8B030D-6E8A-4147-A177-3AD203B41FA5}"/>
                  </a:extLst>
                </a:gridCol>
                <a:gridCol w="412750">
                  <a:extLst>
                    <a:ext uri="{9D8B030D-6E8A-4147-A177-3AD203B41FA5}"/>
                  </a:extLst>
                </a:gridCol>
                <a:gridCol w="406400">
                  <a:extLst>
                    <a:ext uri="{9D8B030D-6E8A-4147-A177-3AD203B41FA5}"/>
                  </a:extLst>
                </a:gridCol>
                <a:gridCol w="322262">
                  <a:extLst>
                    <a:ext uri="{9D8B030D-6E8A-4147-A177-3AD203B41FA5}"/>
                  </a:extLst>
                </a:gridCol>
                <a:gridCol w="4984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  <a:gridCol w="409575">
                  <a:extLst>
                    <a:ext uri="{9D8B030D-6E8A-4147-A177-3AD203B41FA5}"/>
                  </a:extLst>
                </a:gridCol>
              </a:tblGrid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kumimoji="0" lang="uk-UA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8819" name="Object 2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613025" y="1628776"/>
          <a:ext cx="1227138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3" imgW="1174614" imgH="3810131" progId="">
                  <p:embed/>
                </p:oleObj>
              </mc:Choice>
              <mc:Fallback>
                <p:oleObj r:id="rId3" imgW="1174614" imgH="381013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1628776"/>
                        <a:ext cx="1227138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5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8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77515" y="-147387"/>
            <a:ext cx="110786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Правильні </a:t>
            </a:r>
            <a:r>
              <a:rPr lang="uk-UA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многокутники.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6839"/>
              </p:ext>
            </p:extLst>
          </p:nvPr>
        </p:nvGraphicFramePr>
        <p:xfrm>
          <a:off x="1809751" y="1000126"/>
          <a:ext cx="8501063" cy="535781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2392742"/>
                <a:gridCol w="2036107"/>
                <a:gridCol w="2036107"/>
                <a:gridCol w="2036107"/>
              </a:tblGrid>
              <a:tr h="1339453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/>
                        <a:t>Правильні многокутники</a:t>
                      </a:r>
                      <a:endParaRPr lang="ru-RU" sz="2000" dirty="0"/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/>
                        <a:t>(а – сторона, r – радіус вписаного кола, R – радіус описаного кола</a:t>
                      </a:r>
                      <a:r>
                        <a:rPr lang="uk-UA" sz="1000" dirty="0"/>
                        <a:t>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27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Многокутник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Співвідношення між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Площа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</a:tr>
              <a:tr h="669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а і R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R</a:t>
                      </a:r>
                      <a:r>
                        <a:rPr lang="uk-UA" sz="1800" dirty="0"/>
                        <a:t> і r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Трикутник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</a:tr>
              <a:tr h="6697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Квадрат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</a:tr>
              <a:tr h="6697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Шестикутник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</a:tr>
              <a:tr h="6697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n-кутник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/>
                </a:tc>
              </a:tr>
            </a:tbl>
          </a:graphicData>
        </a:graphic>
      </p:graphicFrame>
      <p:pic>
        <p:nvPicPr>
          <p:cNvPr id="23591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7861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929064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3786189"/>
            <a:ext cx="828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005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572000"/>
            <a:ext cx="74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500564"/>
            <a:ext cx="590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14939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072064"/>
            <a:ext cx="78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5072064"/>
            <a:ext cx="942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786439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5786439"/>
            <a:ext cx="123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5715001"/>
            <a:ext cx="160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79614" y="228600"/>
            <a:ext cx="8226425" cy="1143000"/>
          </a:xfrm>
        </p:spPr>
        <p:txBody>
          <a:bodyPr/>
          <a:lstStyle/>
          <a:p>
            <a:r>
              <a:rPr lang="ru-RU" sz="6600" dirty="0" smtClean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ПРИЗМА</a:t>
            </a:r>
            <a:endParaRPr lang="uk-UA" sz="6600" dirty="0" smtClean="0">
              <a:ln w="0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4339" name="Місце для вмісту 2"/>
          <p:cNvSpPr>
            <a:spLocks noGrp="1"/>
          </p:cNvSpPr>
          <p:nvPr>
            <p:ph sz="half" idx="4294967295"/>
          </p:nvPr>
        </p:nvSpPr>
        <p:spPr>
          <a:xfrm>
            <a:off x="1665153" y="2087364"/>
            <a:ext cx="9991023" cy="449738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S</a:t>
            </a:r>
            <a:r>
              <a:rPr lang="uk-UA" b="1" dirty="0" err="1" smtClean="0"/>
              <a:t>біч</a:t>
            </a:r>
            <a:r>
              <a:rPr lang="uk-UA" b="1" dirty="0" smtClean="0"/>
              <a:t>.</a:t>
            </a:r>
            <a:r>
              <a:rPr lang="en-US" sz="6000" b="1" dirty="0"/>
              <a:t> = P∙H</a:t>
            </a:r>
            <a:r>
              <a:rPr lang="ru-RU" sz="6000" b="1" dirty="0"/>
              <a:t> </a:t>
            </a:r>
            <a:r>
              <a:rPr lang="ru-RU" sz="6000" b="1" dirty="0" smtClean="0"/>
              <a:t> </a:t>
            </a:r>
            <a:r>
              <a:rPr lang="ru-RU" sz="6000" dirty="0" smtClean="0"/>
              <a:t>–  </a:t>
            </a:r>
            <a:r>
              <a:rPr lang="ru-RU" sz="3600" b="1" i="1" dirty="0" err="1" smtClean="0"/>
              <a:t>площа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бічної</a:t>
            </a:r>
            <a:r>
              <a:rPr lang="ru-RU" sz="3600" b="1" i="1" dirty="0"/>
              <a:t> </a:t>
            </a:r>
            <a:r>
              <a:rPr lang="ru-RU" sz="3600" b="1" i="1" dirty="0" err="1"/>
              <a:t>поверхні</a:t>
            </a:r>
            <a:endParaRPr lang="uk-UA" sz="3600" b="1" i="1" dirty="0"/>
          </a:p>
        </p:txBody>
      </p:sp>
      <p:sp>
        <p:nvSpPr>
          <p:cNvPr id="14340" name="Прямокутник 4"/>
          <p:cNvSpPr>
            <a:spLocks noChangeArrowheads="1"/>
          </p:cNvSpPr>
          <p:nvPr/>
        </p:nvSpPr>
        <p:spPr bwMode="auto">
          <a:xfrm>
            <a:off x="1463040" y="3611521"/>
            <a:ext cx="10728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4800" b="1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uk-UA" altLang="uk-UA" sz="36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п.п</a:t>
            </a:r>
            <a:r>
              <a:rPr lang="uk-UA" altLang="uk-UA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uk-UA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uk-UA" sz="4800" b="1" dirty="0">
                <a:solidFill>
                  <a:schemeClr val="tx1"/>
                </a:solidFill>
                <a:latin typeface="Arial" panose="020B0604020202020204" pitchFamily="34" charset="0"/>
              </a:rPr>
              <a:t>= S</a:t>
            </a:r>
            <a:r>
              <a:rPr lang="uk-UA" altLang="uk-UA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біч</a:t>
            </a:r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uk-UA" sz="4800" b="1" dirty="0">
                <a:solidFill>
                  <a:schemeClr val="tx1"/>
                </a:solidFill>
                <a:latin typeface="Arial" panose="020B0604020202020204" pitchFamily="34" charset="0"/>
              </a:rPr>
              <a:t> + 2S</a:t>
            </a:r>
            <a:r>
              <a:rPr lang="uk-UA" altLang="uk-UA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осн</a:t>
            </a:r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ru-RU" altLang="uk-UA" sz="4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20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  <a:r>
              <a:rPr lang="ru-RU" altLang="uk-UA" sz="32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площа</a:t>
            </a:r>
            <a:r>
              <a:rPr lang="ru-RU" altLang="uk-UA" sz="32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2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повної</a:t>
            </a:r>
            <a:r>
              <a:rPr lang="ru-RU" altLang="uk-UA" sz="32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uk-UA" sz="32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поверхні</a:t>
            </a:r>
            <a:endParaRPr lang="uk-UA" altLang="uk-UA" sz="32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65153" y="2113558"/>
            <a:ext cx="2949574" cy="1008064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1110079" y="3469589"/>
            <a:ext cx="5791200" cy="121920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63023" y="5147266"/>
            <a:ext cx="9452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ru-RU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 S ∙ h</a:t>
            </a:r>
            <a:r>
              <a:rPr lang="uk-UA" altLang="ru-RU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о</a:t>
            </a:r>
            <a:r>
              <a:rPr lang="ru-RU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б'єм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призми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endParaRPr lang="uk-UA" alt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96595" y="5104899"/>
            <a:ext cx="2949574" cy="1008064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081051" y="1084566"/>
            <a:ext cx="8415958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4400" b="1" i="1" u="sng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</a:t>
            </a:r>
            <a:r>
              <a:rPr lang="uk-UA" sz="4400" b="1" i="1" u="sng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ормули</a:t>
            </a:r>
            <a:r>
              <a:rPr lang="uk-UA" sz="4400" b="1" i="1" u="sng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що вам </a:t>
            </a:r>
            <a:r>
              <a:rPr lang="uk-UA" sz="4400" b="1" i="1" u="sng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знадобляться.</a:t>
            </a:r>
            <a:endParaRPr lang="uk-UA" sz="4400" dirty="0">
              <a:ln w="9525">
                <a:solidFill>
                  <a:srgbClr val="FF00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50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Завдання ЗНО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935" y="1600201"/>
            <a:ext cx="53848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423512" y="1417638"/>
            <a:ext cx="7232215" cy="343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4918509" y="3166712"/>
            <a:ext cx="7036068" cy="358059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6628" y="4302493"/>
            <a:ext cx="442762" cy="4523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7796463" y="5293895"/>
            <a:ext cx="500514" cy="4523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0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50"/>
          </a:xfrm>
        </p:spPr>
        <p:txBody>
          <a:bodyPr/>
          <a:lstStyle/>
          <a:p>
            <a:r>
              <a:rPr lang="uk-UA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Завдання ЗНО</a:t>
            </a:r>
            <a:endParaRPr lang="ru-RU" sz="6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https://zno.osvita.ua/doc/images/znotest/92/9245/matematika_2016_14.png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390" y="1106905"/>
            <a:ext cx="11338502" cy="549602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" name="Стрелка вправо 1"/>
          <p:cNvSpPr/>
          <p:nvPr/>
        </p:nvSpPr>
        <p:spPr>
          <a:xfrm>
            <a:off x="1134176" y="2511998"/>
            <a:ext cx="463617" cy="45258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Завдання ЗНО</a:t>
            </a:r>
            <a:endParaRPr lang="uk-UA" sz="6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609599" y="1417638"/>
            <a:ext cx="7278001" cy="357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5994401" y="3567240"/>
            <a:ext cx="6040180" cy="32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>
            <a:off x="2329314" y="3859732"/>
            <a:ext cx="741145" cy="51013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лево 8"/>
          <p:cNvSpPr/>
          <p:nvPr/>
        </p:nvSpPr>
        <p:spPr>
          <a:xfrm>
            <a:off x="11396312" y="5983528"/>
            <a:ext cx="638269" cy="65039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6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2608"/>
            <a:ext cx="11104987" cy="644891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ЗАВДАННЯ  ЗНО.</a:t>
            </a:r>
            <a: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7413" y="847024"/>
            <a:ext cx="11104987" cy="56692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>
            <a:off x="6862813" y="1491915"/>
            <a:ext cx="529389" cy="67376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7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6792" y="1126157"/>
            <a:ext cx="3792353" cy="827772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V = S</a:t>
            </a:r>
            <a:r>
              <a:rPr lang="uk-UA" sz="44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осн</a:t>
            </a:r>
            <a:r>
              <a:rPr lang="uk-UA" sz="44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4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44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endParaRPr lang="uk-UA" sz="44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2170393" y="3832786"/>
            <a:ext cx="1655762" cy="3262963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4" y="0"/>
            <a:ext cx="7180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2608"/>
            <a:ext cx="11104987" cy="644891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ЗАВДАННЯ  ЗНО.</a:t>
            </a:r>
            <a: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7413" y="847024"/>
            <a:ext cx="11104987" cy="56692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3676851" y="5168767"/>
            <a:ext cx="490888" cy="68339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434" y="464419"/>
            <a:ext cx="9654140" cy="274079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</a:rPr>
              <a:t>Перерізом опуклого многогранника є опуклий многокутник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9528" y="3430956"/>
            <a:ext cx="10173904" cy="217094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Діагональним перерізом призми називається переріз призми площиною, яка проходить через два бічні ребра, які не належать одній грані.</a:t>
            </a:r>
            <a:endPara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31006"/>
            <a:ext cx="8229600" cy="5690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7611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775520" y="692696"/>
            <a:ext cx="336199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A21E95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A21E95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A21E95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4. Властивість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5.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Відрізок, який сполучає дві вершини призми, що не належать одній грані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A21E95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6.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Багатогранник, який складається з двох плоских багатокутників, які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 та суміщаються паралельним  перенесенням і всіх відрізків, що сполучають відповідні точки цих багатокутників.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7. Відстань між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площинами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8. Властивість бічних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ребер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A21E95"/>
                </a:solidFill>
                <a:latin typeface="+mn-lt"/>
              </a:rPr>
              <a:t> призми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5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738563" y="996951"/>
            <a:ext cx="6000750" cy="4929188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31344" y="2821781"/>
            <a:ext cx="3714750" cy="714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24438" y="4714875"/>
            <a:ext cx="4572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738564" y="4714875"/>
            <a:ext cx="1285875" cy="12144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53000" y="1000125"/>
            <a:ext cx="3505200" cy="1194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24438" y="4714876"/>
            <a:ext cx="3433762" cy="121126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667125" y="1000125"/>
            <a:ext cx="6000750" cy="4929188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31344" y="2821781"/>
            <a:ext cx="3714750" cy="714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24438" y="4714875"/>
            <a:ext cx="4572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738564" y="4714875"/>
            <a:ext cx="1285875" cy="12144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53000" y="1000125"/>
            <a:ext cx="3429000" cy="121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7" idx="2"/>
          </p:cNvCxnSpPr>
          <p:nvPr/>
        </p:nvCxnSpPr>
        <p:spPr>
          <a:xfrm>
            <a:off x="5024438" y="4714876"/>
            <a:ext cx="3433762" cy="1211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омб 16"/>
          <p:cNvSpPr/>
          <p:nvPr/>
        </p:nvSpPr>
        <p:spPr>
          <a:xfrm rot="19469910">
            <a:off x="4603750" y="442913"/>
            <a:ext cx="4197350" cy="6045200"/>
          </a:xfrm>
          <a:prstGeom prst="diamond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2662" y="357166"/>
            <a:ext cx="700092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 </a:t>
            </a:r>
            <a:r>
              <a:rPr lang="ru-RU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</a:t>
            </a:r>
            <a:r>
              <a:rPr lang="uk-UA" sz="72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ідів</a:t>
            </a:r>
            <a:r>
              <a:rPr lang="uk-UA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2662" y="2031083"/>
            <a:ext cx="90110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uk-UA" sz="3600" dirty="0">
                <a:latin typeface="Calibri" panose="020F0502020204030204" pitchFamily="34" charset="0"/>
              </a:rPr>
              <a:t>Побудова ліній перетину (сліду) січної площини з площиною </a:t>
            </a:r>
            <a:r>
              <a:rPr lang="uk-UA" sz="3600" dirty="0" smtClean="0">
                <a:latin typeface="Calibri" panose="020F0502020204030204" pitchFamily="34" charset="0"/>
              </a:rPr>
              <a:t>грані.</a:t>
            </a:r>
            <a:endParaRPr lang="uk-UA" sz="360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uk-UA" sz="360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uk-UA" sz="3600" dirty="0">
                <a:latin typeface="Calibri" panose="020F0502020204030204" pitchFamily="34" charset="0"/>
              </a:rPr>
              <a:t>Знаходження точок перетину січної площини з ребрами </a:t>
            </a:r>
            <a:r>
              <a:rPr lang="uk-UA" sz="3600" dirty="0" smtClean="0">
                <a:latin typeface="Calibri" panose="020F0502020204030204" pitchFamily="34" charset="0"/>
              </a:rPr>
              <a:t>многогранника.</a:t>
            </a:r>
            <a:endParaRPr lang="uk-UA" sz="360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uk-UA" sz="360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uk-UA" sz="3600" dirty="0">
                <a:latin typeface="Calibri" panose="020F0502020204030204" pitchFamily="34" charset="0"/>
              </a:rPr>
              <a:t>Побудова </a:t>
            </a:r>
            <a:r>
              <a:rPr lang="uk-UA" sz="3600" dirty="0" smtClean="0">
                <a:latin typeface="Calibri" panose="020F0502020204030204" pitchFamily="34" charset="0"/>
              </a:rPr>
              <a:t>перерізу.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764" y="0"/>
            <a:ext cx="26143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24314" y="214313"/>
            <a:ext cx="6643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latin typeface="Calibri" panose="020F0502020204030204" pitchFamily="34" charset="0"/>
              </a:rPr>
              <a:t>Побудуйте переріз трикутної призми площиною, що проходить через точки К, М, і </a:t>
            </a:r>
            <a:r>
              <a:rPr lang="en-US" sz="2000" b="1">
                <a:latin typeface="Calibri" panose="020F0502020204030204" pitchFamily="34" charset="0"/>
              </a:rPr>
              <a:t>N</a:t>
            </a:r>
            <a:r>
              <a:rPr lang="uk-UA" sz="2000" b="1">
                <a:latin typeface="Calibri" panose="020F0502020204030204" pitchFamily="34" charset="0"/>
              </a:rPr>
              <a:t>, які належать відповідно ребрам СВ, А</a:t>
            </a:r>
            <a:r>
              <a:rPr lang="uk-UA" sz="2000" b="1" baseline="-25000">
                <a:latin typeface="Calibri" panose="020F0502020204030204" pitchFamily="34" charset="0"/>
              </a:rPr>
              <a:t>1</a:t>
            </a:r>
            <a:r>
              <a:rPr lang="uk-UA" sz="2000" b="1">
                <a:latin typeface="Calibri" panose="020F0502020204030204" pitchFamily="34" charset="0"/>
              </a:rPr>
              <a:t>В</a:t>
            </a:r>
            <a:r>
              <a:rPr lang="uk-UA" sz="2000" b="1" baseline="-25000">
                <a:latin typeface="Calibri" panose="020F0502020204030204" pitchFamily="34" charset="0"/>
              </a:rPr>
              <a:t>1</a:t>
            </a:r>
            <a:r>
              <a:rPr lang="uk-UA" sz="2000" b="1">
                <a:latin typeface="Calibri" panose="020F0502020204030204" pitchFamily="34" charset="0"/>
              </a:rPr>
              <a:t> і АС</a:t>
            </a:r>
            <a:endParaRPr lang="ru-RU" sz="2000" b="1">
              <a:latin typeface="Calibri" panose="020F050202020403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3738564" y="1643064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3738564" y="4357689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4"/>
          </p:cNvCxnSpPr>
          <p:nvPr/>
        </p:nvCxnSpPr>
        <p:spPr>
          <a:xfrm rot="16200000" flipH="1">
            <a:off x="6810376" y="3000376"/>
            <a:ext cx="271621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0"/>
            <a:endCxn id="5" idx="0"/>
          </p:cNvCxnSpPr>
          <p:nvPr/>
        </p:nvCxnSpPr>
        <p:spPr>
          <a:xfrm rot="5400000">
            <a:off x="3794920" y="4787108"/>
            <a:ext cx="27146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5" idx="2"/>
          </p:cNvCxnSpPr>
          <p:nvPr/>
        </p:nvCxnSpPr>
        <p:spPr>
          <a:xfrm rot="16200000" flipH="1">
            <a:off x="2379663" y="3000375"/>
            <a:ext cx="271621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0" y="1428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95875" y="6000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67689" y="41433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09939" y="40719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81564" y="2857501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7689" y="12858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38875" y="1643064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0439" y="4786314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52939" y="5286375"/>
            <a:ext cx="714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313" y="1285875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52876" y="5143500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9001" y="47863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0"/>
            <a:ext cx="664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Calibri" panose="020F0502020204030204" pitchFamily="34" charset="0"/>
              </a:rPr>
              <a:t>N</a:t>
            </a:r>
            <a:r>
              <a:rPr lang="uk-UA" sz="2000" b="1">
                <a:latin typeface="Calibri" panose="020F0502020204030204" pitchFamily="34" charset="0"/>
              </a:rPr>
              <a:t>К – слід (</a:t>
            </a:r>
            <a:r>
              <a:rPr lang="en-US" sz="2000" b="1">
                <a:latin typeface="Calibri" panose="020F0502020204030204" pitchFamily="34" charset="0"/>
              </a:rPr>
              <a:t>MNK</a:t>
            </a:r>
            <a:r>
              <a:rPr lang="uk-UA" sz="2000" b="1">
                <a:latin typeface="Calibri" panose="020F0502020204030204" pitchFamily="34" charset="0"/>
              </a:rPr>
              <a:t>)</a:t>
            </a:r>
            <a:r>
              <a:rPr lang="en-US" sz="2000" b="1">
                <a:latin typeface="Calibri" panose="020F0502020204030204" pitchFamily="34" charset="0"/>
              </a:rPr>
              <a:t> </a:t>
            </a:r>
            <a:r>
              <a:rPr lang="uk-UA" sz="2000" b="1">
                <a:latin typeface="Calibri" panose="020F0502020204030204" pitchFamily="34" charset="0"/>
              </a:rPr>
              <a:t> на (АВС)</a:t>
            </a:r>
            <a:endParaRPr lang="ru-RU" sz="2000" b="1">
              <a:latin typeface="Calibri" panose="020F050202020403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3738564" y="1643064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3738564" y="4357689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4"/>
          </p:cNvCxnSpPr>
          <p:nvPr/>
        </p:nvCxnSpPr>
        <p:spPr>
          <a:xfrm rot="16200000" flipH="1">
            <a:off x="6810376" y="3000376"/>
            <a:ext cx="27162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0"/>
            <a:endCxn id="5" idx="0"/>
          </p:cNvCxnSpPr>
          <p:nvPr/>
        </p:nvCxnSpPr>
        <p:spPr>
          <a:xfrm rot="5400000">
            <a:off x="3794920" y="4787108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5" idx="2"/>
          </p:cNvCxnSpPr>
          <p:nvPr/>
        </p:nvCxnSpPr>
        <p:spPr>
          <a:xfrm rot="16200000" flipH="1">
            <a:off x="2379663" y="3000375"/>
            <a:ext cx="27162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3238500" y="1428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5095875" y="6000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8167689" y="41433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3309939" y="40719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4881564" y="2857501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8167689" y="12858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38875" y="1643064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0439" y="4786314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52939" y="5286375"/>
            <a:ext cx="714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3" name="TextBox 22"/>
          <p:cNvSpPr txBox="1">
            <a:spLocks noChangeArrowheads="1"/>
          </p:cNvSpPr>
          <p:nvPr/>
        </p:nvSpPr>
        <p:spPr bwMode="auto">
          <a:xfrm>
            <a:off x="6310313" y="1285875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34" name="TextBox 23"/>
          <p:cNvSpPr txBox="1">
            <a:spLocks noChangeArrowheads="1"/>
          </p:cNvSpPr>
          <p:nvPr/>
        </p:nvSpPr>
        <p:spPr bwMode="auto">
          <a:xfrm>
            <a:off x="3952876" y="5143500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35" name="TextBox 24"/>
          <p:cNvSpPr txBox="1">
            <a:spLocks noChangeArrowheads="1"/>
          </p:cNvSpPr>
          <p:nvPr/>
        </p:nvSpPr>
        <p:spPr bwMode="auto">
          <a:xfrm>
            <a:off x="7239001" y="47863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stCxn id="9234" idx="3"/>
          </p:cNvCxnSpPr>
          <p:nvPr/>
        </p:nvCxnSpPr>
        <p:spPr>
          <a:xfrm flipV="1">
            <a:off x="4452938" y="4286251"/>
            <a:ext cx="6000750" cy="1057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38564" y="4357689"/>
            <a:ext cx="6929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53626" y="435768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Х</a:t>
            </a:r>
            <a:endParaRPr lang="ru-RU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0"/>
            <a:ext cx="664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latin typeface="Calibri" panose="020F0502020204030204" pitchFamily="34" charset="0"/>
              </a:rPr>
              <a:t>ХМ– слід (</a:t>
            </a:r>
            <a:r>
              <a:rPr lang="en-US" sz="2000" b="1">
                <a:latin typeface="Calibri" panose="020F0502020204030204" pitchFamily="34" charset="0"/>
              </a:rPr>
              <a:t>MNK</a:t>
            </a:r>
            <a:r>
              <a:rPr lang="uk-UA" sz="2000" b="1">
                <a:latin typeface="Calibri" panose="020F0502020204030204" pitchFamily="34" charset="0"/>
              </a:rPr>
              <a:t>)</a:t>
            </a:r>
            <a:r>
              <a:rPr lang="en-US" sz="2000" b="1">
                <a:latin typeface="Calibri" panose="020F0502020204030204" pitchFamily="34" charset="0"/>
              </a:rPr>
              <a:t> </a:t>
            </a:r>
            <a:r>
              <a:rPr lang="uk-UA" sz="2000" b="1">
                <a:latin typeface="Calibri" panose="020F0502020204030204" pitchFamily="34" charset="0"/>
              </a:rPr>
              <a:t> на (АВС</a:t>
            </a:r>
            <a:r>
              <a:rPr lang="uk-UA" sz="2000">
                <a:latin typeface="Calibri" panose="020F0502020204030204" pitchFamily="34" charset="0"/>
              </a:rPr>
              <a:t>)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3738564" y="1643064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3738564" y="4357689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4"/>
          </p:cNvCxnSpPr>
          <p:nvPr/>
        </p:nvCxnSpPr>
        <p:spPr>
          <a:xfrm rot="16200000" flipH="1">
            <a:off x="6810376" y="3000376"/>
            <a:ext cx="27162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0"/>
            <a:endCxn id="5" idx="0"/>
          </p:cNvCxnSpPr>
          <p:nvPr/>
        </p:nvCxnSpPr>
        <p:spPr>
          <a:xfrm rot="5400000">
            <a:off x="3794920" y="4787108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5" idx="2"/>
          </p:cNvCxnSpPr>
          <p:nvPr/>
        </p:nvCxnSpPr>
        <p:spPr>
          <a:xfrm rot="16200000" flipH="1">
            <a:off x="2379663" y="3000375"/>
            <a:ext cx="27162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238500" y="1428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5095875" y="6000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8167689" y="41433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3309939" y="40719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4881564" y="2857501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8167689" y="12858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810250" y="1643064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0439" y="4786314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52939" y="5286375"/>
            <a:ext cx="714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7" name="TextBox 22"/>
          <p:cNvSpPr txBox="1">
            <a:spLocks noChangeArrowheads="1"/>
          </p:cNvSpPr>
          <p:nvPr/>
        </p:nvSpPr>
        <p:spPr bwMode="auto">
          <a:xfrm>
            <a:off x="5738813" y="1143000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58" name="TextBox 23"/>
          <p:cNvSpPr txBox="1">
            <a:spLocks noChangeArrowheads="1"/>
          </p:cNvSpPr>
          <p:nvPr/>
        </p:nvSpPr>
        <p:spPr bwMode="auto">
          <a:xfrm>
            <a:off x="3952876" y="5143500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59" name="TextBox 24"/>
          <p:cNvSpPr txBox="1">
            <a:spLocks noChangeArrowheads="1"/>
          </p:cNvSpPr>
          <p:nvPr/>
        </p:nvSpPr>
        <p:spPr bwMode="auto">
          <a:xfrm>
            <a:off x="7239001" y="47863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stCxn id="10258" idx="3"/>
          </p:cNvCxnSpPr>
          <p:nvPr/>
        </p:nvCxnSpPr>
        <p:spPr>
          <a:xfrm flipV="1">
            <a:off x="4452938" y="4286251"/>
            <a:ext cx="6000750" cy="1057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38564" y="4357689"/>
            <a:ext cx="6929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TextBox 30"/>
          <p:cNvSpPr txBox="1">
            <a:spLocks noChangeArrowheads="1"/>
          </p:cNvSpPr>
          <p:nvPr/>
        </p:nvSpPr>
        <p:spPr bwMode="auto">
          <a:xfrm>
            <a:off x="9953626" y="435768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Х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3381376" y="0"/>
            <a:ext cx="7000875" cy="4643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239126" y="2857501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L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558926" y="2179638"/>
            <a:ext cx="4357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38563" y="285751"/>
            <a:ext cx="78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Y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1095376" y="2857501"/>
            <a:ext cx="6143625" cy="8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38564" y="1857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F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952876" y="1643064"/>
            <a:ext cx="185737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6953251" y="3571876"/>
            <a:ext cx="1643063" cy="785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0" grpId="0"/>
      <p:bldP spid="45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flipV="1">
            <a:off x="3738564" y="1643064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3738564" y="4357689"/>
            <a:ext cx="4429125" cy="1785937"/>
          </a:xfrm>
          <a:prstGeom prst="triangle">
            <a:avLst>
              <a:gd name="adj" fmla="val 31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4"/>
          </p:cNvCxnSpPr>
          <p:nvPr/>
        </p:nvCxnSpPr>
        <p:spPr>
          <a:xfrm rot="16200000" flipH="1">
            <a:off x="6810376" y="3000376"/>
            <a:ext cx="27162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0"/>
            <a:endCxn id="5" idx="0"/>
          </p:cNvCxnSpPr>
          <p:nvPr/>
        </p:nvCxnSpPr>
        <p:spPr>
          <a:xfrm rot="5400000">
            <a:off x="3794920" y="4787108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5" idx="2"/>
          </p:cNvCxnSpPr>
          <p:nvPr/>
        </p:nvCxnSpPr>
        <p:spPr>
          <a:xfrm rot="16200000" flipH="1">
            <a:off x="2379663" y="3000375"/>
            <a:ext cx="27162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3238500" y="1428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5095875" y="6000751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8167689" y="41433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3309939" y="40719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А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4881564" y="2857501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С1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8167689" y="1285876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В1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810250" y="1643064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0439" y="4786314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52939" y="5286375"/>
            <a:ext cx="714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0" name="TextBox 22"/>
          <p:cNvSpPr txBox="1">
            <a:spLocks noChangeArrowheads="1"/>
          </p:cNvSpPr>
          <p:nvPr/>
        </p:nvSpPr>
        <p:spPr bwMode="auto">
          <a:xfrm>
            <a:off x="5738813" y="1143000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281" name="TextBox 23"/>
          <p:cNvSpPr txBox="1">
            <a:spLocks noChangeArrowheads="1"/>
          </p:cNvSpPr>
          <p:nvPr/>
        </p:nvSpPr>
        <p:spPr bwMode="auto">
          <a:xfrm>
            <a:off x="3952876" y="5143500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282" name="TextBox 24"/>
          <p:cNvSpPr txBox="1">
            <a:spLocks noChangeArrowheads="1"/>
          </p:cNvSpPr>
          <p:nvPr/>
        </p:nvSpPr>
        <p:spPr bwMode="auto">
          <a:xfrm>
            <a:off x="7239001" y="47863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stCxn id="11281" idx="3"/>
          </p:cNvCxnSpPr>
          <p:nvPr/>
        </p:nvCxnSpPr>
        <p:spPr>
          <a:xfrm flipV="1">
            <a:off x="4452938" y="4286251"/>
            <a:ext cx="6000750" cy="1057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38564" y="4357689"/>
            <a:ext cx="6929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30"/>
          <p:cNvSpPr txBox="1">
            <a:spLocks noChangeArrowheads="1"/>
          </p:cNvSpPr>
          <p:nvPr/>
        </p:nvSpPr>
        <p:spPr bwMode="auto">
          <a:xfrm>
            <a:off x="9953626" y="435768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Х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3381376" y="0"/>
            <a:ext cx="7000875" cy="4643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29"/>
          <p:cNvSpPr txBox="1">
            <a:spLocks noChangeArrowheads="1"/>
          </p:cNvSpPr>
          <p:nvPr/>
        </p:nvSpPr>
        <p:spPr bwMode="auto">
          <a:xfrm>
            <a:off x="8239126" y="2643188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L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558926" y="2179638"/>
            <a:ext cx="4357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TextBox 44"/>
          <p:cNvSpPr txBox="1">
            <a:spLocks noChangeArrowheads="1"/>
          </p:cNvSpPr>
          <p:nvPr/>
        </p:nvSpPr>
        <p:spPr bwMode="auto">
          <a:xfrm>
            <a:off x="3738563" y="285751"/>
            <a:ext cx="78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Y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1095376" y="2857501"/>
            <a:ext cx="6143625" cy="8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TextBox 49"/>
          <p:cNvSpPr txBox="1">
            <a:spLocks noChangeArrowheads="1"/>
          </p:cNvSpPr>
          <p:nvPr/>
        </p:nvSpPr>
        <p:spPr bwMode="auto">
          <a:xfrm>
            <a:off x="3738564" y="1857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F</a:t>
            </a:r>
            <a:endParaRPr lang="ru-RU" sz="2400">
              <a:latin typeface="Calibri" panose="020F050202020403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952876" y="1643064"/>
            <a:ext cx="1857375" cy="3571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6953251" y="3571876"/>
            <a:ext cx="1643063" cy="785813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5881688" y="1643064"/>
            <a:ext cx="2286000" cy="1571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1281" idx="3"/>
          </p:cNvCxnSpPr>
          <p:nvPr/>
        </p:nvCxnSpPr>
        <p:spPr>
          <a:xfrm flipV="1">
            <a:off x="4452938" y="4857751"/>
            <a:ext cx="2857500" cy="4857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566989" y="3457576"/>
            <a:ext cx="3343275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7" name="TextBox 50"/>
          <p:cNvSpPr txBox="1">
            <a:spLocks noChangeArrowheads="1"/>
          </p:cNvSpPr>
          <p:nvPr/>
        </p:nvSpPr>
        <p:spPr bwMode="auto">
          <a:xfrm>
            <a:off x="4238626" y="1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latin typeface="Calibri" panose="020F0502020204030204" pitchFamily="34" charset="0"/>
              </a:rPr>
              <a:t>Переріз –многогранник </a:t>
            </a:r>
            <a:r>
              <a:rPr lang="en-US" sz="3600">
                <a:latin typeface="Calibri" panose="020F0502020204030204" pitchFamily="34" charset="0"/>
              </a:rPr>
              <a:t>MLKNF</a:t>
            </a:r>
            <a:endParaRPr lang="ru-RU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595688" y="1000125"/>
            <a:ext cx="6000750" cy="492918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059907" y="2821782"/>
            <a:ext cx="3714750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53000" y="4643439"/>
            <a:ext cx="4572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667126" y="4643439"/>
            <a:ext cx="1285875" cy="1214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52400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Дано куб АВСДА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 і точку М на його ребрі ДД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. Знайдіть точку перетину прямої С</a:t>
            </a:r>
            <a:r>
              <a:rPr lang="uk-UA" sz="2800" baseline="-25000">
                <a:latin typeface="Calibri" panose="020F0502020204030204" pitchFamily="34" charset="0"/>
              </a:rPr>
              <a:t>1</a:t>
            </a:r>
            <a:r>
              <a:rPr lang="uk-UA" sz="2800">
                <a:latin typeface="Calibri" panose="020F0502020204030204" pitchFamily="34" charset="0"/>
              </a:rPr>
              <a:t>М з площиною основи.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1" y="57150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52939" y="4214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67876" y="442912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1" y="564356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95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81500" y="85725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596438" y="85725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10563" y="2143126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7381876" y="4714876"/>
            <a:ext cx="2214563" cy="2143125"/>
          </a:xfrm>
          <a:prstGeom prst="line">
            <a:avLst/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667376" y="2928938"/>
            <a:ext cx="5857875" cy="2000250"/>
          </a:xfrm>
          <a:prstGeom prst="line">
            <a:avLst/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382000" y="4572000"/>
            <a:ext cx="460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53376" y="4357689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9001" y="633412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b="1">
                <a:solidFill>
                  <a:srgbClr val="FF0000"/>
                </a:solidFill>
                <a:latin typeface="Calibri" panose="020F0502020204030204" pitchFamily="34" charset="0"/>
              </a:rPr>
              <a:t>Х</a:t>
            </a:r>
            <a:endParaRPr lang="ru-RU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 animBg="1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595689" y="1143001"/>
            <a:ext cx="3857625" cy="392906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67063" y="2571751"/>
            <a:ext cx="2928938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67251" y="4071939"/>
            <a:ext cx="271462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95689" y="4143375"/>
            <a:ext cx="1000125" cy="928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152400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Дано куб АВСДА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 і точку М на його ребрі ДД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. Побудуйте переріз куба площиною, яка проходить через точки А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, С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і М, та знайдіть лінію перетину січної площини з площиною основи куба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38501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1006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5331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24626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95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52938" y="114300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53313" y="107156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24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24564" y="3071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6478589" y="3643314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595689" y="1143000"/>
            <a:ext cx="3857625" cy="9286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5" idx="3"/>
          </p:cNvCxnSpPr>
          <p:nvPr/>
        </p:nvCxnSpPr>
        <p:spPr>
          <a:xfrm>
            <a:off x="3667126" y="2190751"/>
            <a:ext cx="6429375" cy="34528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810001" y="2857501"/>
            <a:ext cx="5286375" cy="2000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/>
          <p:cNvSpPr/>
          <p:nvPr/>
        </p:nvSpPr>
        <p:spPr>
          <a:xfrm rot="10028315">
            <a:off x="3805239" y="1619250"/>
            <a:ext cx="3894137" cy="2325688"/>
          </a:xfrm>
          <a:prstGeom prst="triangle">
            <a:avLst>
              <a:gd name="adj" fmla="val 37361"/>
            </a:avLst>
          </a:prstGeom>
          <a:solidFill>
            <a:srgbClr val="FFFFA3">
              <a:alpha val="42745"/>
            </a:srgbClr>
          </a:solidFill>
          <a:ln>
            <a:solidFill>
              <a:srgbClr val="FF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595689" y="1143001"/>
            <a:ext cx="3857625" cy="392906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67063" y="2571751"/>
            <a:ext cx="2928938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67251" y="4071939"/>
            <a:ext cx="271462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95689" y="4143375"/>
            <a:ext cx="1000125" cy="928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152400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Дано куб АВСДА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 і точку М на його ребрі ДД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. Побудуйте переріз куба площиною, яка проходить через точки А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, С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і М, та </a:t>
            </a:r>
            <a:r>
              <a:rPr lang="uk-UA" sz="2400">
                <a:solidFill>
                  <a:srgbClr val="FF0000"/>
                </a:solidFill>
                <a:latin typeface="Calibri" panose="020F0502020204030204" pitchFamily="34" charset="0"/>
              </a:rPr>
              <a:t>знайдіть лінію перетину січної площини з площиною основи куба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TextBox 18"/>
          <p:cNvSpPr txBox="1">
            <a:spLocks noChangeArrowheads="1"/>
          </p:cNvSpPr>
          <p:nvPr/>
        </p:nvSpPr>
        <p:spPr bwMode="auto">
          <a:xfrm>
            <a:off x="3238501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4" name="TextBox 19"/>
          <p:cNvSpPr txBox="1">
            <a:spLocks noChangeArrowheads="1"/>
          </p:cNvSpPr>
          <p:nvPr/>
        </p:nvSpPr>
        <p:spPr bwMode="auto">
          <a:xfrm>
            <a:off x="431006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745331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6524626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7" name="TextBox 24"/>
          <p:cNvSpPr txBox="1">
            <a:spLocks noChangeArrowheads="1"/>
          </p:cNvSpPr>
          <p:nvPr/>
        </p:nvSpPr>
        <p:spPr bwMode="auto">
          <a:xfrm>
            <a:off x="3095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4452938" y="114300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49" name="TextBox 26"/>
          <p:cNvSpPr txBox="1">
            <a:spLocks noChangeArrowheads="1"/>
          </p:cNvSpPr>
          <p:nvPr/>
        </p:nvSpPr>
        <p:spPr bwMode="auto">
          <a:xfrm>
            <a:off x="7453313" y="107156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50" name="TextBox 27"/>
          <p:cNvSpPr txBox="1">
            <a:spLocks noChangeArrowheads="1"/>
          </p:cNvSpPr>
          <p:nvPr/>
        </p:nvSpPr>
        <p:spPr bwMode="auto">
          <a:xfrm>
            <a:off x="6524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4351" name="TextBox 28"/>
          <p:cNvSpPr txBox="1">
            <a:spLocks noChangeArrowheads="1"/>
          </p:cNvSpPr>
          <p:nvPr/>
        </p:nvSpPr>
        <p:spPr bwMode="auto">
          <a:xfrm>
            <a:off x="6024564" y="3071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6478589" y="3643314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595689" y="1143000"/>
            <a:ext cx="3857625" cy="928688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4347" idx="3"/>
          </p:cNvCxnSpPr>
          <p:nvPr/>
        </p:nvCxnSpPr>
        <p:spPr>
          <a:xfrm>
            <a:off x="3667126" y="2190751"/>
            <a:ext cx="6429375" cy="34528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810001" y="2857501"/>
            <a:ext cx="5286375" cy="20002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343" idx="3"/>
          </p:cNvCxnSpPr>
          <p:nvPr/>
        </p:nvCxnSpPr>
        <p:spPr>
          <a:xfrm>
            <a:off x="3667125" y="5048251"/>
            <a:ext cx="6357938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024438" y="4143375"/>
            <a:ext cx="2500312" cy="235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667376" y="5072064"/>
            <a:ext cx="3286125" cy="9286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-146802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635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524000" y="1250715"/>
            <a:ext cx="4197152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cs typeface="Arial" panose="020B0604020202020204" pitchFamily="34" charset="0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cs typeface="Arial" panose="020B0604020202020204" pitchFamily="34" charset="0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cs typeface="Arial" panose="020B0604020202020204" pitchFamily="34" charset="0"/>
              </a:rPr>
              <a:t> 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595689" y="1143001"/>
            <a:ext cx="3857625" cy="392906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67063" y="2571751"/>
            <a:ext cx="2928938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67251" y="4071939"/>
            <a:ext cx="271462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95689" y="4143375"/>
            <a:ext cx="1000125" cy="928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Задано чотирикутну призму АВСДА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. Побудуйте переріз призми площиною, яка </a:t>
            </a:r>
            <a:r>
              <a:rPr lang="en-US" sz="2400">
                <a:latin typeface="Calibri" panose="020F0502020204030204" pitchFamily="34" charset="0"/>
              </a:rPr>
              <a:t>MNK</a:t>
            </a:r>
            <a:r>
              <a:rPr lang="uk-UA" sz="2400">
                <a:latin typeface="Calibri" panose="020F0502020204030204" pitchFamily="34" charset="0"/>
              </a:rPr>
              <a:t>, де МєВВ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, </a:t>
            </a:r>
            <a:r>
              <a:rPr lang="en-US" sz="2400">
                <a:latin typeface="Calibri" panose="020F0502020204030204" pitchFamily="34" charset="0"/>
              </a:rPr>
              <a:t>N</a:t>
            </a:r>
            <a:r>
              <a:rPr lang="uk-UA" sz="2400">
                <a:latin typeface="Calibri" panose="020F0502020204030204" pitchFamily="34" charset="0"/>
              </a:rPr>
              <a:t>єАА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, КєСС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38501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1006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5331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24626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95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24313" y="714376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53313" y="107156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24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95814" y="1357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4595814" y="1714500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3595689" y="4286250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>
            <a:off x="7453314" y="3000375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95626" y="4000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anose="020F0502020204030204" pitchFamily="34" charset="0"/>
              </a:rPr>
              <a:t>N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24751" y="271462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К</a:t>
            </a:r>
            <a:endParaRPr lang="ru-RU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23" grpId="0" animBg="1"/>
      <p:bldP spid="31" grpId="0" animBg="1"/>
      <p:bldP spid="33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595689" y="1143001"/>
            <a:ext cx="3857625" cy="392906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67063" y="2571751"/>
            <a:ext cx="2928938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67251" y="4071939"/>
            <a:ext cx="271462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95689" y="4143375"/>
            <a:ext cx="1000125" cy="928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Calibri" panose="020F0502020204030204" pitchFamily="34" charset="0"/>
              </a:rPr>
              <a:t>Задано чотирикутну призму АВСДА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Д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. Побудуйте переріз призми площиною, яка </a:t>
            </a:r>
            <a:r>
              <a:rPr lang="en-US" sz="2400">
                <a:latin typeface="Calibri" panose="020F0502020204030204" pitchFamily="34" charset="0"/>
              </a:rPr>
              <a:t>MNK</a:t>
            </a:r>
            <a:r>
              <a:rPr lang="uk-UA" sz="2400">
                <a:latin typeface="Calibri" panose="020F0502020204030204" pitchFamily="34" charset="0"/>
              </a:rPr>
              <a:t>, де МєВВ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r>
              <a:rPr lang="uk-UA" sz="2400">
                <a:latin typeface="Calibri" panose="020F0502020204030204" pitchFamily="34" charset="0"/>
              </a:rPr>
              <a:t>, </a:t>
            </a:r>
            <a:r>
              <a:rPr lang="en-US" sz="2400">
                <a:latin typeface="Calibri" panose="020F0502020204030204" pitchFamily="34" charset="0"/>
              </a:rPr>
              <a:t>N</a:t>
            </a:r>
            <a:r>
              <a:rPr lang="uk-UA" sz="2400">
                <a:latin typeface="Calibri" panose="020F0502020204030204" pitchFamily="34" charset="0"/>
              </a:rPr>
              <a:t>єАА</a:t>
            </a:r>
            <a:r>
              <a:rPr lang="uk-UA" sz="2400" baseline="-25000">
                <a:latin typeface="Calibri" panose="020F0502020204030204" pitchFamily="34" charset="0"/>
              </a:rPr>
              <a:t>1 </a:t>
            </a:r>
            <a:r>
              <a:rPr lang="uk-UA" sz="2400">
                <a:latin typeface="Calibri" panose="020F0502020204030204" pitchFamily="34" charset="0"/>
              </a:rPr>
              <a:t>, КєСС</a:t>
            </a:r>
            <a:r>
              <a:rPr lang="uk-UA" sz="2400" baseline="-25000">
                <a:latin typeface="Calibri" panose="020F0502020204030204" pitchFamily="34" charset="0"/>
              </a:rPr>
              <a:t>1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3238501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431006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7453314" y="371475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4" name="TextBox 23"/>
          <p:cNvSpPr txBox="1">
            <a:spLocks noChangeArrowheads="1"/>
          </p:cNvSpPr>
          <p:nvPr/>
        </p:nvSpPr>
        <p:spPr bwMode="auto">
          <a:xfrm>
            <a:off x="6524626" y="4786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5" name="TextBox 24"/>
          <p:cNvSpPr txBox="1">
            <a:spLocks noChangeArrowheads="1"/>
          </p:cNvSpPr>
          <p:nvPr/>
        </p:nvSpPr>
        <p:spPr bwMode="auto">
          <a:xfrm>
            <a:off x="3095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6" name="TextBox 25"/>
          <p:cNvSpPr txBox="1">
            <a:spLocks noChangeArrowheads="1"/>
          </p:cNvSpPr>
          <p:nvPr/>
        </p:nvSpPr>
        <p:spPr bwMode="auto">
          <a:xfrm>
            <a:off x="4024313" y="714376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7" name="TextBox 26"/>
          <p:cNvSpPr txBox="1">
            <a:spLocks noChangeArrowheads="1"/>
          </p:cNvSpPr>
          <p:nvPr/>
        </p:nvSpPr>
        <p:spPr bwMode="auto">
          <a:xfrm>
            <a:off x="7453313" y="107156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8" name="TextBox 27"/>
          <p:cNvSpPr txBox="1">
            <a:spLocks noChangeArrowheads="1"/>
          </p:cNvSpPr>
          <p:nvPr/>
        </p:nvSpPr>
        <p:spPr bwMode="auto">
          <a:xfrm>
            <a:off x="6524625" y="1928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9" name="TextBox 28"/>
          <p:cNvSpPr txBox="1">
            <a:spLocks noChangeArrowheads="1"/>
          </p:cNvSpPr>
          <p:nvPr/>
        </p:nvSpPr>
        <p:spPr bwMode="auto">
          <a:xfrm>
            <a:off x="4595814" y="13573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4595814" y="1714500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3595689" y="4286250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>
            <a:off x="7453314" y="3000375"/>
            <a:ext cx="460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3" name="TextBox 32"/>
          <p:cNvSpPr txBox="1">
            <a:spLocks noChangeArrowheads="1"/>
          </p:cNvSpPr>
          <p:nvPr/>
        </p:nvSpPr>
        <p:spPr bwMode="auto">
          <a:xfrm>
            <a:off x="3095626" y="4000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anose="020F0502020204030204" pitchFamily="34" charset="0"/>
              </a:rPr>
              <a:t>N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404" name="TextBox 34"/>
          <p:cNvSpPr txBox="1">
            <a:spLocks noChangeArrowheads="1"/>
          </p:cNvSpPr>
          <p:nvPr/>
        </p:nvSpPr>
        <p:spPr bwMode="auto">
          <a:xfrm>
            <a:off x="7524751" y="271462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К</a:t>
            </a:r>
            <a:endParaRPr lang="ru-RU" sz="2800">
              <a:latin typeface="Calibri" panose="020F050202020403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059657" y="3321844"/>
            <a:ext cx="5072062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0" idx="5"/>
          </p:cNvCxnSpPr>
          <p:nvPr/>
        </p:nvCxnSpPr>
        <p:spPr>
          <a:xfrm rot="16200000" flipH="1">
            <a:off x="6343651" y="33339"/>
            <a:ext cx="2582863" cy="606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488407" y="5107782"/>
            <a:ext cx="1143000" cy="107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81875" y="4071939"/>
            <a:ext cx="2928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095500" y="3929064"/>
            <a:ext cx="8572500" cy="185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1" idx="7"/>
            <a:endCxn id="16394" idx="0"/>
          </p:cNvCxnSpPr>
          <p:nvPr/>
        </p:nvCxnSpPr>
        <p:spPr>
          <a:xfrm rot="16200000" flipH="1" flipV="1">
            <a:off x="6211889" y="3538539"/>
            <a:ext cx="1774825" cy="720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1" idx="7"/>
          </p:cNvCxnSpPr>
          <p:nvPr/>
        </p:nvCxnSpPr>
        <p:spPr>
          <a:xfrm rot="16200000" flipV="1">
            <a:off x="5414963" y="966788"/>
            <a:ext cx="1225550" cy="28638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0" idx="5"/>
            <a:endCxn id="23" idx="0"/>
          </p:cNvCxnSpPr>
          <p:nvPr/>
        </p:nvCxnSpPr>
        <p:spPr>
          <a:xfrm rot="5400000">
            <a:off x="2854326" y="2538413"/>
            <a:ext cx="2511425" cy="9842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3" idx="0"/>
          </p:cNvCxnSpPr>
          <p:nvPr/>
        </p:nvCxnSpPr>
        <p:spPr>
          <a:xfrm rot="16200000" flipH="1">
            <a:off x="4106863" y="3797301"/>
            <a:ext cx="785813" cy="17637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6394" idx="0"/>
          </p:cNvCxnSpPr>
          <p:nvPr/>
        </p:nvCxnSpPr>
        <p:spPr>
          <a:xfrm flipV="1">
            <a:off x="5381626" y="4786313"/>
            <a:ext cx="1357313" cy="285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864399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 </a:t>
            </a:r>
            <a:r>
              <a:rPr lang="uk-UA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внутрішнього проектування</a:t>
            </a:r>
            <a:endParaRPr lang="ru-RU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0652" y="4874161"/>
            <a:ext cx="11367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     Цей </a:t>
            </a:r>
            <a:r>
              <a:rPr lang="uk-UA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метод застосовується при побудові перерізів у тих випадках, коли не зручно знаходити слід площини (наприклад,  слід одержується дуже далеко від даної фігури</a:t>
            </a:r>
            <a:r>
              <a:rPr lang="uk-UA" sz="28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).</a:t>
            </a:r>
            <a:endParaRPr lang="uk-UA" sz="28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7537" y="1654795"/>
            <a:ext cx="108444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uk-UA" sz="3200" b="1" dirty="0">
                <a:latin typeface="Calibri" panose="020F0502020204030204" pitchFamily="34" charset="0"/>
              </a:rPr>
              <a:t>Проектуються дані точки на площину основи, в площині основи будується чотирикутник, у якого три вершини – проекції даних точок, а четверта – одна із вершин основи</a:t>
            </a:r>
          </a:p>
          <a:p>
            <a:pPr eaLnBrk="1" hangingPunct="1">
              <a:buFontTx/>
              <a:buAutoNum type="arabicParenR"/>
            </a:pPr>
            <a:r>
              <a:rPr lang="uk-UA" sz="3200" b="1" dirty="0">
                <a:latin typeface="Calibri" panose="020F0502020204030204" pitchFamily="34" charset="0"/>
              </a:rPr>
              <a:t>У площині перерізу будується прообраз точки перетину діагоналей отриманого чотирикутника</a:t>
            </a:r>
          </a:p>
          <a:p>
            <a:pPr eaLnBrk="1" hangingPunct="1">
              <a:buFontTx/>
              <a:buAutoNum type="arabicParenR"/>
            </a:pPr>
            <a:r>
              <a:rPr lang="uk-UA" sz="3200" b="1" dirty="0">
                <a:latin typeface="Calibri" panose="020F0502020204030204" pitchFamily="34" charset="0"/>
              </a:rPr>
              <a:t>Будуються точки перетину січної площини з ребрами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1118535" y="49211"/>
            <a:ext cx="1109792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Calibri" panose="020F0502020204030204" pitchFamily="34" charset="0"/>
              </a:rPr>
              <a:t>Побудуйте переріз призми АВСДА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В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С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Д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 площиною, яка проходить через точки </a:t>
            </a:r>
            <a:r>
              <a:rPr lang="en-US" sz="2400" b="1" dirty="0">
                <a:latin typeface="Calibri" panose="020F0502020204030204" pitchFamily="34" charset="0"/>
              </a:rPr>
              <a:t>M</a:t>
            </a:r>
            <a:r>
              <a:rPr lang="uk-UA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N</a:t>
            </a:r>
            <a:r>
              <a:rPr lang="uk-UA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K</a:t>
            </a:r>
            <a:r>
              <a:rPr lang="uk-UA" sz="2400" b="1" dirty="0">
                <a:latin typeface="Calibri" panose="020F0502020204030204" pitchFamily="34" charset="0"/>
              </a:rPr>
              <a:t>, де </a:t>
            </a:r>
            <a:r>
              <a:rPr lang="en-US" sz="2400" b="1" dirty="0">
                <a:latin typeface="Calibri" panose="020F0502020204030204" pitchFamily="34" charset="0"/>
              </a:rPr>
              <a:t>N</a:t>
            </a:r>
            <a:r>
              <a:rPr lang="uk-UA" sz="2400" b="1" dirty="0">
                <a:latin typeface="Calibri" panose="020F0502020204030204" pitchFamily="34" charset="0"/>
              </a:rPr>
              <a:t>єВВ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, МєАА</a:t>
            </a:r>
            <a:r>
              <a:rPr lang="uk-UA" sz="2400" b="1" baseline="-25000" dirty="0">
                <a:latin typeface="Calibri" panose="020F0502020204030204" pitchFamily="34" charset="0"/>
              </a:rPr>
              <a:t>1 </a:t>
            </a:r>
            <a:r>
              <a:rPr lang="uk-UA" sz="2400" b="1" dirty="0">
                <a:latin typeface="Calibri" panose="020F0502020204030204" pitchFamily="34" charset="0"/>
              </a:rPr>
              <a:t>, КєСС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81376" y="34290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81439" y="5143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38939" y="5143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67564" y="3500439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8500" y="785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0" y="2428876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96063" y="2357439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24688" y="785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8501" y="1928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3667125" y="2357439"/>
            <a:ext cx="460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4024314" y="4357689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>
            <a:off x="6738939" y="4500564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24251" y="414337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anose="020F0502020204030204" pitchFamily="34" charset="0"/>
              </a:rPr>
              <a:t>N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81814" y="4214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К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2" name="Трапеция 21"/>
          <p:cNvSpPr/>
          <p:nvPr/>
        </p:nvSpPr>
        <p:spPr>
          <a:xfrm rot="10800000">
            <a:off x="3667126" y="1143000"/>
            <a:ext cx="3357563" cy="142875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Трапеция 33"/>
          <p:cNvSpPr/>
          <p:nvPr/>
        </p:nvSpPr>
        <p:spPr>
          <a:xfrm rot="10800000">
            <a:off x="3738563" y="3929063"/>
            <a:ext cx="3357562" cy="142875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667376" y="2500314"/>
            <a:ext cx="2786063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5310188" y="3929063"/>
            <a:ext cx="2786063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667001" y="3929064"/>
            <a:ext cx="2786063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2309813" y="2500313"/>
            <a:ext cx="2786063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23" grpId="0" animBg="1"/>
      <p:bldP spid="31" grpId="0" animBg="1"/>
      <p:bldP spid="33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065597" y="76201"/>
            <a:ext cx="1120380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Calibri" panose="020F0502020204030204" pitchFamily="34" charset="0"/>
              </a:rPr>
              <a:t>Побудуйте переріз призми АВСДА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В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С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Д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 площиною, яка проходить через точки </a:t>
            </a:r>
            <a:r>
              <a:rPr lang="en-US" sz="2400" b="1" dirty="0">
                <a:latin typeface="Calibri" panose="020F0502020204030204" pitchFamily="34" charset="0"/>
              </a:rPr>
              <a:t>M</a:t>
            </a:r>
            <a:r>
              <a:rPr lang="uk-UA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N</a:t>
            </a:r>
            <a:r>
              <a:rPr lang="uk-UA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K</a:t>
            </a:r>
            <a:r>
              <a:rPr lang="uk-UA" sz="2400" b="1" dirty="0">
                <a:latin typeface="Calibri" panose="020F0502020204030204" pitchFamily="34" charset="0"/>
              </a:rPr>
              <a:t>, де </a:t>
            </a:r>
            <a:r>
              <a:rPr lang="en-US" sz="2400" b="1" dirty="0">
                <a:latin typeface="Calibri" panose="020F0502020204030204" pitchFamily="34" charset="0"/>
              </a:rPr>
              <a:t>N</a:t>
            </a:r>
            <a:r>
              <a:rPr lang="uk-UA" sz="2400" b="1" dirty="0">
                <a:latin typeface="Calibri" panose="020F0502020204030204" pitchFamily="34" charset="0"/>
              </a:rPr>
              <a:t>єВВ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r>
              <a:rPr lang="uk-UA" sz="2400" b="1" dirty="0">
                <a:latin typeface="Calibri" panose="020F0502020204030204" pitchFamily="34" charset="0"/>
              </a:rPr>
              <a:t>, МєАА</a:t>
            </a:r>
            <a:r>
              <a:rPr lang="uk-UA" sz="2400" b="1" baseline="-25000" dirty="0">
                <a:latin typeface="Calibri" panose="020F0502020204030204" pitchFamily="34" charset="0"/>
              </a:rPr>
              <a:t>1 </a:t>
            </a:r>
            <a:r>
              <a:rPr lang="uk-UA" sz="2400" b="1" dirty="0">
                <a:latin typeface="Calibri" panose="020F0502020204030204" pitchFamily="34" charset="0"/>
              </a:rPr>
              <a:t>, КєСС</a:t>
            </a:r>
            <a:r>
              <a:rPr lang="uk-UA" sz="2400" b="1" baseline="-25000" dirty="0">
                <a:latin typeface="Calibri" panose="020F0502020204030204" pitchFamily="34" charset="0"/>
              </a:rPr>
              <a:t>1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3381376" y="34290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0" name="TextBox 19"/>
          <p:cNvSpPr txBox="1">
            <a:spLocks noChangeArrowheads="1"/>
          </p:cNvSpPr>
          <p:nvPr/>
        </p:nvSpPr>
        <p:spPr bwMode="auto">
          <a:xfrm>
            <a:off x="3881439" y="5143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6738939" y="5143501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2" name="TextBox 23"/>
          <p:cNvSpPr txBox="1">
            <a:spLocks noChangeArrowheads="1"/>
          </p:cNvSpPr>
          <p:nvPr/>
        </p:nvSpPr>
        <p:spPr bwMode="auto">
          <a:xfrm>
            <a:off x="7167564" y="3500439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3" name="TextBox 24"/>
          <p:cNvSpPr txBox="1">
            <a:spLocks noChangeArrowheads="1"/>
          </p:cNvSpPr>
          <p:nvPr/>
        </p:nvSpPr>
        <p:spPr bwMode="auto">
          <a:xfrm>
            <a:off x="3238500" y="785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А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4" name="TextBox 25"/>
          <p:cNvSpPr txBox="1">
            <a:spLocks noChangeArrowheads="1"/>
          </p:cNvSpPr>
          <p:nvPr/>
        </p:nvSpPr>
        <p:spPr bwMode="auto">
          <a:xfrm>
            <a:off x="3810000" y="2428876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В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5" name="TextBox 26"/>
          <p:cNvSpPr txBox="1">
            <a:spLocks noChangeArrowheads="1"/>
          </p:cNvSpPr>
          <p:nvPr/>
        </p:nvSpPr>
        <p:spPr bwMode="auto">
          <a:xfrm>
            <a:off x="6596063" y="2357439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С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6" name="TextBox 27"/>
          <p:cNvSpPr txBox="1">
            <a:spLocks noChangeArrowheads="1"/>
          </p:cNvSpPr>
          <p:nvPr/>
        </p:nvSpPr>
        <p:spPr bwMode="auto">
          <a:xfrm>
            <a:off x="7024688" y="7858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Д</a:t>
            </a:r>
            <a:r>
              <a:rPr lang="uk-UA" sz="2400">
                <a:latin typeface="Calibri" panose="020F0502020204030204" pitchFamily="34" charset="0"/>
              </a:rPr>
              <a:t>1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67" name="TextBox 28"/>
          <p:cNvSpPr txBox="1">
            <a:spLocks noChangeArrowheads="1"/>
          </p:cNvSpPr>
          <p:nvPr/>
        </p:nvSpPr>
        <p:spPr bwMode="auto">
          <a:xfrm>
            <a:off x="3238501" y="1928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М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>
            <a:off x="3667125" y="2357439"/>
            <a:ext cx="460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4024314" y="4357689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H="1">
            <a:off x="6738939" y="4500564"/>
            <a:ext cx="460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1" name="TextBox 32"/>
          <p:cNvSpPr txBox="1">
            <a:spLocks noChangeArrowheads="1"/>
          </p:cNvSpPr>
          <p:nvPr/>
        </p:nvSpPr>
        <p:spPr bwMode="auto">
          <a:xfrm>
            <a:off x="3524251" y="414337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anose="020F0502020204030204" pitchFamily="34" charset="0"/>
              </a:rPr>
              <a:t>N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9472" name="TextBox 34"/>
          <p:cNvSpPr txBox="1">
            <a:spLocks noChangeArrowheads="1"/>
          </p:cNvSpPr>
          <p:nvPr/>
        </p:nvSpPr>
        <p:spPr bwMode="auto">
          <a:xfrm>
            <a:off x="6881814" y="4214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>
                <a:latin typeface="Calibri" panose="020F0502020204030204" pitchFamily="34" charset="0"/>
              </a:rPr>
              <a:t>К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22" name="Трапеция 21"/>
          <p:cNvSpPr/>
          <p:nvPr/>
        </p:nvSpPr>
        <p:spPr>
          <a:xfrm rot="10800000">
            <a:off x="3667126" y="1143000"/>
            <a:ext cx="3357563" cy="142875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Трапеция 33"/>
          <p:cNvSpPr/>
          <p:nvPr/>
        </p:nvSpPr>
        <p:spPr>
          <a:xfrm rot="10800000">
            <a:off x="3738563" y="3929063"/>
            <a:ext cx="3357562" cy="142875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667376" y="2500314"/>
            <a:ext cx="2786063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5310188" y="3929063"/>
            <a:ext cx="2786063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667001" y="3929064"/>
            <a:ext cx="2786063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2309813" y="2500313"/>
            <a:ext cx="2786063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629025" y="4824413"/>
            <a:ext cx="9398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0" idx="5"/>
          </p:cNvCxnSpPr>
          <p:nvPr/>
        </p:nvCxnSpPr>
        <p:spPr>
          <a:xfrm rot="16200000" flipH="1">
            <a:off x="2950369" y="3140869"/>
            <a:ext cx="1511300" cy="65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1" idx="7"/>
          </p:cNvCxnSpPr>
          <p:nvPr/>
        </p:nvCxnSpPr>
        <p:spPr>
          <a:xfrm rot="16200000" flipH="1" flipV="1">
            <a:off x="6319044" y="4931569"/>
            <a:ext cx="8461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38564" y="3929063"/>
            <a:ext cx="3000375" cy="1428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95751" y="3929063"/>
            <a:ext cx="3000375" cy="1428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667126" y="1143000"/>
            <a:ext cx="3071813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024314" y="1143000"/>
            <a:ext cx="3000375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V="1">
            <a:off x="3988594" y="3321844"/>
            <a:ext cx="28575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31" idx="3"/>
          </p:cNvCxnSpPr>
          <p:nvPr/>
        </p:nvCxnSpPr>
        <p:spPr>
          <a:xfrm>
            <a:off x="3667125" y="2428876"/>
            <a:ext cx="3111500" cy="2132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23" idx="3"/>
            <a:endCxn id="19465" idx="3"/>
          </p:cNvCxnSpPr>
          <p:nvPr/>
        </p:nvCxnSpPr>
        <p:spPr>
          <a:xfrm rot="5400000" flipH="1" flipV="1">
            <a:off x="4716463" y="1966913"/>
            <a:ext cx="1798638" cy="3103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9465" idx="3"/>
            <a:endCxn id="30" idx="2"/>
          </p:cNvCxnSpPr>
          <p:nvPr/>
        </p:nvCxnSpPr>
        <p:spPr>
          <a:xfrm flipH="1" flipV="1">
            <a:off x="3713163" y="2392363"/>
            <a:ext cx="3454400" cy="227012"/>
          </a:xfrm>
          <a:prstGeom prst="line">
            <a:avLst/>
          </a:prstGeom>
          <a:ln w="50800">
            <a:solidFill>
              <a:srgbClr val="CC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0" idx="5"/>
            <a:endCxn id="23" idx="2"/>
          </p:cNvCxnSpPr>
          <p:nvPr/>
        </p:nvCxnSpPr>
        <p:spPr>
          <a:xfrm rot="16200000" flipH="1">
            <a:off x="2883695" y="3207545"/>
            <a:ext cx="1976437" cy="396875"/>
          </a:xfrm>
          <a:prstGeom prst="line">
            <a:avLst/>
          </a:prstGeom>
          <a:ln w="508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3" idx="1"/>
            <a:endCxn id="31" idx="6"/>
          </p:cNvCxnSpPr>
          <p:nvPr/>
        </p:nvCxnSpPr>
        <p:spPr>
          <a:xfrm rot="16200000" flipH="1">
            <a:off x="5317332" y="3115469"/>
            <a:ext cx="168275" cy="2674938"/>
          </a:xfrm>
          <a:prstGeom prst="line">
            <a:avLst/>
          </a:prstGeom>
          <a:ln w="508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1" idx="5"/>
          </p:cNvCxnSpPr>
          <p:nvPr/>
        </p:nvCxnSpPr>
        <p:spPr>
          <a:xfrm rot="5400000" flipH="1" flipV="1">
            <a:off x="5926138" y="3390901"/>
            <a:ext cx="1989138" cy="350837"/>
          </a:xfrm>
          <a:prstGeom prst="line">
            <a:avLst/>
          </a:prstGeom>
          <a:ln w="508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4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173254" y="1472666"/>
            <a:ext cx="11902970" cy="488837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254" y="128557"/>
            <a:ext cx="11902970" cy="121898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dirty="0" err="1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Розв</a:t>
            </a:r>
            <a:r>
              <a:rPr lang="en-US" sz="72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’</a:t>
            </a:r>
            <a:r>
              <a:rPr lang="uk-UA" sz="7200" dirty="0" err="1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язання</a:t>
            </a:r>
            <a:r>
              <a:rPr lang="uk-UA" sz="72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вправ:</a:t>
            </a:r>
            <a:endParaRPr lang="ru-RU" sz="72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532" y="508606"/>
            <a:ext cx="9679285" cy="1108438"/>
          </a:xfrm>
        </p:spPr>
        <p:txBody>
          <a:bodyPr>
            <a:noAutofit/>
          </a:bodyPr>
          <a:lstStyle/>
          <a:p>
            <a:r>
              <a:rPr lang="uk-U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завдання.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99" y="1062825"/>
            <a:ext cx="11925701" cy="5601904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latin typeface="Arial Black" panose="020B0A04020102020204" pitchFamily="34" charset="0"/>
              </a:rPr>
              <a:t>              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Самостійна </a:t>
            </a: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робота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тема «Призма</a:t>
            </a: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Паралелепіпед.»</a:t>
            </a:r>
          </a:p>
          <a:p>
            <a:pPr marL="0" indent="0">
              <a:buNone/>
            </a:pPr>
            <a:endParaRPr lang="ru-RU" sz="2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                                                        </a:t>
            </a:r>
            <a:r>
              <a:rPr lang="ru-RU" sz="2200" b="1" dirty="0">
                <a:latin typeface="Arial Black" panose="020B0A04020102020204" pitchFamily="34" charset="0"/>
              </a:rPr>
              <a:t>     </a:t>
            </a:r>
            <a:r>
              <a:rPr lang="uk-UA" sz="2200" b="1" dirty="0">
                <a:latin typeface="Arial Black" panose="020B0A04020102020204" pitchFamily="34" charset="0"/>
              </a:rPr>
              <a:t>  В-I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1.Обчислити площу повної поверхні куба з ребром 6 см.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2.Обчислити бічну поверхню </a:t>
            </a:r>
            <a:r>
              <a:rPr lang="uk-UA" sz="2200" b="1" err="1">
                <a:latin typeface="Arial Black" panose="020B0A04020102020204" pitchFamily="34" charset="0"/>
              </a:rPr>
              <a:t>паралелепіпеда</a:t>
            </a:r>
            <a:r>
              <a:rPr lang="uk-UA" sz="2200" b="1" smtClean="0">
                <a:latin typeface="Arial Black" panose="020B0A04020102020204" pitchFamily="34" charset="0"/>
              </a:rPr>
              <a:t>, якщо </a:t>
            </a:r>
            <a:r>
              <a:rPr lang="uk-UA" sz="2200" b="1" dirty="0">
                <a:latin typeface="Arial Black" panose="020B0A04020102020204" pitchFamily="34" charset="0"/>
              </a:rPr>
              <a:t>його виміри </a:t>
            </a:r>
            <a:r>
              <a:rPr lang="uk-UA" sz="2200" b="1" dirty="0" smtClean="0">
                <a:latin typeface="Arial Black" panose="020B0A04020102020204" pitchFamily="34" charset="0"/>
              </a:rPr>
              <a:t>дорівнюють</a:t>
            </a:r>
            <a:r>
              <a:rPr lang="ru-RU" sz="2200" b="1" dirty="0">
                <a:latin typeface="Arial Black" panose="020B0A04020102020204" pitchFamily="34" charset="0"/>
              </a:rPr>
              <a:t> </a:t>
            </a:r>
            <a:r>
              <a:rPr lang="ru-RU" sz="2200" b="1" dirty="0" smtClean="0">
                <a:latin typeface="Arial Black" panose="020B0A04020102020204" pitchFamily="34" charset="0"/>
              </a:rPr>
              <a:t> </a:t>
            </a:r>
            <a:r>
              <a:rPr lang="uk-UA" sz="2200" b="1" dirty="0" smtClean="0">
                <a:latin typeface="Arial Black" panose="020B0A04020102020204" pitchFamily="34" charset="0"/>
              </a:rPr>
              <a:t>а=5 </a:t>
            </a:r>
            <a:r>
              <a:rPr lang="uk-UA" sz="2200" b="1" dirty="0">
                <a:latin typeface="Arial Black" panose="020B0A04020102020204" pitchFamily="34" charset="0"/>
              </a:rPr>
              <a:t>см, b=8 см, h=10 см.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3.Діагональ правильної чотирикутної призми дорівнює 20 </a:t>
            </a:r>
            <a:r>
              <a:rPr lang="uk-UA" sz="2200" b="1" dirty="0" smtClean="0">
                <a:latin typeface="Arial Black" panose="020B0A04020102020204" pitchFamily="34" charset="0"/>
              </a:rPr>
              <a:t>см. Знайти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діагональ бічної грані призми</a:t>
            </a:r>
            <a:r>
              <a:rPr lang="uk-UA" sz="2200" b="1" dirty="0" smtClean="0">
                <a:latin typeface="Arial Black" panose="020B0A04020102020204" pitchFamily="34" charset="0"/>
              </a:rPr>
              <a:t>, якщо </a:t>
            </a:r>
            <a:r>
              <a:rPr lang="uk-UA" sz="2200" b="1" dirty="0">
                <a:latin typeface="Arial Black" panose="020B0A04020102020204" pitchFamily="34" charset="0"/>
              </a:rPr>
              <a:t>сторона основи дорівнює 12 см.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Black" panose="020B0A04020102020204" pitchFamily="34" charset="0"/>
              </a:rPr>
              <a:t>                                                              </a:t>
            </a:r>
            <a:r>
              <a:rPr lang="en-US" sz="2200" b="1" dirty="0">
                <a:latin typeface="Arial Black" panose="020B0A04020102020204" pitchFamily="34" charset="0"/>
              </a:rPr>
              <a:t>B</a:t>
            </a:r>
            <a:r>
              <a:rPr lang="ru-RU" sz="2200" b="1" dirty="0">
                <a:latin typeface="Arial Black" panose="020B0A04020102020204" pitchFamily="34" charset="0"/>
              </a:rPr>
              <a:t>-</a:t>
            </a:r>
            <a:r>
              <a:rPr lang="en-US" sz="2200" b="1" dirty="0">
                <a:latin typeface="Arial Black" panose="020B0A04020102020204" pitchFamily="34" charset="0"/>
              </a:rPr>
              <a:t>II</a:t>
            </a:r>
            <a:r>
              <a:rPr lang="ru-RU" sz="2200" b="1" dirty="0">
                <a:latin typeface="Arial Black" panose="020B0A040201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2200" b="1" dirty="0">
                <a:latin typeface="Arial Black" panose="020B0A04020102020204" pitchFamily="34" charset="0"/>
              </a:rPr>
              <a:t>1.Обчислити  </a:t>
            </a:r>
            <a:r>
              <a:rPr lang="ru-RU" sz="2200" b="1" dirty="0" err="1">
                <a:latin typeface="Arial Black" panose="020B0A04020102020204" pitchFamily="34" charset="0"/>
              </a:rPr>
              <a:t>площу</a:t>
            </a:r>
            <a:r>
              <a:rPr lang="ru-RU" sz="2200" b="1" dirty="0">
                <a:latin typeface="Arial Black" panose="020B0A04020102020204" pitchFamily="34" charset="0"/>
              </a:rPr>
              <a:t>  </a:t>
            </a:r>
            <a:r>
              <a:rPr lang="ru-RU" sz="2200" b="1" dirty="0" err="1">
                <a:latin typeface="Arial Black" panose="020B0A04020102020204" pitchFamily="34" charset="0"/>
              </a:rPr>
              <a:t>повної</a:t>
            </a:r>
            <a:r>
              <a:rPr lang="ru-RU" sz="2200" b="1" dirty="0">
                <a:latin typeface="Arial Black" panose="020B0A04020102020204" pitchFamily="34" charset="0"/>
              </a:rPr>
              <a:t>  </a:t>
            </a:r>
            <a:r>
              <a:rPr lang="ru-RU" sz="2200" b="1" dirty="0" err="1">
                <a:latin typeface="Arial Black" panose="020B0A04020102020204" pitchFamily="34" charset="0"/>
              </a:rPr>
              <a:t>поверхні</a:t>
            </a:r>
            <a:r>
              <a:rPr lang="ru-RU" sz="2200" b="1" dirty="0">
                <a:latin typeface="Arial Black" panose="020B0A04020102020204" pitchFamily="34" charset="0"/>
              </a:rPr>
              <a:t> куба з ребром 5 см.</a:t>
            </a: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2.Обчислити бічну поверхню правильної трикутної призми із стороною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основи 5 см і висотою призми 7 см.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3. .Сторони основи прямокутного паралелепіпеда 10 см і 15 см, площа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200" b="1" dirty="0">
                <a:latin typeface="Arial Black" panose="020B0A04020102020204" pitchFamily="34" charset="0"/>
              </a:rPr>
              <a:t>діагонального перерізу 90 см</a:t>
            </a:r>
            <a:r>
              <a:rPr lang="uk-UA" sz="2200" b="1" baseline="30000" dirty="0">
                <a:latin typeface="Arial Black" panose="020B0A04020102020204" pitchFamily="34" charset="0"/>
              </a:rPr>
              <a:t>2 </a:t>
            </a:r>
            <a:r>
              <a:rPr lang="uk-UA" sz="2200" b="1" dirty="0" smtClean="0">
                <a:latin typeface="Arial Black" panose="020B0A04020102020204" pitchFamily="34" charset="0"/>
              </a:rPr>
              <a:t>. Знайти </a:t>
            </a:r>
            <a:r>
              <a:rPr lang="uk-UA" sz="2200" b="1" dirty="0">
                <a:latin typeface="Arial Black" panose="020B0A04020102020204" pitchFamily="34" charset="0"/>
              </a:rPr>
              <a:t>висоту паралелепіпеда.</a:t>
            </a:r>
            <a:endParaRPr lang="ru-RU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21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" y="67377"/>
            <a:ext cx="11906449" cy="6448926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72922" y="624110"/>
            <a:ext cx="714323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Дякую за увагу</a:t>
            </a:r>
            <a:r>
              <a:rPr lang="uk-UA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r>
              <a:rPr lang="uk-UA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uk-UA" sz="6600" b="1" dirty="0" smtClean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uk-UA" sz="6600" b="1" dirty="0" smtClean="0">
              <a:ln/>
              <a:solidFill>
                <a:schemeClr val="accent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uk-UA" sz="6600" b="1" spc="50" dirty="0" smtClean="0">
              <a:ln/>
              <a:solidFill>
                <a:schemeClr val="accent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uk-UA" sz="6600" b="1" spc="50" dirty="0">
              <a:ln/>
              <a:solidFill>
                <a:schemeClr val="accent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uk-UA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побачення.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659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703513" y="1772816"/>
            <a:ext cx="4708525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683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847528" y="1246187"/>
            <a:ext cx="4400872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latin typeface="+mn-lt"/>
              </a:rPr>
              <a:t>4. Властивість основ призми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1707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775521" y="1124744"/>
            <a:ext cx="4273719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4. Властивість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atin typeface="+mn-lt"/>
              </a:rPr>
              <a:t>5. </a:t>
            </a:r>
            <a:r>
              <a:rPr lang="uk-UA" altLang="uk-UA" sz="1600" b="1" i="1" dirty="0">
                <a:latin typeface="+mn-lt"/>
              </a:rPr>
              <a:t>Відрізок, який сполучає дві вершини призми, що не належать одній грані</a:t>
            </a:r>
            <a:endParaRPr lang="en-US" altLang="uk-UA" sz="1600" b="1" i="1" dirty="0"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-6746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731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703512" y="924744"/>
            <a:ext cx="3828926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4. Властивість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5.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який сполучає дві вершини призми, що не належать одній грані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atin typeface="+mn-lt"/>
              </a:rPr>
              <a:t>6. </a:t>
            </a:r>
            <a:r>
              <a:rPr lang="uk-UA" altLang="uk-UA" sz="1600" b="1" i="1" dirty="0">
                <a:latin typeface="+mn-lt"/>
              </a:rPr>
              <a:t>Багатогранник, який складається з двох плоских багатокутників, які лежать у різних </a:t>
            </a:r>
            <a:r>
              <a:rPr lang="uk-UA" altLang="uk-UA" sz="1600" b="1" i="1" dirty="0" err="1">
                <a:latin typeface="+mn-lt"/>
              </a:rPr>
              <a:t>площинах</a:t>
            </a:r>
            <a:r>
              <a:rPr lang="uk-UA" altLang="uk-UA" sz="1600" b="1" i="1" dirty="0">
                <a:latin typeface="+mn-lt"/>
              </a:rPr>
              <a:t> та суміщаються паралельним  перенесенням і всіх відрізків, що сполучають відповідні точки цих багатокутників.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6032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755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631504" y="908720"/>
            <a:ext cx="3888432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4. Властивість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5.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який сполучає дві вершини призми, що не належать одній грані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6.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Багатогранник, який складається з двох плоских багатокутників, які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 перенесенням і всіх відрізків, що сполучають відповідні точки цих багатокутників.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atin typeface="+mn-lt"/>
              </a:rPr>
              <a:t>7. Відстань між </a:t>
            </a:r>
            <a:r>
              <a:rPr lang="uk-UA" altLang="uk-UA" sz="1600" b="1" i="1" dirty="0" err="1">
                <a:latin typeface="+mn-lt"/>
              </a:rPr>
              <a:t>площинами</a:t>
            </a:r>
            <a:r>
              <a:rPr lang="uk-UA" altLang="uk-UA" sz="1600" b="1" i="1" dirty="0">
                <a:latin typeface="+mn-lt"/>
              </a:rPr>
              <a:t> основ призми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i="1" dirty="0">
              <a:latin typeface="+mn-lt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-6032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dirty="0">
                <a:solidFill>
                  <a:srgbClr val="6600FF"/>
                </a:solidFill>
              </a:rPr>
              <a:t>КРОСВОРД        </a:t>
            </a:r>
          </a:p>
        </p:txBody>
      </p:sp>
      <p:graphicFrame>
        <p:nvGraphicFramePr>
          <p:cNvPr id="58630" name="Group 7430"/>
          <p:cNvGraphicFramePr>
            <a:graphicFrameLocks noGrp="1"/>
          </p:cNvGraphicFramePr>
          <p:nvPr>
            <p:ph sz="half" idx="2"/>
          </p:nvPr>
        </p:nvGraphicFramePr>
        <p:xfrm>
          <a:off x="5486400" y="1447801"/>
          <a:ext cx="4953000" cy="468472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06387">
                  <a:extLst>
                    <a:ext uri="{9D8B030D-6E8A-4147-A177-3AD203B41FA5}"/>
                  </a:extLst>
                </a:gridCol>
                <a:gridCol w="312738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  <a:gridCol w="309563">
                  <a:extLst>
                    <a:ext uri="{9D8B030D-6E8A-4147-A177-3AD203B41FA5}"/>
                  </a:extLst>
                </a:gridCol>
                <a:gridCol w="311150">
                  <a:extLst>
                    <a:ext uri="{9D8B030D-6E8A-4147-A177-3AD203B41FA5}"/>
                  </a:extLst>
                </a:gridCol>
                <a:gridCol w="307975">
                  <a:extLst>
                    <a:ext uri="{9D8B030D-6E8A-4147-A177-3AD203B41FA5}"/>
                  </a:extLst>
                </a:gridCol>
                <a:gridCol w="309562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ru-RU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uk-UA" alt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Ь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779" name="Object 7428"/>
          <p:cNvGraphicFramePr>
            <a:graphicFrameLocks noGrp="1" noChangeAspect="1"/>
          </p:cNvGraphicFramePr>
          <p:nvPr>
            <p:ph sz="quarter" idx="4294967295"/>
          </p:nvPr>
        </p:nvGraphicFramePr>
        <p:xfrm flipH="1">
          <a:off x="9085263" y="1"/>
          <a:ext cx="11239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3" imgW="1733710" imgH="3867281" progId="">
                  <p:embed/>
                </p:oleObj>
              </mc:Choice>
              <mc:Fallback>
                <p:oleObj r:id="rId3" imgW="1733710" imgH="38672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085263" y="1"/>
                        <a:ext cx="11239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20" name="Rectangle 7420"/>
          <p:cNvSpPr>
            <a:spLocks noChangeArrowheads="1"/>
          </p:cNvSpPr>
          <p:nvPr/>
        </p:nvSpPr>
        <p:spPr bwMode="auto">
          <a:xfrm>
            <a:off x="1627189" y="836712"/>
            <a:ext cx="4127376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8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1.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Частини призми –</a:t>
            </a: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плоскі багатокутники, що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перенесенням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2.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що сполучає сусідні вершини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3. Бічна грань призми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4. Властивість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5.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Відрізок, який сполучає дві вершини призми, що не належать одній грані</a:t>
            </a:r>
            <a:endParaRPr lang="en-US" altLang="uk-UA" sz="1600" b="1" i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6. 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Багатогранник, який складається з двох плоских багатокутників, які лежать у різних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площинах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та суміщаються паралельним  перенесенням і всіх відрізків, що сполучають відповідні точки цих багатокутників.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7. Відстань між </a:t>
            </a:r>
            <a:r>
              <a:rPr lang="uk-UA" altLang="uk-UA" sz="1600" b="1" i="1" dirty="0" err="1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площинами</a:t>
            </a:r>
            <a:r>
              <a:rPr lang="uk-UA" altLang="uk-UA" sz="1600" b="1" i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+mn-lt"/>
              </a:rPr>
              <a:t> основ призми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600" b="1" i="1" dirty="0">
                <a:latin typeface="+mn-lt"/>
              </a:rPr>
              <a:t>8. Властивість бічних </a:t>
            </a:r>
            <a:r>
              <a:rPr lang="uk-UA" altLang="uk-UA" sz="1600" b="1" i="1" dirty="0" err="1">
                <a:latin typeface="+mn-lt"/>
              </a:rPr>
              <a:t>ребер</a:t>
            </a:r>
            <a:r>
              <a:rPr lang="uk-UA" altLang="uk-UA" sz="1600" b="1" i="1" dirty="0">
                <a:latin typeface="+mn-lt"/>
              </a:rPr>
              <a:t> призми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uk-UA" sz="1600" b="1" i="1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uk-UA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5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20" grpId="0" build="p"/>
    </p:bld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5" id="{CAFA7964-A050-41A9-AFD1-8348A464D337}" vid="{CAE61E6C-C20C-4652-9D81-2E0B069B9B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1053</TotalTime>
  <Words>1506</Words>
  <Application>Microsoft Office PowerPoint</Application>
  <PresentationFormat>Широкоэкранный</PresentationFormat>
  <Paragraphs>591</Paragraphs>
  <Slides>37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Bahnschrift SemiBold</vt:lpstr>
      <vt:lpstr>Calibri</vt:lpstr>
      <vt:lpstr>Century Gothic</vt:lpstr>
      <vt:lpstr>Comic Sans MS</vt:lpstr>
      <vt:lpstr>Microsoft Sans Serif</vt:lpstr>
      <vt:lpstr>Times New Roman</vt:lpstr>
      <vt:lpstr>Wingdings</vt:lpstr>
      <vt:lpstr>Wingdings 2</vt:lpstr>
      <vt:lpstr>Тема15</vt:lpstr>
      <vt:lpstr>   Призма. Розв’язання задач.      Перерізи призми.</vt:lpstr>
      <vt:lpstr>КРОСВОРД        </vt:lpstr>
      <vt:lpstr>КРОСВОРД        </vt:lpstr>
      <vt:lpstr>КРОСВОРД        </vt:lpstr>
      <vt:lpstr>КРОСВОРД        </vt:lpstr>
      <vt:lpstr>КРОСВОРД        </vt:lpstr>
      <vt:lpstr>КРОСВОРД        </vt:lpstr>
      <vt:lpstr>КРОСВОРД        </vt:lpstr>
      <vt:lpstr>КРОСВОРД        </vt:lpstr>
      <vt:lpstr>КРОСВОРД</vt:lpstr>
      <vt:lpstr>Презентация PowerPoint</vt:lpstr>
      <vt:lpstr>ПРИЗМА</vt:lpstr>
      <vt:lpstr>Завдання ЗНО</vt:lpstr>
      <vt:lpstr>Завдання ЗНО</vt:lpstr>
      <vt:lpstr>Завдання ЗНО</vt:lpstr>
      <vt:lpstr>ЗАВДАННЯ  ЗНО. </vt:lpstr>
      <vt:lpstr>Презентация PowerPoint</vt:lpstr>
      <vt:lpstr>ЗАВДАННЯ  ЗНО. </vt:lpstr>
      <vt:lpstr>Перерізом опуклого многогранника є опуклий многокутник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призми</dc:title>
  <dc:creator>Admin</dc:creator>
  <cp:lastModifiedBy>Учетная запись Майкрософт</cp:lastModifiedBy>
  <cp:revision>83</cp:revision>
  <dcterms:created xsi:type="dcterms:W3CDTF">2016-12-09T04:16:18Z</dcterms:created>
  <dcterms:modified xsi:type="dcterms:W3CDTF">2022-11-25T07:55:14Z</dcterms:modified>
</cp:coreProperties>
</file>