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6.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7.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8.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9.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5" r:id="rId13"/>
    <p:sldMasterId id="2147483807" r:id="rId14"/>
    <p:sldMasterId id="2147483819" r:id="rId15"/>
    <p:sldMasterId id="2147483831" r:id="rId16"/>
    <p:sldMasterId id="2147483843" r:id="rId17"/>
    <p:sldMasterId id="2147483855" r:id="rId18"/>
    <p:sldMasterId id="2147483867" r:id="rId19"/>
    <p:sldMasterId id="2147483879" r:id="rId20"/>
  </p:sldMasterIdLst>
  <p:sldIdLst>
    <p:sldId id="259" r:id="rId21"/>
    <p:sldId id="300" r:id="rId22"/>
    <p:sldId id="301" r:id="rId23"/>
    <p:sldId id="302" r:id="rId24"/>
    <p:sldId id="303" r:id="rId25"/>
    <p:sldId id="304" r:id="rId26"/>
    <p:sldId id="305" r:id="rId27"/>
    <p:sldId id="306" r:id="rId28"/>
    <p:sldId id="309" r:id="rId29"/>
    <p:sldId id="310" r:id="rId30"/>
    <p:sldId id="314" r:id="rId31"/>
    <p:sldId id="334" r:id="rId32"/>
    <p:sldId id="315" r:id="rId33"/>
    <p:sldId id="316" r:id="rId34"/>
    <p:sldId id="319" r:id="rId35"/>
    <p:sldId id="320" r:id="rId36"/>
    <p:sldId id="322" r:id="rId37"/>
    <p:sldId id="324" r:id="rId38"/>
    <p:sldId id="326" r:id="rId39"/>
    <p:sldId id="338" r:id="rId40"/>
    <p:sldId id="339" r:id="rId41"/>
    <p:sldId id="340" r:id="rId42"/>
    <p:sldId id="328" r:id="rId43"/>
    <p:sldId id="331" r:id="rId44"/>
    <p:sldId id="341"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p:cViewPr varScale="1">
        <p:scale>
          <a:sx n="108" d="100"/>
          <a:sy n="108" d="100"/>
        </p:scale>
        <p:origin x="176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02.04.2023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02.04.2023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614161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493974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94607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703826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926817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89463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30652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029561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661531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6983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02.04.2023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692487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400062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518302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462417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394870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448085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513104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870767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698659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85078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695205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075387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127922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86370" name="Rectangle 2"/>
          <p:cNvSpPr>
            <a:spLocks noGrp="1" noRot="1" noChangeArrowheads="1"/>
          </p:cNvSpPr>
          <p:nvPr>
            <p:ph type="ctrTitle"/>
          </p:nvPr>
        </p:nvSpPr>
        <p:spPr>
          <a:xfrm>
            <a:off x="685800" y="1981200"/>
            <a:ext cx="7772400" cy="1600200"/>
          </a:xfrm>
        </p:spPr>
        <p:txBody>
          <a:bodyPr/>
          <a:lstStyle>
            <a:lvl1pPr>
              <a:defRPr/>
            </a:lvl1pPr>
          </a:lstStyle>
          <a:p>
            <a:r>
              <a:rPr lang="ru-RU"/>
              <a:t>Образец заголовка</a:t>
            </a:r>
          </a:p>
        </p:txBody>
      </p:sp>
      <p:sp>
        <p:nvSpPr>
          <p:cNvPr id="18637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065A91-0835-4E7E-B6A3-06E89A2DE7D7}"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973135870"/>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362016-C4C4-4F8F-BD6E-45F63477344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84576030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3F3D88-0844-4D59-9C5C-6125F56633F9}"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2332545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4F7008-A36F-425B-A3D6-6E6916730C3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8769021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04B7447-AEEF-47C7-A1D9-257DEBD436C5}"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9567641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F1AD431-4419-42B4-B4F9-69C8B5B6B4C6}"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9999166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C7A1EF-3ACE-4FA7-A00E-ABEA3854E28D}"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7928553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D05320-4B2C-4EDB-BD1D-A7FC70824A90}"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738862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9280629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B40F35-A4B3-40D6-A5E4-8B542545C8D7}"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3016796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9CB723-BCBE-412A-94E3-76656704A79D}"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8648106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en-US"/>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C120BF-4E9B-4377-83A7-F74A0B6629F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6407198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301625" y="228600"/>
            <a:ext cx="8540750" cy="587057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88E044-D8B5-41B1-A9DF-273D0A64B7E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1983931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1325563"/>
          </a:xfrm>
        </p:spPr>
        <p:txBody>
          <a:bodyPr/>
          <a:lstStyle/>
          <a:p>
            <a:r>
              <a:rPr lang="en-US"/>
              <a:t>Образец заголовка</a:t>
            </a:r>
            <a:endParaRPr lang="ru-RU"/>
          </a:p>
        </p:txBody>
      </p:sp>
      <p:sp>
        <p:nvSpPr>
          <p:cNvPr id="3" name="Рисунок SmartArt 2"/>
          <p:cNvSpPr>
            <a:spLocks noGrp="1"/>
          </p:cNvSpPr>
          <p:nvPr>
            <p:ph type="dgm" idx="1"/>
          </p:nvPr>
        </p:nvSpPr>
        <p:spPr>
          <a:xfrm>
            <a:off x="301625" y="1676400"/>
            <a:ext cx="8540750" cy="4422775"/>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35FE06-9632-4C82-8643-242277324846}"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2903571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1325563"/>
          </a:xfrm>
        </p:spPr>
        <p:txBody>
          <a:bodyPr/>
          <a:lstStyle/>
          <a:p>
            <a:r>
              <a:rPr lang="ru-RU"/>
              <a:t>Образец заголовка</a:t>
            </a:r>
            <a:endParaRPr lang="uk-UA"/>
          </a:p>
        </p:txBody>
      </p:sp>
      <p:sp>
        <p:nvSpPr>
          <p:cNvPr id="3" name="Содержимое 2"/>
          <p:cNvSpPr>
            <a:spLocks noGrp="1"/>
          </p:cNvSpPr>
          <p:nvPr>
            <p:ph sz="half" idx="1"/>
          </p:nvPr>
        </p:nvSpPr>
        <p:spPr>
          <a:xfrm>
            <a:off x="301625" y="1676400"/>
            <a:ext cx="4194175" cy="44227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648200" y="1676400"/>
            <a:ext cx="4194175" cy="44227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791F56-258D-491E-BF4B-DC9B4B052919}"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062878816"/>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163671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021681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59207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47667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53339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9213964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0704872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022456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296007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747128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670924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89610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614408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2245641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78315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496175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4039080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389071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549990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3293916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667067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151209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3722711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800300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978110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07723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0069581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5871974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2541000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5149873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581979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5805658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212486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7256576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1126934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6818722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33284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925805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7515372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748507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4019148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0429115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3016639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7328562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489962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5336948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1721846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26816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2587608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8650997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899071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7148938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4278590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5517603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4847110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331189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5270582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9576985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86294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5021565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8123992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8650997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8990715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714893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4278590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5517603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4847110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3311893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5270582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95769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02.04.2023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251369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8629478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8123992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0347771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1467727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9391052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5382175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4637489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5266957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3243355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32878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03390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4436520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118525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8447226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9735125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1277970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7280867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7267222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5629449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5532679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30465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4385136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8736060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8637648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6369975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91682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76752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64035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83593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98535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54341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61229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31564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02.04.2023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1565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13784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26550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89865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86164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9299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45008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989344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824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23322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02.04.2023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15176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848780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740723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327177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7748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410090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62658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139990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470682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8790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02.04.2023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916461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538474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167272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79661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015698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04587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702160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170271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002059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95476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02.04.2023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77202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966499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56979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520791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944911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774675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008769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978277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744283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8989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02.04.2023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960661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652271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020689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804658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794407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043590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693238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729555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66668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1739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02.04.2023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431882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470033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582998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258111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017326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914897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133096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050228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258673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92925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02.04.2023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25201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579169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940471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843790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209041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581981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615492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150723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646328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46046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6" Type="http://schemas.openxmlformats.org/officeDocument/2006/relationships/image" Target="../media/image1.jpe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theme" Target="../theme/theme12.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6.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7.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8.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9.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0.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02.04.2023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296121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5695647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8534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8534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8534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FontTx/>
              <a:buNone/>
              <a:defRPr sz="1400" b="0" i="0">
                <a:effectLst>
                  <a:outerShdw blurRad="38100" dist="38100" dir="2700000" algn="tl">
                    <a:srgbClr val="000000"/>
                  </a:outerShdw>
                </a:effectLst>
              </a:defRPr>
            </a:lvl1pPr>
          </a:lstStyle>
          <a:p>
            <a:pPr fontAlgn="base">
              <a:spcAft>
                <a:spcPct val="0"/>
              </a:spcAft>
              <a:defRPr/>
            </a:pPr>
            <a:endParaRPr lang="ru-RU">
              <a:solidFill>
                <a:srgbClr val="FFFFFF"/>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400" b="0" i="0">
                <a:effectLst>
                  <a:outerShdw blurRad="38100" dist="38100" dir="2700000" algn="tl">
                    <a:srgbClr val="000000"/>
                  </a:outerShdw>
                </a:effectLst>
              </a:defRPr>
            </a:lvl1pPr>
          </a:lstStyle>
          <a:p>
            <a:pPr fontAlgn="base">
              <a:spcAft>
                <a:spcPct val="0"/>
              </a:spcAft>
              <a:defRPr/>
            </a:pPr>
            <a:endParaRPr lang="ru-RU">
              <a:solidFill>
                <a:srgbClr val="FFFFFF"/>
              </a:solidFill>
            </a:endParaRPr>
          </a:p>
        </p:txBody>
      </p:sp>
      <p:sp>
        <p:nvSpPr>
          <p:cNvPr id="18535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400" b="0" i="0">
                <a:effectLst>
                  <a:outerShdw blurRad="38100" dist="38100" dir="2700000" algn="tl">
                    <a:srgbClr val="000000"/>
                  </a:outerShdw>
                </a:effectLst>
              </a:defRPr>
            </a:lvl1pPr>
          </a:lstStyle>
          <a:p>
            <a:pPr fontAlgn="base">
              <a:spcAft>
                <a:spcPct val="0"/>
              </a:spcAft>
              <a:defRPr/>
            </a:pPr>
            <a:fld id="{757128A4-5D11-499F-A69F-8FEF37C09042}" type="slidenum">
              <a:rPr lang="ru-RU">
                <a:solidFill>
                  <a:srgbClr val="FFFFFF"/>
                </a:solidFill>
              </a:rPr>
              <a:pPr fontAlgn="base">
                <a:spcAft>
                  <a:spcPct val="0"/>
                </a:spcAft>
                <a:defRPr/>
              </a:pPr>
              <a:t>‹#›</a:t>
            </a:fld>
            <a:endParaRPr lang="ru-RU">
              <a:solidFill>
                <a:srgbClr val="FFFFFF"/>
              </a:solidFill>
            </a:endParaRPr>
          </a:p>
        </p:txBody>
      </p:sp>
    </p:spTree>
    <p:extLst>
      <p:ext uri="{BB962C8B-B14F-4D97-AF65-F5344CB8AC3E}">
        <p14:creationId xmlns:p14="http://schemas.microsoft.com/office/powerpoint/2010/main" val="2162720831"/>
      </p:ext>
    </p:extLst>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7860411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78889737"/>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72538571"/>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540617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8738564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87385647"/>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073599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9750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6478510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78684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785347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368961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959338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812633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133519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02.04.2023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96119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Прямоугольник 1"/>
          <p:cNvSpPr/>
          <p:nvPr/>
        </p:nvSpPr>
        <p:spPr>
          <a:xfrm>
            <a:off x="395536" y="692697"/>
            <a:ext cx="8280920" cy="3600986"/>
          </a:xfrm>
          <a:prstGeom prst="rect">
            <a:avLst/>
          </a:prstGeom>
        </p:spPr>
        <p:txBody>
          <a:bodyPr wrap="square">
            <a:spAutoFit/>
          </a:bodyPr>
          <a:lstStyle/>
          <a:p>
            <a:pPr algn="ctr"/>
            <a:r>
              <a:rPr lang="uk-UA" sz="3600" dirty="0">
                <a:solidFill>
                  <a:schemeClr val="bg1"/>
                </a:solidFill>
                <a:latin typeface="Times New Roman" pitchFamily="18" charset="0"/>
                <a:ea typeface="+mj-ea"/>
                <a:cs typeface="Times New Roman" pitchFamily="18" charset="0"/>
              </a:rPr>
              <a:t> </a:t>
            </a:r>
            <a:br>
              <a:rPr lang="uk-UA" sz="3600" dirty="0">
                <a:solidFill>
                  <a:schemeClr val="bg1"/>
                </a:solidFill>
                <a:latin typeface="Times New Roman" pitchFamily="18" charset="0"/>
                <a:ea typeface="+mj-ea"/>
                <a:cs typeface="Times New Roman" pitchFamily="18" charset="0"/>
              </a:rPr>
            </a:br>
            <a:br>
              <a:rPr lang="uk-UA" sz="3600" b="1" dirty="0">
                <a:solidFill>
                  <a:schemeClr val="bg1"/>
                </a:solidFill>
                <a:latin typeface="Times New Roman" pitchFamily="18" charset="0"/>
                <a:ea typeface="+mj-ea"/>
                <a:cs typeface="Times New Roman" pitchFamily="18" charset="0"/>
              </a:rPr>
            </a:br>
            <a:r>
              <a:rPr lang="ru-RU" sz="3600" dirty="0">
                <a:solidFill>
                  <a:schemeClr val="bg1"/>
                </a:solidFill>
                <a:latin typeface="Times New Roman" pitchFamily="18" charset="0"/>
                <a:ea typeface="+mj-ea"/>
                <a:cs typeface="Times New Roman" pitchFamily="18" charset="0"/>
              </a:rPr>
              <a:t>Тема: </a:t>
            </a:r>
          </a:p>
          <a:p>
            <a:pPr algn="ctr"/>
            <a:r>
              <a:rPr lang="uk-UA" sz="4000" b="1" dirty="0">
                <a:solidFill>
                  <a:schemeClr val="bg1"/>
                </a:solidFill>
                <a:latin typeface="Times New Roman" pitchFamily="18" charset="0"/>
                <a:ea typeface="+mj-ea"/>
                <a:cs typeface="Times New Roman" pitchFamily="18" charset="0"/>
              </a:rPr>
              <a:t>Фізіологічні основи оздоровчої фізичної культури</a:t>
            </a:r>
            <a:br>
              <a:rPr lang="uk-UA" sz="4000" b="1" dirty="0">
                <a:solidFill>
                  <a:schemeClr val="bg1"/>
                </a:solidFill>
                <a:latin typeface="Times New Roman" pitchFamily="18" charset="0"/>
                <a:ea typeface="+mj-ea"/>
                <a:cs typeface="Times New Roman" pitchFamily="18" charset="0"/>
              </a:rPr>
            </a:br>
            <a:endParaRPr lang="uk-UA" sz="4000" b="1" dirty="0">
              <a:solidFill>
                <a:schemeClr val="bg1"/>
              </a:solidFill>
            </a:endParaRPr>
          </a:p>
        </p:txBody>
      </p:sp>
    </p:spTree>
    <p:extLst>
      <p:ext uri="{BB962C8B-B14F-4D97-AF65-F5344CB8AC3E}">
        <p14:creationId xmlns:p14="http://schemas.microsoft.com/office/powerpoint/2010/main" val="2691906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7992888" cy="3539430"/>
          </a:xfrm>
          <a:prstGeom prst="rect">
            <a:avLst/>
          </a:prstGeom>
        </p:spPr>
        <p:txBody>
          <a:bodyPr wrap="square">
            <a:spAutoFit/>
          </a:bodyPr>
          <a:lstStyle/>
          <a:p>
            <a:r>
              <a:rPr lang="uk-UA" sz="2400" spc="-35" dirty="0">
                <a:solidFill>
                  <a:prstClr val="white"/>
                </a:solidFill>
                <a:latin typeface="Times New Roman" pitchFamily="18" charset="0"/>
                <a:ea typeface="Times New Roman"/>
                <a:cs typeface="Times New Roman" pitchFamily="18" charset="0"/>
              </a:rPr>
              <a:t>	Для кожного індивідуума </a:t>
            </a:r>
            <a:r>
              <a:rPr lang="uk-UA" sz="2400" spc="-30" dirty="0">
                <a:solidFill>
                  <a:prstClr val="white"/>
                </a:solidFill>
                <a:latin typeface="Times New Roman" pitchFamily="18" charset="0"/>
                <a:ea typeface="Times New Roman"/>
                <a:cs typeface="Times New Roman" pitchFamily="18" charset="0"/>
              </a:rPr>
              <a:t>характерний генетично обумовлений діапазон цього рівня, необ</a:t>
            </a:r>
            <a:r>
              <a:rPr lang="uk-UA" sz="2400" spc="-20" dirty="0">
                <a:solidFill>
                  <a:prstClr val="white"/>
                </a:solidFill>
                <a:latin typeface="Times New Roman" pitchFamily="18" charset="0"/>
                <a:ea typeface="Times New Roman"/>
                <a:cs typeface="Times New Roman" pitchFamily="18" charset="0"/>
              </a:rPr>
              <a:t>хідний для нормального функціонування і збереження здоров’я. </a:t>
            </a:r>
          </a:p>
          <a:p>
            <a:endParaRPr lang="uk-UA" sz="2400" spc="-20" dirty="0">
              <a:solidFill>
                <a:prstClr val="white"/>
              </a:solidFill>
              <a:latin typeface="Times New Roman" pitchFamily="18" charset="0"/>
              <a:ea typeface="Times New Roman"/>
              <a:cs typeface="Times New Roman" pitchFamily="18" charset="0"/>
            </a:endParaRPr>
          </a:p>
          <a:p>
            <a:pPr algn="ctr"/>
            <a:r>
              <a:rPr lang="uk-UA" sz="3200" b="1" spc="-15" dirty="0">
                <a:solidFill>
                  <a:prstClr val="white"/>
                </a:solidFill>
                <a:latin typeface="Times New Roman" pitchFamily="18" charset="0"/>
                <a:ea typeface="Times New Roman"/>
                <a:cs typeface="Times New Roman" pitchFamily="18" charset="0"/>
              </a:rPr>
              <a:t>Рівні рухової активності:</a:t>
            </a:r>
          </a:p>
          <a:p>
            <a:endParaRPr lang="uk-UA" sz="2400" spc="-15" dirty="0">
              <a:solidFill>
                <a:prstClr val="white"/>
              </a:solidFill>
              <a:latin typeface="Times New Roman" pitchFamily="18" charset="0"/>
              <a:ea typeface="Times New Roman"/>
              <a:cs typeface="Times New Roman" pitchFamily="18" charset="0"/>
            </a:endParaRPr>
          </a:p>
          <a:p>
            <a:pPr marL="342900" indent="-342900">
              <a:buFont typeface="Wingdings" pitchFamily="2" charset="2"/>
              <a:buChar char="q"/>
            </a:pPr>
            <a:r>
              <a:rPr lang="uk-UA" sz="2400" spc="-15" dirty="0">
                <a:solidFill>
                  <a:prstClr val="white"/>
                </a:solidFill>
                <a:latin typeface="Times New Roman" pitchFamily="18" charset="0"/>
                <a:ea typeface="Times New Roman"/>
                <a:cs typeface="Times New Roman" pitchFamily="18" charset="0"/>
              </a:rPr>
              <a:t>Мінімальний рівень, </a:t>
            </a:r>
          </a:p>
          <a:p>
            <a:pPr marL="342900" indent="-342900">
              <a:buFont typeface="Wingdings" pitchFamily="2" charset="2"/>
              <a:buChar char="q"/>
            </a:pPr>
            <a:r>
              <a:rPr lang="uk-UA" sz="2400" spc="-15" dirty="0">
                <a:solidFill>
                  <a:prstClr val="white"/>
                </a:solidFill>
                <a:latin typeface="Times New Roman" pitchFamily="18" charset="0"/>
                <a:ea typeface="Times New Roman"/>
                <a:cs typeface="Times New Roman" pitchFamily="18" charset="0"/>
              </a:rPr>
              <a:t>Максималь­</a:t>
            </a:r>
            <a:r>
              <a:rPr lang="uk-UA" sz="2400" spc="-30" dirty="0">
                <a:solidFill>
                  <a:prstClr val="white"/>
                </a:solidFill>
                <a:latin typeface="Times New Roman" pitchFamily="18" charset="0"/>
                <a:ea typeface="Times New Roman"/>
                <a:cs typeface="Times New Roman" pitchFamily="18" charset="0"/>
              </a:rPr>
              <a:t>ний рівень,</a:t>
            </a:r>
          </a:p>
          <a:p>
            <a:pPr marL="342900" indent="-342900">
              <a:buFont typeface="Wingdings" pitchFamily="2" charset="2"/>
              <a:buChar char="q"/>
            </a:pPr>
            <a:r>
              <a:rPr lang="uk-UA" sz="2400" spc="-30" dirty="0">
                <a:solidFill>
                  <a:prstClr val="white"/>
                </a:solidFill>
                <a:latin typeface="Times New Roman" pitchFamily="18" charset="0"/>
                <a:ea typeface="Times New Roman"/>
                <a:cs typeface="Times New Roman" pitchFamily="18" charset="0"/>
              </a:rPr>
              <a:t>Оптимальний рівень </a:t>
            </a:r>
            <a:endParaRPr lang="uk-UA" sz="24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200052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548680"/>
            <a:ext cx="7992888" cy="5262979"/>
          </a:xfrm>
          <a:prstGeom prst="rect">
            <a:avLst/>
          </a:prstGeom>
        </p:spPr>
        <p:txBody>
          <a:bodyPr wrap="square">
            <a:spAutoFit/>
          </a:bodyPr>
          <a:lstStyle/>
          <a:p>
            <a:r>
              <a:rPr lang="uk-UA" sz="2400" b="1" dirty="0">
                <a:solidFill>
                  <a:prstClr val="white"/>
                </a:solidFill>
                <a:latin typeface="Times New Roman" pitchFamily="18" charset="0"/>
                <a:cs typeface="Times New Roman" pitchFamily="18" charset="0"/>
              </a:rPr>
              <a:t>	</a:t>
            </a:r>
            <a:r>
              <a:rPr lang="uk-UA" sz="2400" b="1" u="sng" dirty="0">
                <a:solidFill>
                  <a:prstClr val="white"/>
                </a:solidFill>
                <a:latin typeface="Times New Roman" pitchFamily="18" charset="0"/>
                <a:cs typeface="Times New Roman" pitchFamily="18" charset="0"/>
              </a:rPr>
              <a:t>Мінімальний рівень </a:t>
            </a:r>
            <a:r>
              <a:rPr lang="uk-UA" sz="2400" dirty="0">
                <a:solidFill>
                  <a:prstClr val="white"/>
                </a:solidFill>
                <a:latin typeface="Times New Roman" pitchFamily="18" charset="0"/>
                <a:cs typeface="Times New Roman" pitchFamily="18" charset="0"/>
              </a:rPr>
              <a:t>дозволяє підтримувати нормальний функціональний стан організму. </a:t>
            </a:r>
          </a:p>
          <a:p>
            <a:endParaRPr lang="uk-UA" sz="2400" dirty="0">
              <a:solidFill>
                <a:prstClr val="white"/>
              </a:solidFill>
              <a:latin typeface="Times New Roman" pitchFamily="18" charset="0"/>
              <a:cs typeface="Times New Roman" pitchFamily="18" charset="0"/>
            </a:endParaRPr>
          </a:p>
          <a:p>
            <a:r>
              <a:rPr lang="uk-UA" sz="2400" dirty="0">
                <a:solidFill>
                  <a:prstClr val="white"/>
                </a:solidFill>
                <a:latin typeface="Times New Roman" pitchFamily="18" charset="0"/>
                <a:cs typeface="Times New Roman" pitchFamily="18" charset="0"/>
              </a:rPr>
              <a:t>	</a:t>
            </a:r>
            <a:r>
              <a:rPr lang="uk-UA" sz="2400" b="1" u="sng" dirty="0">
                <a:solidFill>
                  <a:prstClr val="white"/>
                </a:solidFill>
                <a:latin typeface="Times New Roman" pitchFamily="18" charset="0"/>
                <a:cs typeface="Times New Roman" pitchFamily="18" charset="0"/>
              </a:rPr>
              <a:t>При оптимальному рівні </a:t>
            </a:r>
            <a:r>
              <a:rPr lang="uk-UA" sz="2400" dirty="0">
                <a:solidFill>
                  <a:prstClr val="white"/>
                </a:solidFill>
                <a:latin typeface="Times New Roman" pitchFamily="18" charset="0"/>
                <a:cs typeface="Times New Roman" pitchFamily="18" charset="0"/>
              </a:rPr>
              <a:t>досягається найбільш високий рівень функціональних можливостей і життєдіяльності організму. </a:t>
            </a:r>
          </a:p>
          <a:p>
            <a:endParaRPr lang="uk-UA" sz="2400" dirty="0">
              <a:solidFill>
                <a:prstClr val="white"/>
              </a:solidFill>
              <a:latin typeface="Times New Roman" pitchFamily="18" charset="0"/>
              <a:cs typeface="Times New Roman" pitchFamily="18" charset="0"/>
            </a:endParaRPr>
          </a:p>
          <a:p>
            <a:r>
              <a:rPr lang="uk-UA" sz="2400" dirty="0">
                <a:solidFill>
                  <a:prstClr val="white"/>
                </a:solidFill>
                <a:latin typeface="Times New Roman" pitchFamily="18" charset="0"/>
                <a:cs typeface="Times New Roman" pitchFamily="18" charset="0"/>
              </a:rPr>
              <a:t>	</a:t>
            </a:r>
            <a:r>
              <a:rPr lang="uk-UA" sz="2400" b="1" u="sng" dirty="0">
                <a:solidFill>
                  <a:prstClr val="white"/>
                </a:solidFill>
                <a:latin typeface="Times New Roman" pitchFamily="18" charset="0"/>
                <a:cs typeface="Times New Roman" pitchFamily="18" charset="0"/>
              </a:rPr>
              <a:t>Максимальні межі </a:t>
            </a:r>
            <a:r>
              <a:rPr lang="uk-UA" sz="2400" dirty="0">
                <a:solidFill>
                  <a:prstClr val="white"/>
                </a:solidFill>
                <a:latin typeface="Times New Roman" pitchFamily="18" charset="0"/>
                <a:cs typeface="Times New Roman" pitchFamily="18" charset="0"/>
              </a:rPr>
              <a:t>визначають надмірні навантаження, які можуть призвести до перевтоми, перетренування, різкого зниження працездатності. </a:t>
            </a:r>
          </a:p>
          <a:p>
            <a:endParaRPr lang="uk-UA" sz="2400" dirty="0">
              <a:solidFill>
                <a:prstClr val="white"/>
              </a:solidFill>
              <a:latin typeface="Times New Roman" pitchFamily="18" charset="0"/>
              <a:cs typeface="Times New Roman" pitchFamily="18" charset="0"/>
            </a:endParaRPr>
          </a:p>
          <a:p>
            <a:r>
              <a:rPr lang="uk-UA" sz="2400" dirty="0">
                <a:solidFill>
                  <a:prstClr val="white"/>
                </a:solidFill>
                <a:latin typeface="Times New Roman" pitchFamily="18" charset="0"/>
                <a:cs typeface="Times New Roman" pitchFamily="18" charset="0"/>
              </a:rPr>
              <a:t>	За нижньою і верхньою межами величин рухова активність оцінюється відповідно як </a:t>
            </a:r>
            <a:r>
              <a:rPr lang="uk-UA" sz="2400" u="sng" dirty="0" err="1">
                <a:solidFill>
                  <a:prstClr val="white"/>
                </a:solidFill>
                <a:latin typeface="Times New Roman" pitchFamily="18" charset="0"/>
                <a:cs typeface="Times New Roman" pitchFamily="18" charset="0"/>
              </a:rPr>
              <a:t>гіпокінезія</a:t>
            </a:r>
            <a:r>
              <a:rPr lang="uk-UA" sz="2400" u="sng" dirty="0">
                <a:solidFill>
                  <a:prstClr val="white"/>
                </a:solidFill>
                <a:latin typeface="Times New Roman" pitchFamily="18" charset="0"/>
                <a:cs typeface="Times New Roman" pitchFamily="18" charset="0"/>
              </a:rPr>
              <a:t>   та</a:t>
            </a:r>
            <a:r>
              <a:rPr lang="uk-UA" sz="2400" dirty="0">
                <a:solidFill>
                  <a:prstClr val="white"/>
                </a:solidFill>
                <a:latin typeface="Times New Roman" pitchFamily="18" charset="0"/>
                <a:cs typeface="Times New Roman" pitchFamily="18" charset="0"/>
              </a:rPr>
              <a:t> </a:t>
            </a:r>
            <a:r>
              <a:rPr lang="uk-UA" sz="2400" dirty="0" err="1">
                <a:solidFill>
                  <a:prstClr val="white"/>
                </a:solidFill>
                <a:latin typeface="Times New Roman" pitchFamily="18" charset="0"/>
                <a:cs typeface="Times New Roman" pitchFamily="18" charset="0"/>
              </a:rPr>
              <a:t>г</a:t>
            </a:r>
            <a:r>
              <a:rPr lang="uk-UA" sz="2400" u="sng" dirty="0" err="1">
                <a:solidFill>
                  <a:prstClr val="white"/>
                </a:solidFill>
                <a:latin typeface="Times New Roman" pitchFamily="18" charset="0"/>
                <a:cs typeface="Times New Roman" pitchFamily="18" charset="0"/>
              </a:rPr>
              <a:t>іперкінезія</a:t>
            </a:r>
            <a:r>
              <a:rPr lang="uk-UA" sz="2400" dirty="0">
                <a:solidFill>
                  <a:prstClr val="white"/>
                </a:solidFill>
                <a:latin typeface="Times New Roman" pitchFamily="18" charset="0"/>
                <a:cs typeface="Times New Roman" pitchFamily="18" charset="0"/>
              </a:rPr>
              <a:t>.</a:t>
            </a:r>
          </a:p>
        </p:txBody>
      </p:sp>
    </p:spTree>
    <p:extLst>
      <p:ext uri="{BB962C8B-B14F-4D97-AF65-F5344CB8AC3E}">
        <p14:creationId xmlns:p14="http://schemas.microsoft.com/office/powerpoint/2010/main" val="290950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48680"/>
            <a:ext cx="7992888" cy="4154984"/>
          </a:xfrm>
          <a:prstGeom prst="rect">
            <a:avLst/>
          </a:prstGeom>
        </p:spPr>
        <p:txBody>
          <a:bodyPr wrap="square">
            <a:spAutoFit/>
          </a:bodyPr>
          <a:lstStyle/>
          <a:p>
            <a:r>
              <a:rPr lang="uk-UA" sz="2400" dirty="0">
                <a:solidFill>
                  <a:schemeClr val="bg1"/>
                </a:solidFill>
                <a:latin typeface="Times New Roman" pitchFamily="18" charset="0"/>
                <a:cs typeface="Times New Roman" pitchFamily="18" charset="0"/>
              </a:rPr>
              <a:t>	</a:t>
            </a:r>
            <a:r>
              <a:rPr lang="uk-UA" sz="2400" b="1" u="sng" dirty="0">
                <a:solidFill>
                  <a:schemeClr val="bg1"/>
                </a:solidFill>
                <a:latin typeface="Times New Roman" pitchFamily="18" charset="0"/>
                <a:cs typeface="Times New Roman" pitchFamily="18" charset="0"/>
              </a:rPr>
              <a:t>Оптимальне навантаження </a:t>
            </a:r>
            <a:r>
              <a:rPr lang="uk-UA" sz="2400" dirty="0">
                <a:solidFill>
                  <a:schemeClr val="bg1"/>
                </a:solidFill>
                <a:latin typeface="Times New Roman" pitchFamily="18" charset="0"/>
                <a:cs typeface="Times New Roman" pitchFamily="18" charset="0"/>
              </a:rPr>
              <a:t>- це навантаження такого обсягу та інтенсивності, що дає максимальний оздоровчий ефект для даного індивіда. </a:t>
            </a:r>
          </a:p>
          <a:p>
            <a:endParaRPr lang="uk-UA" sz="2400" dirty="0">
              <a:solidFill>
                <a:schemeClr val="bg1"/>
              </a:solidFill>
              <a:latin typeface="Times New Roman" pitchFamily="18" charset="0"/>
              <a:cs typeface="Times New Roman" pitchFamily="18" charset="0"/>
            </a:endParaRPr>
          </a:p>
          <a:p>
            <a:r>
              <a:rPr lang="uk-UA" sz="2400" dirty="0">
                <a:solidFill>
                  <a:schemeClr val="bg1"/>
                </a:solidFill>
                <a:latin typeface="Times New Roman" pitchFamily="18" charset="0"/>
                <a:cs typeface="Times New Roman" pitchFamily="18" charset="0"/>
              </a:rPr>
              <a:t>	Зона оптимальних навантажень обмежена знизу рівнем граничних, а зверху - максимальних навантажень. </a:t>
            </a:r>
          </a:p>
          <a:p>
            <a:r>
              <a:rPr lang="uk-UA" sz="2400" dirty="0">
                <a:solidFill>
                  <a:schemeClr val="bg1"/>
                </a:solidFill>
                <a:latin typeface="Times New Roman" pitchFamily="18" charset="0"/>
                <a:cs typeface="Times New Roman" pitchFamily="18" charset="0"/>
              </a:rPr>
              <a:t>	</a:t>
            </a:r>
          </a:p>
          <a:p>
            <a:r>
              <a:rPr lang="uk-UA" sz="2400" dirty="0">
                <a:solidFill>
                  <a:schemeClr val="bg1"/>
                </a:solidFill>
                <a:latin typeface="Times New Roman" pitchFamily="18" charset="0"/>
                <a:cs typeface="Times New Roman" pitchFamily="18" charset="0"/>
              </a:rPr>
              <a:t>	На підставі багаторічних спостережень було</a:t>
            </a:r>
          </a:p>
          <a:p>
            <a:r>
              <a:rPr lang="uk-UA" sz="2400" dirty="0">
                <a:solidFill>
                  <a:schemeClr val="bg1"/>
                </a:solidFill>
                <a:latin typeface="Times New Roman" pitchFamily="18" charset="0"/>
                <a:cs typeface="Times New Roman" pitchFamily="18" charset="0"/>
              </a:rPr>
              <a:t>виявлено, що оптимальні навантаження для підготовлених бігунів становлять 40-60 хв. 3-4 рази на тиждень (у середньому 30- 40км на тиждень). </a:t>
            </a:r>
          </a:p>
        </p:txBody>
      </p:sp>
    </p:spTree>
    <p:extLst>
      <p:ext uri="{BB962C8B-B14F-4D97-AF65-F5344CB8AC3E}">
        <p14:creationId xmlns:p14="http://schemas.microsoft.com/office/powerpoint/2010/main" val="1557923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Grp="1" noRot="1" noChangeArrowheads="1"/>
          </p:cNvSpPr>
          <p:nvPr>
            <p:ph type="title"/>
          </p:nvPr>
        </p:nvSpPr>
        <p:spPr>
          <a:xfrm>
            <a:off x="457200" y="152400"/>
            <a:ext cx="8382000" cy="914400"/>
          </a:xfrm>
          <a:solidFill>
            <a:srgbClr val="FFFFCC"/>
          </a:solidFill>
        </p:spPr>
        <p:txBody>
          <a:bodyPr/>
          <a:lstStyle/>
          <a:p>
            <a:pPr eaLnBrk="1" hangingPunct="1">
              <a:defRPr/>
            </a:pPr>
            <a:r>
              <a:rPr lang="ru-RU" sz="1800" b="1" i="1">
                <a:solidFill>
                  <a:srgbClr val="0033CC"/>
                </a:solidFill>
                <a:effectLst/>
                <a:cs typeface="Arial" charset="0"/>
              </a:rPr>
              <a:t>В залежності від ступеня впливу физичних навантажень на організм людини розрізняють</a:t>
            </a:r>
            <a:r>
              <a:rPr lang="ru-RU" sz="1800" i="1">
                <a:solidFill>
                  <a:schemeClr val="bg1"/>
                </a:solidFill>
                <a:effectLst/>
                <a:cs typeface="Arial" charset="0"/>
              </a:rPr>
              <a:t> </a:t>
            </a:r>
            <a:br>
              <a:rPr lang="ru-RU" sz="1800" i="1">
                <a:solidFill>
                  <a:schemeClr val="bg1"/>
                </a:solidFill>
                <a:effectLst/>
              </a:rPr>
            </a:br>
            <a:r>
              <a:rPr lang="ru-RU" sz="2000" b="1" i="1">
                <a:solidFill>
                  <a:srgbClr val="FF0000"/>
                </a:solidFill>
                <a:effectLst/>
                <a:cs typeface="Arial" charset="0"/>
              </a:rPr>
              <a:t>4 види рухової активнос</a:t>
            </a:r>
            <a:r>
              <a:rPr lang="ru-RU" sz="2000" b="1" i="1">
                <a:solidFill>
                  <a:srgbClr val="FF0000"/>
                </a:solidFill>
                <a:effectLst/>
              </a:rPr>
              <a:t>ті</a:t>
            </a:r>
            <a:r>
              <a:rPr lang="uk-UA" sz="2000" b="1" i="1">
                <a:solidFill>
                  <a:srgbClr val="FF0000"/>
                </a:solidFill>
                <a:effectLst/>
              </a:rPr>
              <a:t>:</a:t>
            </a:r>
            <a:endParaRPr lang="ru-RU" sz="2000" b="1" i="1">
              <a:solidFill>
                <a:schemeClr val="folHlink"/>
              </a:solidFill>
            </a:endParaRPr>
          </a:p>
        </p:txBody>
      </p:sp>
      <p:sp>
        <p:nvSpPr>
          <p:cNvPr id="13315" name="Rectangle 3"/>
          <p:cNvSpPr>
            <a:spLocks noChangeArrowheads="1"/>
          </p:cNvSpPr>
          <p:nvPr/>
        </p:nvSpPr>
        <p:spPr bwMode="auto">
          <a:xfrm>
            <a:off x="179388" y="2492375"/>
            <a:ext cx="2160587" cy="647700"/>
          </a:xfrm>
          <a:prstGeom prst="rect">
            <a:avLst/>
          </a:prstGeom>
          <a:solidFill>
            <a:srgbClr val="99CCFF"/>
          </a:solidFill>
          <a:ln w="9525">
            <a:solidFill>
              <a:schemeClr val="tx1"/>
            </a:solidFill>
            <a:miter lim="800000"/>
            <a:headEnd/>
            <a:tailEnd/>
          </a:ln>
        </p:spPr>
        <p:txBody>
          <a:bodyPr wrap="none" anchor="ctr"/>
          <a:lstStyle/>
          <a:p>
            <a:pPr algn="ctr" fontAlgn="base">
              <a:spcBef>
                <a:spcPct val="0"/>
              </a:spcBef>
              <a:spcAft>
                <a:spcPct val="0"/>
              </a:spcAft>
            </a:pPr>
            <a:r>
              <a:rPr lang="ru-RU" b="1">
                <a:solidFill>
                  <a:srgbClr val="000000"/>
                </a:solidFill>
              </a:rPr>
              <a:t>МІНІМАЛЬНА</a:t>
            </a:r>
          </a:p>
          <a:p>
            <a:pPr algn="ctr" fontAlgn="base">
              <a:spcBef>
                <a:spcPct val="0"/>
              </a:spcBef>
              <a:spcAft>
                <a:spcPct val="0"/>
              </a:spcAft>
            </a:pPr>
            <a:r>
              <a:rPr lang="ru-RU" sz="1400" b="1" i="1">
                <a:solidFill>
                  <a:srgbClr val="000000"/>
                </a:solidFill>
              </a:rPr>
              <a:t>(1 раз на тиждень)</a:t>
            </a:r>
          </a:p>
        </p:txBody>
      </p:sp>
      <p:sp>
        <p:nvSpPr>
          <p:cNvPr id="13316" name="Rectangle 4"/>
          <p:cNvSpPr>
            <a:spLocks noChangeArrowheads="1"/>
          </p:cNvSpPr>
          <p:nvPr/>
        </p:nvSpPr>
        <p:spPr bwMode="auto">
          <a:xfrm>
            <a:off x="179388" y="3789363"/>
            <a:ext cx="2232025" cy="1079500"/>
          </a:xfrm>
          <a:prstGeom prst="rect">
            <a:avLst/>
          </a:prstGeom>
          <a:solidFill>
            <a:srgbClr val="99CCFF"/>
          </a:solidFill>
          <a:ln w="9525">
            <a:solidFill>
              <a:schemeClr val="tx1"/>
            </a:solidFill>
            <a:miter lim="800000"/>
            <a:headEnd/>
            <a:tailEnd/>
          </a:ln>
        </p:spPr>
        <p:txBody>
          <a:bodyPr wrap="none" anchor="ctr"/>
          <a:lstStyle/>
          <a:p>
            <a:pPr algn="ctr" fontAlgn="base">
              <a:spcBef>
                <a:spcPct val="0"/>
              </a:spcBef>
              <a:spcAft>
                <a:spcPct val="0"/>
              </a:spcAft>
            </a:pPr>
            <a:r>
              <a:rPr lang="ru-RU" b="1">
                <a:solidFill>
                  <a:srgbClr val="000000"/>
                </a:solidFill>
              </a:rPr>
              <a:t>ОПТИМАЛЬНА</a:t>
            </a:r>
          </a:p>
          <a:p>
            <a:pPr algn="ctr" fontAlgn="base">
              <a:spcBef>
                <a:spcPct val="0"/>
              </a:spcBef>
              <a:spcAft>
                <a:spcPct val="0"/>
              </a:spcAft>
            </a:pPr>
            <a:r>
              <a:rPr lang="ru-RU" sz="1400" b="1" i="1">
                <a:solidFill>
                  <a:srgbClr val="000000"/>
                </a:solidFill>
              </a:rPr>
              <a:t>(приблизно 4-6 раз </a:t>
            </a:r>
          </a:p>
          <a:p>
            <a:pPr algn="ctr" fontAlgn="base">
              <a:spcBef>
                <a:spcPct val="0"/>
              </a:spcBef>
              <a:spcAft>
                <a:spcPct val="0"/>
              </a:spcAft>
            </a:pPr>
            <a:r>
              <a:rPr lang="ru-RU" sz="1400" b="1" i="1">
                <a:solidFill>
                  <a:srgbClr val="000000"/>
                </a:solidFill>
              </a:rPr>
              <a:t>в тиждень по 30-45 хв.)</a:t>
            </a:r>
          </a:p>
        </p:txBody>
      </p:sp>
      <p:sp>
        <p:nvSpPr>
          <p:cNvPr id="13317" name="Rectangle 5"/>
          <p:cNvSpPr>
            <a:spLocks noChangeArrowheads="1"/>
          </p:cNvSpPr>
          <p:nvPr/>
        </p:nvSpPr>
        <p:spPr bwMode="auto">
          <a:xfrm>
            <a:off x="152400" y="5715000"/>
            <a:ext cx="2160588" cy="647700"/>
          </a:xfrm>
          <a:prstGeom prst="rect">
            <a:avLst/>
          </a:prstGeom>
          <a:solidFill>
            <a:srgbClr val="99CCFF"/>
          </a:solidFill>
          <a:ln w="9525">
            <a:solidFill>
              <a:schemeClr val="tx1"/>
            </a:solidFill>
            <a:miter lim="800000"/>
            <a:headEnd/>
            <a:tailEnd/>
          </a:ln>
        </p:spPr>
        <p:txBody>
          <a:bodyPr wrap="none" anchor="ctr"/>
          <a:lstStyle/>
          <a:p>
            <a:pPr algn="ctr" fontAlgn="base">
              <a:spcBef>
                <a:spcPct val="0"/>
              </a:spcBef>
              <a:spcAft>
                <a:spcPct val="0"/>
              </a:spcAft>
            </a:pPr>
            <a:r>
              <a:rPr lang="ru-RU" b="1">
                <a:solidFill>
                  <a:srgbClr val="000000"/>
                </a:solidFill>
              </a:rPr>
              <a:t>НАДМІРНА</a:t>
            </a:r>
          </a:p>
        </p:txBody>
      </p:sp>
      <p:sp>
        <p:nvSpPr>
          <p:cNvPr id="13318" name="Rectangle 6"/>
          <p:cNvSpPr>
            <a:spLocks noChangeArrowheads="1"/>
          </p:cNvSpPr>
          <p:nvPr/>
        </p:nvSpPr>
        <p:spPr bwMode="auto">
          <a:xfrm>
            <a:off x="179388" y="1125538"/>
            <a:ext cx="2233612" cy="1008062"/>
          </a:xfrm>
          <a:prstGeom prst="rect">
            <a:avLst/>
          </a:prstGeom>
          <a:solidFill>
            <a:srgbClr val="99CCFF"/>
          </a:solidFill>
          <a:ln w="9525">
            <a:solidFill>
              <a:schemeClr val="tx1"/>
            </a:solidFill>
            <a:miter lim="800000"/>
            <a:headEnd/>
            <a:tailEnd/>
          </a:ln>
        </p:spPr>
        <p:txBody>
          <a:bodyPr wrap="none" anchor="ctr"/>
          <a:lstStyle/>
          <a:p>
            <a:pPr algn="ctr" fontAlgn="base">
              <a:spcBef>
                <a:spcPct val="0"/>
              </a:spcBef>
              <a:spcAft>
                <a:spcPct val="0"/>
              </a:spcAft>
            </a:pPr>
            <a:r>
              <a:rPr lang="ru-RU" b="1">
                <a:solidFill>
                  <a:srgbClr val="000000"/>
                </a:solidFill>
              </a:rPr>
              <a:t>НЕДОСТАТНЯ</a:t>
            </a:r>
            <a:r>
              <a:rPr lang="ru-RU">
                <a:solidFill>
                  <a:srgbClr val="000000"/>
                </a:solidFill>
              </a:rPr>
              <a:t> </a:t>
            </a:r>
          </a:p>
          <a:p>
            <a:pPr algn="ctr" fontAlgn="base">
              <a:spcBef>
                <a:spcPct val="0"/>
              </a:spcBef>
              <a:spcAft>
                <a:spcPct val="0"/>
              </a:spcAft>
            </a:pPr>
            <a:r>
              <a:rPr lang="ru-RU" sz="1600" b="1" i="1">
                <a:solidFill>
                  <a:srgbClr val="000000"/>
                </a:solidFill>
              </a:rPr>
              <a:t>(гіпокінезія, </a:t>
            </a:r>
          </a:p>
          <a:p>
            <a:pPr algn="ctr" fontAlgn="base">
              <a:spcBef>
                <a:spcPct val="0"/>
              </a:spcBef>
              <a:spcAft>
                <a:spcPct val="0"/>
              </a:spcAft>
            </a:pPr>
            <a:r>
              <a:rPr lang="ru-RU" sz="1600" b="1" i="1">
                <a:solidFill>
                  <a:srgbClr val="000000"/>
                </a:solidFill>
              </a:rPr>
              <a:t>гіподинамія)</a:t>
            </a:r>
          </a:p>
        </p:txBody>
      </p:sp>
      <p:sp>
        <p:nvSpPr>
          <p:cNvPr id="13319" name="Rectangle 7"/>
          <p:cNvSpPr>
            <a:spLocks noChangeArrowheads="1"/>
          </p:cNvSpPr>
          <p:nvPr/>
        </p:nvSpPr>
        <p:spPr bwMode="auto">
          <a:xfrm>
            <a:off x="3124200" y="1219200"/>
            <a:ext cx="2087563" cy="914400"/>
          </a:xfrm>
          <a:prstGeom prst="rect">
            <a:avLst/>
          </a:prstGeom>
          <a:solidFill>
            <a:srgbClr val="99CCFF"/>
          </a:solidFill>
          <a:ln w="9525">
            <a:solidFill>
              <a:schemeClr val="tx1"/>
            </a:solidFill>
            <a:miter lim="800000"/>
            <a:headEnd/>
            <a:tailEnd/>
          </a:ln>
        </p:spPr>
        <p:txBody>
          <a:bodyPr wrap="none" anchor="ctr"/>
          <a:lstStyle/>
          <a:p>
            <a:pPr fontAlgn="base">
              <a:spcBef>
                <a:spcPct val="0"/>
              </a:spcBef>
              <a:spcAft>
                <a:spcPct val="0"/>
              </a:spcAft>
            </a:pPr>
            <a:r>
              <a:rPr lang="ru-RU" sz="1600" b="1">
                <a:solidFill>
                  <a:srgbClr val="000000"/>
                </a:solidFill>
              </a:rPr>
              <a:t>Швидке згасання </a:t>
            </a:r>
          </a:p>
          <a:p>
            <a:pPr fontAlgn="base">
              <a:spcBef>
                <a:spcPct val="0"/>
              </a:spcBef>
              <a:spcAft>
                <a:spcPct val="0"/>
              </a:spcAft>
            </a:pPr>
            <a:r>
              <a:rPr lang="ru-RU" sz="1600" b="1">
                <a:solidFill>
                  <a:srgbClr val="000000"/>
                </a:solidFill>
              </a:rPr>
              <a:t>основних </a:t>
            </a:r>
          </a:p>
          <a:p>
            <a:pPr fontAlgn="base">
              <a:spcBef>
                <a:spcPct val="0"/>
              </a:spcBef>
              <a:spcAft>
                <a:spcPct val="0"/>
              </a:spcAft>
            </a:pPr>
            <a:r>
              <a:rPr lang="ru-RU" sz="1600" b="1">
                <a:solidFill>
                  <a:srgbClr val="000000"/>
                </a:solidFill>
              </a:rPr>
              <a:t>процесів </a:t>
            </a:r>
          </a:p>
          <a:p>
            <a:pPr fontAlgn="base">
              <a:spcBef>
                <a:spcPct val="0"/>
              </a:spcBef>
              <a:spcAft>
                <a:spcPct val="0"/>
              </a:spcAft>
            </a:pPr>
            <a:r>
              <a:rPr lang="ru-RU" sz="1600" b="1">
                <a:solidFill>
                  <a:srgbClr val="000000"/>
                </a:solidFill>
              </a:rPr>
              <a:t>життєзабезпечення</a:t>
            </a:r>
          </a:p>
        </p:txBody>
      </p:sp>
      <p:sp>
        <p:nvSpPr>
          <p:cNvPr id="13320" name="Rectangle 8"/>
          <p:cNvSpPr>
            <a:spLocks noChangeArrowheads="1"/>
          </p:cNvSpPr>
          <p:nvPr/>
        </p:nvSpPr>
        <p:spPr bwMode="auto">
          <a:xfrm>
            <a:off x="3124200" y="2438400"/>
            <a:ext cx="2016125" cy="914400"/>
          </a:xfrm>
          <a:prstGeom prst="rect">
            <a:avLst/>
          </a:prstGeom>
          <a:solidFill>
            <a:srgbClr val="99CCFF"/>
          </a:solidFill>
          <a:ln w="9525">
            <a:solidFill>
              <a:schemeClr val="tx1"/>
            </a:solidFill>
            <a:miter lim="800000"/>
            <a:headEnd/>
            <a:tailEnd/>
          </a:ln>
        </p:spPr>
        <p:txBody>
          <a:bodyPr wrap="none" anchor="ctr"/>
          <a:lstStyle/>
          <a:p>
            <a:pPr fontAlgn="base">
              <a:spcBef>
                <a:spcPct val="0"/>
              </a:spcBef>
              <a:spcAft>
                <a:spcPct val="0"/>
              </a:spcAft>
            </a:pPr>
            <a:r>
              <a:rPr lang="ru-RU" sz="1600" b="1">
                <a:solidFill>
                  <a:srgbClr val="000000"/>
                </a:solidFill>
              </a:rPr>
              <a:t>Не забезпечує </a:t>
            </a:r>
          </a:p>
          <a:p>
            <a:pPr fontAlgn="base">
              <a:spcBef>
                <a:spcPct val="0"/>
              </a:spcBef>
              <a:spcAft>
                <a:spcPct val="0"/>
              </a:spcAft>
            </a:pPr>
            <a:r>
              <a:rPr lang="ru-RU" sz="1600" b="1">
                <a:solidFill>
                  <a:srgbClr val="000000"/>
                </a:solidFill>
              </a:rPr>
              <a:t>суттєвих </a:t>
            </a:r>
          </a:p>
          <a:p>
            <a:pPr fontAlgn="base">
              <a:spcBef>
                <a:spcPct val="0"/>
              </a:spcBef>
              <a:spcAft>
                <a:spcPct val="0"/>
              </a:spcAft>
            </a:pPr>
            <a:r>
              <a:rPr lang="ru-RU" sz="1600" b="1">
                <a:solidFill>
                  <a:srgbClr val="000000"/>
                </a:solidFill>
              </a:rPr>
              <a:t>позитивних </a:t>
            </a:r>
          </a:p>
          <a:p>
            <a:pPr fontAlgn="base">
              <a:spcBef>
                <a:spcPct val="0"/>
              </a:spcBef>
              <a:spcAft>
                <a:spcPct val="0"/>
              </a:spcAft>
            </a:pPr>
            <a:r>
              <a:rPr lang="ru-RU" sz="1600" b="1">
                <a:solidFill>
                  <a:srgbClr val="000000"/>
                </a:solidFill>
              </a:rPr>
              <a:t>змін</a:t>
            </a:r>
          </a:p>
        </p:txBody>
      </p:sp>
      <p:sp>
        <p:nvSpPr>
          <p:cNvPr id="13321" name="Rectangle 9"/>
          <p:cNvSpPr>
            <a:spLocks noChangeArrowheads="1"/>
          </p:cNvSpPr>
          <p:nvPr/>
        </p:nvSpPr>
        <p:spPr bwMode="auto">
          <a:xfrm>
            <a:off x="3059113" y="3573463"/>
            <a:ext cx="2592387" cy="1584325"/>
          </a:xfrm>
          <a:prstGeom prst="rect">
            <a:avLst/>
          </a:prstGeom>
          <a:solidFill>
            <a:srgbClr val="99CCFF"/>
          </a:solidFill>
          <a:ln w="9525">
            <a:solidFill>
              <a:schemeClr val="tx1"/>
            </a:solidFill>
            <a:miter lim="800000"/>
            <a:headEnd/>
            <a:tailEnd/>
          </a:ln>
        </p:spPr>
        <p:txBody>
          <a:bodyPr wrap="none" anchor="ctr"/>
          <a:lstStyle/>
          <a:p>
            <a:pPr fontAlgn="base">
              <a:spcBef>
                <a:spcPct val="0"/>
              </a:spcBef>
              <a:spcAft>
                <a:spcPct val="0"/>
              </a:spcAft>
            </a:pPr>
            <a:r>
              <a:rPr lang="ru-RU" sz="1600" b="1">
                <a:solidFill>
                  <a:srgbClr val="000000"/>
                </a:solidFill>
              </a:rPr>
              <a:t>Розширення резервних </a:t>
            </a:r>
          </a:p>
          <a:p>
            <a:pPr fontAlgn="base">
              <a:spcBef>
                <a:spcPct val="0"/>
              </a:spcBef>
              <a:spcAft>
                <a:spcPct val="0"/>
              </a:spcAft>
            </a:pPr>
            <a:r>
              <a:rPr lang="ru-RU" sz="1600" b="1">
                <a:solidFill>
                  <a:srgbClr val="000000"/>
                </a:solidFill>
              </a:rPr>
              <a:t>можливостей </a:t>
            </a:r>
          </a:p>
          <a:p>
            <a:pPr fontAlgn="base">
              <a:spcBef>
                <a:spcPct val="0"/>
              </a:spcBef>
              <a:spcAft>
                <a:spcPct val="0"/>
              </a:spcAft>
            </a:pPr>
            <a:r>
              <a:rPr lang="ru-RU" sz="1600" b="1">
                <a:solidFill>
                  <a:srgbClr val="000000"/>
                </a:solidFill>
              </a:rPr>
              <a:t>організму і вміння </a:t>
            </a:r>
          </a:p>
          <a:p>
            <a:pPr fontAlgn="base">
              <a:spcBef>
                <a:spcPct val="0"/>
              </a:spcBef>
              <a:spcAft>
                <a:spcPct val="0"/>
              </a:spcAft>
            </a:pPr>
            <a:r>
              <a:rPr lang="ru-RU" sz="1600" b="1">
                <a:solidFill>
                  <a:srgbClr val="000000"/>
                </a:solidFill>
              </a:rPr>
              <a:t>максимально </a:t>
            </a:r>
          </a:p>
          <a:p>
            <a:pPr fontAlgn="base">
              <a:spcBef>
                <a:spcPct val="0"/>
              </a:spcBef>
              <a:spcAft>
                <a:spcPct val="0"/>
              </a:spcAft>
            </a:pPr>
            <a:r>
              <a:rPr lang="ru-RU" sz="1600" b="1">
                <a:solidFill>
                  <a:srgbClr val="000000"/>
                </a:solidFill>
              </a:rPr>
              <a:t>ефективно </a:t>
            </a:r>
          </a:p>
          <a:p>
            <a:pPr fontAlgn="base">
              <a:spcBef>
                <a:spcPct val="0"/>
              </a:spcBef>
              <a:spcAft>
                <a:spcPct val="0"/>
              </a:spcAft>
            </a:pPr>
            <a:r>
              <a:rPr lang="ru-RU" sz="1600" b="1">
                <a:solidFill>
                  <a:srgbClr val="000000"/>
                </a:solidFill>
              </a:rPr>
              <a:t>їх використовувати</a:t>
            </a:r>
          </a:p>
        </p:txBody>
      </p:sp>
      <p:sp>
        <p:nvSpPr>
          <p:cNvPr id="13322" name="Rectangle 10"/>
          <p:cNvSpPr>
            <a:spLocks noChangeArrowheads="1"/>
          </p:cNvSpPr>
          <p:nvPr/>
        </p:nvSpPr>
        <p:spPr bwMode="auto">
          <a:xfrm>
            <a:off x="2971800" y="5410200"/>
            <a:ext cx="2592388" cy="1295400"/>
          </a:xfrm>
          <a:prstGeom prst="rect">
            <a:avLst/>
          </a:prstGeom>
          <a:solidFill>
            <a:srgbClr val="99CCFF"/>
          </a:solidFill>
          <a:ln w="9525">
            <a:solidFill>
              <a:schemeClr val="tx1"/>
            </a:solidFill>
            <a:miter lim="800000"/>
            <a:headEnd/>
            <a:tailEnd/>
          </a:ln>
        </p:spPr>
        <p:txBody>
          <a:bodyPr wrap="none" anchor="ctr"/>
          <a:lstStyle/>
          <a:p>
            <a:pPr fontAlgn="base">
              <a:spcBef>
                <a:spcPct val="0"/>
              </a:spcBef>
              <a:spcAft>
                <a:spcPct val="0"/>
              </a:spcAft>
            </a:pPr>
            <a:r>
              <a:rPr lang="ru-RU" sz="1600" b="1">
                <a:solidFill>
                  <a:srgbClr val="000000"/>
                </a:solidFill>
              </a:rPr>
              <a:t>Перевтома і </a:t>
            </a:r>
          </a:p>
          <a:p>
            <a:pPr fontAlgn="base">
              <a:spcBef>
                <a:spcPct val="0"/>
              </a:spcBef>
              <a:spcAft>
                <a:spcPct val="0"/>
              </a:spcAft>
            </a:pPr>
            <a:r>
              <a:rPr lang="ru-RU" sz="1600" b="1">
                <a:solidFill>
                  <a:srgbClr val="000000"/>
                </a:solidFill>
              </a:rPr>
              <a:t>перенапруження </a:t>
            </a:r>
          </a:p>
          <a:p>
            <a:pPr fontAlgn="base">
              <a:spcBef>
                <a:spcPct val="0"/>
              </a:spcBef>
              <a:spcAft>
                <a:spcPct val="0"/>
              </a:spcAft>
            </a:pPr>
            <a:r>
              <a:rPr lang="ru-RU" sz="1600" b="1">
                <a:solidFill>
                  <a:srgbClr val="000000"/>
                </a:solidFill>
              </a:rPr>
              <a:t>діяльності основних</a:t>
            </a:r>
          </a:p>
          <a:p>
            <a:pPr fontAlgn="base">
              <a:spcBef>
                <a:spcPct val="0"/>
              </a:spcBef>
              <a:spcAft>
                <a:spcPct val="0"/>
              </a:spcAft>
            </a:pPr>
            <a:r>
              <a:rPr lang="ru-RU" sz="1600" b="1">
                <a:solidFill>
                  <a:srgbClr val="000000"/>
                </a:solidFill>
              </a:rPr>
              <a:t>фізіологічних </a:t>
            </a:r>
          </a:p>
          <a:p>
            <a:pPr fontAlgn="base">
              <a:spcBef>
                <a:spcPct val="0"/>
              </a:spcBef>
              <a:spcAft>
                <a:spcPct val="0"/>
              </a:spcAft>
            </a:pPr>
            <a:r>
              <a:rPr lang="ru-RU" sz="1600" b="1">
                <a:solidFill>
                  <a:srgbClr val="000000"/>
                </a:solidFill>
              </a:rPr>
              <a:t>систем</a:t>
            </a:r>
          </a:p>
        </p:txBody>
      </p:sp>
      <p:sp>
        <p:nvSpPr>
          <p:cNvPr id="13323" name="Rectangle 11"/>
          <p:cNvSpPr>
            <a:spLocks noChangeArrowheads="1"/>
          </p:cNvSpPr>
          <p:nvPr/>
        </p:nvSpPr>
        <p:spPr bwMode="auto">
          <a:xfrm>
            <a:off x="5795963" y="1143000"/>
            <a:ext cx="3119437" cy="1295400"/>
          </a:xfrm>
          <a:prstGeom prst="rect">
            <a:avLst/>
          </a:prstGeom>
          <a:solidFill>
            <a:srgbClr val="99CCFF"/>
          </a:solidFill>
          <a:ln w="9525">
            <a:solidFill>
              <a:schemeClr val="tx1"/>
            </a:solidFill>
            <a:miter lim="800000"/>
            <a:headEnd/>
            <a:tailEnd/>
          </a:ln>
        </p:spPr>
        <p:txBody>
          <a:bodyPr wrap="none" anchor="ctr"/>
          <a:lstStyle/>
          <a:p>
            <a:pPr fontAlgn="base">
              <a:spcBef>
                <a:spcPct val="0"/>
              </a:spcBef>
              <a:spcAft>
                <a:spcPct val="0"/>
              </a:spcAft>
            </a:pPr>
            <a:r>
              <a:rPr lang="ru-RU" sz="1600" b="1">
                <a:solidFill>
                  <a:srgbClr val="000000"/>
                </a:solidFill>
              </a:rPr>
              <a:t>Зниження функціональних </a:t>
            </a:r>
          </a:p>
          <a:p>
            <a:pPr fontAlgn="base">
              <a:spcBef>
                <a:spcPct val="0"/>
              </a:spcBef>
              <a:spcAft>
                <a:spcPct val="0"/>
              </a:spcAft>
            </a:pPr>
            <a:r>
              <a:rPr lang="ru-RU" sz="1600" b="1">
                <a:solidFill>
                  <a:srgbClr val="000000"/>
                </a:solidFill>
              </a:rPr>
              <a:t>можливостей організму. </a:t>
            </a:r>
          </a:p>
          <a:p>
            <a:pPr fontAlgn="base">
              <a:spcBef>
                <a:spcPct val="0"/>
              </a:spcBef>
              <a:spcAft>
                <a:spcPct val="0"/>
              </a:spcAft>
            </a:pPr>
            <a:r>
              <a:rPr lang="ru-RU" sz="1600" b="1">
                <a:solidFill>
                  <a:srgbClr val="000000"/>
                </a:solidFill>
              </a:rPr>
              <a:t>Розвиток захворювань. </a:t>
            </a:r>
          </a:p>
          <a:p>
            <a:pPr fontAlgn="base">
              <a:spcBef>
                <a:spcPct val="0"/>
              </a:spcBef>
              <a:spcAft>
                <a:spcPct val="0"/>
              </a:spcAft>
            </a:pPr>
            <a:r>
              <a:rPr lang="ru-RU" sz="1600" b="1">
                <a:solidFill>
                  <a:srgbClr val="000000"/>
                </a:solidFill>
              </a:rPr>
              <a:t>Передчасне старіння.</a:t>
            </a:r>
            <a:r>
              <a:rPr lang="ru-RU" sz="1600">
                <a:solidFill>
                  <a:srgbClr val="000000"/>
                </a:solidFill>
              </a:rPr>
              <a:t> </a:t>
            </a:r>
          </a:p>
        </p:txBody>
      </p:sp>
      <p:sp>
        <p:nvSpPr>
          <p:cNvPr id="13324" name="Rectangle 12"/>
          <p:cNvSpPr>
            <a:spLocks noChangeArrowheads="1"/>
          </p:cNvSpPr>
          <p:nvPr/>
        </p:nvSpPr>
        <p:spPr bwMode="auto">
          <a:xfrm>
            <a:off x="6096000" y="5334000"/>
            <a:ext cx="2843213" cy="1341438"/>
          </a:xfrm>
          <a:prstGeom prst="rect">
            <a:avLst/>
          </a:prstGeom>
          <a:solidFill>
            <a:srgbClr val="99CCFF"/>
          </a:solidFill>
          <a:ln w="9525">
            <a:solidFill>
              <a:schemeClr val="tx1"/>
            </a:solidFill>
            <a:miter lim="800000"/>
            <a:headEnd/>
            <a:tailEnd/>
          </a:ln>
        </p:spPr>
        <p:txBody>
          <a:bodyPr wrap="none" anchor="ctr"/>
          <a:lstStyle/>
          <a:p>
            <a:pPr fontAlgn="base">
              <a:spcBef>
                <a:spcPct val="0"/>
              </a:spcBef>
              <a:spcAft>
                <a:spcPct val="0"/>
              </a:spcAft>
            </a:pPr>
            <a:r>
              <a:rPr lang="ru-RU" sz="1600" b="1">
                <a:solidFill>
                  <a:srgbClr val="000000"/>
                </a:solidFill>
              </a:rPr>
              <a:t>Розвиток</a:t>
            </a:r>
          </a:p>
          <a:p>
            <a:pPr fontAlgn="base">
              <a:spcBef>
                <a:spcPct val="0"/>
              </a:spcBef>
              <a:spcAft>
                <a:spcPct val="0"/>
              </a:spcAft>
            </a:pPr>
            <a:r>
              <a:rPr lang="ru-RU" sz="1600" b="1">
                <a:solidFill>
                  <a:srgbClr val="000000"/>
                </a:solidFill>
              </a:rPr>
              <a:t>передпатологічних </a:t>
            </a:r>
          </a:p>
          <a:p>
            <a:pPr fontAlgn="base">
              <a:spcBef>
                <a:spcPct val="0"/>
              </a:spcBef>
              <a:spcAft>
                <a:spcPct val="0"/>
              </a:spcAft>
            </a:pPr>
            <a:r>
              <a:rPr lang="ru-RU" sz="1600" b="1">
                <a:solidFill>
                  <a:srgbClr val="000000"/>
                </a:solidFill>
              </a:rPr>
              <a:t> і патологічних </a:t>
            </a:r>
          </a:p>
          <a:p>
            <a:pPr fontAlgn="base">
              <a:spcBef>
                <a:spcPct val="0"/>
              </a:spcBef>
              <a:spcAft>
                <a:spcPct val="0"/>
              </a:spcAft>
            </a:pPr>
            <a:r>
              <a:rPr lang="ru-RU" sz="1600" b="1">
                <a:solidFill>
                  <a:srgbClr val="000000"/>
                </a:solidFill>
              </a:rPr>
              <a:t>станів</a:t>
            </a:r>
            <a:endParaRPr lang="ru-RU" sz="1400" b="1" i="1">
              <a:solidFill>
                <a:srgbClr val="000000"/>
              </a:solidFill>
            </a:endParaRPr>
          </a:p>
        </p:txBody>
      </p:sp>
      <p:sp>
        <p:nvSpPr>
          <p:cNvPr id="13325" name="Rectangle 13"/>
          <p:cNvSpPr>
            <a:spLocks noChangeArrowheads="1"/>
          </p:cNvSpPr>
          <p:nvPr/>
        </p:nvSpPr>
        <p:spPr bwMode="auto">
          <a:xfrm>
            <a:off x="6324600" y="3048000"/>
            <a:ext cx="2592388" cy="2089150"/>
          </a:xfrm>
          <a:prstGeom prst="rect">
            <a:avLst/>
          </a:prstGeom>
          <a:solidFill>
            <a:srgbClr val="99CCFF"/>
          </a:solidFill>
          <a:ln w="9525">
            <a:solidFill>
              <a:schemeClr val="tx1"/>
            </a:solidFill>
            <a:miter lim="800000"/>
            <a:headEnd/>
            <a:tailEnd/>
          </a:ln>
        </p:spPr>
        <p:txBody>
          <a:bodyPr wrap="none" anchor="ctr"/>
          <a:lstStyle/>
          <a:p>
            <a:pPr fontAlgn="base">
              <a:spcBef>
                <a:spcPct val="0"/>
              </a:spcBef>
              <a:spcAft>
                <a:spcPct val="0"/>
              </a:spcAft>
            </a:pPr>
            <a:r>
              <a:rPr lang="ru-RU" sz="1600" b="1">
                <a:solidFill>
                  <a:srgbClr val="000000"/>
                </a:solidFill>
              </a:rPr>
              <a:t>Вдосконалення </a:t>
            </a:r>
          </a:p>
          <a:p>
            <a:pPr fontAlgn="base">
              <a:spcBef>
                <a:spcPct val="0"/>
              </a:spcBef>
              <a:spcAft>
                <a:spcPct val="0"/>
              </a:spcAft>
            </a:pPr>
            <a:r>
              <a:rPr lang="ru-RU" sz="1600" b="1">
                <a:solidFill>
                  <a:srgbClr val="000000"/>
                </a:solidFill>
              </a:rPr>
              <a:t>процесів адаптації.</a:t>
            </a:r>
          </a:p>
          <a:p>
            <a:pPr fontAlgn="base">
              <a:spcBef>
                <a:spcPct val="0"/>
              </a:spcBef>
              <a:spcAft>
                <a:spcPct val="0"/>
              </a:spcAft>
            </a:pPr>
            <a:r>
              <a:rPr lang="ru-RU" sz="1600" b="1">
                <a:solidFill>
                  <a:srgbClr val="000000"/>
                </a:solidFill>
              </a:rPr>
              <a:t>Підвищення </a:t>
            </a:r>
          </a:p>
          <a:p>
            <a:pPr fontAlgn="base">
              <a:spcBef>
                <a:spcPct val="0"/>
              </a:spcBef>
              <a:spcAft>
                <a:spcPct val="0"/>
              </a:spcAft>
            </a:pPr>
            <a:r>
              <a:rPr lang="ru-RU" sz="1600" b="1">
                <a:solidFill>
                  <a:srgbClr val="000000"/>
                </a:solidFill>
              </a:rPr>
              <a:t>опору </a:t>
            </a:r>
          </a:p>
          <a:p>
            <a:pPr fontAlgn="base">
              <a:spcBef>
                <a:spcPct val="0"/>
              </a:spcBef>
              <a:spcAft>
                <a:spcPct val="0"/>
              </a:spcAft>
            </a:pPr>
            <a:r>
              <a:rPr lang="ru-RU" sz="1600" b="1">
                <a:solidFill>
                  <a:srgbClr val="000000"/>
                </a:solidFill>
              </a:rPr>
              <a:t>до негативних </a:t>
            </a:r>
          </a:p>
          <a:p>
            <a:pPr fontAlgn="base">
              <a:spcBef>
                <a:spcPct val="0"/>
              </a:spcBef>
              <a:spcAft>
                <a:spcPct val="0"/>
              </a:spcAft>
            </a:pPr>
            <a:r>
              <a:rPr lang="ru-RU" sz="1600" b="1">
                <a:solidFill>
                  <a:srgbClr val="000000"/>
                </a:solidFill>
              </a:rPr>
              <a:t>факторів.</a:t>
            </a:r>
          </a:p>
        </p:txBody>
      </p:sp>
      <p:sp>
        <p:nvSpPr>
          <p:cNvPr id="13326" name="Line 14"/>
          <p:cNvSpPr>
            <a:spLocks noChangeShapeType="1"/>
          </p:cNvSpPr>
          <p:nvPr/>
        </p:nvSpPr>
        <p:spPr bwMode="auto">
          <a:xfrm>
            <a:off x="2411413" y="1557338"/>
            <a:ext cx="720725" cy="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uk-UA" sz="2400" b="1" i="1">
              <a:solidFill>
                <a:srgbClr val="FFFFFF"/>
              </a:solidFill>
            </a:endParaRPr>
          </a:p>
        </p:txBody>
      </p:sp>
      <p:sp>
        <p:nvSpPr>
          <p:cNvPr id="13327" name="Line 15"/>
          <p:cNvSpPr>
            <a:spLocks noChangeShapeType="1"/>
          </p:cNvSpPr>
          <p:nvPr/>
        </p:nvSpPr>
        <p:spPr bwMode="auto">
          <a:xfrm>
            <a:off x="5219700" y="1557338"/>
            <a:ext cx="576263" cy="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uk-UA" sz="2400" b="1" i="1">
              <a:solidFill>
                <a:srgbClr val="FFFFFF"/>
              </a:solidFill>
            </a:endParaRPr>
          </a:p>
        </p:txBody>
      </p:sp>
      <p:sp>
        <p:nvSpPr>
          <p:cNvPr id="13328" name="Line 16"/>
          <p:cNvSpPr>
            <a:spLocks noChangeShapeType="1"/>
          </p:cNvSpPr>
          <p:nvPr/>
        </p:nvSpPr>
        <p:spPr bwMode="auto">
          <a:xfrm>
            <a:off x="2339975" y="2852738"/>
            <a:ext cx="792163" cy="0"/>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uk-UA" sz="2400" b="1" i="1">
              <a:solidFill>
                <a:srgbClr val="FFFFFF"/>
              </a:solidFill>
            </a:endParaRPr>
          </a:p>
        </p:txBody>
      </p:sp>
      <p:sp>
        <p:nvSpPr>
          <p:cNvPr id="13329" name="Line 17"/>
          <p:cNvSpPr>
            <a:spLocks noChangeShapeType="1"/>
          </p:cNvSpPr>
          <p:nvPr/>
        </p:nvSpPr>
        <p:spPr bwMode="auto">
          <a:xfrm>
            <a:off x="2411413" y="4292600"/>
            <a:ext cx="649287"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uk-UA" sz="2400" b="1" i="1">
              <a:solidFill>
                <a:srgbClr val="FFFFFF"/>
              </a:solidFill>
            </a:endParaRPr>
          </a:p>
        </p:txBody>
      </p:sp>
      <p:sp>
        <p:nvSpPr>
          <p:cNvPr id="13330" name="Line 18"/>
          <p:cNvSpPr>
            <a:spLocks noChangeShapeType="1"/>
          </p:cNvSpPr>
          <p:nvPr/>
        </p:nvSpPr>
        <p:spPr bwMode="auto">
          <a:xfrm>
            <a:off x="5651500" y="4292600"/>
            <a:ext cx="649288"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uk-UA" sz="2400" b="1" i="1">
              <a:solidFill>
                <a:srgbClr val="FFFFFF"/>
              </a:solidFill>
            </a:endParaRPr>
          </a:p>
        </p:txBody>
      </p:sp>
      <p:sp>
        <p:nvSpPr>
          <p:cNvPr id="13331" name="Line 19"/>
          <p:cNvSpPr>
            <a:spLocks noChangeShapeType="1"/>
          </p:cNvSpPr>
          <p:nvPr/>
        </p:nvSpPr>
        <p:spPr bwMode="auto">
          <a:xfrm>
            <a:off x="2362200" y="6019800"/>
            <a:ext cx="649288" cy="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uk-UA" sz="2400" b="1" i="1">
              <a:solidFill>
                <a:srgbClr val="FFFFFF"/>
              </a:solidFill>
            </a:endParaRPr>
          </a:p>
        </p:txBody>
      </p:sp>
      <p:sp>
        <p:nvSpPr>
          <p:cNvPr id="13332" name="Line 20"/>
          <p:cNvSpPr>
            <a:spLocks noChangeShapeType="1"/>
          </p:cNvSpPr>
          <p:nvPr/>
        </p:nvSpPr>
        <p:spPr bwMode="auto">
          <a:xfrm>
            <a:off x="5562600" y="6096000"/>
            <a:ext cx="649288" cy="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uk-UA" sz="2400" b="1" i="1">
              <a:solidFill>
                <a:srgbClr val="FFFFFF"/>
              </a:solidFill>
            </a:endParaRPr>
          </a:p>
        </p:txBody>
      </p:sp>
    </p:spTree>
    <p:extLst>
      <p:ext uri="{BB962C8B-B14F-4D97-AF65-F5344CB8AC3E}">
        <p14:creationId xmlns:p14="http://schemas.microsoft.com/office/powerpoint/2010/main" val="40792992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81464"/>
            <a:ext cx="8064896" cy="6370975"/>
          </a:xfrm>
          <a:prstGeom prst="rect">
            <a:avLst/>
          </a:prstGeom>
        </p:spPr>
        <p:txBody>
          <a:bodyPr wrap="square">
            <a:spAutoFit/>
          </a:bodyPr>
          <a:lstStyle/>
          <a:p>
            <a:r>
              <a:rPr lang="uk-UA" sz="3600" b="1" dirty="0">
                <a:solidFill>
                  <a:prstClr val="white"/>
                </a:solidFill>
                <a:latin typeface="Times New Roman" pitchFamily="18" charset="0"/>
                <a:cs typeface="Times New Roman" pitchFamily="18" charset="0"/>
              </a:rPr>
              <a:t>	</a:t>
            </a:r>
            <a:r>
              <a:rPr lang="uk-UA" sz="3600" b="1" dirty="0" err="1">
                <a:solidFill>
                  <a:prstClr val="white"/>
                </a:solidFill>
                <a:latin typeface="Times New Roman" pitchFamily="18" charset="0"/>
                <a:cs typeface="Times New Roman" pitchFamily="18" charset="0"/>
              </a:rPr>
              <a:t>Гіпокінезія</a:t>
            </a:r>
            <a:r>
              <a:rPr lang="uk-UA" sz="2400" dirty="0">
                <a:solidFill>
                  <a:prstClr val="white"/>
                </a:solidFill>
                <a:latin typeface="Times New Roman" pitchFamily="18" charset="0"/>
                <a:cs typeface="Times New Roman" pitchFamily="18" charset="0"/>
              </a:rPr>
              <a:t> (від </a:t>
            </a:r>
            <a:r>
              <a:rPr lang="uk-UA" sz="2400" dirty="0" err="1">
                <a:solidFill>
                  <a:prstClr val="white"/>
                </a:solidFill>
                <a:latin typeface="Times New Roman" pitchFamily="18" charset="0"/>
                <a:cs typeface="Times New Roman" pitchFamily="18" charset="0"/>
              </a:rPr>
              <a:t>грец</a:t>
            </a:r>
            <a:r>
              <a:rPr lang="uk-UA" sz="2400" dirty="0">
                <a:solidFill>
                  <a:prstClr val="white"/>
                </a:solidFill>
                <a:latin typeface="Times New Roman" pitchFamily="18" charset="0"/>
                <a:cs typeface="Times New Roman" pitchFamily="18" charset="0"/>
              </a:rPr>
              <a:t>. </a:t>
            </a:r>
            <a:r>
              <a:rPr lang="en-US" sz="2400" dirty="0">
                <a:solidFill>
                  <a:prstClr val="white"/>
                </a:solidFill>
                <a:latin typeface="Times New Roman" pitchFamily="18" charset="0"/>
                <a:cs typeface="Times New Roman" pitchFamily="18" charset="0"/>
              </a:rPr>
              <a:t>h</a:t>
            </a:r>
            <a:r>
              <a:rPr lang="uk-UA" sz="2400" dirty="0" err="1">
                <a:solidFill>
                  <a:prstClr val="white"/>
                </a:solidFill>
                <a:latin typeface="Times New Roman" pitchFamily="18" charset="0"/>
                <a:cs typeface="Times New Roman" pitchFamily="18" charset="0"/>
              </a:rPr>
              <a:t>уро</a:t>
            </a:r>
            <a:r>
              <a:rPr lang="uk-UA" sz="2400" dirty="0">
                <a:solidFill>
                  <a:prstClr val="white"/>
                </a:solidFill>
                <a:latin typeface="Times New Roman" pitchFamily="18" charset="0"/>
                <a:cs typeface="Times New Roman" pitchFamily="18" charset="0"/>
              </a:rPr>
              <a:t> – зниження, зменшення, недостатність; </a:t>
            </a:r>
            <a:r>
              <a:rPr lang="uk-UA" sz="2400" dirty="0" err="1">
                <a:solidFill>
                  <a:prstClr val="white"/>
                </a:solidFill>
                <a:latin typeface="Times New Roman" pitchFamily="18" charset="0"/>
                <a:cs typeface="Times New Roman" pitchFamily="18" charset="0"/>
              </a:rPr>
              <a:t>кіпе</a:t>
            </a:r>
            <a:r>
              <a:rPr lang="en-US" sz="2400" dirty="0">
                <a:solidFill>
                  <a:prstClr val="white"/>
                </a:solidFill>
                <a:latin typeface="Times New Roman" pitchFamily="18" charset="0"/>
                <a:cs typeface="Times New Roman" pitchFamily="18" charset="0"/>
              </a:rPr>
              <a:t>s</a:t>
            </a:r>
            <a:r>
              <a:rPr lang="uk-UA" sz="2400" dirty="0">
                <a:solidFill>
                  <a:prstClr val="white"/>
                </a:solidFill>
                <a:latin typeface="Times New Roman" pitchFamily="18" charset="0"/>
                <a:cs typeface="Times New Roman" pitchFamily="18" charset="0"/>
              </a:rPr>
              <a:t>і</a:t>
            </a:r>
            <a:r>
              <a:rPr lang="en-US" sz="2400" dirty="0">
                <a:solidFill>
                  <a:prstClr val="white"/>
                </a:solidFill>
                <a:latin typeface="Times New Roman" pitchFamily="18" charset="0"/>
                <a:cs typeface="Times New Roman" pitchFamily="18" charset="0"/>
              </a:rPr>
              <a:t>s –  </a:t>
            </a:r>
            <a:r>
              <a:rPr lang="uk-UA" sz="2400" dirty="0">
                <a:solidFill>
                  <a:prstClr val="white"/>
                </a:solidFill>
                <a:latin typeface="Times New Roman" pitchFamily="18" charset="0"/>
                <a:cs typeface="Times New Roman" pitchFamily="18" charset="0"/>
              </a:rPr>
              <a:t>рух) – специфічний стан організму, обумовлений недостатністю рухової активності. Це обмеження кількості та обсягу рухів, обумовлене способом життя, особливостями професійної діяльності, постільним режимом під час хвороби та іншими факторами. </a:t>
            </a:r>
          </a:p>
          <a:p>
            <a:r>
              <a:rPr lang="uk-UA" sz="2400" dirty="0">
                <a:solidFill>
                  <a:prstClr val="white"/>
                </a:solidFill>
                <a:latin typeface="Times New Roman" pitchFamily="18" charset="0"/>
                <a:cs typeface="Times New Roman" pitchFamily="18" charset="0"/>
              </a:rPr>
              <a:t>	У ряді випадків цей стан призводить до гіподинамії. </a:t>
            </a:r>
          </a:p>
          <a:p>
            <a:endParaRPr lang="uk-UA" sz="2400" dirty="0">
              <a:solidFill>
                <a:prstClr val="white"/>
              </a:solidFill>
              <a:latin typeface="Times New Roman" pitchFamily="18" charset="0"/>
              <a:cs typeface="Times New Roman" pitchFamily="18" charset="0"/>
            </a:endParaRPr>
          </a:p>
          <a:p>
            <a:r>
              <a:rPr lang="uk-UA" sz="2400" dirty="0">
                <a:solidFill>
                  <a:prstClr val="white"/>
                </a:solidFill>
                <a:latin typeface="Times New Roman" pitchFamily="18" charset="0"/>
                <a:cs typeface="Times New Roman" pitchFamily="18" charset="0"/>
              </a:rPr>
              <a:t>	</a:t>
            </a:r>
            <a:r>
              <a:rPr lang="uk-UA" sz="3600" b="1" dirty="0">
                <a:solidFill>
                  <a:prstClr val="white"/>
                </a:solidFill>
                <a:latin typeface="Times New Roman" pitchFamily="18" charset="0"/>
                <a:cs typeface="Times New Roman" pitchFamily="18" charset="0"/>
              </a:rPr>
              <a:t>Гіподинамія</a:t>
            </a:r>
            <a:r>
              <a:rPr lang="uk-UA" sz="2400" dirty="0">
                <a:solidFill>
                  <a:prstClr val="white"/>
                </a:solidFill>
                <a:latin typeface="Times New Roman" pitchFamily="18" charset="0"/>
                <a:cs typeface="Times New Roman" pitchFamily="18" charset="0"/>
              </a:rPr>
              <a:t> (від </a:t>
            </a:r>
            <a:r>
              <a:rPr lang="uk-UA" sz="2400" dirty="0" err="1">
                <a:solidFill>
                  <a:prstClr val="white"/>
                </a:solidFill>
                <a:latin typeface="Times New Roman" pitchFamily="18" charset="0"/>
                <a:cs typeface="Times New Roman" pitchFamily="18" charset="0"/>
              </a:rPr>
              <a:t>грец</a:t>
            </a:r>
            <a:r>
              <a:rPr lang="uk-UA"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dinamis</a:t>
            </a:r>
            <a:r>
              <a:rPr lang="en-US" sz="2400" dirty="0">
                <a:solidFill>
                  <a:prstClr val="white"/>
                </a:solidFill>
                <a:latin typeface="Times New Roman" pitchFamily="18" charset="0"/>
                <a:cs typeface="Times New Roman" pitchFamily="18" charset="0"/>
              </a:rPr>
              <a:t> – </a:t>
            </a:r>
            <a:r>
              <a:rPr lang="uk-UA" sz="2400" dirty="0">
                <a:solidFill>
                  <a:prstClr val="white"/>
                </a:solidFill>
                <a:latin typeface="Times New Roman" pitchFamily="18" charset="0"/>
                <a:cs typeface="Times New Roman" pitchFamily="18" charset="0"/>
              </a:rPr>
              <a:t>сила) – зменшенням м'язових зусиль, що сприяє розвитку негативних </a:t>
            </a:r>
            <a:r>
              <a:rPr lang="uk-UA" sz="2400" dirty="0" err="1">
                <a:solidFill>
                  <a:prstClr val="white"/>
                </a:solidFill>
                <a:latin typeface="Times New Roman" pitchFamily="18" charset="0"/>
                <a:cs typeface="Times New Roman" pitchFamily="18" charset="0"/>
              </a:rPr>
              <a:t>морфофункціональних</a:t>
            </a:r>
            <a:r>
              <a:rPr lang="uk-UA" sz="2400" dirty="0">
                <a:solidFill>
                  <a:prstClr val="white"/>
                </a:solidFill>
                <a:latin typeface="Times New Roman" pitchFamily="18" charset="0"/>
                <a:cs typeface="Times New Roman" pitchFamily="18" charset="0"/>
              </a:rPr>
              <a:t> змін в організмі внаслідок тривалої </a:t>
            </a:r>
            <a:r>
              <a:rPr lang="uk-UA" sz="2400" dirty="0" err="1">
                <a:solidFill>
                  <a:prstClr val="white"/>
                </a:solidFill>
                <a:latin typeface="Times New Roman" pitchFamily="18" charset="0"/>
                <a:cs typeface="Times New Roman" pitchFamily="18" charset="0"/>
              </a:rPr>
              <a:t>гіпокінезії</a:t>
            </a:r>
            <a:r>
              <a:rPr lang="uk-UA" sz="2400" dirty="0">
                <a:solidFill>
                  <a:prstClr val="white"/>
                </a:solidFill>
                <a:latin typeface="Times New Roman" pitchFamily="18" charset="0"/>
                <a:cs typeface="Times New Roman" pitchFamily="18" charset="0"/>
              </a:rPr>
              <a:t>. </a:t>
            </a:r>
          </a:p>
          <a:p>
            <a:r>
              <a:rPr lang="uk-UA" sz="2400" dirty="0">
                <a:solidFill>
                  <a:prstClr val="white"/>
                </a:solidFill>
                <a:latin typeface="Times New Roman" pitchFamily="18" charset="0"/>
                <a:cs typeface="Times New Roman" pitchFamily="18" charset="0"/>
              </a:rPr>
              <a:t>	Дослідження показали, що практично немає органу чи системи, функції яких не змінилися б в умовах гіподинамії.</a:t>
            </a:r>
          </a:p>
        </p:txBody>
      </p:sp>
    </p:spTree>
    <p:extLst>
      <p:ext uri="{BB962C8B-B14F-4D97-AF65-F5344CB8AC3E}">
        <p14:creationId xmlns:p14="http://schemas.microsoft.com/office/powerpoint/2010/main" val="2594452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8208912" cy="5262979"/>
          </a:xfrm>
          <a:prstGeom prst="rect">
            <a:avLst/>
          </a:prstGeom>
        </p:spPr>
        <p:txBody>
          <a:bodyPr wrap="square">
            <a:spAutoFit/>
          </a:bodyPr>
          <a:lstStyle/>
          <a:p>
            <a:r>
              <a:rPr lang="uk-UA" sz="2400" dirty="0">
                <a:solidFill>
                  <a:prstClr val="white"/>
                </a:solidFill>
                <a:latin typeface="Times New Roman" pitchFamily="18" charset="0"/>
                <a:cs typeface="Times New Roman" pitchFamily="18" charset="0"/>
              </a:rPr>
              <a:t>	Гіподинамія зменшує силу і витривалість м’язів, знижує їхній тонус, зменшує обсяг м’язової маси, погіршує координацію рухів, призводить до виражених функціональних змін. </a:t>
            </a:r>
          </a:p>
          <a:p>
            <a:endParaRPr lang="uk-UA" sz="2400" dirty="0">
              <a:solidFill>
                <a:prstClr val="white"/>
              </a:solidFill>
              <a:latin typeface="Times New Roman" pitchFamily="18" charset="0"/>
              <a:cs typeface="Times New Roman" pitchFamily="18" charset="0"/>
            </a:endParaRPr>
          </a:p>
          <a:p>
            <a:r>
              <a:rPr lang="uk-UA" sz="2400" dirty="0">
                <a:solidFill>
                  <a:prstClr val="white"/>
                </a:solidFill>
                <a:latin typeface="Times New Roman" pitchFamily="18" charset="0"/>
                <a:cs typeface="Times New Roman" pitchFamily="18" charset="0"/>
              </a:rPr>
              <a:t>	Особливо уразлива серцево-судинна система – погіршується функціональний стан серця, знижується економічність його роботи, порушуються окисні процеси в серцевому м’язі. </a:t>
            </a:r>
          </a:p>
          <a:p>
            <a:r>
              <a:rPr lang="uk-UA" sz="2400" dirty="0">
                <a:solidFill>
                  <a:prstClr val="white"/>
                </a:solidFill>
                <a:latin typeface="Times New Roman" pitchFamily="18" charset="0"/>
                <a:cs typeface="Times New Roman" pitchFamily="18" charset="0"/>
              </a:rPr>
              <a:t>	</a:t>
            </a:r>
          </a:p>
          <a:p>
            <a:r>
              <a:rPr lang="uk-UA" sz="2400" dirty="0">
                <a:solidFill>
                  <a:prstClr val="white"/>
                </a:solidFill>
                <a:latin typeface="Times New Roman" pitchFamily="18" charset="0"/>
                <a:cs typeface="Times New Roman" pitchFamily="18" charset="0"/>
              </a:rPr>
              <a:t>	Це сприяє ранньому виникненню дегенеративних процесів у системі кровообігу і швидкому зношенню. Численні дані свідчать про існування залежності розвитку серцево-судинних захворювань від рівня рухової активності.</a:t>
            </a:r>
          </a:p>
        </p:txBody>
      </p:sp>
    </p:spTree>
    <p:extLst>
      <p:ext uri="{BB962C8B-B14F-4D97-AF65-F5344CB8AC3E}">
        <p14:creationId xmlns:p14="http://schemas.microsoft.com/office/powerpoint/2010/main" val="1979802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764705"/>
            <a:ext cx="7992888" cy="4893647"/>
          </a:xfrm>
          <a:prstGeom prst="rect">
            <a:avLst/>
          </a:prstGeom>
        </p:spPr>
        <p:txBody>
          <a:bodyPr wrap="square">
            <a:spAutoFit/>
          </a:bodyPr>
          <a:lstStyle/>
          <a:p>
            <a:r>
              <a:rPr lang="uk-UA" sz="2400" dirty="0">
                <a:solidFill>
                  <a:srgbClr val="EEECE1"/>
                </a:solidFill>
                <a:latin typeface="Times New Roman" pitchFamily="18" charset="0"/>
                <a:cs typeface="Times New Roman" pitchFamily="18" charset="0"/>
              </a:rPr>
              <a:t>	У період навчання у школі дефіцит рухової активності призводить до погіршення адаптації серцево-судинної системи учнів до:</a:t>
            </a:r>
          </a:p>
          <a:p>
            <a:r>
              <a:rPr lang="uk-UA" sz="2400" dirty="0">
                <a:solidFill>
                  <a:srgbClr val="EEECE1"/>
                </a:solidFill>
                <a:latin typeface="Times New Roman" pitchFamily="18" charset="0"/>
                <a:cs typeface="Times New Roman" pitchFamily="18" charset="0"/>
              </a:rPr>
              <a:t> </a:t>
            </a:r>
          </a:p>
          <a:p>
            <a:pPr marL="342900" indent="-342900">
              <a:buFont typeface="Wingdings" pitchFamily="2" charset="2"/>
              <a:buChar char="q"/>
            </a:pPr>
            <a:r>
              <a:rPr lang="uk-UA" sz="2400" dirty="0">
                <a:solidFill>
                  <a:srgbClr val="EEECE1"/>
                </a:solidFill>
                <a:latin typeface="Times New Roman" pitchFamily="18" charset="0"/>
                <a:cs typeface="Times New Roman" pitchFamily="18" charset="0"/>
              </a:rPr>
              <a:t>стандартного фізичного навантаження,</a:t>
            </a:r>
          </a:p>
          <a:p>
            <a:pPr marL="342900" indent="-342900">
              <a:buFont typeface="Wingdings" pitchFamily="2" charset="2"/>
              <a:buChar char="q"/>
            </a:pPr>
            <a:r>
              <a:rPr lang="uk-UA" sz="2400" dirty="0">
                <a:solidFill>
                  <a:srgbClr val="EEECE1"/>
                </a:solidFill>
                <a:latin typeface="Times New Roman" pitchFamily="18" charset="0"/>
                <a:cs typeface="Times New Roman" pitchFamily="18" charset="0"/>
              </a:rPr>
              <a:t>зниження ЖЄЛ, </a:t>
            </a:r>
          </a:p>
          <a:p>
            <a:pPr marL="342900" indent="-342900">
              <a:buFont typeface="Wingdings" pitchFamily="2" charset="2"/>
              <a:buChar char="q"/>
            </a:pPr>
            <a:r>
              <a:rPr lang="uk-UA" sz="2400" dirty="0">
                <a:solidFill>
                  <a:srgbClr val="EEECE1"/>
                </a:solidFill>
                <a:latin typeface="Times New Roman" pitchFamily="18" charset="0"/>
                <a:cs typeface="Times New Roman" pitchFamily="18" charset="0"/>
              </a:rPr>
              <a:t>станової сили, </a:t>
            </a:r>
          </a:p>
          <a:p>
            <a:pPr marL="342900" indent="-342900">
              <a:buFont typeface="Wingdings" pitchFamily="2" charset="2"/>
              <a:buChar char="q"/>
            </a:pPr>
            <a:r>
              <a:rPr lang="uk-UA" sz="2400" dirty="0">
                <a:solidFill>
                  <a:srgbClr val="EEECE1"/>
                </a:solidFill>
                <a:latin typeface="Times New Roman" pitchFamily="18" charset="0"/>
                <a:cs typeface="Times New Roman" pitchFamily="18" charset="0"/>
              </a:rPr>
              <a:t>надмірної маси тіла за рахунок відкладення жиру, </a:t>
            </a:r>
          </a:p>
          <a:p>
            <a:pPr marL="342900" indent="-342900">
              <a:buFont typeface="Wingdings" pitchFamily="2" charset="2"/>
              <a:buChar char="q"/>
            </a:pPr>
            <a:r>
              <a:rPr lang="uk-UA" sz="2400" dirty="0">
                <a:solidFill>
                  <a:srgbClr val="EEECE1"/>
                </a:solidFill>
                <a:latin typeface="Times New Roman" pitchFamily="18" charset="0"/>
                <a:cs typeface="Times New Roman" pitchFamily="18" charset="0"/>
              </a:rPr>
              <a:t>підвищення рівня холестерину в крові. </a:t>
            </a:r>
          </a:p>
          <a:p>
            <a:endParaRPr lang="uk-UA" sz="2400" dirty="0">
              <a:solidFill>
                <a:srgbClr val="EEECE1"/>
              </a:solidFill>
              <a:latin typeface="Times New Roman" pitchFamily="18" charset="0"/>
              <a:cs typeface="Times New Roman" pitchFamily="18" charset="0"/>
            </a:endParaRPr>
          </a:p>
          <a:p>
            <a:r>
              <a:rPr lang="uk-UA" sz="2400" dirty="0">
                <a:solidFill>
                  <a:srgbClr val="EEECE1"/>
                </a:solidFill>
                <a:latin typeface="Times New Roman" pitchFamily="18" charset="0"/>
                <a:cs typeface="Times New Roman" pitchFamily="18" charset="0"/>
              </a:rPr>
              <a:t>	Захворюваність школярів в умовах </a:t>
            </a:r>
            <a:r>
              <a:rPr lang="uk-UA" sz="2400" dirty="0" err="1">
                <a:solidFill>
                  <a:srgbClr val="EEECE1"/>
                </a:solidFill>
                <a:latin typeface="Times New Roman" pitchFamily="18" charset="0"/>
                <a:cs typeface="Times New Roman" pitchFamily="18" charset="0"/>
              </a:rPr>
              <a:t>гіпокінезії</a:t>
            </a:r>
            <a:r>
              <a:rPr lang="uk-UA" sz="2400" dirty="0">
                <a:solidFill>
                  <a:srgbClr val="EEECE1"/>
                </a:solidFill>
                <a:latin typeface="Times New Roman" pitchFamily="18" charset="0"/>
                <a:cs typeface="Times New Roman" pitchFamily="18" charset="0"/>
              </a:rPr>
              <a:t> у 2 рази вища, що пов'язано зі зниженням загальної неспецифічної резистентності.</a:t>
            </a:r>
          </a:p>
        </p:txBody>
      </p:sp>
    </p:spTree>
    <p:extLst>
      <p:ext uri="{BB962C8B-B14F-4D97-AF65-F5344CB8AC3E}">
        <p14:creationId xmlns:p14="http://schemas.microsoft.com/office/powerpoint/2010/main" val="953856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20689"/>
            <a:ext cx="8280920" cy="2677656"/>
          </a:xfrm>
          <a:prstGeom prst="rect">
            <a:avLst/>
          </a:prstGeom>
        </p:spPr>
        <p:txBody>
          <a:bodyPr wrap="square">
            <a:spAutoFit/>
          </a:bodyPr>
          <a:lstStyle/>
          <a:p>
            <a:r>
              <a:rPr lang="uk-UA" sz="2400" dirty="0">
                <a:solidFill>
                  <a:prstClr val="white"/>
                </a:solidFill>
                <a:latin typeface="Times New Roman" pitchFamily="18" charset="0"/>
                <a:cs typeface="Times New Roman" pitchFamily="18" charset="0"/>
              </a:rPr>
              <a:t>	Відсутність необхідних систематичних занять фізичними вправами тісно пов’язана з негативними змінами в діяльності </a:t>
            </a:r>
            <a:r>
              <a:rPr lang="uk-UA" sz="2400" b="1" u="sng" dirty="0">
                <a:solidFill>
                  <a:prstClr val="white"/>
                </a:solidFill>
                <a:latin typeface="Times New Roman" pitchFamily="18" charset="0"/>
                <a:cs typeface="Times New Roman" pitchFamily="18" charset="0"/>
              </a:rPr>
              <a:t>головного мозку</a:t>
            </a:r>
            <a:r>
              <a:rPr lang="uk-UA" sz="2400" dirty="0">
                <a:solidFill>
                  <a:prstClr val="white"/>
                </a:solidFill>
                <a:latin typeface="Times New Roman" pitchFamily="18" charset="0"/>
                <a:cs typeface="Times New Roman" pitchFamily="18" charset="0"/>
              </a:rPr>
              <a:t>, то стає зрозуміло, чому знижуються загальні захисні сили організму і виникає підвищена стомлюваність, порушується сон, знижується здатність підтримувати високу розумову чи фізичну працездатність.</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7401" y="3216883"/>
            <a:ext cx="3067793" cy="317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89" y="3574080"/>
            <a:ext cx="3312368" cy="282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231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7"/>
            <a:ext cx="8424936" cy="6001643"/>
          </a:xfrm>
          <a:prstGeom prst="rect">
            <a:avLst/>
          </a:prstGeom>
        </p:spPr>
        <p:txBody>
          <a:bodyPr wrap="square">
            <a:spAutoFit/>
          </a:bodyPr>
          <a:lstStyle/>
          <a:p>
            <a:r>
              <a:rPr lang="uk-UA" sz="2400" dirty="0">
                <a:solidFill>
                  <a:prstClr val="white"/>
                </a:solidFill>
                <a:latin typeface="Times New Roman" pitchFamily="18" charset="0"/>
                <a:cs typeface="Times New Roman" pitchFamily="18" charset="0"/>
              </a:rPr>
              <a:t>	Існують різні підходи до визначення раціональних величин рухової активності, які забезпечують нормальне функціонування організму, його високу працездатність. </a:t>
            </a:r>
          </a:p>
          <a:p>
            <a:r>
              <a:rPr lang="uk-UA" sz="2400" dirty="0">
                <a:solidFill>
                  <a:prstClr val="white"/>
                </a:solidFill>
                <a:latin typeface="Times New Roman" pitchFamily="18" charset="0"/>
                <a:cs typeface="Times New Roman" pitchFamily="18" charset="0"/>
              </a:rPr>
              <a:t>	</a:t>
            </a:r>
          </a:p>
          <a:p>
            <a:r>
              <a:rPr lang="uk-UA" sz="2400" dirty="0">
                <a:solidFill>
                  <a:prstClr val="white"/>
                </a:solidFill>
                <a:latin typeface="Times New Roman" pitchFamily="18" charset="0"/>
                <a:cs typeface="Times New Roman" pitchFamily="18" charset="0"/>
              </a:rPr>
              <a:t>	Встановлено, що в середньому рухова активність студентів у період навчальних занять (8 місяців) складає 8000 – 11 000 кроків на добу; в екзаменаційний період (2 місяці) –3000 – 4000 кроків, а в канікулярний період – 14 000 – 19 000. 	Очевидно, що рівень рухової активності студентів під час канікул відображає природну потребу в рухах, тому що в цей період вони вільні від навчальних занять. </a:t>
            </a:r>
          </a:p>
          <a:p>
            <a:r>
              <a:rPr lang="uk-UA" sz="2400" dirty="0">
                <a:solidFill>
                  <a:prstClr val="white"/>
                </a:solidFill>
                <a:latin typeface="Times New Roman" pitchFamily="18" charset="0"/>
                <a:cs typeface="Times New Roman" pitchFamily="18" charset="0"/>
              </a:rPr>
              <a:t>	Виходячи з цього, можна відзначити, що рівень їхньої рухової активності в період навчальних занять складає 50 – 65%, у період іспитів – 18 – 22% біологічної потреби. Це свідчить про реально існуючий дефіцит рухів протягом 10 місяців на рік.</a:t>
            </a:r>
          </a:p>
        </p:txBody>
      </p:sp>
    </p:spTree>
    <p:extLst>
      <p:ext uri="{BB962C8B-B14F-4D97-AF65-F5344CB8AC3E}">
        <p14:creationId xmlns:p14="http://schemas.microsoft.com/office/powerpoint/2010/main" val="1260514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7"/>
            <a:ext cx="8424936" cy="6001643"/>
          </a:xfrm>
          <a:prstGeom prst="rect">
            <a:avLst/>
          </a:prstGeom>
        </p:spPr>
        <p:txBody>
          <a:bodyPr wrap="square">
            <a:spAutoFit/>
          </a:bodyPr>
          <a:lstStyle/>
          <a:p>
            <a:r>
              <a:rPr lang="uk-UA" sz="2400" dirty="0">
                <a:solidFill>
                  <a:prstClr val="white"/>
                </a:solidFill>
                <a:latin typeface="Times New Roman" pitchFamily="18" charset="0"/>
                <a:cs typeface="Times New Roman" pitchFamily="18" charset="0"/>
              </a:rPr>
              <a:t>	Існують різні підходи до визначення раціональних величин рухової активності, які забезпечують нормальне функціонування організму, його високу працездатність. </a:t>
            </a:r>
          </a:p>
          <a:p>
            <a:r>
              <a:rPr lang="uk-UA" sz="2400" dirty="0">
                <a:solidFill>
                  <a:prstClr val="white"/>
                </a:solidFill>
                <a:latin typeface="Times New Roman" pitchFamily="18" charset="0"/>
                <a:cs typeface="Times New Roman" pitchFamily="18" charset="0"/>
              </a:rPr>
              <a:t>	</a:t>
            </a:r>
          </a:p>
          <a:p>
            <a:r>
              <a:rPr lang="uk-UA" sz="2400" dirty="0">
                <a:solidFill>
                  <a:prstClr val="white"/>
                </a:solidFill>
                <a:latin typeface="Times New Roman" pitchFamily="18" charset="0"/>
                <a:cs typeface="Times New Roman" pitchFamily="18" charset="0"/>
              </a:rPr>
              <a:t>	Встановлено, що в середньому рухова активність студентів у період навчальних занять (8 місяців) складає 8000 – 11 000 кроків на добу; в екзаменаційний період (2 місяці) –3000 – 4000 кроків, а в канікулярний період – 14 000 – 19 000. 	Очевидно, що рівень рухової активності студентів під час канікул відображає природну потребу в рухах, тому що в цей період вони вільні від навчальних занять. </a:t>
            </a:r>
          </a:p>
          <a:p>
            <a:r>
              <a:rPr lang="uk-UA" sz="2400" dirty="0">
                <a:solidFill>
                  <a:prstClr val="white"/>
                </a:solidFill>
                <a:latin typeface="Times New Roman" pitchFamily="18" charset="0"/>
                <a:cs typeface="Times New Roman" pitchFamily="18" charset="0"/>
              </a:rPr>
              <a:t>	Виходячи з цього, можна відзначити, що рівень їхньої рухової активності в період навчальних занять складає 50 – 65%, у період іспитів – 18 – 22% біологічної потреби. Це свідчить про реально існуючий дефіцит рухів протягом 10 місяців на рік.</a:t>
            </a:r>
          </a:p>
        </p:txBody>
      </p:sp>
    </p:spTree>
    <p:extLst>
      <p:ext uri="{BB962C8B-B14F-4D97-AF65-F5344CB8AC3E}">
        <p14:creationId xmlns:p14="http://schemas.microsoft.com/office/powerpoint/2010/main" val="1260514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692696"/>
            <a:ext cx="7920880" cy="4524315"/>
          </a:xfrm>
          <a:prstGeom prst="rect">
            <a:avLst/>
          </a:prstGeom>
        </p:spPr>
        <p:txBody>
          <a:bodyPr wrap="square">
            <a:spAutoFit/>
          </a:bodyPr>
          <a:lstStyle/>
          <a:p>
            <a:r>
              <a:rPr lang="uk-UA" sz="2400" dirty="0">
                <a:solidFill>
                  <a:prstClr val="white"/>
                </a:solidFill>
                <a:latin typeface="Times New Roman" pitchFamily="18" charset="0"/>
                <a:cs typeface="Times New Roman" pitchFamily="18" charset="0"/>
              </a:rPr>
              <a:t>	</a:t>
            </a:r>
            <a:r>
              <a:rPr lang="uk-UA" sz="2400" b="1" dirty="0">
                <a:solidFill>
                  <a:prstClr val="white"/>
                </a:solidFill>
                <a:latin typeface="Times New Roman" pitchFamily="18" charset="0"/>
                <a:cs typeface="Times New Roman" pitchFamily="18" charset="0"/>
              </a:rPr>
              <a:t>ХАРАКТЕРИСТИКА РУХОВОЇ АКТИВНОСТІ</a:t>
            </a:r>
          </a:p>
          <a:p>
            <a:endParaRPr lang="uk-UA" sz="2400" dirty="0">
              <a:solidFill>
                <a:prstClr val="white"/>
              </a:solidFill>
              <a:latin typeface="Times New Roman" pitchFamily="18" charset="0"/>
              <a:cs typeface="Times New Roman" pitchFamily="18" charset="0"/>
            </a:endParaRPr>
          </a:p>
          <a:p>
            <a:r>
              <a:rPr lang="uk-UA" sz="2400" dirty="0">
                <a:solidFill>
                  <a:prstClr val="white"/>
                </a:solidFill>
                <a:latin typeface="Times New Roman" pitchFamily="18" charset="0"/>
                <a:cs typeface="Times New Roman" pitchFamily="18" charset="0"/>
              </a:rPr>
              <a:t>	</a:t>
            </a:r>
            <a:r>
              <a:rPr lang="uk-UA" sz="2400" b="1" dirty="0">
                <a:solidFill>
                  <a:prstClr val="white"/>
                </a:solidFill>
                <a:latin typeface="Times New Roman" pitchFamily="18" charset="0"/>
                <a:cs typeface="Times New Roman" pitchFamily="18" charset="0"/>
              </a:rPr>
              <a:t>Рухова активність </a:t>
            </a:r>
            <a:r>
              <a:rPr lang="uk-UA" sz="2400" dirty="0">
                <a:solidFill>
                  <a:prstClr val="white"/>
                </a:solidFill>
                <a:latin typeface="Times New Roman" pitchFamily="18" charset="0"/>
                <a:cs typeface="Times New Roman" pitchFamily="18" charset="0"/>
              </a:rPr>
              <a:t>- невід</a:t>
            </a:r>
            <a:r>
              <a:rPr lang="en-US" sz="2400" dirty="0">
                <a:solidFill>
                  <a:prstClr val="white"/>
                </a:solidFill>
                <a:latin typeface="Times New Roman" pitchFamily="18" charset="0"/>
                <a:cs typeface="Times New Roman" pitchFamily="18" charset="0"/>
              </a:rPr>
              <a:t>’</a:t>
            </a:r>
            <a:r>
              <a:rPr lang="uk-UA" sz="2400" dirty="0">
                <a:solidFill>
                  <a:prstClr val="white"/>
                </a:solidFill>
                <a:latin typeface="Times New Roman" pitchFamily="18" charset="0"/>
                <a:cs typeface="Times New Roman" pitchFamily="18" charset="0"/>
              </a:rPr>
              <a:t>ємна частина способу життя і по­ведінки людини, котра визначається соціально-економічними і культурними факторами, залежить від:</a:t>
            </a:r>
          </a:p>
          <a:p>
            <a:pPr marL="457200" indent="-457200">
              <a:buFont typeface="+mj-lt"/>
              <a:buAutoNum type="arabicParenR"/>
            </a:pPr>
            <a:r>
              <a:rPr lang="uk-UA" sz="2400" dirty="0">
                <a:solidFill>
                  <a:prstClr val="white"/>
                </a:solidFill>
                <a:latin typeface="Times New Roman" pitchFamily="18" charset="0"/>
                <a:cs typeface="Times New Roman" pitchFamily="18" charset="0"/>
              </a:rPr>
              <a:t>організації фізичного виховання, </a:t>
            </a:r>
          </a:p>
          <a:p>
            <a:pPr marL="457200" indent="-457200">
              <a:buFont typeface="+mj-lt"/>
              <a:buAutoNum type="arabicParenR"/>
            </a:pPr>
            <a:r>
              <a:rPr lang="uk-UA" sz="2400" dirty="0">
                <a:solidFill>
                  <a:prstClr val="white"/>
                </a:solidFill>
                <a:latin typeface="Times New Roman" pitchFamily="18" charset="0"/>
                <a:cs typeface="Times New Roman" pitchFamily="18" charset="0"/>
              </a:rPr>
              <a:t>морфо-функціональних особливостей організму, </a:t>
            </a:r>
          </a:p>
          <a:p>
            <a:pPr marL="457200" indent="-457200">
              <a:buFont typeface="+mj-lt"/>
              <a:buAutoNum type="arabicParenR"/>
            </a:pPr>
            <a:r>
              <a:rPr lang="uk-UA" sz="2400" dirty="0">
                <a:solidFill>
                  <a:prstClr val="white"/>
                </a:solidFill>
                <a:latin typeface="Times New Roman" pitchFamily="18" charset="0"/>
                <a:cs typeface="Times New Roman" pitchFamily="18" charset="0"/>
              </a:rPr>
              <a:t>типу нервової системи, </a:t>
            </a:r>
          </a:p>
          <a:p>
            <a:pPr marL="457200" indent="-457200">
              <a:buFont typeface="+mj-lt"/>
              <a:buAutoNum type="arabicParenR"/>
            </a:pPr>
            <a:r>
              <a:rPr lang="uk-UA" sz="2400" dirty="0">
                <a:solidFill>
                  <a:prstClr val="white"/>
                </a:solidFill>
                <a:latin typeface="Times New Roman" pitchFamily="18" charset="0"/>
                <a:cs typeface="Times New Roman" pitchFamily="18" charset="0"/>
              </a:rPr>
              <a:t>кількос­ті вільного часу, </a:t>
            </a:r>
          </a:p>
          <a:p>
            <a:pPr marL="457200" indent="-457200">
              <a:buFont typeface="+mj-lt"/>
              <a:buAutoNum type="arabicParenR"/>
            </a:pPr>
            <a:r>
              <a:rPr lang="uk-UA" sz="2400" dirty="0">
                <a:solidFill>
                  <a:prstClr val="white"/>
                </a:solidFill>
                <a:latin typeface="Times New Roman" pitchFamily="18" charset="0"/>
                <a:cs typeface="Times New Roman" pitchFamily="18" charset="0"/>
              </a:rPr>
              <a:t>мотивації до занять, </a:t>
            </a:r>
          </a:p>
          <a:p>
            <a:pPr marL="457200" indent="-457200">
              <a:buFont typeface="+mj-lt"/>
              <a:buAutoNum type="arabicParenR"/>
            </a:pPr>
            <a:r>
              <a:rPr lang="uk-UA" sz="2400" dirty="0">
                <a:solidFill>
                  <a:prstClr val="white"/>
                </a:solidFill>
                <a:latin typeface="Times New Roman" pitchFamily="18" charset="0"/>
                <a:cs typeface="Times New Roman" pitchFamily="18" charset="0"/>
              </a:rPr>
              <a:t>доступності спортивних споруд і місць відпочинку (Т.Ю.</a:t>
            </a:r>
            <a:r>
              <a:rPr lang="uk-UA" sz="2400" dirty="0" err="1">
                <a:solidFill>
                  <a:prstClr val="white"/>
                </a:solidFill>
                <a:latin typeface="Times New Roman" pitchFamily="18" charset="0"/>
                <a:cs typeface="Times New Roman" pitchFamily="18" charset="0"/>
              </a:rPr>
              <a:t>Круцевич</a:t>
            </a:r>
            <a:r>
              <a:rPr lang="uk-UA" sz="2400" dirty="0">
                <a:solidFill>
                  <a:prstClr val="white"/>
                </a:solidFill>
                <a:latin typeface="Times New Roman" pitchFamily="18" charset="0"/>
                <a:cs typeface="Times New Roman" pitchFamily="18" charset="0"/>
              </a:rPr>
              <a:t>, 2003).</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5247020"/>
            <a:ext cx="2559943" cy="143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151" y="486916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809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548680"/>
            <a:ext cx="7992888" cy="4524315"/>
          </a:xfrm>
          <a:prstGeom prst="rect">
            <a:avLst/>
          </a:prstGeom>
        </p:spPr>
        <p:txBody>
          <a:bodyPr wrap="square">
            <a:spAutoFit/>
          </a:bodyPr>
          <a:lstStyle/>
          <a:p>
            <a:r>
              <a:rPr lang="uk-UA" sz="2400" dirty="0">
                <a:solidFill>
                  <a:prstClr val="white"/>
                </a:solidFill>
                <a:latin typeface="Times New Roman" pitchFamily="18" charset="0"/>
                <a:cs typeface="Times New Roman" pitchFamily="18" charset="0"/>
              </a:rPr>
              <a:t>	В оздоровчому тренуванні розрізняють три основних типи вправ, які володіють різною спрямованістю:</a:t>
            </a:r>
          </a:p>
          <a:p>
            <a:endParaRPr lang="uk-UA" sz="2400" dirty="0">
              <a:solidFill>
                <a:prstClr val="white"/>
              </a:solidFill>
              <a:latin typeface="Times New Roman" pitchFamily="18" charset="0"/>
              <a:cs typeface="Times New Roman" pitchFamily="18" charset="0"/>
            </a:endParaRPr>
          </a:p>
          <a:p>
            <a:r>
              <a:rPr lang="uk-UA" sz="2400" dirty="0">
                <a:solidFill>
                  <a:prstClr val="white"/>
                </a:solidFill>
                <a:latin typeface="Times New Roman" pitchFamily="18" charset="0"/>
                <a:cs typeface="Times New Roman" pitchFamily="18" charset="0"/>
              </a:rPr>
              <a:t>1 тип - циклічні вправи аеробної спрямованості, що сприяють розвитку загальної витривалості;</a:t>
            </a:r>
          </a:p>
          <a:p>
            <a:endParaRPr lang="uk-UA" sz="2400" dirty="0">
              <a:solidFill>
                <a:prstClr val="white"/>
              </a:solidFill>
              <a:latin typeface="Times New Roman" pitchFamily="18" charset="0"/>
              <a:cs typeface="Times New Roman" pitchFamily="18" charset="0"/>
            </a:endParaRPr>
          </a:p>
          <a:p>
            <a:r>
              <a:rPr lang="uk-UA" sz="2400" dirty="0">
                <a:solidFill>
                  <a:prstClr val="white"/>
                </a:solidFill>
                <a:latin typeface="Times New Roman" pitchFamily="18" charset="0"/>
                <a:cs typeface="Times New Roman" pitchFamily="18" charset="0"/>
              </a:rPr>
              <a:t>2 тип - циклічні вправи змішаної </a:t>
            </a:r>
            <a:r>
              <a:rPr lang="uk-UA" sz="2400" dirty="0" err="1">
                <a:solidFill>
                  <a:prstClr val="white"/>
                </a:solidFill>
                <a:latin typeface="Times New Roman" pitchFamily="18" charset="0"/>
                <a:cs typeface="Times New Roman" pitchFamily="18" charset="0"/>
              </a:rPr>
              <a:t>аеробно-</a:t>
            </a:r>
            <a:r>
              <a:rPr lang="uk-UA" sz="2400" dirty="0">
                <a:solidFill>
                  <a:prstClr val="white"/>
                </a:solidFill>
                <a:latin typeface="Times New Roman" pitchFamily="18" charset="0"/>
                <a:cs typeface="Times New Roman" pitchFamily="18" charset="0"/>
              </a:rPr>
              <a:t> анаеробної спрямованості, які розвивають загальну та спеціальну (швидкісну) витривалість;</a:t>
            </a:r>
          </a:p>
          <a:p>
            <a:endParaRPr lang="uk-UA" sz="2400" dirty="0">
              <a:solidFill>
                <a:prstClr val="white"/>
              </a:solidFill>
              <a:latin typeface="Times New Roman" pitchFamily="18" charset="0"/>
              <a:cs typeface="Times New Roman" pitchFamily="18" charset="0"/>
            </a:endParaRPr>
          </a:p>
          <a:p>
            <a:r>
              <a:rPr lang="uk-UA" sz="2400" dirty="0">
                <a:solidFill>
                  <a:prstClr val="white"/>
                </a:solidFill>
                <a:latin typeface="Times New Roman" pitchFamily="18" charset="0"/>
                <a:cs typeface="Times New Roman" pitchFamily="18" charset="0"/>
              </a:rPr>
              <a:t>3 тип - ациклічні вправи, що підвищують силову витривалість.</a:t>
            </a:r>
          </a:p>
        </p:txBody>
      </p:sp>
    </p:spTree>
    <p:extLst>
      <p:ext uri="{BB962C8B-B14F-4D97-AF65-F5344CB8AC3E}">
        <p14:creationId xmlns:p14="http://schemas.microsoft.com/office/powerpoint/2010/main" val="2762261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764704"/>
            <a:ext cx="7776864" cy="1569660"/>
          </a:xfrm>
          <a:prstGeom prst="rect">
            <a:avLst/>
          </a:prstGeom>
        </p:spPr>
        <p:txBody>
          <a:bodyPr wrap="square">
            <a:spAutoFit/>
          </a:bodyPr>
          <a:lstStyle/>
          <a:p>
            <a:r>
              <a:rPr lang="uk-UA" sz="2400" b="1" u="sng" dirty="0">
                <a:solidFill>
                  <a:schemeClr val="bg1"/>
                </a:solidFill>
                <a:latin typeface="Times New Roman" pitchFamily="18" charset="0"/>
                <a:cs typeface="Times New Roman" pitchFamily="18" charset="0"/>
              </a:rPr>
              <a:t>Оздоровчим і профілактичним ефектом</a:t>
            </a:r>
            <a:r>
              <a:rPr lang="uk-UA" sz="2400" dirty="0">
                <a:solidFill>
                  <a:schemeClr val="bg1"/>
                </a:solidFill>
                <a:latin typeface="Times New Roman" pitchFamily="18" charset="0"/>
                <a:cs typeface="Times New Roman" pitchFamily="18" charset="0"/>
              </a:rPr>
              <a:t>, відносно атеросклерозу й серцево-судинних захворювань, володіють лише вправи, спрямовані на розвиток аеробних можливостей і загальної витривалості.</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357438"/>
            <a:ext cx="3159794" cy="315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708920"/>
            <a:ext cx="282271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411534"/>
            <a:ext cx="2952328" cy="2211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8824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764704"/>
            <a:ext cx="7920880" cy="2677656"/>
          </a:xfrm>
          <a:prstGeom prst="rect">
            <a:avLst/>
          </a:prstGeom>
        </p:spPr>
        <p:txBody>
          <a:bodyPr wrap="square">
            <a:spAutoFit/>
          </a:bodyPr>
          <a:lstStyle/>
          <a:p>
            <a:r>
              <a:rPr lang="uk-UA" sz="2400" dirty="0">
                <a:solidFill>
                  <a:schemeClr val="bg1"/>
                </a:solidFill>
                <a:latin typeface="Times New Roman" pitchFamily="18" charset="0"/>
                <a:cs typeface="Times New Roman" pitchFamily="18" charset="0"/>
              </a:rPr>
              <a:t>	Підвищення функціональних можливостей спостерігається у початківців при тижневому обсязі повільного бігу, рівному 15 км. </a:t>
            </a:r>
          </a:p>
          <a:p>
            <a:r>
              <a:rPr lang="uk-UA" sz="2400" dirty="0">
                <a:solidFill>
                  <a:schemeClr val="bg1"/>
                </a:solidFill>
                <a:latin typeface="Times New Roman" pitchFamily="18" charset="0"/>
                <a:cs typeface="Times New Roman" pitchFamily="18" charset="0"/>
              </a:rPr>
              <a:t>	Американські і японські вчені спостерігали підвищення МСК на 14 % після завершення 12-тижневої тренувальної програми, що складалася з 5-кілометрових пробіжок 3 рази на тиждень (К. Купер, 1970).</a:t>
            </a:r>
          </a:p>
        </p:txBody>
      </p:sp>
    </p:spTree>
    <p:extLst>
      <p:ext uri="{BB962C8B-B14F-4D97-AF65-F5344CB8AC3E}">
        <p14:creationId xmlns:p14="http://schemas.microsoft.com/office/powerpoint/2010/main" val="1686135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8568952" cy="3785652"/>
          </a:xfrm>
          <a:prstGeom prst="rect">
            <a:avLst/>
          </a:prstGeom>
        </p:spPr>
        <p:txBody>
          <a:bodyPr wrap="square">
            <a:spAutoFit/>
          </a:bodyPr>
          <a:lstStyle/>
          <a:p>
            <a:r>
              <a:rPr lang="uk-UA" sz="2400" dirty="0">
                <a:solidFill>
                  <a:prstClr val="white"/>
                </a:solidFill>
                <a:latin typeface="Times New Roman" pitchFamily="18" charset="0"/>
                <a:cs typeface="Times New Roman" pitchFamily="18" charset="0"/>
              </a:rPr>
              <a:t>	</a:t>
            </a:r>
            <a:r>
              <a:rPr lang="uk-UA" sz="2400" b="1" u="sng" dirty="0">
                <a:solidFill>
                  <a:prstClr val="white"/>
                </a:solidFill>
                <a:latin typeface="Times New Roman" pitchFamily="18" charset="0"/>
                <a:cs typeface="Times New Roman" pitchFamily="18" charset="0"/>
              </a:rPr>
              <a:t>Раціональний режим дня </a:t>
            </a:r>
            <a:r>
              <a:rPr lang="uk-UA" sz="2400" dirty="0">
                <a:solidFill>
                  <a:prstClr val="white"/>
                </a:solidFill>
                <a:latin typeface="Times New Roman" pitchFamily="18" charset="0"/>
                <a:cs typeface="Times New Roman" pitchFamily="18" charset="0"/>
              </a:rPr>
              <a:t>– це доцільно організований розпорядок добової діяльності, який відповідає віковим особливостям та індивідуальним біологічним ритмам.</a:t>
            </a:r>
          </a:p>
          <a:p>
            <a:endParaRPr lang="uk-UA" sz="2400" dirty="0">
              <a:solidFill>
                <a:prstClr val="white"/>
              </a:solidFill>
              <a:latin typeface="Times New Roman" pitchFamily="18" charset="0"/>
              <a:cs typeface="Times New Roman" pitchFamily="18" charset="0"/>
            </a:endParaRPr>
          </a:p>
          <a:p>
            <a:r>
              <a:rPr lang="uk-UA" sz="2400" dirty="0">
                <a:solidFill>
                  <a:prstClr val="white"/>
                </a:solidFill>
                <a:latin typeface="Times New Roman" pitchFamily="18" charset="0"/>
                <a:cs typeface="Times New Roman" pitchFamily="18" charset="0"/>
              </a:rPr>
              <a:t>	Враховуючи різноманітні умови життя студентів (відстань до гуртожитку або до дому, особливості побуту, розклад занять, виконання певних робіт, відвідування бібліотеки, організацію дозвілля тощо), рекомендувати конкретний (єдиний для всіх) добовий режим неможливо. </a:t>
            </a:r>
          </a:p>
          <a:p>
            <a:r>
              <a:rPr lang="uk-UA" sz="2400" dirty="0">
                <a:solidFill>
                  <a:prstClr val="white"/>
                </a:solidFill>
                <a:latin typeface="Times New Roman" pitchFamily="18" charset="0"/>
                <a:cs typeface="Times New Roman" pitchFamily="18" charset="0"/>
              </a:rPr>
              <a:t>	Це повинен робити кожен студент самостійно. </a:t>
            </a:r>
          </a:p>
        </p:txBody>
      </p:sp>
    </p:spTree>
    <p:extLst>
      <p:ext uri="{BB962C8B-B14F-4D97-AF65-F5344CB8AC3E}">
        <p14:creationId xmlns:p14="http://schemas.microsoft.com/office/powerpoint/2010/main" val="4292455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8136904" cy="4893647"/>
          </a:xfrm>
          <a:prstGeom prst="rect">
            <a:avLst/>
          </a:prstGeom>
        </p:spPr>
        <p:txBody>
          <a:bodyPr wrap="square">
            <a:spAutoFit/>
          </a:bodyPr>
          <a:lstStyle/>
          <a:p>
            <a:r>
              <a:rPr lang="uk-UA" sz="2400" dirty="0">
                <a:solidFill>
                  <a:prstClr val="white"/>
                </a:solidFill>
                <a:latin typeface="Times New Roman" pitchFamily="18" charset="0"/>
                <a:cs typeface="Times New Roman" pitchFamily="18" charset="0"/>
              </a:rPr>
              <a:t>	Положення, які обов’язково враховуються під час складання раціонального добового режиму:</a:t>
            </a:r>
          </a:p>
          <a:p>
            <a:endParaRPr lang="uk-UA" sz="2400" dirty="0">
              <a:solidFill>
                <a:prstClr val="white"/>
              </a:solidFill>
              <a:latin typeface="Times New Roman" pitchFamily="18" charset="0"/>
              <a:cs typeface="Times New Roman" pitchFamily="18" charset="0"/>
            </a:endParaRPr>
          </a:p>
          <a:p>
            <a:pPr marL="342900" indent="-342900">
              <a:buFont typeface="Wingdings" pitchFamily="2" charset="2"/>
              <a:buChar char="q"/>
            </a:pPr>
            <a:r>
              <a:rPr lang="uk-UA" sz="2400" dirty="0">
                <a:solidFill>
                  <a:prstClr val="white"/>
                </a:solidFill>
                <a:latin typeface="Times New Roman" pitchFamily="18" charset="0"/>
                <a:cs typeface="Times New Roman" pitchFamily="18" charset="0"/>
              </a:rPr>
              <a:t>підніматись після сну в один і той же час;</a:t>
            </a:r>
          </a:p>
          <a:p>
            <a:pPr marL="342900" indent="-342900">
              <a:buFont typeface="Wingdings" pitchFamily="2" charset="2"/>
              <a:buChar char="q"/>
            </a:pPr>
            <a:r>
              <a:rPr lang="uk-UA" sz="2400" dirty="0">
                <a:solidFill>
                  <a:prstClr val="white"/>
                </a:solidFill>
                <a:latin typeface="Times New Roman" pitchFamily="18" charset="0"/>
                <a:cs typeface="Times New Roman" pitchFamily="18" charset="0"/>
              </a:rPr>
              <a:t>обов’язково виконувати ранкову гігієнічну гімнастику та </a:t>
            </a:r>
            <a:r>
              <a:rPr lang="uk-UA" sz="2400" dirty="0" err="1">
                <a:solidFill>
                  <a:prstClr val="white"/>
                </a:solidFill>
                <a:latin typeface="Times New Roman" pitchFamily="18" charset="0"/>
                <a:cs typeface="Times New Roman" pitchFamily="18" charset="0"/>
              </a:rPr>
              <a:t>загартувальні</a:t>
            </a:r>
            <a:r>
              <a:rPr lang="uk-UA" sz="2400" dirty="0">
                <a:solidFill>
                  <a:prstClr val="white"/>
                </a:solidFill>
                <a:latin typeface="Times New Roman" pitchFamily="18" charset="0"/>
                <a:cs typeface="Times New Roman" pitchFamily="18" charset="0"/>
              </a:rPr>
              <a:t> процедури;</a:t>
            </a:r>
          </a:p>
          <a:p>
            <a:pPr marL="342900" indent="-342900">
              <a:buFont typeface="Wingdings" pitchFamily="2" charset="2"/>
              <a:buChar char="q"/>
            </a:pPr>
            <a:r>
              <a:rPr lang="uk-UA" sz="2400" dirty="0">
                <a:solidFill>
                  <a:prstClr val="white"/>
                </a:solidFill>
                <a:latin typeface="Times New Roman" pitchFamily="18" charset="0"/>
                <a:cs typeface="Times New Roman" pitchFamily="18" charset="0"/>
              </a:rPr>
              <a:t>вживати їжу не рідше ніж тричі на день;</a:t>
            </a:r>
          </a:p>
          <a:p>
            <a:pPr marL="342900" indent="-342900">
              <a:buFont typeface="Wingdings" pitchFamily="2" charset="2"/>
              <a:buChar char="q"/>
            </a:pPr>
            <a:r>
              <a:rPr lang="uk-UA" sz="2400" dirty="0">
                <a:solidFill>
                  <a:prstClr val="white"/>
                </a:solidFill>
                <a:latin typeface="Times New Roman" pitchFamily="18" charset="0"/>
                <a:cs typeface="Times New Roman" pitchFamily="18" charset="0"/>
              </a:rPr>
              <a:t>кілька разів на тиждень приділяти 1-2 години для занять фізичними вправами або спортом;</a:t>
            </a:r>
          </a:p>
          <a:p>
            <a:pPr marL="342900" indent="-342900">
              <a:buFont typeface="Wingdings" pitchFamily="2" charset="2"/>
              <a:buChar char="q"/>
            </a:pPr>
            <a:r>
              <a:rPr lang="uk-UA" sz="2400" dirty="0">
                <a:solidFill>
                  <a:prstClr val="white"/>
                </a:solidFill>
                <a:latin typeface="Times New Roman" pitchFamily="18" charset="0"/>
                <a:cs typeface="Times New Roman" pitchFamily="18" charset="0"/>
              </a:rPr>
              <a:t>щоденно під час перерв виконувати декілька вправ для поліпшення кровообігу;</a:t>
            </a:r>
          </a:p>
          <a:p>
            <a:pPr marL="342900" indent="-342900">
              <a:buFont typeface="Wingdings" pitchFamily="2" charset="2"/>
              <a:buChar char="q"/>
            </a:pPr>
            <a:r>
              <a:rPr lang="uk-UA" sz="2400" dirty="0">
                <a:solidFill>
                  <a:prstClr val="white"/>
                </a:solidFill>
                <a:latin typeface="Times New Roman" pitchFamily="18" charset="0"/>
                <a:cs typeface="Times New Roman" pitchFamily="18" charset="0"/>
              </a:rPr>
              <a:t>щоденно перебувати на повітрі 1,5-2 години;</a:t>
            </a:r>
          </a:p>
          <a:p>
            <a:pPr marL="342900" indent="-342900">
              <a:buFont typeface="Wingdings" pitchFamily="2" charset="2"/>
              <a:buChar char="q"/>
            </a:pPr>
            <a:r>
              <a:rPr lang="uk-UA" sz="2400" dirty="0">
                <a:solidFill>
                  <a:prstClr val="white"/>
                </a:solidFill>
                <a:latin typeface="Times New Roman" pitchFamily="18" charset="0"/>
                <a:cs typeface="Times New Roman" pitchFamily="18" charset="0"/>
              </a:rPr>
              <a:t>забезпечити тривалість сну не менше ніж 8 годин.</a:t>
            </a:r>
          </a:p>
        </p:txBody>
      </p:sp>
    </p:spTree>
    <p:extLst>
      <p:ext uri="{BB962C8B-B14F-4D97-AF65-F5344CB8AC3E}">
        <p14:creationId xmlns:p14="http://schemas.microsoft.com/office/powerpoint/2010/main" val="1773846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7824" y="2060848"/>
            <a:ext cx="3344377" cy="646331"/>
          </a:xfrm>
          <a:prstGeom prst="rect">
            <a:avLst/>
          </a:prstGeom>
        </p:spPr>
        <p:txBody>
          <a:bodyPr wrap="none">
            <a:spAutoFit/>
          </a:bodyPr>
          <a:lstStyle/>
          <a:p>
            <a:r>
              <a:rPr lang="uk-UA" sz="3600" dirty="0">
                <a:solidFill>
                  <a:prstClr val="white"/>
                </a:solidFill>
                <a:latin typeface="Times New Roman" pitchFamily="18" charset="0"/>
                <a:cs typeface="Times New Roman" pitchFamily="18" charset="0"/>
              </a:rPr>
              <a:t>Дякую за увагу!</a:t>
            </a:r>
            <a:endParaRPr lang="ru-RU" sz="3600" dirty="0"/>
          </a:p>
        </p:txBody>
      </p:sp>
    </p:spTree>
    <p:extLst>
      <p:ext uri="{BB962C8B-B14F-4D97-AF65-F5344CB8AC3E}">
        <p14:creationId xmlns:p14="http://schemas.microsoft.com/office/powerpoint/2010/main" val="45705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1"/>
            <a:ext cx="7920880" cy="4832092"/>
          </a:xfrm>
          <a:prstGeom prst="rect">
            <a:avLst/>
          </a:prstGeom>
        </p:spPr>
        <p:txBody>
          <a:bodyPr wrap="square">
            <a:spAutoFit/>
          </a:bodyPr>
          <a:lstStyle/>
          <a:p>
            <a:r>
              <a:rPr lang="uk-UA" sz="2800" dirty="0">
                <a:solidFill>
                  <a:prstClr val="white"/>
                </a:solidFill>
                <a:latin typeface="Times New Roman" pitchFamily="18" charset="0"/>
                <a:cs typeface="Times New Roman" pitchFamily="18" charset="0"/>
              </a:rPr>
              <a:t>	Рухова активність, оздоровчі заняття фізичними вправами, основні навички гігієни та здорового способу життя є </a:t>
            </a:r>
            <a:r>
              <a:rPr lang="uk-UA" sz="2800" u="sng" dirty="0">
                <a:solidFill>
                  <a:prstClr val="white"/>
                </a:solidFill>
                <a:latin typeface="Times New Roman" pitchFamily="18" charset="0"/>
                <a:cs typeface="Times New Roman" pitchFamily="18" charset="0"/>
              </a:rPr>
              <a:t>ефективними засобами профілактики захворювань, зміцнення здоров’я і гармонійного розвитку особистості. </a:t>
            </a:r>
          </a:p>
          <a:p>
            <a:endParaRPr lang="uk-UA" sz="2800" dirty="0">
              <a:solidFill>
                <a:prstClr val="white"/>
              </a:solidFill>
              <a:latin typeface="Times New Roman" pitchFamily="18" charset="0"/>
              <a:cs typeface="Times New Roman" pitchFamily="18" charset="0"/>
            </a:endParaRPr>
          </a:p>
          <a:p>
            <a:r>
              <a:rPr lang="uk-UA" sz="2800" dirty="0">
                <a:solidFill>
                  <a:prstClr val="white"/>
                </a:solidFill>
                <a:latin typeface="Times New Roman" pitchFamily="18" charset="0"/>
                <a:cs typeface="Times New Roman" pitchFamily="18" charset="0"/>
              </a:rPr>
              <a:t>	За визначенням Всесвітньої організації охорони здоров’я (ВООЗ), поняття «здоров’я» означає не тільки відсутність хвороб, але й наявність у людини стану повного фізичного, психічного та соціального благополуччя. </a:t>
            </a:r>
          </a:p>
        </p:txBody>
      </p:sp>
    </p:spTree>
    <p:extLst>
      <p:ext uri="{BB962C8B-B14F-4D97-AF65-F5344CB8AC3E}">
        <p14:creationId xmlns:p14="http://schemas.microsoft.com/office/powerpoint/2010/main" val="3894095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5659" y="548680"/>
            <a:ext cx="8208912" cy="2431435"/>
          </a:xfrm>
          <a:prstGeom prst="rect">
            <a:avLst/>
          </a:prstGeom>
        </p:spPr>
        <p:txBody>
          <a:bodyPr wrap="square">
            <a:spAutoFit/>
          </a:bodyPr>
          <a:lstStyle/>
          <a:p>
            <a:r>
              <a:rPr lang="uk-UA" sz="2800" dirty="0">
                <a:solidFill>
                  <a:prstClr val="white"/>
                </a:solidFill>
                <a:latin typeface="Times New Roman" pitchFamily="18" charset="0"/>
                <a:cs typeface="Times New Roman" pitchFamily="18" charset="0"/>
              </a:rPr>
              <a:t>	На думку В.П.</a:t>
            </a:r>
            <a:r>
              <a:rPr lang="uk-UA" sz="2800" dirty="0" err="1">
                <a:solidFill>
                  <a:prstClr val="white"/>
                </a:solidFill>
                <a:latin typeface="Times New Roman" pitchFamily="18" charset="0"/>
                <a:cs typeface="Times New Roman" pitchFamily="18" charset="0"/>
              </a:rPr>
              <a:t>Казначєєва</a:t>
            </a:r>
            <a:r>
              <a:rPr lang="uk-UA" sz="2800" dirty="0">
                <a:solidFill>
                  <a:prstClr val="white"/>
                </a:solidFill>
                <a:latin typeface="Times New Roman" pitchFamily="18" charset="0"/>
                <a:cs typeface="Times New Roman" pitchFamily="18" charset="0"/>
              </a:rPr>
              <a:t>  (1924-2014)</a:t>
            </a:r>
          </a:p>
          <a:p>
            <a:r>
              <a:rPr lang="uk-UA" sz="4000" b="1" dirty="0">
                <a:solidFill>
                  <a:prstClr val="white"/>
                </a:solidFill>
                <a:latin typeface="Times New Roman" pitchFamily="18" charset="0"/>
                <a:cs typeface="Times New Roman" pitchFamily="18" charset="0"/>
              </a:rPr>
              <a:t>Здоров’я</a:t>
            </a:r>
            <a:r>
              <a:rPr lang="uk-UA" sz="2800" dirty="0">
                <a:solidFill>
                  <a:prstClr val="white"/>
                </a:solidFill>
                <a:latin typeface="Times New Roman" pitchFamily="18" charset="0"/>
                <a:cs typeface="Times New Roman" pitchFamily="18" charset="0"/>
              </a:rPr>
              <a:t> - це процес збереження та розвитку його психічних та фізіологічних функцій, оптимальної працездатності та соціальної активності при максимальній тривалості життя.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570" y="3645024"/>
            <a:ext cx="499255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97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568952" cy="6534096"/>
          </a:xfrm>
          <a:prstGeom prst="rect">
            <a:avLst/>
          </a:prstGeom>
        </p:spPr>
        <p:txBody>
          <a:bodyPr wrap="square">
            <a:spAutoFit/>
          </a:bodyPr>
          <a:lstStyle/>
          <a:p>
            <a:pPr>
              <a:lnSpc>
                <a:spcPct val="115000"/>
              </a:lnSpc>
            </a:pPr>
            <a:r>
              <a:rPr lang="ru-RU" dirty="0">
                <a:solidFill>
                  <a:prstClr val="white"/>
                </a:solidFill>
                <a:latin typeface="Times New Roman"/>
                <a:ea typeface="Times New Roman"/>
                <a:cs typeface="Times New Roman"/>
              </a:rPr>
              <a:t>	</a:t>
            </a:r>
            <a:r>
              <a:rPr lang="uk-UA" sz="2800" b="1" dirty="0">
                <a:solidFill>
                  <a:prstClr val="white"/>
                </a:solidFill>
                <a:latin typeface="Times New Roman"/>
                <a:ea typeface="Times New Roman"/>
                <a:cs typeface="Times New Roman"/>
              </a:rPr>
              <a:t>За словами французького лікаря </a:t>
            </a:r>
            <a:r>
              <a:rPr lang="uk-UA" sz="2800" b="1" dirty="0" err="1">
                <a:solidFill>
                  <a:prstClr val="white"/>
                </a:solidFill>
                <a:latin typeface="Times New Roman"/>
                <a:ea typeface="Times New Roman"/>
                <a:cs typeface="Times New Roman"/>
              </a:rPr>
              <a:t>Тіссо</a:t>
            </a:r>
            <a:r>
              <a:rPr lang="uk-UA" sz="2800" b="1" dirty="0">
                <a:solidFill>
                  <a:prstClr val="white"/>
                </a:solidFill>
                <a:latin typeface="Times New Roman"/>
                <a:ea typeface="Times New Roman"/>
                <a:cs typeface="Times New Roman"/>
              </a:rPr>
              <a:t>, рух, як такий, може за своїм впливом замінити будь-які ліки, але всі лікувальні засоби світу не в змозі замінити впливу руху</a:t>
            </a:r>
          </a:p>
          <a:p>
            <a:pPr>
              <a:lnSpc>
                <a:spcPct val="115000"/>
              </a:lnSpc>
            </a:pPr>
            <a:r>
              <a:rPr lang="uk-UA" sz="2800" dirty="0">
                <a:solidFill>
                  <a:prstClr val="white"/>
                </a:solidFill>
                <a:latin typeface="Times New Roman" pitchFamily="18" charset="0"/>
                <a:ea typeface="Times New Roman"/>
                <a:cs typeface="Times New Roman" pitchFamily="18" charset="0"/>
              </a:rPr>
              <a:t>	Оздоровча фізична культура є необхідною умовою підтримання нормального функціонального стану людини.</a:t>
            </a:r>
            <a:endParaRPr lang="uk-UA" sz="2800" dirty="0">
              <a:solidFill>
                <a:prstClr val="white"/>
              </a:solidFill>
              <a:latin typeface="Times New Roman" pitchFamily="18" charset="0"/>
              <a:ea typeface="Calibri"/>
              <a:cs typeface="Times New Roman" pitchFamily="18" charset="0"/>
            </a:endParaRPr>
          </a:p>
          <a:p>
            <a:pPr>
              <a:lnSpc>
                <a:spcPct val="115000"/>
              </a:lnSpc>
            </a:pPr>
            <a:r>
              <a:rPr lang="uk-UA" sz="2800" dirty="0">
                <a:solidFill>
                  <a:prstClr val="white"/>
                </a:solidFill>
                <a:latin typeface="Times New Roman" pitchFamily="18" charset="0"/>
                <a:ea typeface="Times New Roman"/>
                <a:cs typeface="Times New Roman" pitchFamily="18" charset="0"/>
              </a:rPr>
              <a:t> 	Під час руху відбувається подразнення </a:t>
            </a:r>
            <a:r>
              <a:rPr lang="uk-UA" sz="2800" dirty="0" err="1">
                <a:solidFill>
                  <a:prstClr val="white"/>
                </a:solidFill>
                <a:latin typeface="Times New Roman" pitchFamily="18" charset="0"/>
                <a:ea typeface="Times New Roman"/>
                <a:cs typeface="Times New Roman" pitchFamily="18" charset="0"/>
              </a:rPr>
              <a:t>пропріорецепторів</a:t>
            </a:r>
            <a:r>
              <a:rPr lang="uk-UA" sz="2800" dirty="0">
                <a:solidFill>
                  <a:prstClr val="white"/>
                </a:solidFill>
                <a:latin typeface="Times New Roman" pitchFamily="18" charset="0"/>
                <a:ea typeface="Times New Roman"/>
                <a:cs typeface="Times New Roman" pitchFamily="18" charset="0"/>
              </a:rPr>
              <a:t> скелетних м'язів, </a:t>
            </a:r>
            <a:r>
              <a:rPr lang="uk-UA" sz="2800" dirty="0" err="1">
                <a:solidFill>
                  <a:prstClr val="white"/>
                </a:solidFill>
                <a:latin typeface="Times New Roman" pitchFamily="18" charset="0"/>
                <a:ea typeface="Times New Roman"/>
                <a:cs typeface="Times New Roman" pitchFamily="18" charset="0"/>
              </a:rPr>
              <a:t>інтерорецепторів</a:t>
            </a:r>
            <a:r>
              <a:rPr lang="uk-UA" sz="2800" dirty="0">
                <a:solidFill>
                  <a:prstClr val="white"/>
                </a:solidFill>
                <a:latin typeface="Times New Roman" pitchFamily="18" charset="0"/>
                <a:ea typeface="Times New Roman"/>
                <a:cs typeface="Times New Roman" pitchFamily="18" charset="0"/>
              </a:rPr>
              <a:t> внутрішніх органів і рефлекторно через ЦНС стимулюються життєві процеси в клітинах, тканинах, органах, що складають різні функціональні системи організму. </a:t>
            </a:r>
            <a:endParaRPr lang="ru-RU" sz="1600" dirty="0">
              <a:solidFill>
                <a:prstClr val="white"/>
              </a:solidFill>
              <a:ea typeface="Calibri"/>
              <a:cs typeface="Times New Roman"/>
            </a:endParaRPr>
          </a:p>
        </p:txBody>
      </p:sp>
    </p:spTree>
    <p:extLst>
      <p:ext uri="{BB962C8B-B14F-4D97-AF65-F5344CB8AC3E}">
        <p14:creationId xmlns:p14="http://schemas.microsoft.com/office/powerpoint/2010/main" val="304083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76673"/>
            <a:ext cx="7848872" cy="4764381"/>
          </a:xfrm>
          <a:prstGeom prst="rect">
            <a:avLst/>
          </a:prstGeom>
        </p:spPr>
        <p:txBody>
          <a:bodyPr wrap="square">
            <a:spAutoFit/>
          </a:bodyPr>
          <a:lstStyle/>
          <a:p>
            <a:pPr>
              <a:lnSpc>
                <a:spcPct val="115000"/>
              </a:lnSpc>
            </a:pPr>
            <a:r>
              <a:rPr lang="uk-UA" sz="2400" dirty="0">
                <a:solidFill>
                  <a:prstClr val="white"/>
                </a:solidFill>
                <a:latin typeface="Times New Roman"/>
                <a:ea typeface="Times New Roman"/>
                <a:cs typeface="Times New Roman"/>
              </a:rPr>
              <a:t>	Підвищується обмін речовин і як наслідок - кисневий запит. В залежності від інтенсивності та обсягу рухів споживання кисню зростає від 250-300 </a:t>
            </a:r>
            <a:r>
              <a:rPr lang="uk-UA" sz="2400" dirty="0" err="1">
                <a:solidFill>
                  <a:prstClr val="white"/>
                </a:solidFill>
                <a:latin typeface="Times New Roman"/>
                <a:ea typeface="Times New Roman"/>
                <a:cs typeface="Times New Roman"/>
              </a:rPr>
              <a:t>мл</a:t>
            </a:r>
            <a:r>
              <a:rPr lang="uk-UA" sz="2400" dirty="0">
                <a:solidFill>
                  <a:prstClr val="white"/>
                </a:solidFill>
                <a:latin typeface="Times New Roman"/>
                <a:ea typeface="Times New Roman"/>
                <a:cs typeface="Times New Roman"/>
              </a:rPr>
              <a:t>/</a:t>
            </a:r>
            <a:r>
              <a:rPr lang="uk-UA" sz="2400" dirty="0" err="1">
                <a:solidFill>
                  <a:prstClr val="white"/>
                </a:solidFill>
                <a:latin typeface="Times New Roman"/>
                <a:ea typeface="Times New Roman"/>
                <a:cs typeface="Times New Roman"/>
              </a:rPr>
              <a:t>хв</a:t>
            </a:r>
            <a:r>
              <a:rPr lang="uk-UA" sz="2400" dirty="0">
                <a:solidFill>
                  <a:prstClr val="white"/>
                </a:solidFill>
                <a:latin typeface="Times New Roman"/>
                <a:ea typeface="Times New Roman"/>
                <a:cs typeface="Times New Roman"/>
              </a:rPr>
              <a:t> (спокій) до 5-6 л/</a:t>
            </a:r>
            <a:r>
              <a:rPr lang="uk-UA" sz="2400" dirty="0" err="1">
                <a:solidFill>
                  <a:prstClr val="white"/>
                </a:solidFill>
                <a:latin typeface="Times New Roman"/>
                <a:ea typeface="Times New Roman"/>
                <a:cs typeface="Times New Roman"/>
              </a:rPr>
              <a:t>хв</a:t>
            </a:r>
            <a:r>
              <a:rPr lang="uk-UA" sz="2400" dirty="0">
                <a:solidFill>
                  <a:prstClr val="white"/>
                </a:solidFill>
                <a:latin typeface="Times New Roman"/>
                <a:ea typeface="Times New Roman"/>
                <a:cs typeface="Times New Roman"/>
              </a:rPr>
              <a:t> і в рідкісних випадках до 7,2-7,5 л/хв.  	Посилюються обмінні речовини в клітинах, що призводить до відновлення клітин і зростання їх біоенергетичного потенціалу. </a:t>
            </a:r>
          </a:p>
          <a:p>
            <a:pPr>
              <a:lnSpc>
                <a:spcPct val="115000"/>
              </a:lnSpc>
            </a:pPr>
            <a:r>
              <a:rPr lang="uk-UA" sz="2400" dirty="0">
                <a:solidFill>
                  <a:prstClr val="white"/>
                </a:solidFill>
                <a:latin typeface="Times New Roman"/>
                <a:ea typeface="Times New Roman"/>
                <a:cs typeface="Times New Roman"/>
              </a:rPr>
              <a:t>	Павлов І. П. вказував, що для збереження життєдіяльності кожна клітина має інтенсивно функціонувати, так як при цьому відбувається більш повноцінне відновлення її вихідних ресурсів.</a:t>
            </a:r>
            <a:endParaRPr lang="uk-UA" sz="2400" dirty="0">
              <a:solidFill>
                <a:prstClr val="white"/>
              </a:solidFill>
              <a:ea typeface="Calibri"/>
              <a:cs typeface="Times New Roman"/>
            </a:endParaRPr>
          </a:p>
        </p:txBody>
      </p:sp>
    </p:spTree>
    <p:extLst>
      <p:ext uri="{BB962C8B-B14F-4D97-AF65-F5344CB8AC3E}">
        <p14:creationId xmlns:p14="http://schemas.microsoft.com/office/powerpoint/2010/main" val="1656460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3"/>
            <a:ext cx="8208912" cy="5681555"/>
          </a:xfrm>
          <a:prstGeom prst="rect">
            <a:avLst/>
          </a:prstGeom>
        </p:spPr>
        <p:txBody>
          <a:bodyPr wrap="square">
            <a:spAutoFit/>
          </a:bodyPr>
          <a:lstStyle/>
          <a:p>
            <a:pPr fontAlgn="base">
              <a:spcBef>
                <a:spcPct val="20000"/>
              </a:spcBef>
              <a:spcAft>
                <a:spcPct val="0"/>
              </a:spcAft>
            </a:pPr>
            <a:r>
              <a:rPr lang="uk-UA" sz="2400" b="1" dirty="0">
                <a:solidFill>
                  <a:prstClr val="white"/>
                </a:solidFill>
                <a:latin typeface="Times New Roman" pitchFamily="18" charset="0"/>
                <a:cs typeface="Times New Roman" pitchFamily="18" charset="0"/>
              </a:rPr>
              <a:t>	</a:t>
            </a:r>
            <a:r>
              <a:rPr lang="uk-UA" sz="3200" b="1" u="sng" dirty="0" err="1">
                <a:solidFill>
                  <a:prstClr val="white"/>
                </a:solidFill>
                <a:latin typeface="Times New Roman" pitchFamily="18" charset="0"/>
                <a:cs typeface="Times New Roman" pitchFamily="18" charset="0"/>
              </a:rPr>
              <a:t>Кінезифілія</a:t>
            </a:r>
            <a:r>
              <a:rPr lang="uk-UA" sz="2400" b="1" u="sng" dirty="0">
                <a:solidFill>
                  <a:prstClr val="white"/>
                </a:solidFill>
                <a:latin typeface="Times New Roman" pitchFamily="18" charset="0"/>
                <a:cs typeface="Times New Roman" pitchFamily="18" charset="0"/>
              </a:rPr>
              <a:t> </a:t>
            </a:r>
            <a:r>
              <a:rPr lang="uk-UA" sz="2400" dirty="0">
                <a:solidFill>
                  <a:prstClr val="white"/>
                </a:solidFill>
                <a:latin typeface="Times New Roman" pitchFamily="18" charset="0"/>
                <a:cs typeface="Times New Roman" pitchFamily="18" charset="0"/>
              </a:rPr>
              <a:t>- біологічна потреба організму людини, котра віді­грає важливу роль у її життєдіяльності та знаходиться у нерозривному зв'язку з активною м'язовою діяльністю, що сприяє адаптації до навколишнього середовища.</a:t>
            </a:r>
          </a:p>
          <a:p>
            <a:pPr fontAlgn="base">
              <a:spcBef>
                <a:spcPct val="20000"/>
              </a:spcBef>
              <a:spcAft>
                <a:spcPct val="0"/>
              </a:spcAft>
            </a:pPr>
            <a:endParaRPr lang="uk-UA" sz="2400" dirty="0">
              <a:solidFill>
                <a:prstClr val="white"/>
              </a:solidFill>
              <a:latin typeface="Times New Roman" pitchFamily="18" charset="0"/>
              <a:cs typeface="Times New Roman" pitchFamily="18" charset="0"/>
            </a:endParaRPr>
          </a:p>
          <a:p>
            <a:pPr fontAlgn="base">
              <a:spcBef>
                <a:spcPct val="20000"/>
              </a:spcBef>
              <a:spcAft>
                <a:spcPct val="0"/>
              </a:spcAft>
            </a:pPr>
            <a:r>
              <a:rPr lang="uk-UA" sz="2400" dirty="0">
                <a:solidFill>
                  <a:prstClr val="white"/>
                </a:solidFill>
                <a:latin typeface="Times New Roman" pitchFamily="18" charset="0"/>
                <a:cs typeface="Times New Roman" pitchFamily="18" charset="0"/>
              </a:rPr>
              <a:t>	Потреба в русі – одна з </a:t>
            </a:r>
            <a:r>
              <a:rPr lang="uk-UA" sz="2400" dirty="0" err="1">
                <a:solidFill>
                  <a:prstClr val="white"/>
                </a:solidFill>
                <a:latin typeface="Times New Roman" pitchFamily="18" charset="0"/>
                <a:cs typeface="Times New Roman" pitchFamily="18" charset="0"/>
              </a:rPr>
              <a:t>загальнобіологічних</a:t>
            </a:r>
            <a:r>
              <a:rPr lang="uk-UA" sz="2400" dirty="0">
                <a:solidFill>
                  <a:prstClr val="white"/>
                </a:solidFill>
                <a:latin typeface="Times New Roman" pitchFamily="18" charset="0"/>
                <a:cs typeface="Times New Roman" pitchFamily="18" charset="0"/>
              </a:rPr>
              <a:t> особливостей організму, яка відіграє важливу роль у його життєдіяльності. </a:t>
            </a:r>
          </a:p>
          <a:p>
            <a:pPr fontAlgn="base">
              <a:spcBef>
                <a:spcPct val="20000"/>
              </a:spcBef>
              <a:spcAft>
                <a:spcPct val="0"/>
              </a:spcAft>
            </a:pPr>
            <a:r>
              <a:rPr lang="uk-UA" sz="2400" dirty="0">
                <a:solidFill>
                  <a:prstClr val="white"/>
                </a:solidFill>
                <a:latin typeface="Times New Roman" pitchFamily="18" charset="0"/>
                <a:cs typeface="Times New Roman" pitchFamily="18" charset="0"/>
              </a:rPr>
              <a:t>	Формування людини на всіх етапах еволюційного процесу відбувалося в нерозривному зв’язку з активною м’язовою діяльністю. </a:t>
            </a:r>
          </a:p>
          <a:p>
            <a:pPr fontAlgn="base">
              <a:spcBef>
                <a:spcPct val="20000"/>
              </a:spcBef>
              <a:spcAft>
                <a:spcPct val="0"/>
              </a:spcAft>
            </a:pPr>
            <a:r>
              <a:rPr lang="uk-UA" sz="2400" dirty="0">
                <a:solidFill>
                  <a:prstClr val="white"/>
                </a:solidFill>
                <a:latin typeface="Times New Roman" pitchFamily="18" charset="0"/>
                <a:cs typeface="Times New Roman" pitchFamily="18" charset="0"/>
              </a:rPr>
              <a:t>	Зв’язок оздоровчої фізичної культури зі станом здоров’я людини незаперечний.</a:t>
            </a:r>
          </a:p>
        </p:txBody>
      </p:sp>
    </p:spTree>
    <p:extLst>
      <p:ext uri="{BB962C8B-B14F-4D97-AF65-F5344CB8AC3E}">
        <p14:creationId xmlns:p14="http://schemas.microsoft.com/office/powerpoint/2010/main" val="1999786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712968" cy="6444841"/>
          </a:xfrm>
          <a:prstGeom prst="rect">
            <a:avLst/>
          </a:prstGeom>
        </p:spPr>
        <p:txBody>
          <a:bodyPr wrap="square">
            <a:spAutoFit/>
          </a:bodyPr>
          <a:lstStyle/>
          <a:p>
            <a:pPr algn="ctr" fontAlgn="base">
              <a:spcBef>
                <a:spcPct val="20000"/>
              </a:spcBef>
              <a:spcAft>
                <a:spcPct val="0"/>
              </a:spcAft>
            </a:pPr>
            <a:r>
              <a:rPr lang="ru-RU" sz="2400" dirty="0">
                <a:solidFill>
                  <a:prstClr val="white"/>
                </a:solidFill>
                <a:latin typeface="Times New Roman" pitchFamily="18" charset="0"/>
                <a:cs typeface="Times New Roman" pitchFamily="18" charset="0"/>
              </a:rPr>
              <a:t>	</a:t>
            </a:r>
            <a:r>
              <a:rPr lang="uk-UA" sz="2400" b="1" dirty="0">
                <a:solidFill>
                  <a:prstClr val="white"/>
                </a:solidFill>
                <a:latin typeface="Times New Roman" pitchFamily="18" charset="0"/>
                <a:cs typeface="Times New Roman" pitchFamily="18" charset="0"/>
              </a:rPr>
              <a:t>Фізична активність тісно пов’язана з трьома аспектами здоров’я: </a:t>
            </a:r>
          </a:p>
          <a:p>
            <a:pPr marL="342900" indent="-342900" fontAlgn="base">
              <a:spcBef>
                <a:spcPct val="20000"/>
              </a:spcBef>
              <a:spcAft>
                <a:spcPct val="0"/>
              </a:spcAft>
              <a:buFont typeface="Wingdings" pitchFamily="2" charset="2"/>
              <a:buChar char="q"/>
            </a:pPr>
            <a:r>
              <a:rPr lang="uk-UA" sz="2400" dirty="0">
                <a:solidFill>
                  <a:prstClr val="white"/>
                </a:solidFill>
                <a:latin typeface="Times New Roman" pitchFamily="18" charset="0"/>
                <a:cs typeface="Times New Roman" pitchFamily="18" charset="0"/>
              </a:rPr>
              <a:t>фізичним, </a:t>
            </a:r>
          </a:p>
          <a:p>
            <a:pPr marL="342900" indent="-342900" fontAlgn="base">
              <a:spcBef>
                <a:spcPct val="20000"/>
              </a:spcBef>
              <a:spcAft>
                <a:spcPct val="0"/>
              </a:spcAft>
              <a:buFont typeface="Wingdings" pitchFamily="2" charset="2"/>
              <a:buChar char="q"/>
            </a:pPr>
            <a:r>
              <a:rPr lang="uk-UA" sz="2400" dirty="0">
                <a:solidFill>
                  <a:prstClr val="white"/>
                </a:solidFill>
                <a:latin typeface="Times New Roman" pitchFamily="18" charset="0"/>
                <a:cs typeface="Times New Roman" pitchFamily="18" charset="0"/>
              </a:rPr>
              <a:t>психічним,</a:t>
            </a:r>
          </a:p>
          <a:p>
            <a:pPr marL="342900" indent="-342900" fontAlgn="base">
              <a:spcBef>
                <a:spcPct val="20000"/>
              </a:spcBef>
              <a:spcAft>
                <a:spcPct val="0"/>
              </a:spcAft>
              <a:buFont typeface="Wingdings" pitchFamily="2" charset="2"/>
              <a:buChar char="q"/>
            </a:pPr>
            <a:r>
              <a:rPr lang="uk-UA" sz="2400" dirty="0">
                <a:solidFill>
                  <a:prstClr val="white"/>
                </a:solidFill>
                <a:latin typeface="Times New Roman" pitchFamily="18" charset="0"/>
                <a:cs typeface="Times New Roman" pitchFamily="18" charset="0"/>
              </a:rPr>
              <a:t>соціальним </a:t>
            </a:r>
          </a:p>
          <a:p>
            <a:pPr fontAlgn="base">
              <a:spcBef>
                <a:spcPct val="20000"/>
              </a:spcBef>
              <a:spcAft>
                <a:spcPct val="0"/>
              </a:spcAft>
            </a:pPr>
            <a:r>
              <a:rPr lang="ru-RU" sz="2400" dirty="0">
                <a:solidFill>
                  <a:prstClr val="white"/>
                </a:solidFill>
                <a:latin typeface="Times New Roman" pitchFamily="18" charset="0"/>
                <a:cs typeface="Times New Roman" pitchFamily="18" charset="0"/>
              </a:rPr>
              <a:t>	</a:t>
            </a:r>
            <a:r>
              <a:rPr lang="uk-UA" sz="2400" dirty="0">
                <a:solidFill>
                  <a:prstClr val="white"/>
                </a:solidFill>
                <a:latin typeface="Times New Roman" pitchFamily="18" charset="0"/>
                <a:cs typeface="Times New Roman" pitchFamily="18" charset="0"/>
              </a:rPr>
              <a:t>Протягом життя людини рухова активність відіграє різну роль. </a:t>
            </a:r>
          </a:p>
          <a:p>
            <a:pPr fontAlgn="base">
              <a:spcBef>
                <a:spcPct val="20000"/>
              </a:spcBef>
              <a:spcAft>
                <a:spcPct val="0"/>
              </a:spcAft>
            </a:pPr>
            <a:r>
              <a:rPr lang="uk-UA" sz="2400" dirty="0">
                <a:solidFill>
                  <a:prstClr val="white"/>
                </a:solidFill>
                <a:latin typeface="Times New Roman" pitchFamily="18" charset="0"/>
                <a:cs typeface="Times New Roman" pitchFamily="18" charset="0"/>
              </a:rPr>
              <a:t>	</a:t>
            </a:r>
            <a:r>
              <a:rPr lang="uk-UA" sz="2400" b="1" u="sng" dirty="0">
                <a:solidFill>
                  <a:prstClr val="white"/>
                </a:solidFill>
                <a:latin typeface="Times New Roman" pitchFamily="18" charset="0"/>
                <a:cs typeface="Times New Roman" pitchFamily="18" charset="0"/>
              </a:rPr>
              <a:t>У дитячому віці </a:t>
            </a:r>
            <a:r>
              <a:rPr lang="uk-UA" sz="2400" dirty="0">
                <a:solidFill>
                  <a:prstClr val="white"/>
                </a:solidFill>
                <a:latin typeface="Times New Roman" pitchFamily="18" charset="0"/>
                <a:cs typeface="Times New Roman" pitchFamily="18" charset="0"/>
              </a:rPr>
              <a:t>вона визначає нормальний ріст і розвиток організму, найповнішу реалізацію генетичного потенціалу, підвищує опір до захворювань. Саме у період росту організм найбільш чутливий до впливу різних несприятливих факторів середовища, в тому  числі й до обмеження рухової активності.</a:t>
            </a:r>
          </a:p>
          <a:p>
            <a:pPr fontAlgn="base">
              <a:spcBef>
                <a:spcPct val="20000"/>
              </a:spcBef>
              <a:spcAft>
                <a:spcPct val="0"/>
              </a:spcAft>
            </a:pPr>
            <a:r>
              <a:rPr lang="uk-UA" sz="2400" dirty="0">
                <a:solidFill>
                  <a:prstClr val="white"/>
                </a:solidFill>
                <a:latin typeface="Times New Roman" pitchFamily="18" charset="0"/>
                <a:cs typeface="Times New Roman" pitchFamily="18" charset="0"/>
              </a:rPr>
              <a:t>	</a:t>
            </a:r>
            <a:r>
              <a:rPr lang="uk-UA" sz="2400" b="1" u="sng" dirty="0">
                <a:solidFill>
                  <a:prstClr val="white"/>
                </a:solidFill>
                <a:latin typeface="Times New Roman" pitchFamily="18" charset="0"/>
                <a:cs typeface="Times New Roman" pitchFamily="18" charset="0"/>
              </a:rPr>
              <a:t>У дорослих людей </a:t>
            </a:r>
            <a:r>
              <a:rPr lang="uk-UA" sz="2400" dirty="0">
                <a:solidFill>
                  <a:prstClr val="white"/>
                </a:solidFill>
                <a:latin typeface="Times New Roman" pitchFamily="18" charset="0"/>
                <a:cs typeface="Times New Roman" pitchFamily="18" charset="0"/>
              </a:rPr>
              <a:t>фізична активність протягом життя сприяє нормальному функціональному стану та працездатності організму.</a:t>
            </a:r>
          </a:p>
        </p:txBody>
      </p:sp>
    </p:spTree>
    <p:extLst>
      <p:ext uri="{BB962C8B-B14F-4D97-AF65-F5344CB8AC3E}">
        <p14:creationId xmlns:p14="http://schemas.microsoft.com/office/powerpoint/2010/main" val="2164354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92696"/>
            <a:ext cx="7776864" cy="4524315"/>
          </a:xfrm>
          <a:prstGeom prst="rect">
            <a:avLst/>
          </a:prstGeom>
        </p:spPr>
        <p:txBody>
          <a:bodyPr wrap="square">
            <a:spAutoFit/>
          </a:bodyPr>
          <a:lstStyle/>
          <a:p>
            <a:r>
              <a:rPr lang="uk-UA" sz="2400" dirty="0">
                <a:solidFill>
                  <a:prstClr val="white"/>
                </a:solidFill>
                <a:latin typeface="Times New Roman" pitchFamily="18" charset="0"/>
                <a:cs typeface="Times New Roman" pitchFamily="18" charset="0"/>
              </a:rPr>
              <a:t>	Рівень рухової активності й потреба організму в ній індивідуальні і залежать від  багатьох фізіологічних, соціально-економічних і культурних чинників: </a:t>
            </a:r>
          </a:p>
          <a:p>
            <a:endParaRPr lang="uk-UA" sz="2400" dirty="0">
              <a:solidFill>
                <a:prstClr val="white"/>
              </a:solidFill>
              <a:latin typeface="Times New Roman" pitchFamily="18" charset="0"/>
              <a:cs typeface="Times New Roman" pitchFamily="18" charset="0"/>
            </a:endParaRPr>
          </a:p>
          <a:p>
            <a:pPr marL="342900" indent="-342900">
              <a:buFont typeface="Wingdings" pitchFamily="2" charset="2"/>
              <a:buChar char="q"/>
            </a:pPr>
            <a:r>
              <a:rPr lang="uk-UA" sz="2400" dirty="0">
                <a:solidFill>
                  <a:prstClr val="white"/>
                </a:solidFill>
                <a:latin typeface="Times New Roman" pitchFamily="18" charset="0"/>
                <a:cs typeface="Times New Roman" pitchFamily="18" charset="0"/>
              </a:rPr>
              <a:t>віку, </a:t>
            </a:r>
          </a:p>
          <a:p>
            <a:pPr marL="342900" indent="-342900">
              <a:buFont typeface="Wingdings" pitchFamily="2" charset="2"/>
              <a:buChar char="q"/>
            </a:pPr>
            <a:r>
              <a:rPr lang="uk-UA" sz="2400" dirty="0">
                <a:solidFill>
                  <a:prstClr val="white"/>
                </a:solidFill>
                <a:latin typeface="Times New Roman" pitchFamily="18" charset="0"/>
                <a:cs typeface="Times New Roman" pitchFamily="18" charset="0"/>
              </a:rPr>
              <a:t>статі, </a:t>
            </a:r>
          </a:p>
          <a:p>
            <a:pPr marL="342900" indent="-342900">
              <a:buFont typeface="Wingdings" pitchFamily="2" charset="2"/>
              <a:buChar char="q"/>
            </a:pPr>
            <a:r>
              <a:rPr lang="uk-UA" sz="2400" dirty="0">
                <a:solidFill>
                  <a:prstClr val="white"/>
                </a:solidFill>
                <a:latin typeface="Times New Roman" pitchFamily="18" charset="0"/>
                <a:cs typeface="Times New Roman" pitchFamily="18" charset="0"/>
              </a:rPr>
              <a:t>типу конституції, </a:t>
            </a:r>
          </a:p>
          <a:p>
            <a:pPr marL="342900" indent="-342900">
              <a:buFont typeface="Wingdings" pitchFamily="2" charset="2"/>
              <a:buChar char="q"/>
            </a:pPr>
            <a:r>
              <a:rPr lang="uk-UA" sz="2400" dirty="0">
                <a:solidFill>
                  <a:prstClr val="white"/>
                </a:solidFill>
                <a:latin typeface="Times New Roman" pitchFamily="18" charset="0"/>
                <a:cs typeface="Times New Roman" pitchFamily="18" charset="0"/>
              </a:rPr>
              <a:t>рівня фізичної підготовленості, </a:t>
            </a:r>
          </a:p>
          <a:p>
            <a:pPr marL="342900" indent="-342900">
              <a:buFont typeface="Wingdings" pitchFamily="2" charset="2"/>
              <a:buChar char="q"/>
            </a:pPr>
            <a:r>
              <a:rPr lang="uk-UA" sz="2400" dirty="0">
                <a:solidFill>
                  <a:prstClr val="white"/>
                </a:solidFill>
                <a:latin typeface="Times New Roman" pitchFamily="18" charset="0"/>
                <a:cs typeface="Times New Roman" pitchFamily="18" charset="0"/>
              </a:rPr>
              <a:t>способу життя, </a:t>
            </a:r>
          </a:p>
          <a:p>
            <a:pPr marL="342900" indent="-342900">
              <a:buFont typeface="Wingdings" pitchFamily="2" charset="2"/>
              <a:buChar char="q"/>
            </a:pPr>
            <a:r>
              <a:rPr lang="uk-UA" sz="2400" dirty="0">
                <a:solidFill>
                  <a:prstClr val="white"/>
                </a:solidFill>
                <a:latin typeface="Times New Roman" pitchFamily="18" charset="0"/>
                <a:cs typeface="Times New Roman" pitchFamily="18" charset="0"/>
              </a:rPr>
              <a:t>умов праці та побуту, </a:t>
            </a:r>
          </a:p>
          <a:p>
            <a:pPr marL="342900" indent="-342900">
              <a:buFont typeface="Wingdings" pitchFamily="2" charset="2"/>
              <a:buChar char="q"/>
            </a:pPr>
            <a:r>
              <a:rPr lang="uk-UA" sz="2400" dirty="0">
                <a:solidFill>
                  <a:prstClr val="white"/>
                </a:solidFill>
                <a:latin typeface="Times New Roman" pitchFamily="18" charset="0"/>
                <a:cs typeface="Times New Roman" pitchFamily="18" charset="0"/>
              </a:rPr>
              <a:t>географічних і кліматичних умов, </a:t>
            </a:r>
          </a:p>
          <a:p>
            <a:pPr marL="342900" indent="-342900">
              <a:buFont typeface="Wingdings" pitchFamily="2" charset="2"/>
              <a:buChar char="q"/>
            </a:pPr>
            <a:r>
              <a:rPr lang="uk-UA" sz="2400" dirty="0">
                <a:solidFill>
                  <a:prstClr val="white"/>
                </a:solidFill>
                <a:latin typeface="Times New Roman" pitchFamily="18" charset="0"/>
                <a:cs typeface="Times New Roman" pitchFamily="18" charset="0"/>
              </a:rPr>
              <a:t>тощо. </a:t>
            </a:r>
          </a:p>
        </p:txBody>
      </p:sp>
    </p:spTree>
    <p:extLst>
      <p:ext uri="{BB962C8B-B14F-4D97-AF65-F5344CB8AC3E}">
        <p14:creationId xmlns:p14="http://schemas.microsoft.com/office/powerpoint/2010/main" val="15967558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Облака">
  <a:themeElements>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Облака">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000FF"/>
            </a:gs>
            <a:gs pos="100000">
              <a:srgbClr val="0000FF">
                <a:gamma/>
                <a:shade val="60784"/>
                <a:invGamma/>
              </a:srgbClr>
            </a:gs>
          </a:gsLst>
          <a:lin ang="5400000" scaled="1"/>
        </a:gra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Tx/>
          <a:buFont typeface="Wingdings" pitchFamily="2" charset="2"/>
          <a:buChar char="Ø"/>
          <a:tabLst/>
          <a:defRPr kumimoji="0" lang="en-US" sz="24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rgbClr val="0000FF"/>
            </a:gs>
            <a:gs pos="100000">
              <a:srgbClr val="0000FF">
                <a:gamma/>
                <a:shade val="60784"/>
                <a:invGamma/>
              </a:srgbClr>
            </a:gs>
          </a:gsLst>
          <a:lin ang="5400000" scaled="1"/>
        </a:gra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Tx/>
          <a:buFont typeface="Wingdings" pitchFamily="2" charset="2"/>
          <a:buChar char="Ø"/>
          <a:tabLst/>
          <a:defRPr kumimoji="0" lang="en-US" sz="2400" b="1" i="1" u="none" strike="noStrike" cap="none" normalizeH="0" baseline="0" smtClean="0">
            <a:ln>
              <a:noFill/>
            </a:ln>
            <a:solidFill>
              <a:schemeClr val="tx1"/>
            </a:solidFill>
            <a:effectLst/>
            <a:latin typeface="Arial" charset="0"/>
          </a:defRPr>
        </a:defPPr>
      </a:lstStyle>
    </a:lnDef>
  </a:objectDefaults>
  <a:extraClrSchemeLst>
    <a:extraClrScheme>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Облака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Облака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Облака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Облака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Облака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1695</Words>
  <Application>Microsoft Macintosh PowerPoint</Application>
  <PresentationFormat>Экран (4:3)</PresentationFormat>
  <Paragraphs>158</Paragraphs>
  <Slides>25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20</vt:i4>
      </vt:variant>
      <vt:variant>
        <vt:lpstr>Заголовки слайдов</vt:lpstr>
      </vt:variant>
      <vt:variant>
        <vt:i4>25</vt:i4>
      </vt:variant>
    </vt:vector>
  </HeadingPairs>
  <TitlesOfParts>
    <vt:vector size="49" baseType="lpstr">
      <vt:lpstr>Arial</vt:lpstr>
      <vt:lpstr>Calibri</vt:lpstr>
      <vt:lpstr>Times New Roman</vt:lpstr>
      <vt:lpstr>Wingdings</vt:lpstr>
      <vt:lpstr>Тема Office</vt:lpstr>
      <vt:lpstr>1_Тема Office</vt:lpstr>
      <vt:lpstr>2_Тема Office</vt:lpstr>
      <vt:lpstr>3_Тема Office</vt:lpstr>
      <vt:lpstr>4_Тема Office</vt:lpstr>
      <vt:lpstr>5_Тема Office</vt:lpstr>
      <vt:lpstr>6_Тема Office</vt:lpstr>
      <vt:lpstr>7_Тема Office</vt:lpstr>
      <vt:lpstr>8_Тема Office</vt:lpstr>
      <vt:lpstr>9_Тема Office</vt:lpstr>
      <vt:lpstr>10_Тема Office</vt:lpstr>
      <vt:lpstr>Облака</vt:lpstr>
      <vt:lpstr>11_Тема Office</vt:lpstr>
      <vt:lpstr>12_Тема Office</vt:lpstr>
      <vt:lpstr>13_Тема Office</vt:lpstr>
      <vt:lpstr>14_Тема Office</vt:lpstr>
      <vt:lpstr>15_Тема Office</vt:lpstr>
      <vt:lpstr>16_Тема Office</vt:lpstr>
      <vt:lpstr>17_Тема Office</vt:lpstr>
      <vt:lpstr>18_Тема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залежності від ступеня впливу физичних навантажень на організм людини розрізняють  4 види рухової активності: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Elena</dc:creator>
  <cp:lastModifiedBy>Microsoft Office User</cp:lastModifiedBy>
  <cp:revision>13</cp:revision>
  <dcterms:created xsi:type="dcterms:W3CDTF">2016-03-22T18:44:21Z</dcterms:created>
  <dcterms:modified xsi:type="dcterms:W3CDTF">2023-04-02T12:45:53Z</dcterms:modified>
</cp:coreProperties>
</file>