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3295" y="2033270"/>
            <a:ext cx="467740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2D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630" y="713740"/>
            <a:ext cx="3779520" cy="532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30" y="928369"/>
            <a:ext cx="3060699" cy="26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7970" y="1177290"/>
            <a:ext cx="4123054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Зафіксуйте </a:t>
            </a:r>
            <a:r>
              <a:rPr sz="1800" spc="-75" dirty="0">
                <a:latin typeface="Arial"/>
                <a:cs typeface="Arial"/>
              </a:rPr>
              <a:t>валик </a:t>
            </a:r>
            <a:r>
              <a:rPr sz="1800" spc="-70" dirty="0">
                <a:latin typeface="Arial"/>
                <a:cs typeface="Arial"/>
              </a:rPr>
              <a:t>(бинт, </a:t>
            </a:r>
            <a:r>
              <a:rPr sz="1800" spc="-80" dirty="0">
                <a:latin typeface="Arial"/>
                <a:cs typeface="Arial"/>
              </a:rPr>
              <a:t>перев‘язувальний  </a:t>
            </a:r>
            <a:r>
              <a:rPr sz="1800" spc="-70" dirty="0">
                <a:latin typeface="Arial"/>
                <a:cs typeface="Arial"/>
              </a:rPr>
              <a:t>пакет, </a:t>
            </a:r>
            <a:r>
              <a:rPr sz="1800" spc="-95" dirty="0">
                <a:latin typeface="Arial"/>
                <a:cs typeface="Arial"/>
              </a:rPr>
              <a:t>або </a:t>
            </a:r>
            <a:r>
              <a:rPr sz="1800" spc="-90" dirty="0">
                <a:latin typeface="Arial"/>
                <a:cs typeface="Arial"/>
              </a:rPr>
              <a:t>ватно-марлеву </a:t>
            </a:r>
            <a:r>
              <a:rPr sz="1800" spc="-70" dirty="0">
                <a:latin typeface="Arial"/>
                <a:cs typeface="Arial"/>
              </a:rPr>
              <a:t>подушечку)  </a:t>
            </a:r>
            <a:r>
              <a:rPr sz="1800" spc="-55" dirty="0">
                <a:latin typeface="Arial"/>
                <a:cs typeface="Arial"/>
              </a:rPr>
              <a:t>джгутом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50" dirty="0">
                <a:latin typeface="Arial"/>
                <a:cs typeface="Arial"/>
              </a:rPr>
              <a:t>іншим </a:t>
            </a:r>
            <a:r>
              <a:rPr sz="1800" spc="-65" dirty="0">
                <a:latin typeface="Arial"/>
                <a:cs typeface="Arial"/>
              </a:rPr>
              <a:t>бинтом. </a:t>
            </a:r>
            <a:r>
              <a:rPr sz="1800" spc="-60" dirty="0">
                <a:latin typeface="Arial"/>
                <a:cs typeface="Arial"/>
              </a:rPr>
              <a:t>Джгут </a:t>
            </a:r>
            <a:r>
              <a:rPr sz="1800" spc="-80" dirty="0">
                <a:latin typeface="Arial"/>
                <a:cs typeface="Arial"/>
              </a:rPr>
              <a:t>слід  </a:t>
            </a:r>
            <a:r>
              <a:rPr sz="1800" spc="-85" dirty="0">
                <a:latin typeface="Arial"/>
                <a:cs typeface="Arial"/>
              </a:rPr>
              <a:t>провести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65" dirty="0">
                <a:latin typeface="Arial"/>
                <a:cs typeface="Arial"/>
              </a:rPr>
              <a:t>протилежною </a:t>
            </a:r>
            <a:r>
              <a:rPr sz="1800" spc="-45" dirty="0">
                <a:latin typeface="Arial"/>
                <a:cs typeface="Arial"/>
              </a:rPr>
              <a:t>рукою, </a:t>
            </a:r>
            <a:r>
              <a:rPr sz="1800" spc="-50" dirty="0">
                <a:latin typeface="Arial"/>
                <a:cs typeface="Arial"/>
              </a:rPr>
              <a:t>при  </a:t>
            </a:r>
            <a:r>
              <a:rPr sz="1800" spc="-70" dirty="0">
                <a:latin typeface="Arial"/>
                <a:cs typeface="Arial"/>
              </a:rPr>
              <a:t>цьому </a:t>
            </a:r>
            <a:r>
              <a:rPr sz="1800" spc="-50" dirty="0">
                <a:latin typeface="Arial"/>
                <a:cs typeface="Arial"/>
              </a:rPr>
              <a:t>руку </a:t>
            </a:r>
            <a:r>
              <a:rPr sz="1800" spc="-45" dirty="0">
                <a:latin typeface="Arial"/>
                <a:cs typeface="Arial"/>
              </a:rPr>
              <a:t>при </a:t>
            </a:r>
            <a:r>
              <a:rPr sz="1800" spc="-65" dirty="0">
                <a:latin typeface="Arial"/>
                <a:cs typeface="Arial"/>
              </a:rPr>
              <a:t>можливості </a:t>
            </a:r>
            <a:r>
              <a:rPr sz="1800" spc="-80" dirty="0">
                <a:latin typeface="Arial"/>
                <a:cs typeface="Arial"/>
              </a:rPr>
              <a:t>слід </a:t>
            </a:r>
            <a:r>
              <a:rPr sz="1800" spc="-60" dirty="0">
                <a:latin typeface="Arial"/>
                <a:cs typeface="Arial"/>
              </a:rPr>
              <a:t>підняти  </a:t>
            </a:r>
            <a:r>
              <a:rPr sz="1800" spc="-50" dirty="0">
                <a:latin typeface="Arial"/>
                <a:cs typeface="Arial"/>
              </a:rPr>
              <a:t>догори </a:t>
            </a:r>
            <a:r>
              <a:rPr sz="1800" spc="-140" dirty="0">
                <a:latin typeface="Arial"/>
                <a:cs typeface="Arial"/>
              </a:rPr>
              <a:t>та </a:t>
            </a:r>
            <a:r>
              <a:rPr sz="1800" spc="-105" dirty="0">
                <a:latin typeface="Arial"/>
                <a:cs typeface="Arial"/>
              </a:rPr>
              <a:t>завести за </a:t>
            </a:r>
            <a:r>
              <a:rPr sz="1800" spc="-80" dirty="0">
                <a:latin typeface="Arial"/>
                <a:cs typeface="Arial"/>
              </a:rPr>
              <a:t>голову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пораненого.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7370" y="3072129"/>
            <a:ext cx="3060700" cy="260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6219" y="5320029"/>
            <a:ext cx="2582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8298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latin typeface="Trebuchet MS"/>
                <a:cs typeface="Trebuchet MS"/>
              </a:rPr>
              <a:t>крок </a:t>
            </a:r>
            <a:r>
              <a:rPr sz="1800" b="1" spc="-145" dirty="0">
                <a:latin typeface="Trebuchet MS"/>
                <a:cs typeface="Trebuchet MS"/>
              </a:rPr>
              <a:t>5  </a:t>
            </a:r>
            <a:r>
              <a:rPr sz="1800" b="1" spc="-110" dirty="0">
                <a:latin typeface="Trebuchet MS"/>
                <a:cs typeface="Trebuchet MS"/>
              </a:rPr>
              <a:t>Переведіть </a:t>
            </a:r>
            <a:r>
              <a:rPr sz="1800" b="1" spc="-95" dirty="0">
                <a:latin typeface="Trebuchet MS"/>
                <a:cs typeface="Trebuchet MS"/>
              </a:rPr>
              <a:t>пораненого в  положення </a:t>
            </a:r>
            <a:r>
              <a:rPr sz="1800" b="1" spc="-85" dirty="0">
                <a:latin typeface="Trebuchet MS"/>
                <a:cs typeface="Trebuchet MS"/>
              </a:rPr>
              <a:t>на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животі.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330" y="1680209"/>
            <a:ext cx="719391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latin typeface="Arial"/>
                <a:cs typeface="Arial"/>
              </a:rPr>
              <a:t>Особливості:</a:t>
            </a:r>
            <a:endParaRPr sz="1800">
              <a:latin typeface="Arial"/>
              <a:cs typeface="Arial"/>
            </a:endParaRPr>
          </a:p>
          <a:p>
            <a:pPr marL="12700" marR="645795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зупинка </a:t>
            </a:r>
            <a:r>
              <a:rPr sz="1800" spc="-60" dirty="0">
                <a:latin typeface="Arial"/>
                <a:cs typeface="Arial"/>
              </a:rPr>
              <a:t>кровотечі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0" dirty="0">
                <a:latin typeface="Arial"/>
                <a:cs typeface="Arial"/>
              </a:rPr>
              <a:t>такий </a:t>
            </a:r>
            <a:r>
              <a:rPr sz="1800" spc="-80" dirty="0">
                <a:latin typeface="Arial"/>
                <a:cs typeface="Arial"/>
              </a:rPr>
              <a:t>спосіб </a:t>
            </a:r>
            <a:r>
              <a:rPr sz="1800" spc="-120" dirty="0">
                <a:latin typeface="Arial"/>
                <a:cs typeface="Arial"/>
              </a:rPr>
              <a:t>все </a:t>
            </a:r>
            <a:r>
              <a:rPr sz="1800" spc="35" dirty="0">
                <a:latin typeface="Arial"/>
                <a:cs typeface="Arial"/>
              </a:rPr>
              <a:t>ж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95" dirty="0">
                <a:latin typeface="Arial"/>
                <a:cs typeface="Arial"/>
              </a:rPr>
              <a:t>недостатньо </a:t>
            </a:r>
            <a:r>
              <a:rPr sz="1800" spc="-90" dirty="0">
                <a:latin typeface="Arial"/>
                <a:cs typeface="Arial"/>
              </a:rPr>
              <a:t>ефективною;  </a:t>
            </a:r>
            <a:r>
              <a:rPr sz="1800" spc="-45" dirty="0">
                <a:latin typeface="Arial"/>
                <a:cs typeface="Arial"/>
              </a:rPr>
              <a:t>при </a:t>
            </a:r>
            <a:r>
              <a:rPr sz="1800" spc="-95" dirty="0">
                <a:latin typeface="Arial"/>
                <a:cs typeface="Arial"/>
              </a:rPr>
              <a:t>фіксації </a:t>
            </a:r>
            <a:r>
              <a:rPr sz="1800" spc="-85" dirty="0">
                <a:latin typeface="Arial"/>
                <a:cs typeface="Arial"/>
              </a:rPr>
              <a:t>бинта </a:t>
            </a:r>
            <a:r>
              <a:rPr sz="1800" spc="-65" dirty="0">
                <a:latin typeface="Arial"/>
                <a:cs typeface="Arial"/>
              </a:rPr>
              <a:t>виникає </a:t>
            </a:r>
            <a:r>
              <a:rPr sz="1800" spc="-70" dirty="0">
                <a:latin typeface="Arial"/>
                <a:cs typeface="Arial"/>
              </a:rPr>
              <a:t>необхідність виконувати </a:t>
            </a:r>
            <a:r>
              <a:rPr sz="1800" spc="-60" dirty="0">
                <a:latin typeface="Arial"/>
                <a:cs typeface="Arial"/>
              </a:rPr>
              <a:t>додаткові </a:t>
            </a:r>
            <a:r>
              <a:rPr sz="1800" spc="-45" dirty="0">
                <a:latin typeface="Arial"/>
                <a:cs typeface="Arial"/>
              </a:rPr>
              <a:t>дії  </a:t>
            </a:r>
            <a:r>
              <a:rPr sz="1800" spc="-85" dirty="0">
                <a:latin typeface="Arial"/>
                <a:cs typeface="Arial"/>
              </a:rPr>
              <a:t>(повертання </a:t>
            </a:r>
            <a:r>
              <a:rPr sz="1800" spc="-65" dirty="0">
                <a:latin typeface="Arial"/>
                <a:cs typeface="Arial"/>
              </a:rPr>
              <a:t>пораненого), </a:t>
            </a:r>
            <a:r>
              <a:rPr sz="1800" spc="-100" dirty="0">
                <a:latin typeface="Arial"/>
                <a:cs typeface="Arial"/>
              </a:rPr>
              <a:t>що </a:t>
            </a:r>
            <a:r>
              <a:rPr sz="1800" spc="-90" dirty="0">
                <a:latin typeface="Arial"/>
                <a:cs typeface="Arial"/>
              </a:rPr>
              <a:t>збільшує </a:t>
            </a:r>
            <a:r>
              <a:rPr sz="1800" spc="-35" dirty="0">
                <a:latin typeface="Arial"/>
                <a:cs typeface="Arial"/>
              </a:rPr>
              <a:t>ризик </a:t>
            </a:r>
            <a:r>
              <a:rPr sz="1800" spc="-80" dirty="0">
                <a:latin typeface="Arial"/>
                <a:cs typeface="Arial"/>
              </a:rPr>
              <a:t>потрапити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65" dirty="0">
                <a:latin typeface="Arial"/>
                <a:cs typeface="Arial"/>
              </a:rPr>
              <a:t>вогонь  </a:t>
            </a:r>
            <a:r>
              <a:rPr sz="1800" spc="-60" dirty="0">
                <a:latin typeface="Arial"/>
                <a:cs typeface="Arial"/>
              </a:rPr>
              <a:t>противника;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зупинка </a:t>
            </a:r>
            <a:r>
              <a:rPr sz="1800" spc="-60" dirty="0">
                <a:latin typeface="Arial"/>
                <a:cs typeface="Arial"/>
              </a:rPr>
              <a:t>кровотечі </a:t>
            </a:r>
            <a:r>
              <a:rPr sz="1800" spc="-50" dirty="0">
                <a:latin typeface="Arial"/>
                <a:cs typeface="Arial"/>
              </a:rPr>
              <a:t>при </a:t>
            </a:r>
            <a:r>
              <a:rPr sz="1800" spc="-70" dirty="0">
                <a:latin typeface="Arial"/>
                <a:cs typeface="Arial"/>
              </a:rPr>
              <a:t>локалізації </a:t>
            </a:r>
            <a:r>
              <a:rPr sz="1800" spc="-65" dirty="0">
                <a:latin typeface="Arial"/>
                <a:cs typeface="Arial"/>
              </a:rPr>
              <a:t>рани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55" dirty="0">
                <a:latin typeface="Arial"/>
                <a:cs typeface="Arial"/>
              </a:rPr>
              <a:t>ділянці </a:t>
            </a:r>
            <a:r>
              <a:rPr sz="1800" spc="-90" dirty="0">
                <a:latin typeface="Arial"/>
                <a:cs typeface="Arial"/>
              </a:rPr>
              <a:t>шиї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75" dirty="0">
                <a:latin typeface="Arial"/>
                <a:cs typeface="Arial"/>
              </a:rPr>
              <a:t>оптимальною </a:t>
            </a:r>
            <a:r>
              <a:rPr sz="1800" spc="-65" dirty="0">
                <a:latin typeface="Arial"/>
                <a:cs typeface="Arial"/>
              </a:rPr>
              <a:t>з  </a:t>
            </a:r>
            <a:r>
              <a:rPr sz="1800" spc="-70" dirty="0">
                <a:latin typeface="Arial"/>
                <a:cs typeface="Arial"/>
              </a:rPr>
              <a:t>використанням </a:t>
            </a:r>
            <a:r>
              <a:rPr sz="1800" spc="-75" dirty="0">
                <a:latin typeface="Arial"/>
                <a:cs typeface="Arial"/>
              </a:rPr>
              <a:t>спеціального </a:t>
            </a:r>
            <a:r>
              <a:rPr sz="1800" spc="-85" dirty="0">
                <a:latin typeface="Arial"/>
                <a:cs typeface="Arial"/>
              </a:rPr>
              <a:t>бинта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95" dirty="0">
                <a:latin typeface="Arial"/>
                <a:cs typeface="Arial"/>
              </a:rPr>
              <a:t>засобу, </a:t>
            </a:r>
            <a:r>
              <a:rPr sz="1800" spc="-40" dirty="0">
                <a:latin typeface="Arial"/>
                <a:cs typeface="Arial"/>
              </a:rPr>
              <a:t>який </a:t>
            </a:r>
            <a:r>
              <a:rPr sz="1800" spc="-75" dirty="0">
                <a:latin typeface="Arial"/>
                <a:cs typeface="Arial"/>
              </a:rPr>
              <a:t>зупиняє кровотечу  </a:t>
            </a:r>
            <a:r>
              <a:rPr sz="1800" spc="-80" dirty="0">
                <a:latin typeface="Arial"/>
                <a:cs typeface="Arial"/>
              </a:rPr>
              <a:t>(гемостатичного </a:t>
            </a:r>
            <a:r>
              <a:rPr sz="1800" spc="-100" dirty="0">
                <a:latin typeface="Arial"/>
                <a:cs typeface="Arial"/>
              </a:rPr>
              <a:t>засобу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75" dirty="0">
                <a:latin typeface="Arial"/>
                <a:cs typeface="Arial"/>
              </a:rPr>
              <a:t>Celox©, </a:t>
            </a:r>
            <a:r>
              <a:rPr sz="1800" spc="-105" dirty="0">
                <a:latin typeface="Arial"/>
                <a:cs typeface="Arial"/>
              </a:rPr>
              <a:t>Guik </a:t>
            </a:r>
            <a:r>
              <a:rPr sz="1800" spc="-30" dirty="0">
                <a:latin typeface="Arial"/>
                <a:cs typeface="Arial"/>
              </a:rPr>
              <a:t>Clot©, </a:t>
            </a:r>
            <a:r>
              <a:rPr sz="1800" spc="-80" dirty="0">
                <a:latin typeface="Arial"/>
                <a:cs typeface="Arial"/>
              </a:rPr>
              <a:t>серветки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90" dirty="0">
                <a:latin typeface="Arial"/>
                <a:cs typeface="Arial"/>
              </a:rPr>
              <a:t>фурагіном </a:t>
            </a:r>
            <a:r>
              <a:rPr sz="1800" spc="-80" dirty="0">
                <a:latin typeface="Arial"/>
                <a:cs typeface="Arial"/>
              </a:rPr>
              <a:t>тощо);  </a:t>
            </a:r>
            <a:r>
              <a:rPr sz="1800" b="1" spc="-135" dirty="0">
                <a:latin typeface="Arial"/>
                <a:cs typeface="Arial"/>
              </a:rPr>
              <a:t>При </a:t>
            </a:r>
            <a:r>
              <a:rPr sz="1800" b="1" spc="-150" dirty="0">
                <a:latin typeface="Arial"/>
                <a:cs typeface="Arial"/>
              </a:rPr>
              <a:t>наявності </a:t>
            </a:r>
            <a:r>
              <a:rPr sz="1800" b="1" spc="-130" dirty="0">
                <a:latin typeface="Arial"/>
                <a:cs typeface="Arial"/>
              </a:rPr>
              <a:t>шолома </a:t>
            </a:r>
            <a:r>
              <a:rPr sz="1800" b="1" spc="-114" dirty="0">
                <a:latin typeface="Arial"/>
                <a:cs typeface="Arial"/>
              </a:rPr>
              <a:t>зупинку </a:t>
            </a:r>
            <a:r>
              <a:rPr sz="1800" b="1" spc="-130" dirty="0">
                <a:latin typeface="Arial"/>
                <a:cs typeface="Arial"/>
              </a:rPr>
              <a:t>кровотечі з </a:t>
            </a:r>
            <a:r>
              <a:rPr sz="1800" b="1" spc="-114" dirty="0">
                <a:latin typeface="Arial"/>
                <a:cs typeface="Arial"/>
              </a:rPr>
              <a:t>рани </a:t>
            </a:r>
            <a:r>
              <a:rPr sz="1800" b="1" spc="-150" dirty="0">
                <a:latin typeface="Arial"/>
                <a:cs typeface="Arial"/>
              </a:rPr>
              <a:t>голови </a:t>
            </a:r>
            <a:r>
              <a:rPr sz="1800" b="1" spc="-105" dirty="0">
                <a:latin typeface="Arial"/>
                <a:cs typeface="Arial"/>
              </a:rPr>
              <a:t>не </a:t>
            </a:r>
            <a:r>
              <a:rPr sz="1800" b="1" spc="-150" dirty="0">
                <a:latin typeface="Arial"/>
                <a:cs typeface="Arial"/>
              </a:rPr>
              <a:t>проводять,  </a:t>
            </a:r>
            <a:r>
              <a:rPr sz="1800" b="1" spc="-125" dirty="0">
                <a:latin typeface="Arial"/>
                <a:cs typeface="Arial"/>
              </a:rPr>
              <a:t>оскільки </a:t>
            </a:r>
            <a:r>
              <a:rPr sz="1800" b="1" spc="-120" dirty="0">
                <a:latin typeface="Arial"/>
                <a:cs typeface="Arial"/>
              </a:rPr>
              <a:t>його </a:t>
            </a:r>
            <a:r>
              <a:rPr sz="1800" b="1" spc="-155" dirty="0">
                <a:latin typeface="Arial"/>
                <a:cs typeface="Arial"/>
              </a:rPr>
              <a:t>зняття </a:t>
            </a:r>
            <a:r>
              <a:rPr sz="1800" b="1" spc="-210" dirty="0">
                <a:latin typeface="Arial"/>
                <a:cs typeface="Arial"/>
              </a:rPr>
              <a:t>є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небезпечним.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25" dirty="0">
                <a:latin typeface="Arial"/>
                <a:cs typeface="Arial"/>
              </a:rPr>
              <a:t>Ваші </a:t>
            </a:r>
            <a:r>
              <a:rPr sz="1800" spc="-45" dirty="0">
                <a:latin typeface="Arial"/>
                <a:cs typeface="Arial"/>
              </a:rPr>
              <a:t>дії </a:t>
            </a:r>
            <a:r>
              <a:rPr sz="1800" spc="-50" dirty="0">
                <a:latin typeface="Arial"/>
                <a:cs typeface="Arial"/>
              </a:rPr>
              <a:t>- </a:t>
            </a:r>
            <a:r>
              <a:rPr sz="1800" spc="-80" dirty="0">
                <a:latin typeface="Arial"/>
                <a:cs typeface="Arial"/>
              </a:rPr>
              <a:t>переведіть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положення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0" dirty="0">
                <a:latin typeface="Arial"/>
                <a:cs typeface="Arial"/>
              </a:rPr>
              <a:t>животі </a:t>
            </a:r>
            <a:r>
              <a:rPr sz="1800" spc="-60" dirty="0">
                <a:latin typeface="Arial"/>
                <a:cs typeface="Arial"/>
              </a:rPr>
              <a:t>(див. </a:t>
            </a:r>
            <a:r>
              <a:rPr sz="1800" spc="-105" dirty="0">
                <a:latin typeface="Arial"/>
                <a:cs typeface="Arial"/>
              </a:rPr>
              <a:t>слайд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4).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380" y="4000500"/>
            <a:ext cx="34163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510" y="4857750"/>
            <a:ext cx="3886200" cy="999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180" y="499109"/>
            <a:ext cx="449707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90" y="2033270"/>
            <a:ext cx="724979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0000"/>
              </a:lnSpc>
              <a:spcBef>
                <a:spcPts val="100"/>
              </a:spcBef>
              <a:buSzPct val="94444"/>
              <a:buFont typeface="Arial Black"/>
              <a:buChar char="●"/>
              <a:tabLst>
                <a:tab pos="151130" algn="l"/>
              </a:tabLst>
            </a:pPr>
            <a:r>
              <a:rPr sz="1800" spc="-195" dirty="0">
                <a:latin typeface="Arial"/>
                <a:cs typeface="Arial"/>
              </a:rPr>
              <a:t>У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85" dirty="0">
                <a:latin typeface="Arial"/>
                <a:cs typeface="Arial"/>
              </a:rPr>
              <a:t>обстрілу </a:t>
            </a:r>
            <a:r>
              <a:rPr sz="1800" spc="-45" dirty="0">
                <a:latin typeface="Arial"/>
                <a:cs typeface="Arial"/>
              </a:rPr>
              <a:t>зупинку </a:t>
            </a:r>
            <a:r>
              <a:rPr sz="1800" spc="-65" dirty="0">
                <a:latin typeface="Arial"/>
                <a:cs typeface="Arial"/>
              </a:rPr>
              <a:t>кровотечі з </a:t>
            </a:r>
            <a:r>
              <a:rPr sz="1800" spc="-70" dirty="0">
                <a:latin typeface="Arial"/>
                <a:cs typeface="Arial"/>
              </a:rPr>
              <a:t>рани </a:t>
            </a:r>
            <a:r>
              <a:rPr sz="1800" spc="-110" dirty="0">
                <a:latin typeface="Arial"/>
                <a:cs typeface="Arial"/>
              </a:rPr>
              <a:t>тулуба </a:t>
            </a:r>
            <a:r>
              <a:rPr sz="1800" spc="-75" dirty="0">
                <a:latin typeface="Arial"/>
                <a:cs typeface="Arial"/>
              </a:rPr>
              <a:t>не </a:t>
            </a:r>
            <a:r>
              <a:rPr sz="1800" spc="-80" dirty="0">
                <a:latin typeface="Arial"/>
                <a:cs typeface="Arial"/>
              </a:rPr>
              <a:t>проводять, </a:t>
            </a:r>
            <a:r>
              <a:rPr sz="1800" spc="-70" dirty="0">
                <a:latin typeface="Arial"/>
                <a:cs typeface="Arial"/>
              </a:rPr>
              <a:t>якщо </a:t>
            </a:r>
            <a:r>
              <a:rPr sz="1800" spc="-65" dirty="0">
                <a:latin typeface="Arial"/>
                <a:cs typeface="Arial"/>
              </a:rPr>
              <a:t>з  </a:t>
            </a:r>
            <a:r>
              <a:rPr sz="1800" spc="-60" dirty="0">
                <a:latin typeface="Arial"/>
                <a:cs typeface="Arial"/>
              </a:rPr>
              <a:t>цією </a:t>
            </a:r>
            <a:r>
              <a:rPr sz="1800" spc="-80" dirty="0">
                <a:latin typeface="Arial"/>
                <a:cs typeface="Arial"/>
              </a:rPr>
              <a:t>метою </a:t>
            </a:r>
            <a:r>
              <a:rPr sz="1800" spc="-60" dirty="0">
                <a:latin typeface="Arial"/>
                <a:cs typeface="Arial"/>
              </a:rPr>
              <a:t>необхідно </a:t>
            </a:r>
            <a:r>
              <a:rPr sz="1800" spc="-65" dirty="0">
                <a:latin typeface="Arial"/>
                <a:cs typeface="Arial"/>
              </a:rPr>
              <a:t>знімати </a:t>
            </a:r>
            <a:r>
              <a:rPr sz="1800" spc="-80" dirty="0">
                <a:latin typeface="Arial"/>
                <a:cs typeface="Arial"/>
              </a:rPr>
              <a:t>захисні </a:t>
            </a:r>
            <a:r>
              <a:rPr sz="1800" spc="-85" dirty="0">
                <a:latin typeface="Arial"/>
                <a:cs typeface="Arial"/>
              </a:rPr>
              <a:t>елементи </a:t>
            </a:r>
            <a:r>
              <a:rPr sz="1800" spc="-75" dirty="0">
                <a:latin typeface="Arial"/>
                <a:cs typeface="Arial"/>
              </a:rPr>
              <a:t>одягу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пораненого.</a:t>
            </a:r>
            <a:endParaRPr sz="1800">
              <a:latin typeface="Arial"/>
              <a:cs typeface="Arial"/>
            </a:endParaRPr>
          </a:p>
          <a:p>
            <a:pPr marL="12700" marR="363855" algn="just">
              <a:lnSpc>
                <a:spcPct val="100000"/>
              </a:lnSpc>
              <a:buSzPct val="94444"/>
              <a:buFont typeface="Arial Black"/>
              <a:buChar char="●"/>
              <a:tabLst>
                <a:tab pos="201930" algn="l"/>
              </a:tabLst>
            </a:pPr>
            <a:r>
              <a:rPr sz="1800" spc="-195" dirty="0">
                <a:latin typeface="Arial"/>
                <a:cs typeface="Arial"/>
              </a:rPr>
              <a:t>У </a:t>
            </a:r>
            <a:r>
              <a:rPr sz="1800" spc="-75" dirty="0">
                <a:latin typeface="Arial"/>
                <a:cs typeface="Arial"/>
              </a:rPr>
              <a:t>тому </a:t>
            </a:r>
            <a:r>
              <a:rPr sz="1800" spc="-60" dirty="0">
                <a:latin typeface="Arial"/>
                <a:cs typeface="Arial"/>
              </a:rPr>
              <a:t>випадку, </a:t>
            </a:r>
            <a:r>
              <a:rPr sz="1800" spc="-45" dirty="0">
                <a:latin typeface="Arial"/>
                <a:cs typeface="Arial"/>
              </a:rPr>
              <a:t>коли </a:t>
            </a:r>
            <a:r>
              <a:rPr sz="1800" spc="-95" dirty="0">
                <a:latin typeface="Arial"/>
                <a:cs typeface="Arial"/>
              </a:rPr>
              <a:t>рана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85" dirty="0">
                <a:latin typeface="Arial"/>
                <a:cs typeface="Arial"/>
              </a:rPr>
              <a:t>тулубі </a:t>
            </a:r>
            <a:r>
              <a:rPr sz="1800" spc="-90" dirty="0">
                <a:latin typeface="Arial"/>
                <a:cs typeface="Arial"/>
              </a:rPr>
              <a:t>доступна </a:t>
            </a:r>
            <a:r>
              <a:rPr sz="1800" spc="-85" dirty="0">
                <a:latin typeface="Arial"/>
                <a:cs typeface="Arial"/>
              </a:rPr>
              <a:t>без </a:t>
            </a:r>
            <a:r>
              <a:rPr sz="1800" spc="-60" dirty="0">
                <a:latin typeface="Arial"/>
                <a:cs typeface="Arial"/>
              </a:rPr>
              <a:t>знімання </a:t>
            </a:r>
            <a:r>
              <a:rPr sz="1800" spc="-90" dirty="0">
                <a:latin typeface="Arial"/>
                <a:cs typeface="Arial"/>
              </a:rPr>
              <a:t>захисних  </a:t>
            </a:r>
            <a:r>
              <a:rPr sz="1800" spc="-85" dirty="0">
                <a:latin typeface="Arial"/>
                <a:cs typeface="Arial"/>
              </a:rPr>
              <a:t>елементів </a:t>
            </a:r>
            <a:r>
              <a:rPr sz="1800" spc="-75" dirty="0">
                <a:latin typeface="Arial"/>
                <a:cs typeface="Arial"/>
              </a:rPr>
              <a:t>одягу </a:t>
            </a:r>
            <a:r>
              <a:rPr sz="1800" spc="-70" dirty="0">
                <a:latin typeface="Arial"/>
                <a:cs typeface="Arial"/>
              </a:rPr>
              <a:t>(бронежилет), </a:t>
            </a:r>
            <a:r>
              <a:rPr sz="1800" spc="-80" dirty="0">
                <a:latin typeface="Arial"/>
                <a:cs typeface="Arial"/>
              </a:rPr>
              <a:t>використайте гемостатичні </a:t>
            </a:r>
            <a:r>
              <a:rPr sz="1800" spc="-90" dirty="0">
                <a:latin typeface="Arial"/>
                <a:cs typeface="Arial"/>
              </a:rPr>
              <a:t>засоби </a:t>
            </a:r>
            <a:r>
              <a:rPr sz="1800" spc="-95" dirty="0">
                <a:latin typeface="Arial"/>
                <a:cs typeface="Arial"/>
              </a:rPr>
              <a:t>або  </a:t>
            </a:r>
            <a:r>
              <a:rPr sz="1800" spc="-65" dirty="0">
                <a:latin typeface="Arial"/>
                <a:cs typeface="Arial"/>
              </a:rPr>
              <a:t>звичайний </a:t>
            </a:r>
            <a:r>
              <a:rPr sz="1800" spc="-80" dirty="0">
                <a:latin typeface="Arial"/>
                <a:cs typeface="Arial"/>
              </a:rPr>
              <a:t>перев’язувальний </a:t>
            </a:r>
            <a:r>
              <a:rPr sz="1800" spc="-70" dirty="0">
                <a:latin typeface="Arial"/>
                <a:cs typeface="Arial"/>
              </a:rPr>
              <a:t>пакет, </a:t>
            </a:r>
            <a:r>
              <a:rPr sz="1800" spc="-80" dirty="0">
                <a:latin typeface="Arial"/>
                <a:cs typeface="Arial"/>
              </a:rPr>
              <a:t>туго </a:t>
            </a:r>
            <a:r>
              <a:rPr sz="1800" spc="-75" dirty="0">
                <a:latin typeface="Arial"/>
                <a:cs typeface="Arial"/>
              </a:rPr>
              <a:t>тампонуючи </a:t>
            </a:r>
            <a:r>
              <a:rPr sz="1800" spc="-85" dirty="0">
                <a:latin typeface="Arial"/>
                <a:cs typeface="Arial"/>
              </a:rPr>
              <a:t>рану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марлею.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6609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Пам’ятайте, </a:t>
            </a:r>
            <a:r>
              <a:rPr sz="1800" spc="-100" dirty="0">
                <a:latin typeface="Arial"/>
                <a:cs typeface="Arial"/>
              </a:rPr>
              <a:t>що </a:t>
            </a:r>
            <a:r>
              <a:rPr sz="1800" spc="-50" dirty="0">
                <a:latin typeface="Arial"/>
                <a:cs typeface="Arial"/>
              </a:rPr>
              <a:t>при </a:t>
            </a:r>
            <a:r>
              <a:rPr sz="1800" spc="-75" dirty="0">
                <a:latin typeface="Arial"/>
                <a:cs typeface="Arial"/>
              </a:rPr>
              <a:t>кульових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70" dirty="0">
                <a:latin typeface="Arial"/>
                <a:cs typeface="Arial"/>
              </a:rPr>
              <a:t>осколочних пораненням </a:t>
            </a:r>
            <a:r>
              <a:rPr sz="1800" spc="-5" dirty="0">
                <a:latin typeface="Arial"/>
                <a:cs typeface="Arial"/>
              </a:rPr>
              <a:t>крім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вхідного  </a:t>
            </a:r>
            <a:r>
              <a:rPr sz="1800" spc="-45" dirty="0">
                <a:latin typeface="Arial"/>
                <a:cs typeface="Arial"/>
              </a:rPr>
              <a:t>може </a:t>
            </a:r>
            <a:r>
              <a:rPr sz="1800" spc="-85" dirty="0">
                <a:latin typeface="Arial"/>
                <a:cs typeface="Arial"/>
              </a:rPr>
              <a:t>бути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вихідний</a:t>
            </a:r>
            <a:endParaRPr sz="1800">
              <a:latin typeface="Arial"/>
              <a:cs typeface="Arial"/>
            </a:endParaRPr>
          </a:p>
          <a:p>
            <a:pPr marL="12700" marR="545465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отвір,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55" dirty="0">
                <a:latin typeface="Arial"/>
                <a:cs typeface="Arial"/>
              </a:rPr>
              <a:t>ділянці </a:t>
            </a:r>
            <a:r>
              <a:rPr sz="1800" spc="-50" dirty="0">
                <a:latin typeface="Arial"/>
                <a:cs typeface="Arial"/>
              </a:rPr>
              <a:t>якого, </a:t>
            </a:r>
            <a:r>
              <a:rPr sz="1800" spc="-40" dirty="0">
                <a:latin typeface="Arial"/>
                <a:cs typeface="Arial"/>
              </a:rPr>
              <a:t>як </a:t>
            </a:r>
            <a:r>
              <a:rPr sz="1800" spc="-80" dirty="0">
                <a:latin typeface="Arial"/>
                <a:cs typeface="Arial"/>
              </a:rPr>
              <a:t>правило, </a:t>
            </a:r>
            <a:r>
              <a:rPr sz="1800" spc="-55" dirty="0">
                <a:latin typeface="Arial"/>
                <a:cs typeface="Arial"/>
              </a:rPr>
              <a:t>пошкодження тканин </a:t>
            </a:r>
            <a:r>
              <a:rPr sz="1800" spc="-70" dirty="0">
                <a:latin typeface="Arial"/>
                <a:cs typeface="Arial"/>
              </a:rPr>
              <a:t>більші.  </a:t>
            </a:r>
            <a:r>
              <a:rPr sz="1800" spc="-80" dirty="0">
                <a:latin typeface="Arial"/>
                <a:cs typeface="Arial"/>
              </a:rPr>
              <a:t>Потім переведіть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положення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0" dirty="0">
                <a:latin typeface="Arial"/>
                <a:cs typeface="Arial"/>
              </a:rPr>
              <a:t>животі. </a:t>
            </a:r>
            <a:r>
              <a:rPr sz="1800" spc="-60" dirty="0">
                <a:latin typeface="Arial"/>
                <a:cs typeface="Arial"/>
              </a:rPr>
              <a:t>(див. </a:t>
            </a:r>
            <a:r>
              <a:rPr sz="1800" spc="-105" dirty="0">
                <a:latin typeface="Arial"/>
                <a:cs typeface="Arial"/>
              </a:rPr>
              <a:t>слайд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4).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130" y="571500"/>
            <a:ext cx="449707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130" y="3642359"/>
            <a:ext cx="328930" cy="31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1589" y="1998979"/>
            <a:ext cx="6624955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Особливості:</a:t>
            </a:r>
            <a:endParaRPr sz="20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buSzPct val="95000"/>
              <a:buFont typeface="Arial Black"/>
              <a:buChar char="●"/>
              <a:tabLst>
                <a:tab pos="166370" algn="l"/>
                <a:tab pos="889000" algn="l"/>
                <a:tab pos="2205355" algn="l"/>
                <a:tab pos="3783965" algn="l"/>
                <a:tab pos="5584825" algn="l"/>
                <a:tab pos="5982335" algn="l"/>
              </a:tabLst>
            </a:pPr>
            <a:r>
              <a:rPr sz="2000" spc="-330" dirty="0">
                <a:latin typeface="Arial"/>
                <a:cs typeface="Arial"/>
              </a:rPr>
              <a:t>Я</a:t>
            </a:r>
            <a:r>
              <a:rPr sz="2000" spc="40" dirty="0">
                <a:latin typeface="Arial"/>
                <a:cs typeface="Arial"/>
              </a:rPr>
              <a:t>к</a:t>
            </a:r>
            <a:r>
              <a:rPr sz="2000" spc="-105" dirty="0">
                <a:latin typeface="Arial"/>
                <a:cs typeface="Arial"/>
              </a:rPr>
              <a:t>що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5" dirty="0">
                <a:latin typeface="Arial"/>
                <a:cs typeface="Arial"/>
              </a:rPr>
              <a:t>по</a:t>
            </a:r>
            <a:r>
              <a:rPr sz="2000" spc="-60" dirty="0">
                <a:latin typeface="Arial"/>
                <a:cs typeface="Arial"/>
              </a:rPr>
              <a:t>р</a:t>
            </a:r>
            <a:r>
              <a:rPr sz="2000" spc="-165" dirty="0">
                <a:latin typeface="Arial"/>
                <a:cs typeface="Arial"/>
              </a:rPr>
              <a:t>а</a:t>
            </a:r>
            <a:r>
              <a:rPr sz="2000" spc="-85" dirty="0">
                <a:latin typeface="Arial"/>
                <a:cs typeface="Arial"/>
              </a:rPr>
              <a:t>н</a:t>
            </a:r>
            <a:r>
              <a:rPr sz="2000" spc="-80" dirty="0">
                <a:latin typeface="Arial"/>
                <a:cs typeface="Arial"/>
              </a:rPr>
              <a:t>е</a:t>
            </a:r>
            <a:r>
              <a:rPr sz="2000" spc="-45" dirty="0">
                <a:latin typeface="Arial"/>
                <a:cs typeface="Arial"/>
              </a:rPr>
              <a:t>н</a:t>
            </a:r>
            <a:r>
              <a:rPr sz="2000" spc="-50" dirty="0">
                <a:latin typeface="Arial"/>
                <a:cs typeface="Arial"/>
              </a:rPr>
              <a:t>н</a:t>
            </a:r>
            <a:r>
              <a:rPr sz="2000" spc="-135" dirty="0">
                <a:latin typeface="Arial"/>
                <a:cs typeface="Arial"/>
              </a:rPr>
              <a:t>я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10" dirty="0">
                <a:latin typeface="Arial"/>
                <a:cs typeface="Arial"/>
              </a:rPr>
              <a:t>ло</a:t>
            </a:r>
            <a:r>
              <a:rPr sz="2000" spc="50" dirty="0">
                <a:latin typeface="Arial"/>
                <a:cs typeface="Arial"/>
              </a:rPr>
              <a:t>к</a:t>
            </a:r>
            <a:r>
              <a:rPr sz="2000" spc="-120" dirty="0">
                <a:latin typeface="Arial"/>
                <a:cs typeface="Arial"/>
              </a:rPr>
              <a:t>ал</a:t>
            </a:r>
            <a:r>
              <a:rPr sz="2000" spc="-60" dirty="0">
                <a:latin typeface="Arial"/>
                <a:cs typeface="Arial"/>
              </a:rPr>
              <a:t>і</a:t>
            </a:r>
            <a:r>
              <a:rPr sz="2000" spc="-65" dirty="0">
                <a:latin typeface="Arial"/>
                <a:cs typeface="Arial"/>
              </a:rPr>
              <a:t>зо</a:t>
            </a:r>
            <a:r>
              <a:rPr sz="2000" spc="-105" dirty="0">
                <a:latin typeface="Arial"/>
                <a:cs typeface="Arial"/>
              </a:rPr>
              <a:t>ване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85" dirty="0">
                <a:latin typeface="Arial"/>
                <a:cs typeface="Arial"/>
              </a:rPr>
              <a:t>б</a:t>
            </a:r>
            <a:r>
              <a:rPr sz="2000" spc="-130" dirty="0">
                <a:latin typeface="Arial"/>
                <a:cs typeface="Arial"/>
              </a:rPr>
              <a:t>е</a:t>
            </a:r>
            <a:r>
              <a:rPr sz="2000" spc="-75" dirty="0">
                <a:latin typeface="Arial"/>
                <a:cs typeface="Arial"/>
              </a:rPr>
              <a:t>з</a:t>
            </a:r>
            <a:r>
              <a:rPr sz="2000" spc="-40" dirty="0">
                <a:latin typeface="Arial"/>
                <a:cs typeface="Arial"/>
              </a:rPr>
              <a:t>п</a:t>
            </a:r>
            <a:r>
              <a:rPr sz="2000" spc="-65" dirty="0">
                <a:latin typeface="Arial"/>
                <a:cs typeface="Arial"/>
              </a:rPr>
              <a:t>о</a:t>
            </a:r>
            <a:r>
              <a:rPr sz="2000" spc="-155" dirty="0">
                <a:latin typeface="Arial"/>
                <a:cs typeface="Arial"/>
              </a:rPr>
              <a:t>с</a:t>
            </a:r>
            <a:r>
              <a:rPr sz="2000" spc="-120" dirty="0">
                <a:latin typeface="Arial"/>
                <a:cs typeface="Arial"/>
              </a:rPr>
              <a:t>е</a:t>
            </a:r>
            <a:r>
              <a:rPr sz="2000" spc="-60" dirty="0">
                <a:latin typeface="Arial"/>
                <a:cs typeface="Arial"/>
              </a:rPr>
              <a:t>р</a:t>
            </a:r>
            <a:r>
              <a:rPr sz="2000" spc="-130" dirty="0">
                <a:latin typeface="Arial"/>
                <a:cs typeface="Arial"/>
              </a:rPr>
              <a:t>е</a:t>
            </a:r>
            <a:r>
              <a:rPr sz="2000" spc="-55" dirty="0">
                <a:latin typeface="Arial"/>
                <a:cs typeface="Arial"/>
              </a:rPr>
              <a:t>д</a:t>
            </a:r>
            <a:r>
              <a:rPr sz="2000" spc="-80" dirty="0">
                <a:latin typeface="Arial"/>
                <a:cs typeface="Arial"/>
              </a:rPr>
              <a:t>нь</a:t>
            </a:r>
            <a:r>
              <a:rPr sz="2000" spc="-6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0" dirty="0">
                <a:latin typeface="Arial"/>
                <a:cs typeface="Arial"/>
              </a:rPr>
              <a:t>на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10" dirty="0">
                <a:latin typeface="Arial"/>
                <a:cs typeface="Arial"/>
              </a:rPr>
              <a:t>пл</a:t>
            </a:r>
            <a:r>
              <a:rPr sz="2000" spc="-105" dirty="0">
                <a:latin typeface="Arial"/>
                <a:cs typeface="Arial"/>
              </a:rPr>
              <a:t>еч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60" dirty="0">
                <a:latin typeface="Arial"/>
                <a:cs typeface="Arial"/>
              </a:rPr>
              <a:t>,  </a:t>
            </a:r>
            <a:r>
              <a:rPr sz="2000" spc="-85" dirty="0">
                <a:latin typeface="Arial"/>
                <a:cs typeface="Arial"/>
              </a:rPr>
              <a:t>накладіть </a:t>
            </a:r>
            <a:r>
              <a:rPr sz="2000" spc="-60" dirty="0">
                <a:latin typeface="Arial"/>
                <a:cs typeface="Arial"/>
              </a:rPr>
              <a:t>джгут </a:t>
            </a:r>
            <a:r>
              <a:rPr sz="2000" spc="-105" dirty="0">
                <a:latin typeface="Arial"/>
                <a:cs typeface="Arial"/>
              </a:rPr>
              <a:t>вище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рани;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95000"/>
              <a:buFont typeface="Arial Black"/>
              <a:buChar char="●"/>
              <a:tabLst>
                <a:tab pos="166370" algn="l"/>
              </a:tabLst>
            </a:pPr>
            <a:r>
              <a:rPr sz="2000" spc="-105" dirty="0">
                <a:latin typeface="Arial"/>
                <a:cs typeface="Arial"/>
              </a:rPr>
              <a:t>Перший </a:t>
            </a:r>
            <a:r>
              <a:rPr sz="2000" spc="-95" dirty="0">
                <a:latin typeface="Arial"/>
                <a:cs typeface="Arial"/>
              </a:rPr>
              <a:t>оберт </a:t>
            </a:r>
            <a:r>
              <a:rPr sz="2000" spc="-75" dirty="0">
                <a:latin typeface="Arial"/>
                <a:cs typeface="Arial"/>
              </a:rPr>
              <a:t>джгута </a:t>
            </a:r>
            <a:r>
              <a:rPr sz="2000" spc="-65" dirty="0">
                <a:latin typeface="Arial"/>
                <a:cs typeface="Arial"/>
              </a:rPr>
              <a:t>повинен </a:t>
            </a:r>
            <a:r>
              <a:rPr sz="2000" spc="-90" dirty="0">
                <a:latin typeface="Arial"/>
                <a:cs typeface="Arial"/>
              </a:rPr>
              <a:t>бути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здійснений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tabLst>
                <a:tab pos="268605" algn="l"/>
              </a:tabLst>
            </a:pPr>
            <a:r>
              <a:rPr sz="2000" spc="-75" dirty="0">
                <a:latin typeface="Arial"/>
                <a:cs typeface="Arial"/>
              </a:rPr>
              <a:t>з	максимальним </a:t>
            </a:r>
            <a:r>
              <a:rPr sz="2000" spc="-65" dirty="0">
                <a:latin typeface="Arial"/>
                <a:cs typeface="Arial"/>
              </a:rPr>
              <a:t>тиском </a:t>
            </a: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45" dirty="0">
                <a:latin typeface="Arial"/>
                <a:cs typeface="Arial"/>
              </a:rPr>
              <a:t>він </a:t>
            </a:r>
            <a:r>
              <a:rPr sz="2000" spc="-114" dirty="0">
                <a:latin typeface="Arial"/>
                <a:cs typeface="Arial"/>
              </a:rPr>
              <a:t>фактично </a:t>
            </a:r>
            <a:r>
              <a:rPr sz="2000" spc="-65" dirty="0">
                <a:latin typeface="Arial"/>
                <a:cs typeface="Arial"/>
              </a:rPr>
              <a:t>повинен зупинити  </a:t>
            </a:r>
            <a:r>
              <a:rPr sz="2000" spc="-80" dirty="0">
                <a:latin typeface="Arial"/>
                <a:cs typeface="Arial"/>
              </a:rPr>
              <a:t>кровотечу, </a:t>
            </a:r>
            <a:r>
              <a:rPr sz="2000" spc="-85" dirty="0">
                <a:latin typeface="Arial"/>
                <a:cs typeface="Arial"/>
              </a:rPr>
              <a:t>наступні оберти </a:t>
            </a:r>
            <a:r>
              <a:rPr sz="2000" spc="-135" dirty="0">
                <a:latin typeface="Arial"/>
                <a:cs typeface="Arial"/>
              </a:rPr>
              <a:t>є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фіксуючими;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buSzPct val="95000"/>
              <a:buFont typeface="Arial Black"/>
              <a:buChar char="●"/>
              <a:tabLst>
                <a:tab pos="166370" algn="l"/>
              </a:tabLst>
            </a:pPr>
            <a:r>
              <a:rPr sz="2000" spc="-95" dirty="0">
                <a:latin typeface="Arial"/>
                <a:cs typeface="Arial"/>
              </a:rPr>
              <a:t>Поранену </a:t>
            </a:r>
            <a:r>
              <a:rPr sz="2000" spc="-60" dirty="0">
                <a:latin typeface="Arial"/>
                <a:cs typeface="Arial"/>
              </a:rPr>
              <a:t>ногу </a:t>
            </a:r>
            <a:r>
              <a:rPr sz="2000" spc="-80" dirty="0">
                <a:latin typeface="Arial"/>
                <a:cs typeface="Arial"/>
              </a:rPr>
              <a:t>чи </a:t>
            </a:r>
            <a:r>
              <a:rPr sz="2000" spc="-55" dirty="0">
                <a:latin typeface="Arial"/>
                <a:cs typeface="Arial"/>
              </a:rPr>
              <a:t>руку </a:t>
            </a:r>
            <a:r>
              <a:rPr sz="2000" spc="-65" dirty="0">
                <a:latin typeface="Arial"/>
                <a:cs typeface="Arial"/>
              </a:rPr>
              <a:t>необхідно </a:t>
            </a:r>
            <a:r>
              <a:rPr sz="2000" spc="-85" dirty="0">
                <a:latin typeface="Arial"/>
                <a:cs typeface="Arial"/>
              </a:rPr>
              <a:t>розміщувати </a:t>
            </a:r>
            <a:r>
              <a:rPr sz="2000" spc="-100" dirty="0">
                <a:latin typeface="Arial"/>
                <a:cs typeface="Arial"/>
              </a:rPr>
              <a:t>на </a:t>
            </a:r>
            <a:r>
              <a:rPr sz="2000" spc="-85" dirty="0">
                <a:latin typeface="Arial"/>
                <a:cs typeface="Arial"/>
              </a:rPr>
              <a:t>плечі  </a:t>
            </a:r>
            <a:r>
              <a:rPr sz="2000" spc="-65" dirty="0">
                <a:latin typeface="Arial"/>
                <a:cs typeface="Arial"/>
              </a:rPr>
              <a:t>таким </a:t>
            </a:r>
            <a:r>
              <a:rPr sz="2000" spc="-60" dirty="0">
                <a:latin typeface="Arial"/>
                <a:cs typeface="Arial"/>
              </a:rPr>
              <a:t>чином, </a:t>
            </a:r>
            <a:r>
              <a:rPr sz="2000" spc="-100" dirty="0">
                <a:latin typeface="Arial"/>
                <a:cs typeface="Arial"/>
              </a:rPr>
              <a:t>щоб </a:t>
            </a:r>
            <a:r>
              <a:rPr sz="2000" spc="-95" dirty="0">
                <a:latin typeface="Arial"/>
                <a:cs typeface="Arial"/>
              </a:rPr>
              <a:t>вона </a:t>
            </a:r>
            <a:r>
              <a:rPr sz="2000" spc="-125" dirty="0">
                <a:latin typeface="Arial"/>
                <a:cs typeface="Arial"/>
              </a:rPr>
              <a:t>була </a:t>
            </a:r>
            <a:r>
              <a:rPr sz="2000" spc="-65" dirty="0">
                <a:latin typeface="Arial"/>
                <a:cs typeface="Arial"/>
              </a:rPr>
              <a:t>прикриттям </a:t>
            </a:r>
            <a:r>
              <a:rPr sz="2000" spc="-50" dirty="0">
                <a:latin typeface="Arial"/>
                <a:cs typeface="Arial"/>
              </a:rPr>
              <a:t>від </a:t>
            </a:r>
            <a:r>
              <a:rPr sz="2000" spc="-60" dirty="0">
                <a:latin typeface="Arial"/>
                <a:cs typeface="Arial"/>
              </a:rPr>
              <a:t>потенційного  </a:t>
            </a:r>
            <a:r>
              <a:rPr sz="2000" spc="-65" dirty="0">
                <a:latin typeface="Arial"/>
                <a:cs typeface="Arial"/>
              </a:rPr>
              <a:t>вогню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ворога;</a:t>
            </a: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buSzPct val="95000"/>
              <a:buFont typeface="Arial Black"/>
              <a:buChar char="●"/>
              <a:tabLst>
                <a:tab pos="166370" algn="l"/>
              </a:tabLst>
            </a:pPr>
            <a:r>
              <a:rPr sz="2000" spc="-100" dirty="0">
                <a:latin typeface="Arial"/>
                <a:cs typeface="Arial"/>
              </a:rPr>
              <a:t>При </a:t>
            </a:r>
            <a:r>
              <a:rPr sz="2000" spc="-70" dirty="0">
                <a:latin typeface="Arial"/>
                <a:cs typeface="Arial"/>
              </a:rPr>
              <a:t>можливості </a:t>
            </a:r>
            <a:r>
              <a:rPr sz="2000" spc="-105" dirty="0">
                <a:latin typeface="Arial"/>
                <a:cs typeface="Arial"/>
              </a:rPr>
              <a:t>в </a:t>
            </a:r>
            <a:r>
              <a:rPr sz="2000" spc="-70" dirty="0">
                <a:latin typeface="Arial"/>
                <a:cs typeface="Arial"/>
              </a:rPr>
              <a:t>секторі </a:t>
            </a:r>
            <a:r>
              <a:rPr sz="2000" spc="-95" dirty="0">
                <a:latin typeface="Arial"/>
                <a:cs typeface="Arial"/>
              </a:rPr>
              <a:t>обстрілу </a:t>
            </a:r>
            <a:r>
              <a:rPr sz="2000" spc="-90" dirty="0">
                <a:latin typeface="Arial"/>
                <a:cs typeface="Arial"/>
              </a:rPr>
              <a:t>краще </a:t>
            </a:r>
            <a:r>
              <a:rPr sz="2000" spc="-85" dirty="0">
                <a:latin typeface="Arial"/>
                <a:cs typeface="Arial"/>
              </a:rPr>
              <a:t>використовувати  </a:t>
            </a:r>
            <a:r>
              <a:rPr sz="2000" spc="-55" dirty="0">
                <a:latin typeface="Arial"/>
                <a:cs typeface="Arial"/>
              </a:rPr>
              <a:t>джгути </a:t>
            </a:r>
            <a:r>
              <a:rPr sz="2000" spc="-105" dirty="0">
                <a:latin typeface="Arial"/>
                <a:cs typeface="Arial"/>
              </a:rPr>
              <a:t>в </a:t>
            </a:r>
            <a:r>
              <a:rPr sz="2000" spc="-80" dirty="0">
                <a:latin typeface="Arial"/>
                <a:cs typeface="Arial"/>
              </a:rPr>
              <a:t>модифікації, </a:t>
            </a:r>
            <a:r>
              <a:rPr sz="2000" spc="-105" dirty="0">
                <a:latin typeface="Arial"/>
                <a:cs typeface="Arial"/>
              </a:rPr>
              <a:t>що </a:t>
            </a:r>
            <a:r>
              <a:rPr sz="2000" spc="-90" dirty="0">
                <a:latin typeface="Arial"/>
                <a:cs typeface="Arial"/>
              </a:rPr>
              <a:t>спеціально </a:t>
            </a:r>
            <a:r>
              <a:rPr sz="2000" spc="-114" dirty="0">
                <a:latin typeface="Arial"/>
                <a:cs typeface="Arial"/>
              </a:rPr>
              <a:t>для </a:t>
            </a:r>
            <a:r>
              <a:rPr sz="2000" spc="-70" dirty="0">
                <a:latin typeface="Arial"/>
                <a:cs typeface="Arial"/>
              </a:rPr>
              <a:t>цього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розроблені.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6510" y="648969"/>
            <a:ext cx="4428490" cy="112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840" y="1738629"/>
            <a:ext cx="1481455" cy="83311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4769" marR="5080" indent="-52069">
              <a:lnSpc>
                <a:spcPts val="2100"/>
              </a:lnSpc>
              <a:spcBef>
                <a:spcPts val="219"/>
              </a:spcBef>
            </a:pPr>
            <a:r>
              <a:rPr sz="1800" spc="-80" dirty="0">
                <a:latin typeface="Arial"/>
                <a:cs typeface="Arial"/>
              </a:rPr>
              <a:t>Покладіть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руку  </a:t>
            </a:r>
            <a:r>
              <a:rPr sz="1800" spc="-65" dirty="0">
                <a:latin typeface="Arial"/>
                <a:cs typeface="Arial"/>
              </a:rPr>
              <a:t>пораненого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105" dirty="0">
                <a:latin typeface="Arial"/>
                <a:cs typeface="Arial"/>
              </a:rPr>
              <a:t>своє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плече.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7170" y="3683000"/>
            <a:ext cx="3060700" cy="26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619" y="5147309"/>
            <a:ext cx="857250" cy="49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8460" y="4288790"/>
            <a:ext cx="33788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Накладіть </a:t>
            </a:r>
            <a:r>
              <a:rPr sz="1800" spc="-50" dirty="0">
                <a:latin typeface="Arial"/>
                <a:cs typeface="Arial"/>
              </a:rPr>
              <a:t>кровоспинний </a:t>
            </a:r>
            <a:r>
              <a:rPr sz="1800" spc="-60" dirty="0">
                <a:latin typeface="Arial"/>
                <a:cs typeface="Arial"/>
              </a:rPr>
              <a:t>джгут </a:t>
            </a:r>
            <a:r>
              <a:rPr sz="1800" spc="-90" dirty="0">
                <a:latin typeface="Arial"/>
                <a:cs typeface="Arial"/>
              </a:rPr>
              <a:t>на  плече, </a:t>
            </a:r>
            <a:r>
              <a:rPr sz="1800" spc="-60" dirty="0">
                <a:latin typeface="Arial"/>
                <a:cs typeface="Arial"/>
              </a:rPr>
              <a:t>здійснюючи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максимальний  тиск </a:t>
            </a:r>
            <a:r>
              <a:rPr sz="1800" spc="-140" dirty="0">
                <a:latin typeface="Arial"/>
                <a:cs typeface="Arial"/>
              </a:rPr>
              <a:t>та </a:t>
            </a:r>
            <a:r>
              <a:rPr sz="1800" spc="-55" dirty="0">
                <a:latin typeface="Arial"/>
                <a:cs typeface="Arial"/>
              </a:rPr>
              <a:t>закріпіть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його.</a:t>
            </a:r>
            <a:endParaRPr sz="1800">
              <a:latin typeface="Arial"/>
              <a:cs typeface="Arial"/>
            </a:endParaRPr>
          </a:p>
          <a:p>
            <a:pPr marL="12700" marR="112395" algn="just">
              <a:lnSpc>
                <a:spcPct val="100000"/>
              </a:lnSpc>
            </a:pPr>
            <a:r>
              <a:rPr sz="1800" b="1" spc="-130" dirty="0">
                <a:latin typeface="Arial"/>
                <a:cs typeface="Arial"/>
              </a:rPr>
              <a:t>Якщо </a:t>
            </a:r>
            <a:r>
              <a:rPr sz="1800" b="1" spc="-114" dirty="0">
                <a:latin typeface="Arial"/>
                <a:cs typeface="Arial"/>
              </a:rPr>
              <a:t>поранений </a:t>
            </a:r>
            <a:r>
              <a:rPr sz="1800" b="1" spc="-130" dirty="0">
                <a:latin typeface="Arial"/>
                <a:cs typeface="Arial"/>
              </a:rPr>
              <a:t>без </a:t>
            </a:r>
            <a:r>
              <a:rPr sz="1800" b="1" spc="-135" dirty="0">
                <a:latin typeface="Arial"/>
                <a:cs typeface="Arial"/>
              </a:rPr>
              <a:t>свідомості,  переведіть </a:t>
            </a:r>
            <a:r>
              <a:rPr sz="1800" b="1" spc="-120" dirty="0">
                <a:latin typeface="Arial"/>
                <a:cs typeface="Arial"/>
              </a:rPr>
              <a:t>його </a:t>
            </a:r>
            <a:r>
              <a:rPr sz="1800" b="1" spc="-220" dirty="0">
                <a:latin typeface="Arial"/>
                <a:cs typeface="Arial"/>
              </a:rPr>
              <a:t>в </a:t>
            </a:r>
            <a:r>
              <a:rPr sz="1800" b="1" spc="-114" dirty="0">
                <a:latin typeface="Arial"/>
                <a:cs typeface="Arial"/>
              </a:rPr>
              <a:t>положення на  </a:t>
            </a:r>
            <a:r>
              <a:rPr sz="1800" b="1" spc="-110" dirty="0">
                <a:latin typeface="Arial"/>
                <a:cs typeface="Arial"/>
              </a:rPr>
              <a:t>животі </a:t>
            </a:r>
            <a:r>
              <a:rPr sz="1800" b="1" spc="-100" dirty="0">
                <a:latin typeface="Arial"/>
                <a:cs typeface="Arial"/>
              </a:rPr>
              <a:t>(див. </a:t>
            </a:r>
            <a:r>
              <a:rPr sz="1800" b="1" spc="-155" dirty="0">
                <a:latin typeface="Arial"/>
                <a:cs typeface="Arial"/>
              </a:rPr>
              <a:t>слайд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4).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1370" y="1468119"/>
            <a:ext cx="3060700" cy="260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130" y="462280"/>
            <a:ext cx="3500120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2D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40" y="571500"/>
            <a:ext cx="467106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9250" y="999489"/>
            <a:ext cx="3060700" cy="260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600" y="2250440"/>
            <a:ext cx="266954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pc="-85" dirty="0"/>
              <a:t>Покладіть </a:t>
            </a:r>
            <a:r>
              <a:rPr spc="-55" dirty="0"/>
              <a:t>ногу</a:t>
            </a:r>
            <a:r>
              <a:rPr spc="-155" dirty="0"/>
              <a:t> </a:t>
            </a:r>
            <a:r>
              <a:rPr spc="-65" dirty="0"/>
              <a:t>пораненого  </a:t>
            </a:r>
            <a:r>
              <a:rPr spc="-90" dirty="0"/>
              <a:t>на </a:t>
            </a:r>
            <a:r>
              <a:rPr spc="-105" dirty="0"/>
              <a:t>своє</a:t>
            </a:r>
            <a:r>
              <a:rPr spc="-110" dirty="0"/>
              <a:t> </a:t>
            </a:r>
            <a:r>
              <a:rPr spc="-90" dirty="0"/>
              <a:t>плече.</a:t>
            </a:r>
          </a:p>
        </p:txBody>
      </p:sp>
      <p:sp>
        <p:nvSpPr>
          <p:cNvPr id="7" name="object 7"/>
          <p:cNvSpPr/>
          <p:nvPr/>
        </p:nvSpPr>
        <p:spPr>
          <a:xfrm>
            <a:off x="928369" y="3214370"/>
            <a:ext cx="3048000" cy="260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49090" y="4177029"/>
            <a:ext cx="406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Накладіть </a:t>
            </a:r>
            <a:r>
              <a:rPr sz="1800" spc="-50" dirty="0">
                <a:latin typeface="Arial"/>
                <a:cs typeface="Arial"/>
              </a:rPr>
              <a:t>кровоспинний </a:t>
            </a:r>
            <a:r>
              <a:rPr sz="1800" spc="-55" dirty="0">
                <a:latin typeface="Arial"/>
                <a:cs typeface="Arial"/>
              </a:rPr>
              <a:t>джгут </a:t>
            </a:r>
            <a:r>
              <a:rPr sz="1800" spc="-90" dirty="0">
                <a:latin typeface="Arial"/>
                <a:cs typeface="Arial"/>
              </a:rPr>
              <a:t>на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стегно,  </a:t>
            </a:r>
            <a:r>
              <a:rPr sz="1800" spc="-60" dirty="0">
                <a:latin typeface="Arial"/>
                <a:cs typeface="Arial"/>
              </a:rPr>
              <a:t>здійснюючи </a:t>
            </a:r>
            <a:r>
              <a:rPr sz="1800" spc="-70" dirty="0">
                <a:latin typeface="Arial"/>
                <a:cs typeface="Arial"/>
              </a:rPr>
              <a:t>максимальний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тиск.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369" y="1356360"/>
            <a:ext cx="3060700" cy="26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9739" y="4714240"/>
            <a:ext cx="1102360" cy="500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0209" y="1962150"/>
            <a:ext cx="43078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Якщо поранення локалізоване </a:t>
            </a:r>
            <a:r>
              <a:rPr dirty="0"/>
              <a:t>в </a:t>
            </a:r>
            <a:r>
              <a:rPr spc="-10" dirty="0"/>
              <a:t>паховій  </a:t>
            </a:r>
            <a:r>
              <a:rPr spc="-5" dirty="0"/>
              <a:t>ділянці накладіть на місце поранення  </a:t>
            </a:r>
            <a:r>
              <a:rPr dirty="0"/>
              <a:t>валик, </a:t>
            </a:r>
            <a:r>
              <a:rPr spc="-5" dirty="0"/>
              <a:t>зафіксувавши його</a:t>
            </a:r>
            <a:r>
              <a:rPr spc="-20" dirty="0"/>
              <a:t> </a:t>
            </a:r>
            <a:r>
              <a:rPr spc="-10" dirty="0"/>
              <a:t>джгутом.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0209" y="4705350"/>
            <a:ext cx="3720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Якщо </a:t>
            </a:r>
            <a:r>
              <a:rPr sz="1800" b="1" spc="-5" dirty="0">
                <a:latin typeface="Arial"/>
                <a:cs typeface="Arial"/>
              </a:rPr>
              <a:t>поранений без </a:t>
            </a:r>
            <a:r>
              <a:rPr sz="1800" b="1" spc="-10" dirty="0">
                <a:latin typeface="Arial"/>
                <a:cs typeface="Arial"/>
              </a:rPr>
              <a:t>свідомості,  переведіть </a:t>
            </a:r>
            <a:r>
              <a:rPr sz="1800" b="1" spc="-5" dirty="0">
                <a:latin typeface="Arial"/>
                <a:cs typeface="Arial"/>
              </a:rPr>
              <a:t>його </a:t>
            </a:r>
            <a:r>
              <a:rPr sz="1800" b="1" dirty="0">
                <a:latin typeface="Arial"/>
                <a:cs typeface="Arial"/>
              </a:rPr>
              <a:t>в положення на  </a:t>
            </a:r>
            <a:r>
              <a:rPr sz="1800" b="1" spc="-10" dirty="0">
                <a:latin typeface="Arial"/>
                <a:cs typeface="Arial"/>
              </a:rPr>
              <a:t>животі </a:t>
            </a:r>
            <a:r>
              <a:rPr sz="1800" b="1" spc="-5" dirty="0">
                <a:latin typeface="Arial"/>
                <a:cs typeface="Arial"/>
              </a:rPr>
              <a:t>(див. слайд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" y="570230"/>
            <a:ext cx="4268470" cy="1071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250" y="1856739"/>
            <a:ext cx="3048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735" marR="508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Розмістіть </a:t>
            </a:r>
            <a:r>
              <a:rPr spc="-55" dirty="0"/>
              <a:t>джгут </a:t>
            </a:r>
            <a:r>
              <a:rPr spc="-90" dirty="0"/>
              <a:t>на </a:t>
            </a:r>
            <a:r>
              <a:rPr spc="-50" dirty="0"/>
              <a:t>руці</a:t>
            </a:r>
            <a:r>
              <a:rPr spc="-200" dirty="0"/>
              <a:t> </a:t>
            </a:r>
            <a:r>
              <a:rPr spc="-70" dirty="0"/>
              <a:t>чи  </a:t>
            </a:r>
            <a:r>
              <a:rPr spc="-40" dirty="0"/>
              <a:t>нозі </a:t>
            </a:r>
            <a:r>
              <a:rPr spc="-95" dirty="0"/>
              <a:t>вище</a:t>
            </a:r>
            <a:r>
              <a:rPr spc="-175" dirty="0"/>
              <a:t> </a:t>
            </a:r>
            <a:r>
              <a:rPr spc="-65" dirty="0"/>
              <a:t>рани.</a:t>
            </a:r>
          </a:p>
        </p:txBody>
      </p:sp>
      <p:sp>
        <p:nvSpPr>
          <p:cNvPr id="5" name="object 5"/>
          <p:cNvSpPr/>
          <p:nvPr/>
        </p:nvSpPr>
        <p:spPr>
          <a:xfrm>
            <a:off x="4715509" y="3214370"/>
            <a:ext cx="3060699" cy="260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6380" y="5036820"/>
            <a:ext cx="230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Затягніть </a:t>
            </a:r>
            <a:r>
              <a:rPr sz="1800" spc="-70" dirty="0">
                <a:latin typeface="Arial"/>
                <a:cs typeface="Arial"/>
              </a:rPr>
              <a:t>лямку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джгута.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880" y="857250"/>
            <a:ext cx="3060699" cy="260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1329" y="1390650"/>
            <a:ext cx="3484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За </a:t>
            </a:r>
            <a:r>
              <a:rPr spc="-50" dirty="0"/>
              <a:t>допомогою </a:t>
            </a:r>
            <a:r>
              <a:rPr spc="-55" dirty="0"/>
              <a:t>закрутки </a:t>
            </a:r>
            <a:r>
              <a:rPr spc="-70" dirty="0"/>
              <a:t>здійснюйте  тиск </a:t>
            </a:r>
            <a:r>
              <a:rPr spc="-50" dirty="0"/>
              <a:t>до </a:t>
            </a:r>
            <a:r>
              <a:rPr spc="-65" dirty="0"/>
              <a:t>повної </a:t>
            </a:r>
            <a:r>
              <a:rPr spc="-40" dirty="0"/>
              <a:t>зупинки </a:t>
            </a:r>
            <a:r>
              <a:rPr spc="-60" dirty="0"/>
              <a:t>кровотечі </a:t>
            </a:r>
            <a:r>
              <a:rPr spc="-65" dirty="0"/>
              <a:t>з  рани.</a:t>
            </a:r>
          </a:p>
        </p:txBody>
      </p:sp>
      <p:sp>
        <p:nvSpPr>
          <p:cNvPr id="4" name="object 4"/>
          <p:cNvSpPr/>
          <p:nvPr/>
        </p:nvSpPr>
        <p:spPr>
          <a:xfrm>
            <a:off x="5297170" y="2928620"/>
            <a:ext cx="3060700" cy="260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3600" y="3676650"/>
            <a:ext cx="416242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056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latin typeface="Trebuchet MS"/>
                <a:cs typeface="Trebuchet MS"/>
              </a:rPr>
              <a:t>Зафіксуйте </a:t>
            </a:r>
            <a:r>
              <a:rPr sz="1800" b="1" spc="-114" dirty="0">
                <a:latin typeface="Trebuchet MS"/>
                <a:cs typeface="Trebuchet MS"/>
              </a:rPr>
              <a:t>закрутку </a:t>
            </a:r>
            <a:r>
              <a:rPr sz="1800" b="1" spc="-90" dirty="0">
                <a:latin typeface="Trebuchet MS"/>
                <a:cs typeface="Trebuchet MS"/>
              </a:rPr>
              <a:t>за </a:t>
            </a:r>
            <a:r>
              <a:rPr sz="1800" b="1" spc="-75" dirty="0">
                <a:latin typeface="Trebuchet MS"/>
                <a:cs typeface="Trebuchet MS"/>
              </a:rPr>
              <a:t>допомогою  </a:t>
            </a:r>
            <a:r>
              <a:rPr sz="1800" b="1" spc="-120" dirty="0">
                <a:latin typeface="Trebuchet MS"/>
                <a:cs typeface="Trebuchet MS"/>
              </a:rPr>
              <a:t>фіксуючої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лямки.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20" dirty="0">
                <a:latin typeface="Trebuchet MS"/>
                <a:cs typeface="Trebuchet MS"/>
              </a:rPr>
              <a:t>Особливості: </a:t>
            </a:r>
            <a:r>
              <a:rPr sz="1800" spc="-100" dirty="0">
                <a:latin typeface="Arial"/>
                <a:cs typeface="Arial"/>
              </a:rPr>
              <a:t>а) </a:t>
            </a:r>
            <a:r>
              <a:rPr sz="1800" spc="-70" dirty="0">
                <a:latin typeface="Arial"/>
                <a:cs typeface="Arial"/>
              </a:rPr>
              <a:t>техніка </a:t>
            </a:r>
            <a:r>
              <a:rPr sz="1800" spc="-80" dirty="0">
                <a:latin typeface="Arial"/>
                <a:cs typeface="Arial"/>
              </a:rPr>
              <a:t>накладання </a:t>
            </a:r>
            <a:r>
              <a:rPr sz="1800" spc="-65" dirty="0">
                <a:latin typeface="Arial"/>
                <a:cs typeface="Arial"/>
              </a:rPr>
              <a:t>такого  </a:t>
            </a:r>
            <a:r>
              <a:rPr sz="1800" spc="-75" dirty="0">
                <a:latin typeface="Arial"/>
                <a:cs typeface="Arial"/>
              </a:rPr>
              <a:t>типу </a:t>
            </a:r>
            <a:r>
              <a:rPr sz="1800" spc="-70" dirty="0">
                <a:latin typeface="Arial"/>
                <a:cs typeface="Arial"/>
              </a:rPr>
              <a:t>джгута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50" dirty="0">
                <a:latin typeface="Arial"/>
                <a:cs typeface="Arial"/>
              </a:rPr>
              <a:t>однаковим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80" dirty="0">
                <a:latin typeface="Arial"/>
                <a:cs typeface="Arial"/>
              </a:rPr>
              <a:t>верхню </a:t>
            </a:r>
            <a:r>
              <a:rPr sz="1800" spc="-135" dirty="0">
                <a:latin typeface="Arial"/>
                <a:cs typeface="Arial"/>
              </a:rPr>
              <a:t>та  </a:t>
            </a:r>
            <a:r>
              <a:rPr sz="1800" spc="-30" dirty="0">
                <a:latin typeface="Arial"/>
                <a:cs typeface="Arial"/>
              </a:rPr>
              <a:t>нижню </a:t>
            </a:r>
            <a:r>
              <a:rPr sz="1800" spc="-20" dirty="0">
                <a:latin typeface="Arial"/>
                <a:cs typeface="Arial"/>
              </a:rPr>
              <a:t>кінцівки; </a:t>
            </a:r>
            <a:r>
              <a:rPr sz="1800" spc="-70" dirty="0">
                <a:latin typeface="Arial"/>
                <a:cs typeface="Arial"/>
              </a:rPr>
              <a:t>б) якщо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60" dirty="0">
                <a:latin typeface="Arial"/>
                <a:cs typeface="Arial"/>
              </a:rPr>
              <a:t>сумніви </a:t>
            </a:r>
            <a:r>
              <a:rPr sz="1800" spc="-90" dirty="0">
                <a:latin typeface="Arial"/>
                <a:cs typeface="Arial"/>
              </a:rPr>
              <a:t>у  </a:t>
            </a:r>
            <a:r>
              <a:rPr sz="1800" spc="-70" dirty="0">
                <a:latin typeface="Arial"/>
                <a:cs typeface="Arial"/>
              </a:rPr>
              <a:t>локалізації </a:t>
            </a:r>
            <a:r>
              <a:rPr sz="1800" spc="-65" dirty="0">
                <a:latin typeface="Arial"/>
                <a:cs typeface="Arial"/>
              </a:rPr>
              <a:t>рани, </a:t>
            </a:r>
            <a:r>
              <a:rPr sz="1800" spc="-90" dirty="0">
                <a:latin typeface="Arial"/>
                <a:cs typeface="Arial"/>
              </a:rPr>
              <a:t>накладайте </a:t>
            </a:r>
            <a:r>
              <a:rPr sz="1800" spc="-55" dirty="0">
                <a:latin typeface="Arial"/>
                <a:cs typeface="Arial"/>
              </a:rPr>
              <a:t>джгут  </a:t>
            </a:r>
            <a:r>
              <a:rPr sz="1800" spc="-75" dirty="0">
                <a:latin typeface="Arial"/>
                <a:cs typeface="Arial"/>
              </a:rPr>
              <a:t>максимально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високо.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80" y="3571240"/>
            <a:ext cx="1714500" cy="248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5410200"/>
            <a:ext cx="4151629" cy="1029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0429" y="433069"/>
            <a:ext cx="4207510" cy="59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" y="928369"/>
            <a:ext cx="1708150" cy="2429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3470" y="1090929"/>
            <a:ext cx="594487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Література:</a:t>
            </a:r>
            <a:endParaRPr sz="1800">
              <a:latin typeface="Arial"/>
              <a:cs typeface="Arial"/>
            </a:endParaRPr>
          </a:p>
          <a:p>
            <a:pPr marL="12700" marR="487680">
              <a:lnSpc>
                <a:spcPct val="100000"/>
              </a:lnSpc>
              <a:buSzPct val="94444"/>
              <a:buAutoNum type="arabicPeriod"/>
              <a:tabLst>
                <a:tab pos="203200" algn="l"/>
              </a:tabLst>
            </a:pPr>
            <a:r>
              <a:rPr sz="1800" spc="-5" dirty="0">
                <a:latin typeface="Arial"/>
                <a:cs typeface="Arial"/>
              </a:rPr>
              <a:t>Died of </a:t>
            </a:r>
            <a:r>
              <a:rPr sz="1800" spc="-15" dirty="0">
                <a:latin typeface="Arial"/>
                <a:cs typeface="Arial"/>
              </a:rPr>
              <a:t>wounds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battlefield: </a:t>
            </a:r>
            <a:r>
              <a:rPr sz="1800" spc="-5" dirty="0">
                <a:latin typeface="Arial"/>
                <a:cs typeface="Arial"/>
              </a:rPr>
              <a:t>causation </a:t>
            </a: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implications for improving combat casualty </a:t>
            </a:r>
            <a:r>
              <a:rPr sz="1800" dirty="0">
                <a:latin typeface="Arial"/>
                <a:cs typeface="Arial"/>
              </a:rPr>
              <a:t>care / </a:t>
            </a:r>
            <a:r>
              <a:rPr sz="1800" spc="-5" dirty="0">
                <a:latin typeface="Arial"/>
                <a:cs typeface="Arial"/>
              </a:rPr>
              <a:t>B. </a:t>
            </a:r>
            <a:r>
              <a:rPr sz="1800" spc="-10" dirty="0">
                <a:latin typeface="Arial"/>
                <a:cs typeface="Arial"/>
              </a:rPr>
              <a:t>J.  Eastridge, M. Hardin, </a:t>
            </a:r>
            <a:r>
              <a:rPr sz="1800" dirty="0">
                <a:latin typeface="Arial"/>
                <a:cs typeface="Arial"/>
              </a:rPr>
              <a:t>J. </a:t>
            </a:r>
            <a:r>
              <a:rPr sz="1800" spc="-10" dirty="0">
                <a:latin typeface="Arial"/>
                <a:cs typeface="Arial"/>
              </a:rPr>
              <a:t>Cantrell </a:t>
            </a:r>
            <a:r>
              <a:rPr sz="1800" spc="-5" dirty="0">
                <a:latin typeface="Arial"/>
                <a:cs typeface="Arial"/>
              </a:rPr>
              <a:t>[et al] </a:t>
            </a:r>
            <a:r>
              <a:rPr sz="1800" dirty="0">
                <a:latin typeface="Arial"/>
                <a:cs typeface="Arial"/>
              </a:rPr>
              <a:t>// </a:t>
            </a:r>
            <a:r>
              <a:rPr sz="1800" spc="-10" dirty="0">
                <a:latin typeface="Arial"/>
                <a:cs typeface="Arial"/>
              </a:rPr>
              <a:t>J. </a:t>
            </a:r>
            <a:r>
              <a:rPr sz="1800" spc="-5" dirty="0">
                <a:latin typeface="Arial"/>
                <a:cs typeface="Arial"/>
              </a:rPr>
              <a:t>Trauma. </a:t>
            </a:r>
            <a:r>
              <a:rPr sz="1800" dirty="0">
                <a:latin typeface="Arial"/>
                <a:cs typeface="Arial"/>
              </a:rPr>
              <a:t>-  </a:t>
            </a:r>
            <a:r>
              <a:rPr sz="1800" spc="-10" dirty="0">
                <a:latin typeface="Arial"/>
                <a:cs typeface="Arial"/>
              </a:rPr>
              <a:t>2011. Vol. </a:t>
            </a:r>
            <a:r>
              <a:rPr sz="1800" spc="-5" dirty="0">
                <a:latin typeface="Arial"/>
                <a:cs typeface="Arial"/>
              </a:rPr>
              <a:t>71 </a:t>
            </a:r>
            <a:r>
              <a:rPr sz="1800" dirty="0">
                <a:latin typeface="Arial"/>
                <a:cs typeface="Arial"/>
              </a:rPr>
              <a:t>(1 </a:t>
            </a:r>
            <a:r>
              <a:rPr sz="1800" spc="-10" dirty="0">
                <a:latin typeface="Arial"/>
                <a:cs typeface="Arial"/>
              </a:rPr>
              <a:t>Suppl.).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P.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4-8.</a:t>
            </a:r>
            <a:endParaRPr sz="1800">
              <a:latin typeface="Arial"/>
              <a:cs typeface="Arial"/>
            </a:endParaRPr>
          </a:p>
          <a:p>
            <a:pPr marL="12700" marR="196215">
              <a:lnSpc>
                <a:spcPct val="100000"/>
              </a:lnSpc>
              <a:buSzPct val="94444"/>
              <a:buAutoNum type="arabicPeriod"/>
              <a:tabLst>
                <a:tab pos="203200" algn="l"/>
              </a:tabLst>
            </a:pPr>
            <a:r>
              <a:rPr sz="1800" spc="-5" dirty="0">
                <a:latin typeface="Arial"/>
                <a:cs typeface="Arial"/>
              </a:rPr>
              <a:t>Elster </a:t>
            </a:r>
            <a:r>
              <a:rPr sz="1800" spc="-10" dirty="0">
                <a:latin typeface="Arial"/>
                <a:cs typeface="Arial"/>
              </a:rPr>
              <a:t>Eric </a:t>
            </a:r>
            <a:r>
              <a:rPr sz="1800" spc="-5" dirty="0">
                <a:latin typeface="Arial"/>
                <a:cs typeface="Arial"/>
              </a:rPr>
              <a:t>A. </a:t>
            </a:r>
            <a:r>
              <a:rPr sz="1800" spc="-10" dirty="0">
                <a:latin typeface="Arial"/>
                <a:cs typeface="Arial"/>
              </a:rPr>
              <a:t>Implications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Combat Casualty </a:t>
            </a:r>
            <a:r>
              <a:rPr sz="1800" spc="-5" dirty="0">
                <a:latin typeface="Arial"/>
                <a:cs typeface="Arial"/>
              </a:rPr>
              <a:t>Care for  </a:t>
            </a:r>
            <a:r>
              <a:rPr sz="1800" spc="-10" dirty="0">
                <a:latin typeface="Arial"/>
                <a:cs typeface="Arial"/>
              </a:rPr>
              <a:t>Mass Casualty Events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Eric </a:t>
            </a:r>
            <a:r>
              <a:rPr sz="1800" spc="-5" dirty="0">
                <a:latin typeface="Arial"/>
                <a:cs typeface="Arial"/>
              </a:rPr>
              <a:t>A. Elster, </a:t>
            </a:r>
            <a:r>
              <a:rPr sz="1800" spc="-10" dirty="0">
                <a:latin typeface="Arial"/>
                <a:cs typeface="Arial"/>
              </a:rPr>
              <a:t>Frank </a:t>
            </a:r>
            <a:r>
              <a:rPr sz="1800" spc="-5" dirty="0">
                <a:latin typeface="Arial"/>
                <a:cs typeface="Arial"/>
              </a:rPr>
              <a:t>K. </a:t>
            </a:r>
            <a:r>
              <a:rPr sz="1800" spc="-10" dirty="0">
                <a:latin typeface="Arial"/>
                <a:cs typeface="Arial"/>
              </a:rPr>
              <a:t>Butler,  </a:t>
            </a:r>
            <a:r>
              <a:rPr sz="1800" spc="-5" dirty="0">
                <a:latin typeface="Arial"/>
                <a:cs typeface="Arial"/>
              </a:rPr>
              <a:t>Todd E. Rasmussen // JAMA.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2013.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Vol. </a:t>
            </a:r>
            <a:r>
              <a:rPr sz="1800" spc="-5" dirty="0">
                <a:latin typeface="Arial"/>
                <a:cs typeface="Arial"/>
              </a:rPr>
              <a:t>310(5).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475-476.</a:t>
            </a:r>
            <a:endParaRPr sz="1800">
              <a:latin typeface="Arial"/>
              <a:cs typeface="Arial"/>
            </a:endParaRPr>
          </a:p>
          <a:p>
            <a:pPr marL="12700" marR="111125">
              <a:lnSpc>
                <a:spcPct val="100000"/>
              </a:lnSpc>
              <a:buSzPct val="94444"/>
              <a:buAutoNum type="arabicPeriod" startAt="3"/>
              <a:tabLst>
                <a:tab pos="203200" algn="l"/>
              </a:tabLst>
            </a:pPr>
            <a:r>
              <a:rPr sz="1800" spc="-5" dirty="0">
                <a:latin typeface="Arial"/>
                <a:cs typeface="Arial"/>
              </a:rPr>
              <a:t>En-route </a:t>
            </a:r>
            <a:r>
              <a:rPr sz="1800" dirty="0">
                <a:latin typeface="Arial"/>
                <a:cs typeface="Arial"/>
              </a:rPr>
              <a:t>care </a:t>
            </a:r>
            <a:r>
              <a:rPr sz="1800" spc="-10" dirty="0">
                <a:latin typeface="Arial"/>
                <a:cs typeface="Arial"/>
              </a:rPr>
              <a:t>capability </a:t>
            </a:r>
            <a:r>
              <a:rPr sz="1800" spc="-5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point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injury </a:t>
            </a:r>
            <a:r>
              <a:rPr sz="1800" spc="-5" dirty="0">
                <a:latin typeface="Arial"/>
                <a:cs typeface="Arial"/>
              </a:rPr>
              <a:t>mortality  after severe </a:t>
            </a:r>
            <a:r>
              <a:rPr sz="1800" spc="-10" dirty="0">
                <a:latin typeface="Arial"/>
                <a:cs typeface="Arial"/>
              </a:rPr>
              <a:t>wartime injury </a:t>
            </a:r>
            <a:r>
              <a:rPr sz="1800" dirty="0">
                <a:latin typeface="Arial"/>
                <a:cs typeface="Arial"/>
              </a:rPr>
              <a:t>/ J. </a:t>
            </a:r>
            <a:r>
              <a:rPr sz="1800" spc="-10" dirty="0">
                <a:latin typeface="Arial"/>
                <a:cs typeface="Arial"/>
              </a:rPr>
              <a:t>Morrison, </a:t>
            </a:r>
            <a:r>
              <a:rPr sz="1800" dirty="0">
                <a:latin typeface="Arial"/>
                <a:cs typeface="Arial"/>
              </a:rPr>
              <a:t>J. </a:t>
            </a:r>
            <a:r>
              <a:rPr sz="1800" spc="-5" dirty="0">
                <a:latin typeface="Arial"/>
                <a:cs typeface="Arial"/>
              </a:rPr>
              <a:t>Oh, </a:t>
            </a:r>
            <a:r>
              <a:rPr sz="1800" dirty="0">
                <a:latin typeface="Arial"/>
                <a:cs typeface="Arial"/>
              </a:rPr>
              <a:t>J. </a:t>
            </a:r>
            <a:r>
              <a:rPr sz="1800" spc="-10" dirty="0">
                <a:latin typeface="Arial"/>
                <a:cs typeface="Arial"/>
              </a:rPr>
              <a:t>Dubose  </a:t>
            </a:r>
            <a:r>
              <a:rPr sz="1800" spc="-5" dirty="0">
                <a:latin typeface="Arial"/>
                <a:cs typeface="Arial"/>
              </a:rPr>
              <a:t>[et </a:t>
            </a:r>
            <a:r>
              <a:rPr sz="1800" spc="-10" dirty="0">
                <a:latin typeface="Arial"/>
                <a:cs typeface="Arial"/>
              </a:rPr>
              <a:t>al] </a:t>
            </a:r>
            <a:r>
              <a:rPr sz="1800" spc="-5" dirty="0">
                <a:latin typeface="Arial"/>
                <a:cs typeface="Arial"/>
              </a:rPr>
              <a:t>// </a:t>
            </a:r>
            <a:r>
              <a:rPr sz="1800" spc="-10" dirty="0">
                <a:latin typeface="Arial"/>
                <a:cs typeface="Arial"/>
              </a:rPr>
              <a:t>Ann. Surg.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2013. </a:t>
            </a:r>
            <a:r>
              <a:rPr sz="1800" dirty="0">
                <a:latin typeface="Arial"/>
                <a:cs typeface="Arial"/>
              </a:rPr>
              <a:t>- № </a:t>
            </a:r>
            <a:r>
              <a:rPr sz="1800" spc="-5" dirty="0">
                <a:latin typeface="Arial"/>
                <a:cs typeface="Arial"/>
              </a:rPr>
              <a:t>2.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P.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330-334/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4444"/>
              <a:buAutoNum type="arabicPeriod" startAt="3"/>
              <a:tabLst>
                <a:tab pos="20320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effects of </a:t>
            </a:r>
            <a:r>
              <a:rPr sz="1800" spc="-10" dirty="0">
                <a:latin typeface="Arial"/>
                <a:cs typeface="Arial"/>
              </a:rPr>
              <a:t>QuikClot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Combat </a:t>
            </a:r>
            <a:r>
              <a:rPr sz="1800" spc="-5" dirty="0">
                <a:latin typeface="Arial"/>
                <a:cs typeface="Arial"/>
              </a:rPr>
              <a:t>Gauze </a:t>
            </a:r>
            <a:r>
              <a:rPr sz="1800" spc="-10" dirty="0">
                <a:latin typeface="Arial"/>
                <a:cs typeface="Arial"/>
              </a:rPr>
              <a:t>and  movement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hemorrhage </a:t>
            </a:r>
            <a:r>
              <a:rPr sz="1800" spc="-5" dirty="0">
                <a:latin typeface="Arial"/>
                <a:cs typeface="Arial"/>
              </a:rPr>
              <a:t>control in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porcine model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5" dirty="0">
                <a:latin typeface="Arial"/>
                <a:cs typeface="Arial"/>
              </a:rPr>
              <a:t>B.  </a:t>
            </a:r>
            <a:r>
              <a:rPr sz="1800" spc="-10" dirty="0">
                <a:latin typeface="Arial"/>
                <a:cs typeface="Arial"/>
              </a:rPr>
              <a:t>Gegel, J. </a:t>
            </a:r>
            <a:r>
              <a:rPr sz="1800" spc="-5" dirty="0">
                <a:latin typeface="Arial"/>
                <a:cs typeface="Arial"/>
              </a:rPr>
              <a:t>Burgert, </a:t>
            </a:r>
            <a:r>
              <a:rPr sz="1800" dirty="0">
                <a:latin typeface="Arial"/>
                <a:cs typeface="Arial"/>
              </a:rPr>
              <a:t>J. </a:t>
            </a:r>
            <a:r>
              <a:rPr sz="1800" spc="-5" dirty="0">
                <a:latin typeface="Arial"/>
                <a:cs typeface="Arial"/>
              </a:rPr>
              <a:t>Gasko [et </a:t>
            </a:r>
            <a:r>
              <a:rPr sz="1800" spc="-10" dirty="0">
                <a:latin typeface="Arial"/>
                <a:cs typeface="Arial"/>
              </a:rPr>
              <a:t>al] </a:t>
            </a:r>
            <a:r>
              <a:rPr sz="1800" spc="-5" dirty="0">
                <a:latin typeface="Arial"/>
                <a:cs typeface="Arial"/>
              </a:rPr>
              <a:t>// </a:t>
            </a:r>
            <a:r>
              <a:rPr sz="1800" spc="-10" dirty="0">
                <a:latin typeface="Arial"/>
                <a:cs typeface="Arial"/>
              </a:rPr>
              <a:t>Mil. Med.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2012.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Vol.  </a:t>
            </a:r>
            <a:r>
              <a:rPr sz="1800" spc="-10" dirty="0">
                <a:latin typeface="Arial"/>
                <a:cs typeface="Arial"/>
              </a:rPr>
              <a:t>177, №12.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P.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1543-1547.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7120" y="571500"/>
            <a:ext cx="3643629" cy="94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969" y="1653540"/>
            <a:ext cx="774509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Надання </a:t>
            </a:r>
            <a:r>
              <a:rPr sz="1800" spc="-65" dirty="0">
                <a:latin typeface="Arial"/>
                <a:cs typeface="Arial"/>
              </a:rPr>
              <a:t>домедичної </a:t>
            </a:r>
            <a:r>
              <a:rPr sz="1800" spc="-45" dirty="0">
                <a:latin typeface="Arial"/>
                <a:cs typeface="Arial"/>
              </a:rPr>
              <a:t>допомоги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5" dirty="0">
                <a:latin typeface="Arial"/>
                <a:cs typeface="Arial"/>
              </a:rPr>
              <a:t>полі </a:t>
            </a:r>
            <a:r>
              <a:rPr sz="1800" spc="-65" dirty="0">
                <a:latin typeface="Arial"/>
                <a:cs typeface="Arial"/>
              </a:rPr>
              <a:t>бою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70" dirty="0">
                <a:latin typeface="Arial"/>
                <a:cs typeface="Arial"/>
              </a:rPr>
              <a:t>основною </a:t>
            </a:r>
            <a:r>
              <a:rPr sz="1800" spc="-60" dirty="0">
                <a:latin typeface="Arial"/>
                <a:cs typeface="Arial"/>
              </a:rPr>
              <a:t>запорукою </a:t>
            </a:r>
            <a:r>
              <a:rPr sz="1800" spc="-95" dirty="0">
                <a:latin typeface="Arial"/>
                <a:cs typeface="Arial"/>
              </a:rPr>
              <a:t>врятування  </a:t>
            </a:r>
            <a:r>
              <a:rPr sz="1800" spc="-80" dirty="0">
                <a:latin typeface="Arial"/>
                <a:cs typeface="Arial"/>
              </a:rPr>
              <a:t>життя </a:t>
            </a:r>
            <a:r>
              <a:rPr sz="1800" spc="-65" dirty="0">
                <a:latin typeface="Arial"/>
                <a:cs typeface="Arial"/>
              </a:rPr>
              <a:t>пораненому. </a:t>
            </a:r>
            <a:r>
              <a:rPr sz="1800" spc="-90" dirty="0">
                <a:latin typeface="Arial"/>
                <a:cs typeface="Arial"/>
              </a:rPr>
              <a:t>Аналіз </a:t>
            </a:r>
            <a:r>
              <a:rPr sz="1800" spc="-55" dirty="0">
                <a:latin typeface="Arial"/>
                <a:cs typeface="Arial"/>
              </a:rPr>
              <a:t>причин </a:t>
            </a:r>
            <a:r>
              <a:rPr sz="1800" spc="-75" dirty="0">
                <a:latin typeface="Arial"/>
                <a:cs typeface="Arial"/>
              </a:rPr>
              <a:t>загибелі </a:t>
            </a:r>
            <a:r>
              <a:rPr sz="1800" spc="-70" dirty="0">
                <a:latin typeface="Arial"/>
                <a:cs typeface="Arial"/>
              </a:rPr>
              <a:t>військовослужбовців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130" dirty="0">
                <a:latin typeface="Arial"/>
                <a:cs typeface="Arial"/>
              </a:rPr>
              <a:t>час  </a:t>
            </a:r>
            <a:r>
              <a:rPr sz="1800" spc="-80" dirty="0">
                <a:latin typeface="Arial"/>
                <a:cs typeface="Arial"/>
              </a:rPr>
              <a:t>ведення </a:t>
            </a:r>
            <a:r>
              <a:rPr sz="1800" spc="-70" dirty="0">
                <a:latin typeface="Arial"/>
                <a:cs typeface="Arial"/>
              </a:rPr>
              <a:t>бойових </a:t>
            </a:r>
            <a:r>
              <a:rPr sz="1800" spc="-25" dirty="0">
                <a:latin typeface="Arial"/>
                <a:cs typeface="Arial"/>
              </a:rPr>
              <a:t>дій </a:t>
            </a:r>
            <a:r>
              <a:rPr sz="1800" spc="-80" dirty="0">
                <a:latin typeface="Arial"/>
                <a:cs typeface="Arial"/>
              </a:rPr>
              <a:t>вказує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95" dirty="0">
                <a:latin typeface="Arial"/>
                <a:cs typeface="Arial"/>
              </a:rPr>
              <a:t>те, що </a:t>
            </a:r>
            <a:r>
              <a:rPr sz="1800" spc="-80" dirty="0">
                <a:latin typeface="Arial"/>
                <a:cs typeface="Arial"/>
              </a:rPr>
              <a:t>значну </a:t>
            </a:r>
            <a:r>
              <a:rPr sz="1800" spc="-114" dirty="0">
                <a:latin typeface="Arial"/>
                <a:cs typeface="Arial"/>
              </a:rPr>
              <a:t>їх </a:t>
            </a:r>
            <a:r>
              <a:rPr sz="1800" spc="-100" dirty="0">
                <a:latin typeface="Arial"/>
                <a:cs typeface="Arial"/>
              </a:rPr>
              <a:t>частину </a:t>
            </a:r>
            <a:r>
              <a:rPr sz="1800" spc="-50" dirty="0">
                <a:latin typeface="Arial"/>
                <a:cs typeface="Arial"/>
              </a:rPr>
              <a:t>можна </a:t>
            </a:r>
            <a:r>
              <a:rPr sz="1800" spc="-90" dirty="0">
                <a:latin typeface="Arial"/>
                <a:cs typeface="Arial"/>
              </a:rPr>
              <a:t>було </a:t>
            </a:r>
            <a:r>
              <a:rPr sz="1800" spc="-75" dirty="0">
                <a:latin typeface="Arial"/>
                <a:cs typeface="Arial"/>
              </a:rPr>
              <a:t>б  </a:t>
            </a:r>
            <a:r>
              <a:rPr sz="1800" spc="-100" dirty="0">
                <a:latin typeface="Arial"/>
                <a:cs typeface="Arial"/>
              </a:rPr>
              <a:t>врятувати </a:t>
            </a:r>
            <a:r>
              <a:rPr sz="1800" spc="-50" dirty="0">
                <a:latin typeface="Arial"/>
                <a:cs typeface="Arial"/>
              </a:rPr>
              <a:t>при </a:t>
            </a:r>
            <a:r>
              <a:rPr sz="1800" spc="-95" dirty="0">
                <a:latin typeface="Arial"/>
                <a:cs typeface="Arial"/>
              </a:rPr>
              <a:t>своєчасному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55" dirty="0">
                <a:latin typeface="Arial"/>
                <a:cs typeface="Arial"/>
              </a:rPr>
              <a:t>якісному </a:t>
            </a:r>
            <a:r>
              <a:rPr sz="1800" spc="-65" dirty="0">
                <a:latin typeface="Arial"/>
                <a:cs typeface="Arial"/>
              </a:rPr>
              <a:t>наданні домедичної </a:t>
            </a:r>
            <a:r>
              <a:rPr sz="1800" spc="-50" dirty="0">
                <a:latin typeface="Arial"/>
                <a:cs typeface="Arial"/>
              </a:rPr>
              <a:t>допомоги. </a:t>
            </a:r>
            <a:r>
              <a:rPr sz="1800" spc="-150" dirty="0">
                <a:latin typeface="Arial"/>
                <a:cs typeface="Arial"/>
              </a:rPr>
              <a:t>Ця  </a:t>
            </a:r>
            <a:r>
              <a:rPr sz="1800" spc="-55" dirty="0">
                <a:latin typeface="Arial"/>
                <a:cs typeface="Arial"/>
              </a:rPr>
              <a:t>кіль­кість </a:t>
            </a:r>
            <a:r>
              <a:rPr sz="1800" spc="-95" dirty="0">
                <a:latin typeface="Arial"/>
                <a:cs typeface="Arial"/>
              </a:rPr>
              <a:t>коливається </a:t>
            </a:r>
            <a:r>
              <a:rPr sz="1800" spc="-50" dirty="0">
                <a:latin typeface="Arial"/>
                <a:cs typeface="Arial"/>
              </a:rPr>
              <a:t>від </a:t>
            </a:r>
            <a:r>
              <a:rPr sz="1800" spc="-204" dirty="0">
                <a:latin typeface="Arial"/>
                <a:cs typeface="Arial"/>
              </a:rPr>
              <a:t>9% </a:t>
            </a:r>
            <a:r>
              <a:rPr sz="1800" spc="-100" dirty="0">
                <a:latin typeface="Arial"/>
                <a:cs typeface="Arial"/>
              </a:rPr>
              <a:t>(Чеченська </a:t>
            </a:r>
            <a:r>
              <a:rPr sz="1800" spc="-60" dirty="0">
                <a:latin typeface="Arial"/>
                <a:cs typeface="Arial"/>
              </a:rPr>
              <a:t>кампанія)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65" dirty="0">
                <a:latin typeface="Arial"/>
                <a:cs typeface="Arial"/>
              </a:rPr>
              <a:t>понад </a:t>
            </a:r>
            <a:r>
              <a:rPr sz="1800" spc="-170" dirty="0">
                <a:latin typeface="Arial"/>
                <a:cs typeface="Arial"/>
              </a:rPr>
              <a:t>25% </a:t>
            </a:r>
            <a:r>
              <a:rPr sz="1800" spc="-60" dirty="0">
                <a:latin typeface="Arial"/>
                <a:cs typeface="Arial"/>
              </a:rPr>
              <a:t>(війна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0" dirty="0">
                <a:latin typeface="Arial"/>
                <a:cs typeface="Arial"/>
              </a:rPr>
              <a:t>Іраку 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100" dirty="0">
                <a:latin typeface="Arial"/>
                <a:cs typeface="Arial"/>
              </a:rPr>
              <a:t>Афганістані). </a:t>
            </a:r>
            <a:r>
              <a:rPr sz="1800" spc="-80" dirty="0">
                <a:latin typeface="Arial"/>
                <a:cs typeface="Arial"/>
              </a:rPr>
              <a:t>Основними </a:t>
            </a:r>
            <a:r>
              <a:rPr sz="1800" spc="-60" dirty="0">
                <a:latin typeface="Arial"/>
                <a:cs typeface="Arial"/>
              </a:rPr>
              <a:t>причинами </a:t>
            </a:r>
            <a:r>
              <a:rPr sz="1800" spc="-80" dirty="0">
                <a:latin typeface="Arial"/>
                <a:cs typeface="Arial"/>
              </a:rPr>
              <a:t>смерті </a:t>
            </a:r>
            <a:r>
              <a:rPr sz="1800" spc="-125" dirty="0">
                <a:latin typeface="Arial"/>
                <a:cs typeface="Arial"/>
              </a:rPr>
              <a:t>80­90% </a:t>
            </a:r>
            <a:r>
              <a:rPr sz="1800" spc="-80" dirty="0">
                <a:latin typeface="Arial"/>
                <a:cs typeface="Arial"/>
              </a:rPr>
              <a:t>таких </a:t>
            </a:r>
            <a:r>
              <a:rPr sz="1800" spc="-75" dirty="0">
                <a:latin typeface="Arial"/>
                <a:cs typeface="Arial"/>
              </a:rPr>
              <a:t>поранених </a:t>
            </a:r>
            <a:r>
              <a:rPr sz="1800" spc="-120" dirty="0">
                <a:latin typeface="Arial"/>
                <a:cs typeface="Arial"/>
              </a:rPr>
              <a:t>стали  </a:t>
            </a:r>
            <a:r>
              <a:rPr sz="1800" spc="-90" dirty="0">
                <a:latin typeface="Arial"/>
                <a:cs typeface="Arial"/>
              </a:rPr>
              <a:t>масивна </a:t>
            </a:r>
            <a:r>
              <a:rPr sz="1800" spc="-85" dirty="0">
                <a:latin typeface="Arial"/>
                <a:cs typeface="Arial"/>
              </a:rPr>
              <a:t>крововтрата </a:t>
            </a:r>
            <a:r>
              <a:rPr sz="1800" spc="-140" dirty="0">
                <a:latin typeface="Arial"/>
                <a:cs typeface="Arial"/>
              </a:rPr>
              <a:t>та </a:t>
            </a:r>
            <a:r>
              <a:rPr sz="1800" spc="-55" dirty="0">
                <a:latin typeface="Arial"/>
                <a:cs typeface="Arial"/>
              </a:rPr>
              <a:t>шок </a:t>
            </a:r>
            <a:r>
              <a:rPr sz="1800" spc="-35" dirty="0">
                <a:latin typeface="Arial"/>
                <a:cs typeface="Arial"/>
              </a:rPr>
              <a:t>[1, </a:t>
            </a:r>
            <a:r>
              <a:rPr sz="1800" spc="-75" dirty="0">
                <a:latin typeface="Arial"/>
                <a:cs typeface="Arial"/>
              </a:rPr>
              <a:t>2, </a:t>
            </a:r>
            <a:r>
              <a:rPr sz="1800" spc="-30" dirty="0">
                <a:latin typeface="Arial"/>
                <a:cs typeface="Arial"/>
              </a:rPr>
              <a:t>4]. </a:t>
            </a: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65" dirty="0">
                <a:latin typeface="Arial"/>
                <a:cs typeface="Arial"/>
              </a:rPr>
              <a:t>цьому </a:t>
            </a:r>
            <a:r>
              <a:rPr sz="1800" spc="-75" dirty="0">
                <a:latin typeface="Arial"/>
                <a:cs typeface="Arial"/>
              </a:rPr>
              <a:t>локалізація поранень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165" dirty="0">
                <a:latin typeface="Arial"/>
                <a:cs typeface="Arial"/>
              </a:rPr>
              <a:t>48%  </a:t>
            </a:r>
            <a:r>
              <a:rPr sz="1800" spc="-55" dirty="0">
                <a:latin typeface="Arial"/>
                <a:cs typeface="Arial"/>
              </a:rPr>
              <a:t>випадків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100" dirty="0">
                <a:latin typeface="Arial"/>
                <a:cs typeface="Arial"/>
              </a:rPr>
              <a:t>тулуб,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165" dirty="0">
                <a:latin typeface="Arial"/>
                <a:cs typeface="Arial"/>
              </a:rPr>
              <a:t>31%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70" dirty="0">
                <a:latin typeface="Arial"/>
                <a:cs typeface="Arial"/>
              </a:rPr>
              <a:t>верхні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15" dirty="0">
                <a:latin typeface="Arial"/>
                <a:cs typeface="Arial"/>
              </a:rPr>
              <a:t>нижні </a:t>
            </a:r>
            <a:r>
              <a:rPr sz="1800" spc="-20" dirty="0">
                <a:latin typeface="Arial"/>
                <a:cs typeface="Arial"/>
              </a:rPr>
              <a:t>кінцівки,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165" dirty="0">
                <a:latin typeface="Arial"/>
                <a:cs typeface="Arial"/>
              </a:rPr>
              <a:t>21%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80" dirty="0">
                <a:latin typeface="Arial"/>
                <a:cs typeface="Arial"/>
              </a:rPr>
              <a:t>шию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75" dirty="0">
                <a:latin typeface="Arial"/>
                <a:cs typeface="Arial"/>
              </a:rPr>
              <a:t>пахові  </a:t>
            </a:r>
            <a:r>
              <a:rPr sz="1800" spc="-50" dirty="0">
                <a:latin typeface="Arial"/>
                <a:cs typeface="Arial"/>
              </a:rPr>
              <a:t>ділянки, </a:t>
            </a:r>
            <a:r>
              <a:rPr sz="1800" spc="-80" dirty="0">
                <a:latin typeface="Arial"/>
                <a:cs typeface="Arial"/>
              </a:rPr>
              <a:t>де </a:t>
            </a:r>
            <a:r>
              <a:rPr sz="1800" spc="-85" dirty="0">
                <a:latin typeface="Arial"/>
                <a:cs typeface="Arial"/>
              </a:rPr>
              <a:t>проходять </a:t>
            </a:r>
            <a:r>
              <a:rPr sz="1800" spc="-80" dirty="0">
                <a:latin typeface="Arial"/>
                <a:cs typeface="Arial"/>
              </a:rPr>
              <a:t>магістральні </a:t>
            </a:r>
            <a:r>
              <a:rPr sz="1800" spc="-50" dirty="0">
                <a:latin typeface="Arial"/>
                <a:cs typeface="Arial"/>
              </a:rPr>
              <a:t>кровоносні </a:t>
            </a:r>
            <a:r>
              <a:rPr sz="1800" spc="-70" dirty="0">
                <a:latin typeface="Arial"/>
                <a:cs typeface="Arial"/>
              </a:rPr>
              <a:t>судини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[1,3].</a:t>
            </a:r>
            <a:endParaRPr sz="1800">
              <a:latin typeface="Arial"/>
              <a:cs typeface="Arial"/>
            </a:endParaRPr>
          </a:p>
          <a:p>
            <a:pPr marL="12700" marR="528955">
              <a:lnSpc>
                <a:spcPct val="100000"/>
              </a:lnSpc>
            </a:pPr>
            <a:r>
              <a:rPr sz="1800" spc="-65" dirty="0">
                <a:latin typeface="Arial"/>
                <a:cs typeface="Arial"/>
              </a:rPr>
              <a:t>Пошкодження, </a:t>
            </a:r>
            <a:r>
              <a:rPr sz="1800" spc="-25" dirty="0">
                <a:latin typeface="Arial"/>
                <a:cs typeface="Arial"/>
              </a:rPr>
              <a:t>які </a:t>
            </a:r>
            <a:r>
              <a:rPr sz="1800" spc="-65" dirty="0">
                <a:latin typeface="Arial"/>
                <a:cs typeface="Arial"/>
              </a:rPr>
              <a:t>виникають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105" dirty="0">
                <a:latin typeface="Arial"/>
                <a:cs typeface="Arial"/>
              </a:rPr>
              <a:t>сучасних </a:t>
            </a:r>
            <a:r>
              <a:rPr sz="1800" spc="-65" dirty="0">
                <a:latin typeface="Arial"/>
                <a:cs typeface="Arial"/>
              </a:rPr>
              <a:t>збройних </a:t>
            </a:r>
            <a:r>
              <a:rPr sz="1800" spc="-85" dirty="0">
                <a:latin typeface="Arial"/>
                <a:cs typeface="Arial"/>
              </a:rPr>
              <a:t>протистояннях,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значно  </a:t>
            </a:r>
            <a:r>
              <a:rPr sz="1800" spc="-70" dirty="0">
                <a:latin typeface="Arial"/>
                <a:cs typeface="Arial"/>
              </a:rPr>
              <a:t>обмежують </a:t>
            </a:r>
            <a:r>
              <a:rPr sz="1800" spc="-125" dirty="0">
                <a:latin typeface="Arial"/>
                <a:cs typeface="Arial"/>
              </a:rPr>
              <a:t>час </a:t>
            </a:r>
            <a:r>
              <a:rPr sz="1800" spc="-80" dirty="0">
                <a:latin typeface="Arial"/>
                <a:cs typeface="Arial"/>
              </a:rPr>
              <a:t>надання </a:t>
            </a:r>
            <a:r>
              <a:rPr sz="1800" spc="-65" dirty="0">
                <a:latin typeface="Arial"/>
                <a:cs typeface="Arial"/>
              </a:rPr>
              <a:t>домедичної </a:t>
            </a:r>
            <a:r>
              <a:rPr sz="1800" spc="-50" dirty="0">
                <a:latin typeface="Arial"/>
                <a:cs typeface="Arial"/>
              </a:rPr>
              <a:t>допомоги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5" dirty="0">
                <a:latin typeface="Arial"/>
                <a:cs typeface="Arial"/>
              </a:rPr>
              <a:t>полі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бою:</a:t>
            </a:r>
            <a:endParaRPr sz="1800">
              <a:latin typeface="Arial"/>
              <a:cs typeface="Arial"/>
            </a:endParaRPr>
          </a:p>
          <a:p>
            <a:pPr marL="12700" marR="249554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60" dirty="0">
                <a:latin typeface="Arial"/>
                <a:cs typeface="Arial"/>
              </a:rPr>
              <a:t>кровотечі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85" dirty="0">
                <a:latin typeface="Arial"/>
                <a:cs typeface="Arial"/>
              </a:rPr>
              <a:t>магістральних </a:t>
            </a:r>
            <a:r>
              <a:rPr sz="1800" spc="-70" dirty="0">
                <a:latin typeface="Arial"/>
                <a:cs typeface="Arial"/>
              </a:rPr>
              <a:t>судин </a:t>
            </a:r>
            <a:r>
              <a:rPr sz="1800" spc="-20" dirty="0">
                <a:latin typeface="Arial"/>
                <a:cs typeface="Arial"/>
              </a:rPr>
              <a:t>кінцівок </a:t>
            </a:r>
            <a:r>
              <a:rPr sz="1800" spc="-90" dirty="0">
                <a:latin typeface="Arial"/>
                <a:cs typeface="Arial"/>
              </a:rPr>
              <a:t>(стегнова, </a:t>
            </a:r>
            <a:r>
              <a:rPr sz="1800" spc="-95" dirty="0">
                <a:latin typeface="Arial"/>
                <a:cs typeface="Arial"/>
              </a:rPr>
              <a:t>плечова)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поранений  </a:t>
            </a:r>
            <a:r>
              <a:rPr sz="1800" spc="-55" dirty="0">
                <a:latin typeface="Arial"/>
                <a:cs typeface="Arial"/>
              </a:rPr>
              <a:t>гине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90" dirty="0">
                <a:latin typeface="Arial"/>
                <a:cs typeface="Arial"/>
              </a:rPr>
              <a:t>2 </a:t>
            </a:r>
            <a:r>
              <a:rPr sz="1800" spc="-95" dirty="0">
                <a:latin typeface="Arial"/>
                <a:cs typeface="Arial"/>
              </a:rPr>
              <a:t>хв. </a:t>
            </a:r>
            <a:r>
              <a:rPr sz="1800" spc="-75" dirty="0">
                <a:latin typeface="Arial"/>
                <a:cs typeface="Arial"/>
              </a:rPr>
              <a:t>(локалізація </a:t>
            </a:r>
            <a:r>
              <a:rPr sz="1800" spc="-65" dirty="0">
                <a:latin typeface="Arial"/>
                <a:cs typeface="Arial"/>
              </a:rPr>
              <a:t>рани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60" dirty="0">
                <a:latin typeface="Arial"/>
                <a:cs typeface="Arial"/>
              </a:rPr>
              <a:t>ділянка </a:t>
            </a:r>
            <a:r>
              <a:rPr sz="1800" spc="-105" dirty="0">
                <a:latin typeface="Arial"/>
                <a:cs typeface="Arial"/>
              </a:rPr>
              <a:t>плеча </a:t>
            </a:r>
            <a:r>
              <a:rPr sz="1800" spc="-95" dirty="0">
                <a:latin typeface="Arial"/>
                <a:cs typeface="Arial"/>
              </a:rPr>
              <a:t>(пахвова </a:t>
            </a:r>
            <a:r>
              <a:rPr sz="1800" spc="-60" dirty="0">
                <a:latin typeface="Arial"/>
                <a:cs typeface="Arial"/>
              </a:rPr>
              <a:t>ямка) </a:t>
            </a:r>
            <a:r>
              <a:rPr sz="1800" spc="-95" dirty="0">
                <a:latin typeface="Arial"/>
                <a:cs typeface="Arial"/>
              </a:rPr>
              <a:t>або </a:t>
            </a:r>
            <a:r>
              <a:rPr sz="1800" spc="-105" dirty="0">
                <a:latin typeface="Arial"/>
                <a:cs typeface="Arial"/>
              </a:rPr>
              <a:t>стегна  </a:t>
            </a:r>
            <a:r>
              <a:rPr sz="1800" spc="-100" dirty="0">
                <a:latin typeface="Arial"/>
                <a:cs typeface="Arial"/>
              </a:rPr>
              <a:t>(пахова </a:t>
            </a:r>
            <a:r>
              <a:rPr sz="1800" spc="-65" dirty="0">
                <a:latin typeface="Arial"/>
                <a:cs typeface="Arial"/>
              </a:rPr>
              <a:t>ділянка)). </a:t>
            </a:r>
            <a:r>
              <a:rPr sz="1800" spc="-85" dirty="0">
                <a:latin typeface="Arial"/>
                <a:cs typeface="Arial"/>
              </a:rPr>
              <a:t>Причина </a:t>
            </a:r>
            <a:r>
              <a:rPr sz="1800" spc="-75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70" dirty="0">
                <a:latin typeface="Arial"/>
                <a:cs typeface="Arial"/>
              </a:rPr>
              <a:t>швидка </a:t>
            </a:r>
            <a:r>
              <a:rPr sz="1800" spc="-120" dirty="0">
                <a:latin typeface="Arial"/>
                <a:cs typeface="Arial"/>
              </a:rPr>
              <a:t>втрата </a:t>
            </a:r>
            <a:r>
              <a:rPr sz="1800" spc="-80" dirty="0">
                <a:latin typeface="Arial"/>
                <a:cs typeface="Arial"/>
              </a:rPr>
              <a:t>значної </a:t>
            </a:r>
            <a:r>
              <a:rPr sz="1800" spc="-55" dirty="0">
                <a:latin typeface="Arial"/>
                <a:cs typeface="Arial"/>
              </a:rPr>
              <a:t>кількості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крові.</a:t>
            </a:r>
            <a:endParaRPr sz="1800">
              <a:latin typeface="Arial"/>
              <a:cs typeface="Arial"/>
            </a:endParaRPr>
          </a:p>
          <a:p>
            <a:pPr marL="12700" marR="14859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60" dirty="0">
                <a:latin typeface="Arial"/>
                <a:cs typeface="Arial"/>
              </a:rPr>
              <a:t>кровотечі </a:t>
            </a:r>
            <a:r>
              <a:rPr sz="1800" spc="-35" dirty="0">
                <a:latin typeface="Arial"/>
                <a:cs typeface="Arial"/>
              </a:rPr>
              <a:t>із </a:t>
            </a:r>
            <a:r>
              <a:rPr sz="1800" spc="-75" dirty="0">
                <a:latin typeface="Arial"/>
                <a:cs typeface="Arial"/>
              </a:rPr>
              <a:t>судин </a:t>
            </a:r>
            <a:r>
              <a:rPr sz="1800" spc="-90" dirty="0">
                <a:latin typeface="Arial"/>
                <a:cs typeface="Arial"/>
              </a:rPr>
              <a:t>шиї </a:t>
            </a:r>
            <a:r>
              <a:rPr sz="1800" spc="-80" dirty="0">
                <a:latin typeface="Arial"/>
                <a:cs typeface="Arial"/>
              </a:rPr>
              <a:t>(сонна </a:t>
            </a:r>
            <a:r>
              <a:rPr sz="1800" spc="-85" dirty="0">
                <a:latin typeface="Arial"/>
                <a:cs typeface="Arial"/>
              </a:rPr>
              <a:t>артерія, яремна </a:t>
            </a:r>
            <a:r>
              <a:rPr sz="1800" spc="-90" dirty="0">
                <a:latin typeface="Arial"/>
                <a:cs typeface="Arial"/>
              </a:rPr>
              <a:t>вена) </a:t>
            </a:r>
            <a:r>
              <a:rPr sz="1800" spc="-95" dirty="0">
                <a:latin typeface="Arial"/>
                <a:cs typeface="Arial"/>
              </a:rPr>
              <a:t>смерть </a:t>
            </a:r>
            <a:r>
              <a:rPr sz="1800" spc="-120" dirty="0">
                <a:latin typeface="Arial"/>
                <a:cs typeface="Arial"/>
              </a:rPr>
              <a:t>настає </a:t>
            </a:r>
            <a:r>
              <a:rPr sz="1800" spc="-70" dirty="0">
                <a:latin typeface="Arial"/>
                <a:cs typeface="Arial"/>
              </a:rPr>
              <a:t>теж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до  </a:t>
            </a:r>
            <a:r>
              <a:rPr sz="1800" spc="-90" dirty="0">
                <a:latin typeface="Arial"/>
                <a:cs typeface="Arial"/>
              </a:rPr>
              <a:t>2 хв. </a:t>
            </a:r>
            <a:r>
              <a:rPr sz="1800" spc="-75" dirty="0">
                <a:latin typeface="Arial"/>
                <a:cs typeface="Arial"/>
              </a:rPr>
              <a:t>(локалізація </a:t>
            </a:r>
            <a:r>
              <a:rPr sz="1800" spc="-70" dirty="0">
                <a:latin typeface="Arial"/>
                <a:cs typeface="Arial"/>
              </a:rPr>
              <a:t>рани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65" dirty="0">
                <a:latin typeface="Arial"/>
                <a:cs typeface="Arial"/>
              </a:rPr>
              <a:t>ділянка </a:t>
            </a:r>
            <a:r>
              <a:rPr sz="1800" spc="-80" dirty="0">
                <a:latin typeface="Arial"/>
                <a:cs typeface="Arial"/>
              </a:rPr>
              <a:t>шиї). </a:t>
            </a:r>
            <a:r>
              <a:rPr sz="1800" spc="-70" dirty="0">
                <a:latin typeface="Arial"/>
                <a:cs typeface="Arial"/>
              </a:rPr>
              <a:t>Причини </a:t>
            </a:r>
            <a:r>
              <a:rPr sz="1800" spc="-80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70" dirty="0">
                <a:latin typeface="Arial"/>
                <a:cs typeface="Arial"/>
              </a:rPr>
              <a:t>швидка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втрата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69" y="391159"/>
            <a:ext cx="7858759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719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значної </a:t>
            </a:r>
            <a:r>
              <a:rPr sz="1800" spc="-55" dirty="0">
                <a:latin typeface="Arial"/>
                <a:cs typeface="Arial"/>
              </a:rPr>
              <a:t>кількості </a:t>
            </a:r>
            <a:r>
              <a:rPr sz="1800" spc="-35" dirty="0">
                <a:latin typeface="Arial"/>
                <a:cs typeface="Arial"/>
              </a:rPr>
              <a:t>крові, </a:t>
            </a:r>
            <a:r>
              <a:rPr sz="1800" spc="-85" dirty="0">
                <a:latin typeface="Arial"/>
                <a:cs typeface="Arial"/>
              </a:rPr>
              <a:t>засмоктування </a:t>
            </a:r>
            <a:r>
              <a:rPr sz="1800" spc="-75" dirty="0">
                <a:latin typeface="Arial"/>
                <a:cs typeface="Arial"/>
              </a:rPr>
              <a:t>повітря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30" dirty="0">
                <a:latin typeface="Arial"/>
                <a:cs typeface="Arial"/>
              </a:rPr>
              <a:t>крупні </a:t>
            </a:r>
            <a:r>
              <a:rPr sz="1800" spc="-70" dirty="0">
                <a:latin typeface="Arial"/>
                <a:cs typeface="Arial"/>
              </a:rPr>
              <a:t>вени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60" dirty="0">
                <a:latin typeface="Arial"/>
                <a:cs typeface="Arial"/>
              </a:rPr>
              <a:t>закупорка</a:t>
            </a:r>
            <a:r>
              <a:rPr sz="1800" spc="-35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ним  </a:t>
            </a:r>
            <a:r>
              <a:rPr sz="1800" spc="-70" dirty="0">
                <a:latin typeface="Arial"/>
                <a:cs typeface="Arial"/>
              </a:rPr>
              <a:t>судин.</a:t>
            </a:r>
            <a:endParaRPr sz="1800">
              <a:latin typeface="Arial"/>
              <a:cs typeface="Arial"/>
            </a:endParaRPr>
          </a:p>
          <a:p>
            <a:pPr marL="12700" marR="58419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65" dirty="0">
                <a:latin typeface="Arial"/>
                <a:cs typeface="Arial"/>
              </a:rPr>
              <a:t>кровотечі </a:t>
            </a:r>
            <a:r>
              <a:rPr sz="1800" spc="-30" dirty="0">
                <a:latin typeface="Arial"/>
                <a:cs typeface="Arial"/>
              </a:rPr>
              <a:t>із </a:t>
            </a:r>
            <a:r>
              <a:rPr sz="1800" spc="-70" dirty="0">
                <a:latin typeface="Arial"/>
                <a:cs typeface="Arial"/>
              </a:rPr>
              <a:t>судин голови </a:t>
            </a:r>
            <a:r>
              <a:rPr sz="1800" spc="-60" dirty="0">
                <a:latin typeface="Arial"/>
                <a:cs typeface="Arial"/>
              </a:rPr>
              <a:t>поранений </a:t>
            </a:r>
            <a:r>
              <a:rPr sz="1800" spc="-45" dirty="0">
                <a:latin typeface="Arial"/>
                <a:cs typeface="Arial"/>
              </a:rPr>
              <a:t>може </a:t>
            </a:r>
            <a:r>
              <a:rPr sz="1800" spc="-75" dirty="0">
                <a:latin typeface="Arial"/>
                <a:cs typeface="Arial"/>
              </a:rPr>
              <a:t>загинути </a:t>
            </a:r>
            <a:r>
              <a:rPr sz="1800" spc="-50" dirty="0">
                <a:latin typeface="Arial"/>
                <a:cs typeface="Arial"/>
              </a:rPr>
              <a:t>від </a:t>
            </a:r>
            <a:r>
              <a:rPr sz="1800" spc="-55" dirty="0">
                <a:latin typeface="Arial"/>
                <a:cs typeface="Arial"/>
              </a:rPr>
              <a:t>декількох </a:t>
            </a:r>
            <a:r>
              <a:rPr sz="1800" spc="-65" dirty="0">
                <a:latin typeface="Arial"/>
                <a:cs typeface="Arial"/>
              </a:rPr>
              <a:t>секунд 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60" dirty="0">
                <a:latin typeface="Arial"/>
                <a:cs typeface="Arial"/>
              </a:rPr>
              <a:t>однієї </a:t>
            </a:r>
            <a:r>
              <a:rPr sz="1800" spc="-40" dirty="0">
                <a:latin typeface="Arial"/>
                <a:cs typeface="Arial"/>
              </a:rPr>
              <a:t>години </a:t>
            </a:r>
            <a:r>
              <a:rPr sz="1800" spc="-75" dirty="0">
                <a:latin typeface="Arial"/>
                <a:cs typeface="Arial"/>
              </a:rPr>
              <a:t>(локалізація </a:t>
            </a:r>
            <a:r>
              <a:rPr sz="1800" spc="-65" dirty="0">
                <a:latin typeface="Arial"/>
                <a:cs typeface="Arial"/>
              </a:rPr>
              <a:t>рани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110" dirty="0">
                <a:latin typeface="Arial"/>
                <a:cs typeface="Arial"/>
              </a:rPr>
              <a:t>волосиста </a:t>
            </a:r>
            <a:r>
              <a:rPr sz="1800" spc="-105" dirty="0">
                <a:latin typeface="Arial"/>
                <a:cs typeface="Arial"/>
              </a:rPr>
              <a:t>частина </a:t>
            </a:r>
            <a:r>
              <a:rPr sz="1800" spc="-65" dirty="0">
                <a:latin typeface="Arial"/>
                <a:cs typeface="Arial"/>
              </a:rPr>
              <a:t>голови). </a:t>
            </a:r>
            <a:r>
              <a:rPr sz="1800" spc="-70" dirty="0">
                <a:latin typeface="Arial"/>
                <a:cs typeface="Arial"/>
              </a:rPr>
              <a:t>Причини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смерті</a:t>
            </a:r>
            <a:endParaRPr sz="1800">
              <a:latin typeface="Arial"/>
              <a:cs typeface="Arial"/>
            </a:endParaRPr>
          </a:p>
          <a:p>
            <a:pPr marL="12700" marR="277495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70" dirty="0">
                <a:latin typeface="Arial"/>
                <a:cs typeface="Arial"/>
              </a:rPr>
              <a:t>швидка </a:t>
            </a:r>
            <a:r>
              <a:rPr sz="1800" spc="-120" dirty="0">
                <a:latin typeface="Arial"/>
                <a:cs typeface="Arial"/>
              </a:rPr>
              <a:t>втрата </a:t>
            </a:r>
            <a:r>
              <a:rPr sz="1800" spc="-80" dirty="0">
                <a:latin typeface="Arial"/>
                <a:cs typeface="Arial"/>
              </a:rPr>
              <a:t>значної </a:t>
            </a:r>
            <a:r>
              <a:rPr sz="1800" spc="-50" dirty="0">
                <a:latin typeface="Arial"/>
                <a:cs typeface="Arial"/>
              </a:rPr>
              <a:t>кількості </a:t>
            </a:r>
            <a:r>
              <a:rPr sz="1800" spc="-35" dirty="0">
                <a:latin typeface="Arial"/>
                <a:cs typeface="Arial"/>
              </a:rPr>
              <a:t>крові, </a:t>
            </a:r>
            <a:r>
              <a:rPr sz="1800" spc="-85" dirty="0">
                <a:latin typeface="Arial"/>
                <a:cs typeface="Arial"/>
              </a:rPr>
              <a:t>засмоктування </a:t>
            </a:r>
            <a:r>
              <a:rPr sz="1800" spc="-75" dirty="0">
                <a:latin typeface="Arial"/>
                <a:cs typeface="Arial"/>
              </a:rPr>
              <a:t>повітря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30" dirty="0">
                <a:latin typeface="Arial"/>
                <a:cs typeface="Arial"/>
              </a:rPr>
              <a:t>крупні </a:t>
            </a:r>
            <a:r>
              <a:rPr sz="1800" spc="-70" dirty="0">
                <a:latin typeface="Arial"/>
                <a:cs typeface="Arial"/>
              </a:rPr>
              <a:t>вени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і  </a:t>
            </a:r>
            <a:r>
              <a:rPr sz="1800" spc="-60" dirty="0">
                <a:latin typeface="Arial"/>
                <a:cs typeface="Arial"/>
              </a:rPr>
              <a:t>закупорка </a:t>
            </a:r>
            <a:r>
              <a:rPr sz="1800" spc="-35" dirty="0">
                <a:latin typeface="Arial"/>
                <a:cs typeface="Arial"/>
              </a:rPr>
              <a:t>ним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судин.</a:t>
            </a:r>
            <a:endParaRPr sz="1800">
              <a:latin typeface="Arial"/>
              <a:cs typeface="Arial"/>
            </a:endParaRPr>
          </a:p>
          <a:p>
            <a:pPr marL="12700" marR="79375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55" dirty="0">
                <a:latin typeface="Arial"/>
                <a:cs typeface="Arial"/>
              </a:rPr>
              <a:t>зовнішній </a:t>
            </a:r>
            <a:r>
              <a:rPr sz="1800" spc="-80" dirty="0">
                <a:latin typeface="Arial"/>
                <a:cs typeface="Arial"/>
              </a:rPr>
              <a:t>артеріальній </a:t>
            </a:r>
            <a:r>
              <a:rPr sz="1800" spc="-60" dirty="0">
                <a:latin typeface="Arial"/>
                <a:cs typeface="Arial"/>
              </a:rPr>
              <a:t>кровотечі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80" dirty="0">
                <a:latin typeface="Arial"/>
                <a:cs typeface="Arial"/>
              </a:rPr>
              <a:t>ран </a:t>
            </a:r>
            <a:r>
              <a:rPr sz="1800" spc="-75" dirty="0">
                <a:latin typeface="Arial"/>
                <a:cs typeface="Arial"/>
              </a:rPr>
              <a:t>передпліччя, </a:t>
            </a:r>
            <a:r>
              <a:rPr sz="1800" spc="-35" dirty="0">
                <a:latin typeface="Arial"/>
                <a:cs typeface="Arial"/>
              </a:rPr>
              <a:t>гомілки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114" dirty="0">
                <a:latin typeface="Arial"/>
                <a:cs typeface="Arial"/>
              </a:rPr>
              <a:t>тулуба  </a:t>
            </a:r>
            <a:r>
              <a:rPr sz="1800" spc="-95" dirty="0">
                <a:latin typeface="Arial"/>
                <a:cs typeface="Arial"/>
              </a:rPr>
              <a:t>смерть </a:t>
            </a:r>
            <a:r>
              <a:rPr sz="1800" spc="-45" dirty="0">
                <a:latin typeface="Arial"/>
                <a:cs typeface="Arial"/>
              </a:rPr>
              <a:t>може </a:t>
            </a:r>
            <a:r>
              <a:rPr sz="1800" spc="-110" dirty="0">
                <a:latin typeface="Arial"/>
                <a:cs typeface="Arial"/>
              </a:rPr>
              <a:t>настати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60" dirty="0">
                <a:latin typeface="Arial"/>
                <a:cs typeface="Arial"/>
              </a:rPr>
              <a:t>однієї </a:t>
            </a:r>
            <a:r>
              <a:rPr sz="1800" spc="-45" dirty="0">
                <a:latin typeface="Arial"/>
                <a:cs typeface="Arial"/>
              </a:rPr>
              <a:t>години. </a:t>
            </a:r>
            <a:r>
              <a:rPr sz="1800" spc="-70" dirty="0">
                <a:latin typeface="Arial"/>
                <a:cs typeface="Arial"/>
              </a:rPr>
              <a:t>Причини </a:t>
            </a:r>
            <a:r>
              <a:rPr sz="1800" spc="-80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70" dirty="0">
                <a:latin typeface="Arial"/>
                <a:cs typeface="Arial"/>
              </a:rPr>
              <a:t>швидка </a:t>
            </a:r>
            <a:r>
              <a:rPr sz="1800" spc="-120" dirty="0">
                <a:latin typeface="Arial"/>
                <a:cs typeface="Arial"/>
              </a:rPr>
              <a:t>втрата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значної  </a:t>
            </a:r>
            <a:r>
              <a:rPr sz="1800" spc="-50" dirty="0">
                <a:latin typeface="Arial"/>
                <a:cs typeface="Arial"/>
              </a:rPr>
              <a:t>кількості </a:t>
            </a:r>
            <a:r>
              <a:rPr sz="1800" spc="-35" dirty="0">
                <a:latin typeface="Arial"/>
                <a:cs typeface="Arial"/>
              </a:rPr>
              <a:t>крові, </a:t>
            </a:r>
            <a:r>
              <a:rPr sz="1800" spc="-60" dirty="0">
                <a:latin typeface="Arial"/>
                <a:cs typeface="Arial"/>
              </a:rPr>
              <a:t>розвиток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шоку.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40" dirty="0">
                <a:latin typeface="Arial"/>
                <a:cs typeface="Arial"/>
              </a:rPr>
              <a:t>виникненні </a:t>
            </a:r>
            <a:r>
              <a:rPr sz="1800" spc="-65" dirty="0">
                <a:latin typeface="Arial"/>
                <a:cs typeface="Arial"/>
              </a:rPr>
              <a:t>непрохідності </a:t>
            </a:r>
            <a:r>
              <a:rPr sz="1800" spc="-80" dirty="0">
                <a:latin typeface="Arial"/>
                <a:cs typeface="Arial"/>
              </a:rPr>
              <a:t>верхніх </a:t>
            </a:r>
            <a:r>
              <a:rPr sz="1800" spc="-90" dirty="0">
                <a:latin typeface="Arial"/>
                <a:cs typeface="Arial"/>
              </a:rPr>
              <a:t>дихальних </a:t>
            </a:r>
            <a:r>
              <a:rPr sz="1800" spc="-105" dirty="0">
                <a:latin typeface="Arial"/>
                <a:cs typeface="Arial"/>
              </a:rPr>
              <a:t>шляхів </a:t>
            </a:r>
            <a:r>
              <a:rPr sz="1800" spc="-90" dirty="0">
                <a:latin typeface="Arial"/>
                <a:cs typeface="Arial"/>
              </a:rPr>
              <a:t>через западання </a:t>
            </a:r>
            <a:r>
              <a:rPr sz="1800" spc="-65" dirty="0">
                <a:latin typeface="Arial"/>
                <a:cs typeface="Arial"/>
              </a:rPr>
              <a:t>язика  </a:t>
            </a:r>
            <a:r>
              <a:rPr sz="1800" spc="-110" dirty="0">
                <a:latin typeface="Arial"/>
                <a:cs typeface="Arial"/>
              </a:rPr>
              <a:t>за </a:t>
            </a:r>
            <a:r>
              <a:rPr sz="1800" spc="-70" dirty="0">
                <a:latin typeface="Arial"/>
                <a:cs typeface="Arial"/>
              </a:rPr>
              <a:t>умов </a:t>
            </a:r>
            <a:r>
              <a:rPr sz="1800" spc="-100" dirty="0">
                <a:latin typeface="Arial"/>
                <a:cs typeface="Arial"/>
              </a:rPr>
              <a:t>втрати </a:t>
            </a:r>
            <a:r>
              <a:rPr sz="1800" spc="-70" dirty="0">
                <a:latin typeface="Arial"/>
                <a:cs typeface="Arial"/>
              </a:rPr>
              <a:t>свідомості </a:t>
            </a:r>
            <a:r>
              <a:rPr sz="1800" spc="-95" dirty="0">
                <a:latin typeface="Arial"/>
                <a:cs typeface="Arial"/>
              </a:rPr>
              <a:t>(травма </a:t>
            </a:r>
            <a:r>
              <a:rPr sz="1800" spc="-70" dirty="0">
                <a:latin typeface="Arial"/>
                <a:cs typeface="Arial"/>
              </a:rPr>
              <a:t>голови, </a:t>
            </a:r>
            <a:r>
              <a:rPr sz="1800" spc="-55" dirty="0">
                <a:latin typeface="Arial"/>
                <a:cs typeface="Arial"/>
              </a:rPr>
              <a:t>шок)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50" dirty="0">
                <a:latin typeface="Arial"/>
                <a:cs typeface="Arial"/>
              </a:rPr>
              <a:t>положенні </a:t>
            </a:r>
            <a:r>
              <a:rPr sz="1800" spc="-85" dirty="0">
                <a:latin typeface="Arial"/>
                <a:cs typeface="Arial"/>
              </a:rPr>
              <a:t>на </a:t>
            </a:r>
            <a:r>
              <a:rPr sz="1800" spc="-55" dirty="0">
                <a:latin typeface="Arial"/>
                <a:cs typeface="Arial"/>
              </a:rPr>
              <a:t>спині </a:t>
            </a:r>
            <a:r>
              <a:rPr sz="1800" spc="-65" dirty="0">
                <a:latin typeface="Arial"/>
                <a:cs typeface="Arial"/>
              </a:rPr>
              <a:t>поранений  </a:t>
            </a:r>
            <a:r>
              <a:rPr sz="1800" spc="-55" dirty="0">
                <a:latin typeface="Arial"/>
                <a:cs typeface="Arial"/>
              </a:rPr>
              <a:t>гине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90" dirty="0">
                <a:latin typeface="Arial"/>
                <a:cs typeface="Arial"/>
              </a:rPr>
              <a:t>5 </a:t>
            </a:r>
            <a:r>
              <a:rPr sz="1800" spc="-95" dirty="0">
                <a:latin typeface="Arial"/>
                <a:cs typeface="Arial"/>
              </a:rPr>
              <a:t>хв. </a:t>
            </a:r>
            <a:r>
              <a:rPr sz="1800" spc="-85" dirty="0">
                <a:latin typeface="Arial"/>
                <a:cs typeface="Arial"/>
              </a:rPr>
              <a:t>Причина </a:t>
            </a:r>
            <a:r>
              <a:rPr sz="1800" spc="-75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55" dirty="0">
                <a:latin typeface="Arial"/>
                <a:cs typeface="Arial"/>
              </a:rPr>
              <a:t>зупинка </a:t>
            </a:r>
            <a:r>
              <a:rPr sz="1800" spc="-100" dirty="0">
                <a:latin typeface="Arial"/>
                <a:cs typeface="Arial"/>
              </a:rPr>
              <a:t>серця </a:t>
            </a:r>
            <a:r>
              <a:rPr sz="1800" spc="-70" dirty="0">
                <a:latin typeface="Arial"/>
                <a:cs typeface="Arial"/>
              </a:rPr>
              <a:t>внаслідок </a:t>
            </a:r>
            <a:r>
              <a:rPr sz="1800" spc="-85" dirty="0">
                <a:latin typeface="Arial"/>
                <a:cs typeface="Arial"/>
              </a:rPr>
              <a:t>недостатнього  </a:t>
            </a:r>
            <a:r>
              <a:rPr sz="1800" spc="-70" dirty="0">
                <a:latin typeface="Arial"/>
                <a:cs typeface="Arial"/>
              </a:rPr>
              <a:t>надходження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кисню.</a:t>
            </a:r>
            <a:endParaRPr sz="1800">
              <a:latin typeface="Arial"/>
              <a:cs typeface="Arial"/>
            </a:endParaRPr>
          </a:p>
          <a:p>
            <a:pPr marL="12700" marR="12192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70" dirty="0">
                <a:latin typeface="Arial"/>
                <a:cs typeface="Arial"/>
              </a:rPr>
              <a:t>раптовій </a:t>
            </a:r>
            <a:r>
              <a:rPr sz="1800" spc="-50" dirty="0">
                <a:latin typeface="Arial"/>
                <a:cs typeface="Arial"/>
              </a:rPr>
              <a:t>зупинці </a:t>
            </a:r>
            <a:r>
              <a:rPr sz="1800" spc="-100" dirty="0">
                <a:latin typeface="Arial"/>
                <a:cs typeface="Arial"/>
              </a:rPr>
              <a:t>серця </a:t>
            </a:r>
            <a:r>
              <a:rPr sz="1800" spc="-70" dirty="0">
                <a:latin typeface="Arial"/>
                <a:cs typeface="Arial"/>
              </a:rPr>
              <a:t>внаслідок </a:t>
            </a:r>
            <a:r>
              <a:rPr sz="1800" spc="-75" dirty="0">
                <a:latin typeface="Arial"/>
                <a:cs typeface="Arial"/>
              </a:rPr>
              <a:t>ударної хвилі, </a:t>
            </a:r>
            <a:r>
              <a:rPr sz="1800" spc="-70" dirty="0">
                <a:latin typeface="Arial"/>
                <a:cs typeface="Arial"/>
              </a:rPr>
              <a:t>закритої </a:t>
            </a:r>
            <a:r>
              <a:rPr sz="1800" spc="-85" dirty="0">
                <a:latin typeface="Arial"/>
                <a:cs typeface="Arial"/>
              </a:rPr>
              <a:t>травми </a:t>
            </a:r>
            <a:r>
              <a:rPr sz="1800" spc="-60" dirty="0">
                <a:latin typeface="Arial"/>
                <a:cs typeface="Arial"/>
              </a:rPr>
              <a:t>грудної  </a:t>
            </a:r>
            <a:r>
              <a:rPr sz="1800" spc="-40" dirty="0">
                <a:latin typeface="Arial"/>
                <a:cs typeface="Arial"/>
              </a:rPr>
              <a:t>клітки, </a:t>
            </a:r>
            <a:r>
              <a:rPr sz="1800" spc="-80" dirty="0">
                <a:latin typeface="Arial"/>
                <a:cs typeface="Arial"/>
              </a:rPr>
              <a:t>сильного </a:t>
            </a:r>
            <a:r>
              <a:rPr sz="1800" spc="-114" dirty="0">
                <a:latin typeface="Arial"/>
                <a:cs typeface="Arial"/>
              </a:rPr>
              <a:t>стресу </a:t>
            </a:r>
            <a:r>
              <a:rPr sz="1800" spc="-95" dirty="0">
                <a:latin typeface="Arial"/>
                <a:cs typeface="Arial"/>
              </a:rPr>
              <a:t>смерть </a:t>
            </a:r>
            <a:r>
              <a:rPr sz="1800" spc="-120" dirty="0">
                <a:latin typeface="Arial"/>
                <a:cs typeface="Arial"/>
              </a:rPr>
              <a:t>настає </a:t>
            </a:r>
            <a:r>
              <a:rPr sz="1800" spc="-90" dirty="0">
                <a:latin typeface="Arial"/>
                <a:cs typeface="Arial"/>
              </a:rPr>
              <a:t>через 5 хв. </a:t>
            </a:r>
            <a:r>
              <a:rPr sz="1800" spc="-70" dirty="0">
                <a:latin typeface="Arial"/>
                <a:cs typeface="Arial"/>
              </a:rPr>
              <a:t>Причини </a:t>
            </a:r>
            <a:r>
              <a:rPr sz="1800" spc="-80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55" dirty="0">
                <a:latin typeface="Arial"/>
                <a:cs typeface="Arial"/>
              </a:rPr>
              <a:t>зупинка  </a:t>
            </a:r>
            <a:r>
              <a:rPr sz="1800" spc="-75" dirty="0">
                <a:latin typeface="Arial"/>
                <a:cs typeface="Arial"/>
              </a:rPr>
              <a:t>діяльності </a:t>
            </a:r>
            <a:r>
              <a:rPr sz="1800" spc="-100" dirty="0">
                <a:latin typeface="Arial"/>
                <a:cs typeface="Arial"/>
              </a:rPr>
              <a:t>серця </a:t>
            </a:r>
            <a:r>
              <a:rPr sz="1800" spc="-25" dirty="0">
                <a:latin typeface="Arial"/>
                <a:cs typeface="Arial"/>
              </a:rPr>
              <a:t>і, </a:t>
            </a:r>
            <a:r>
              <a:rPr sz="1800" spc="-40" dirty="0">
                <a:latin typeface="Arial"/>
                <a:cs typeface="Arial"/>
              </a:rPr>
              <a:t>як </a:t>
            </a:r>
            <a:r>
              <a:rPr sz="1800" spc="-105" dirty="0">
                <a:latin typeface="Arial"/>
                <a:cs typeface="Arial"/>
              </a:rPr>
              <a:t>результат, </a:t>
            </a:r>
            <a:r>
              <a:rPr sz="1800" spc="-55" dirty="0">
                <a:latin typeface="Arial"/>
                <a:cs typeface="Arial"/>
              </a:rPr>
              <a:t>припинення </a:t>
            </a:r>
            <a:r>
              <a:rPr sz="1800" spc="-90" dirty="0">
                <a:latin typeface="Arial"/>
                <a:cs typeface="Arial"/>
              </a:rPr>
              <a:t>транспортування </a:t>
            </a:r>
            <a:r>
              <a:rPr sz="1800" spc="-45" dirty="0">
                <a:latin typeface="Arial"/>
                <a:cs typeface="Arial"/>
              </a:rPr>
              <a:t>кисню </a:t>
            </a:r>
            <a:r>
              <a:rPr sz="1800" spc="-55" dirty="0">
                <a:latin typeface="Arial"/>
                <a:cs typeface="Arial"/>
              </a:rPr>
              <a:t>до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клітин.  </a:t>
            </a:r>
            <a:r>
              <a:rPr sz="1800" spc="-95" dirty="0">
                <a:latin typeface="Arial"/>
                <a:cs typeface="Arial"/>
              </a:rPr>
              <a:t>При </a:t>
            </a:r>
            <a:r>
              <a:rPr sz="1800" spc="-55" dirty="0">
                <a:latin typeface="Arial"/>
                <a:cs typeface="Arial"/>
              </a:rPr>
              <a:t>проникаючому </a:t>
            </a:r>
            <a:r>
              <a:rPr sz="1800" spc="-60" dirty="0">
                <a:latin typeface="Arial"/>
                <a:cs typeface="Arial"/>
              </a:rPr>
              <a:t>пораненні грудної </a:t>
            </a:r>
            <a:r>
              <a:rPr sz="1800" spc="-35" dirty="0">
                <a:latin typeface="Arial"/>
                <a:cs typeface="Arial"/>
              </a:rPr>
              <a:t>клітки </a:t>
            </a:r>
            <a:r>
              <a:rPr sz="1800" spc="-95" dirty="0">
                <a:latin typeface="Arial"/>
                <a:cs typeface="Arial"/>
              </a:rPr>
              <a:t>смерть </a:t>
            </a:r>
            <a:r>
              <a:rPr sz="1800" spc="-120" dirty="0">
                <a:latin typeface="Arial"/>
                <a:cs typeface="Arial"/>
              </a:rPr>
              <a:t>настає </a:t>
            </a:r>
            <a:r>
              <a:rPr sz="1800" spc="-50" dirty="0">
                <a:latin typeface="Arial"/>
                <a:cs typeface="Arial"/>
              </a:rPr>
              <a:t>від </a:t>
            </a:r>
            <a:r>
              <a:rPr sz="1800" spc="-85" dirty="0">
                <a:latin typeface="Arial"/>
                <a:cs typeface="Arial"/>
              </a:rPr>
              <a:t>10­15 </a:t>
            </a:r>
            <a:r>
              <a:rPr sz="1800" spc="-95" dirty="0">
                <a:latin typeface="Arial"/>
                <a:cs typeface="Arial"/>
              </a:rPr>
              <a:t>хв. </a:t>
            </a:r>
            <a:r>
              <a:rPr sz="1800" spc="-55" dirty="0">
                <a:latin typeface="Arial"/>
                <a:cs typeface="Arial"/>
              </a:rPr>
              <a:t>до  </a:t>
            </a:r>
            <a:r>
              <a:rPr sz="1800" spc="-60" dirty="0">
                <a:latin typeface="Arial"/>
                <a:cs typeface="Arial"/>
              </a:rPr>
              <a:t>однієї </a:t>
            </a:r>
            <a:r>
              <a:rPr sz="1800" spc="-45" dirty="0">
                <a:latin typeface="Arial"/>
                <a:cs typeface="Arial"/>
              </a:rPr>
              <a:t>години </a:t>
            </a:r>
            <a:r>
              <a:rPr sz="1800" spc="-75" dirty="0">
                <a:latin typeface="Arial"/>
                <a:cs typeface="Arial"/>
              </a:rPr>
              <a:t>(локалізація </a:t>
            </a:r>
            <a:r>
              <a:rPr sz="1800" spc="-70" dirty="0">
                <a:latin typeface="Arial"/>
                <a:cs typeface="Arial"/>
              </a:rPr>
              <a:t>рани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65" dirty="0">
                <a:latin typeface="Arial"/>
                <a:cs typeface="Arial"/>
              </a:rPr>
              <a:t>ділянка </a:t>
            </a:r>
            <a:r>
              <a:rPr sz="1800" spc="-60" dirty="0">
                <a:latin typeface="Arial"/>
                <a:cs typeface="Arial"/>
              </a:rPr>
              <a:t>грудної </a:t>
            </a:r>
            <a:r>
              <a:rPr sz="1800" spc="-40" dirty="0">
                <a:latin typeface="Arial"/>
                <a:cs typeface="Arial"/>
              </a:rPr>
              <a:t>клітки). </a:t>
            </a:r>
            <a:r>
              <a:rPr sz="1800" spc="-70" dirty="0">
                <a:latin typeface="Arial"/>
                <a:cs typeface="Arial"/>
              </a:rPr>
              <a:t>Причини </a:t>
            </a:r>
            <a:r>
              <a:rPr sz="1800" spc="-80" dirty="0">
                <a:latin typeface="Arial"/>
                <a:cs typeface="Arial"/>
              </a:rPr>
              <a:t>смерті </a:t>
            </a:r>
            <a:r>
              <a:rPr sz="1800" spc="-50" dirty="0">
                <a:latin typeface="Arial"/>
                <a:cs typeface="Arial"/>
              </a:rPr>
              <a:t>­  </a:t>
            </a:r>
            <a:r>
              <a:rPr sz="1800" spc="-70" dirty="0">
                <a:latin typeface="Arial"/>
                <a:cs typeface="Arial"/>
              </a:rPr>
              <a:t>виключення легені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45" dirty="0">
                <a:latin typeface="Arial"/>
                <a:cs typeface="Arial"/>
              </a:rPr>
              <a:t>боку </a:t>
            </a:r>
            <a:r>
              <a:rPr sz="1800" spc="-75" dirty="0">
                <a:latin typeface="Arial"/>
                <a:cs typeface="Arial"/>
              </a:rPr>
              <a:t>поранення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80" dirty="0">
                <a:latin typeface="Arial"/>
                <a:cs typeface="Arial"/>
              </a:rPr>
              <a:t>акту дихання, </a:t>
            </a:r>
            <a:r>
              <a:rPr sz="1800" spc="-120" dirty="0">
                <a:latin typeface="Arial"/>
                <a:cs typeface="Arial"/>
              </a:rPr>
              <a:t>втрата </a:t>
            </a:r>
            <a:r>
              <a:rPr sz="1800" spc="-80" dirty="0">
                <a:latin typeface="Arial"/>
                <a:cs typeface="Arial"/>
              </a:rPr>
              <a:t>значної </a:t>
            </a:r>
            <a:r>
              <a:rPr sz="1800" spc="-55" dirty="0">
                <a:latin typeface="Arial"/>
                <a:cs typeface="Arial"/>
              </a:rPr>
              <a:t>кількості  </a:t>
            </a:r>
            <a:r>
              <a:rPr sz="1800" spc="-35" dirty="0">
                <a:latin typeface="Arial"/>
                <a:cs typeface="Arial"/>
              </a:rPr>
              <a:t>крові.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209" y="605790"/>
            <a:ext cx="7614284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5655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Умовно </a:t>
            </a:r>
            <a:r>
              <a:rPr sz="1800" spc="-70" dirty="0">
                <a:latin typeface="Arial"/>
                <a:cs typeface="Arial"/>
              </a:rPr>
              <a:t>розрізняють </a:t>
            </a:r>
            <a:r>
              <a:rPr sz="1800" spc="-95" dirty="0">
                <a:latin typeface="Arial"/>
                <a:cs typeface="Arial"/>
              </a:rPr>
              <a:t>два </a:t>
            </a:r>
            <a:r>
              <a:rPr sz="1800" spc="-75" dirty="0">
                <a:latin typeface="Arial"/>
                <a:cs typeface="Arial"/>
              </a:rPr>
              <a:t>місця </a:t>
            </a:r>
            <a:r>
              <a:rPr sz="1800" spc="-85" dirty="0">
                <a:latin typeface="Arial"/>
                <a:cs typeface="Arial"/>
              </a:rPr>
              <a:t>надання </a:t>
            </a:r>
            <a:r>
              <a:rPr sz="1800" spc="-65" dirty="0">
                <a:latin typeface="Arial"/>
                <a:cs typeface="Arial"/>
              </a:rPr>
              <a:t>домедичної </a:t>
            </a:r>
            <a:r>
              <a:rPr sz="1800" spc="-50" dirty="0">
                <a:latin typeface="Arial"/>
                <a:cs typeface="Arial"/>
              </a:rPr>
              <a:t>допомоги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130" dirty="0">
                <a:latin typeface="Arial"/>
                <a:cs typeface="Arial"/>
              </a:rPr>
              <a:t>час  </a:t>
            </a:r>
            <a:r>
              <a:rPr sz="1800" spc="-80" dirty="0">
                <a:latin typeface="Arial"/>
                <a:cs typeface="Arial"/>
              </a:rPr>
              <a:t>ведення </a:t>
            </a:r>
            <a:r>
              <a:rPr sz="1800" spc="-70" dirty="0">
                <a:latin typeface="Arial"/>
                <a:cs typeface="Arial"/>
              </a:rPr>
              <a:t>бойових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дій:</a:t>
            </a:r>
            <a:endParaRPr sz="1800">
              <a:latin typeface="Arial"/>
              <a:cs typeface="Arial"/>
            </a:endParaRPr>
          </a:p>
          <a:p>
            <a:pPr marL="12700" marR="852805">
              <a:lnSpc>
                <a:spcPct val="100000"/>
              </a:lnSpc>
            </a:pPr>
            <a:r>
              <a:rPr sz="1800" b="1" spc="-105" dirty="0">
                <a:latin typeface="Trebuchet MS"/>
                <a:cs typeface="Trebuchet MS"/>
              </a:rPr>
              <a:t>безпосередньо </a:t>
            </a: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0" dirty="0">
                <a:latin typeface="Trebuchet MS"/>
                <a:cs typeface="Trebuchet MS"/>
              </a:rPr>
              <a:t>секторі обстрілу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40" dirty="0">
                <a:latin typeface="Arial"/>
                <a:cs typeface="Arial"/>
              </a:rPr>
              <a:t>зоні </a:t>
            </a:r>
            <a:r>
              <a:rPr sz="1800" spc="-60" dirty="0">
                <a:latin typeface="Arial"/>
                <a:cs typeface="Arial"/>
              </a:rPr>
              <a:t>прямого </a:t>
            </a:r>
            <a:r>
              <a:rPr sz="1800" spc="-90" dirty="0">
                <a:latin typeface="Arial"/>
                <a:cs typeface="Arial"/>
              </a:rPr>
              <a:t>обстрілу </a:t>
            </a:r>
            <a:r>
              <a:rPr sz="1800" spc="-35" dirty="0">
                <a:latin typeface="Arial"/>
                <a:cs typeface="Arial"/>
              </a:rPr>
              <a:t>зі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значним  </a:t>
            </a:r>
            <a:r>
              <a:rPr sz="1800" spc="-35" dirty="0">
                <a:latin typeface="Arial"/>
                <a:cs typeface="Arial"/>
              </a:rPr>
              <a:t>ризиком </a:t>
            </a:r>
            <a:r>
              <a:rPr sz="1800" spc="-75" dirty="0">
                <a:latin typeface="Arial"/>
                <a:cs typeface="Arial"/>
              </a:rPr>
              <a:t>отримання </a:t>
            </a:r>
            <a:r>
              <a:rPr sz="1800" spc="-65" dirty="0">
                <a:latin typeface="Arial"/>
                <a:cs typeface="Arial"/>
              </a:rPr>
              <a:t>кульового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55" dirty="0">
                <a:latin typeface="Arial"/>
                <a:cs typeface="Arial"/>
              </a:rPr>
              <a:t>іншого</a:t>
            </a:r>
            <a:r>
              <a:rPr sz="1800" spc="-24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поранення;</a:t>
            </a:r>
            <a:endParaRPr sz="1800">
              <a:latin typeface="Arial"/>
              <a:cs typeface="Arial"/>
            </a:endParaRPr>
          </a:p>
          <a:p>
            <a:pPr marL="12700" marR="353695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0" dirty="0">
                <a:latin typeface="Trebuchet MS"/>
                <a:cs typeface="Trebuchet MS"/>
              </a:rPr>
              <a:t>секторі </a:t>
            </a:r>
            <a:r>
              <a:rPr sz="1800" b="1" spc="-125" dirty="0">
                <a:latin typeface="Trebuchet MS"/>
                <a:cs typeface="Trebuchet MS"/>
              </a:rPr>
              <a:t>укриття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45" dirty="0">
                <a:latin typeface="Arial"/>
                <a:cs typeface="Arial"/>
              </a:rPr>
              <a:t>місці </a:t>
            </a:r>
            <a:r>
              <a:rPr sz="1800" spc="-85" dirty="0">
                <a:latin typeface="Arial"/>
                <a:cs typeface="Arial"/>
              </a:rPr>
              <a:t>захищеному </a:t>
            </a:r>
            <a:r>
              <a:rPr sz="1800" spc="-50" dirty="0">
                <a:latin typeface="Arial"/>
                <a:cs typeface="Arial"/>
              </a:rPr>
              <a:t>від </a:t>
            </a:r>
            <a:r>
              <a:rPr sz="1800" spc="-60" dirty="0">
                <a:latin typeface="Arial"/>
                <a:cs typeface="Arial"/>
              </a:rPr>
              <a:t>прямого </a:t>
            </a:r>
            <a:r>
              <a:rPr sz="1800" spc="-55" dirty="0">
                <a:latin typeface="Arial"/>
                <a:cs typeface="Arial"/>
              </a:rPr>
              <a:t>вогню </a:t>
            </a:r>
            <a:r>
              <a:rPr sz="1800" spc="-60" dirty="0">
                <a:latin typeface="Arial"/>
                <a:cs typeface="Arial"/>
              </a:rPr>
              <a:t>противника  </a:t>
            </a:r>
            <a:r>
              <a:rPr sz="1800" spc="-85" dirty="0">
                <a:latin typeface="Arial"/>
                <a:cs typeface="Arial"/>
              </a:rPr>
              <a:t>елементами </a:t>
            </a:r>
            <a:r>
              <a:rPr sz="1800" spc="-50" dirty="0">
                <a:latin typeface="Arial"/>
                <a:cs typeface="Arial"/>
              </a:rPr>
              <a:t>природного </a:t>
            </a:r>
            <a:r>
              <a:rPr sz="1800" spc="-65" dirty="0">
                <a:latin typeface="Arial"/>
                <a:cs typeface="Arial"/>
              </a:rPr>
              <a:t>(пагорби, </a:t>
            </a:r>
            <a:r>
              <a:rPr sz="1800" spc="-90" dirty="0">
                <a:latin typeface="Arial"/>
                <a:cs typeface="Arial"/>
              </a:rPr>
              <a:t>схили) </a:t>
            </a:r>
            <a:r>
              <a:rPr sz="1800" spc="-75" dirty="0">
                <a:latin typeface="Arial"/>
                <a:cs typeface="Arial"/>
              </a:rPr>
              <a:t>чи </a:t>
            </a:r>
            <a:r>
              <a:rPr sz="1800" spc="-80" dirty="0">
                <a:latin typeface="Arial"/>
                <a:cs typeface="Arial"/>
              </a:rPr>
              <a:t>штучного </a:t>
            </a:r>
            <a:r>
              <a:rPr sz="1800" spc="-60" dirty="0">
                <a:latin typeface="Arial"/>
                <a:cs typeface="Arial"/>
              </a:rPr>
              <a:t>походження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(стіни,  </a:t>
            </a:r>
            <a:r>
              <a:rPr sz="1800" spc="-45" dirty="0">
                <a:latin typeface="Arial"/>
                <a:cs typeface="Arial"/>
              </a:rPr>
              <a:t>будинки, </a:t>
            </a:r>
            <a:r>
              <a:rPr sz="1800" spc="-80" dirty="0">
                <a:latin typeface="Arial"/>
                <a:cs typeface="Arial"/>
              </a:rPr>
              <a:t>захисні </a:t>
            </a:r>
            <a:r>
              <a:rPr sz="1800" spc="-40" dirty="0">
                <a:latin typeface="Arial"/>
                <a:cs typeface="Arial"/>
              </a:rPr>
              <a:t>інженерні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конструкції).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Об'єм </a:t>
            </a:r>
            <a:r>
              <a:rPr sz="1800" spc="-65" dirty="0">
                <a:latin typeface="Arial"/>
                <a:cs typeface="Arial"/>
              </a:rPr>
              <a:t>домедичної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допомоги:</a:t>
            </a:r>
            <a:endParaRPr sz="1800">
              <a:latin typeface="Arial"/>
              <a:cs typeface="Arial"/>
            </a:endParaRPr>
          </a:p>
          <a:p>
            <a:pPr marL="12700" marR="683260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0" dirty="0">
                <a:latin typeface="Trebuchet MS"/>
                <a:cs typeface="Trebuchet MS"/>
              </a:rPr>
              <a:t>секторі </a:t>
            </a:r>
            <a:r>
              <a:rPr sz="1800" b="1" spc="-125" dirty="0">
                <a:latin typeface="Trebuchet MS"/>
                <a:cs typeface="Trebuchet MS"/>
              </a:rPr>
              <a:t>обстрілу: </a:t>
            </a:r>
            <a:r>
              <a:rPr sz="1800" spc="-80" dirty="0">
                <a:latin typeface="Arial"/>
                <a:cs typeface="Arial"/>
              </a:rPr>
              <a:t>переведення </a:t>
            </a:r>
            <a:r>
              <a:rPr sz="1800" spc="-65" dirty="0">
                <a:latin typeface="Arial"/>
                <a:cs typeface="Arial"/>
              </a:rPr>
              <a:t>з положення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0" dirty="0">
                <a:latin typeface="Arial"/>
                <a:cs typeface="Arial"/>
              </a:rPr>
              <a:t>спині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положення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на  </a:t>
            </a:r>
            <a:r>
              <a:rPr sz="1800" spc="-45" dirty="0">
                <a:latin typeface="Arial"/>
                <a:cs typeface="Arial"/>
              </a:rPr>
              <a:t>животі; </a:t>
            </a:r>
            <a:r>
              <a:rPr sz="1800" spc="-100" dirty="0">
                <a:latin typeface="Arial"/>
                <a:cs typeface="Arial"/>
              </a:rPr>
              <a:t>тимчасова </a:t>
            </a:r>
            <a:r>
              <a:rPr sz="1800" spc="-55" dirty="0">
                <a:latin typeface="Arial"/>
                <a:cs typeface="Arial"/>
              </a:rPr>
              <a:t>зупинка </a:t>
            </a:r>
            <a:r>
              <a:rPr sz="1800" spc="-70" dirty="0">
                <a:latin typeface="Arial"/>
                <a:cs typeface="Arial"/>
              </a:rPr>
              <a:t>зовнішньої </a:t>
            </a:r>
            <a:r>
              <a:rPr sz="1800" spc="-65" dirty="0">
                <a:latin typeface="Arial"/>
                <a:cs typeface="Arial"/>
              </a:rPr>
              <a:t>кровотечі </a:t>
            </a:r>
            <a:r>
              <a:rPr sz="1800" spc="-85" dirty="0">
                <a:latin typeface="Arial"/>
                <a:cs typeface="Arial"/>
              </a:rPr>
              <a:t>(шия,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кінцівки);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0" dirty="0">
                <a:latin typeface="Trebuchet MS"/>
                <a:cs typeface="Trebuchet MS"/>
              </a:rPr>
              <a:t>секторі </a:t>
            </a:r>
            <a:r>
              <a:rPr sz="1800" b="1" spc="-130" dirty="0">
                <a:latin typeface="Trebuchet MS"/>
                <a:cs typeface="Trebuchet MS"/>
              </a:rPr>
              <a:t>укриття: </a:t>
            </a:r>
            <a:r>
              <a:rPr sz="1800" spc="-55" dirty="0">
                <a:latin typeface="Arial"/>
                <a:cs typeface="Arial"/>
              </a:rPr>
              <a:t>первинний </a:t>
            </a:r>
            <a:r>
              <a:rPr sz="1800" spc="-80" dirty="0">
                <a:latin typeface="Arial"/>
                <a:cs typeface="Arial"/>
              </a:rPr>
              <a:t>огляд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80" dirty="0">
                <a:latin typeface="Arial"/>
                <a:cs typeface="Arial"/>
              </a:rPr>
              <a:t>(визначення </a:t>
            </a:r>
            <a:r>
              <a:rPr sz="1800" spc="-55" dirty="0">
                <a:latin typeface="Arial"/>
                <a:cs typeface="Arial"/>
              </a:rPr>
              <a:t>ознак </a:t>
            </a:r>
            <a:r>
              <a:rPr sz="1800" spc="-75" dirty="0">
                <a:latin typeface="Arial"/>
                <a:cs typeface="Arial"/>
              </a:rPr>
              <a:t>життя),  </a:t>
            </a:r>
            <a:r>
              <a:rPr sz="1800" spc="-65" dirty="0">
                <a:latin typeface="Arial"/>
                <a:cs typeface="Arial"/>
              </a:rPr>
              <a:t>швидке </a:t>
            </a:r>
            <a:r>
              <a:rPr sz="1800" spc="-80" dirty="0">
                <a:latin typeface="Arial"/>
                <a:cs typeface="Arial"/>
              </a:rPr>
              <a:t>обстеження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25" dirty="0">
                <a:latin typeface="Arial"/>
                <a:cs typeface="Arial"/>
              </a:rPr>
              <a:t>ніг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70" dirty="0">
                <a:latin typeface="Arial"/>
                <a:cs typeface="Arial"/>
              </a:rPr>
              <a:t>голови </a:t>
            </a:r>
            <a:r>
              <a:rPr sz="1800" spc="-60" dirty="0">
                <a:latin typeface="Arial"/>
                <a:cs typeface="Arial"/>
              </a:rPr>
              <a:t>(пошук </a:t>
            </a:r>
            <a:r>
              <a:rPr sz="1800" spc="-85" dirty="0">
                <a:latin typeface="Arial"/>
                <a:cs typeface="Arial"/>
              </a:rPr>
              <a:t>наявних </a:t>
            </a:r>
            <a:r>
              <a:rPr sz="1800" spc="-55" dirty="0">
                <a:latin typeface="Arial"/>
                <a:cs typeface="Arial"/>
              </a:rPr>
              <a:t>пошкоджень), </a:t>
            </a:r>
            <a:r>
              <a:rPr sz="1800" spc="-50" dirty="0">
                <a:latin typeface="Arial"/>
                <a:cs typeface="Arial"/>
              </a:rPr>
              <a:t>при  </a:t>
            </a:r>
            <a:r>
              <a:rPr sz="1800" spc="-70" dirty="0">
                <a:latin typeface="Arial"/>
                <a:cs typeface="Arial"/>
              </a:rPr>
              <a:t>необхідності </a:t>
            </a:r>
            <a:r>
              <a:rPr sz="1800" spc="-50" dirty="0">
                <a:latin typeface="Arial"/>
                <a:cs typeface="Arial"/>
              </a:rPr>
              <a:t>­ </a:t>
            </a:r>
            <a:r>
              <a:rPr sz="1800" spc="-100" dirty="0">
                <a:latin typeface="Arial"/>
                <a:cs typeface="Arial"/>
              </a:rPr>
              <a:t>тимчасова </a:t>
            </a:r>
            <a:r>
              <a:rPr sz="1800" spc="-55" dirty="0">
                <a:latin typeface="Arial"/>
                <a:cs typeface="Arial"/>
              </a:rPr>
              <a:t>зупинка </a:t>
            </a:r>
            <a:r>
              <a:rPr sz="1800" spc="-65" dirty="0">
                <a:latin typeface="Arial"/>
                <a:cs typeface="Arial"/>
              </a:rPr>
              <a:t>кровотечі </a:t>
            </a:r>
            <a:r>
              <a:rPr sz="1800" spc="-80" dirty="0">
                <a:latin typeface="Arial"/>
                <a:cs typeface="Arial"/>
              </a:rPr>
              <a:t>(голова, </a:t>
            </a:r>
            <a:r>
              <a:rPr sz="1800" spc="-90" dirty="0">
                <a:latin typeface="Arial"/>
                <a:cs typeface="Arial"/>
              </a:rPr>
              <a:t>тулуб), серцево­легенева  </a:t>
            </a:r>
            <a:r>
              <a:rPr sz="1800" spc="-70" dirty="0">
                <a:latin typeface="Arial"/>
                <a:cs typeface="Arial"/>
              </a:rPr>
              <a:t>реанімація, </a:t>
            </a:r>
            <a:r>
              <a:rPr sz="1800" spc="-80" dirty="0">
                <a:latin typeface="Arial"/>
                <a:cs typeface="Arial"/>
              </a:rPr>
              <a:t>накладання </a:t>
            </a:r>
            <a:r>
              <a:rPr sz="1800" spc="-45" dirty="0">
                <a:latin typeface="Arial"/>
                <a:cs typeface="Arial"/>
              </a:rPr>
              <a:t>пов'язок </a:t>
            </a:r>
            <a:r>
              <a:rPr sz="1800" spc="-95" dirty="0">
                <a:latin typeface="Arial"/>
                <a:cs typeface="Arial"/>
              </a:rPr>
              <a:t>на </a:t>
            </a:r>
            <a:r>
              <a:rPr sz="1800" spc="-70" dirty="0">
                <a:latin typeface="Arial"/>
                <a:cs typeface="Arial"/>
              </a:rPr>
              <a:t>рани </a:t>
            </a:r>
            <a:r>
              <a:rPr sz="1800" spc="-15" dirty="0">
                <a:latin typeface="Arial"/>
                <a:cs typeface="Arial"/>
              </a:rPr>
              <a:t>кінцівки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105" dirty="0">
                <a:latin typeface="Arial"/>
                <a:cs typeface="Arial"/>
              </a:rPr>
              <a:t>тулуба, </a:t>
            </a:r>
            <a:r>
              <a:rPr sz="1800" spc="-100" dirty="0">
                <a:latin typeface="Arial"/>
                <a:cs typeface="Arial"/>
              </a:rPr>
              <a:t>фіксація  </a:t>
            </a:r>
            <a:r>
              <a:rPr sz="1800" spc="-70" dirty="0">
                <a:latin typeface="Arial"/>
                <a:cs typeface="Arial"/>
              </a:rPr>
              <a:t>переломів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60" dirty="0">
                <a:latin typeface="Arial"/>
                <a:cs typeface="Arial"/>
              </a:rPr>
              <a:t>шийного відділу </a:t>
            </a:r>
            <a:r>
              <a:rPr sz="1800" spc="-100" dirty="0">
                <a:latin typeface="Arial"/>
                <a:cs typeface="Arial"/>
              </a:rPr>
              <a:t>хребта, </a:t>
            </a:r>
            <a:r>
              <a:rPr sz="1800" spc="-60" dirty="0">
                <a:latin typeface="Arial"/>
                <a:cs typeface="Arial"/>
              </a:rPr>
              <a:t>підготовка </a:t>
            </a:r>
            <a:r>
              <a:rPr sz="1800" spc="-55" dirty="0">
                <a:latin typeface="Arial"/>
                <a:cs typeface="Arial"/>
              </a:rPr>
              <a:t>до </a:t>
            </a:r>
            <a:r>
              <a:rPr sz="1800" spc="-90" dirty="0">
                <a:latin typeface="Arial"/>
                <a:cs typeface="Arial"/>
              </a:rPr>
              <a:t>транспортування 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80" dirty="0">
                <a:latin typeface="Arial"/>
                <a:cs typeface="Arial"/>
              </a:rPr>
              <a:t>безпечну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зону.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Умовно виділяють </a:t>
            </a:r>
            <a:r>
              <a:rPr sz="1800" spc="-55" dirty="0">
                <a:latin typeface="Arial"/>
                <a:cs typeface="Arial"/>
              </a:rPr>
              <a:t>такі </a:t>
            </a:r>
            <a:r>
              <a:rPr sz="1800" spc="-95" dirty="0">
                <a:latin typeface="Arial"/>
                <a:cs typeface="Arial"/>
              </a:rPr>
              <a:t>етапи </a:t>
            </a:r>
            <a:r>
              <a:rPr sz="1800" spc="-80" dirty="0">
                <a:latin typeface="Arial"/>
                <a:cs typeface="Arial"/>
              </a:rPr>
              <a:t>надання </a:t>
            </a:r>
            <a:r>
              <a:rPr sz="1800" spc="-65" dirty="0">
                <a:latin typeface="Arial"/>
                <a:cs typeface="Arial"/>
              </a:rPr>
              <a:t>домедичної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допомоги: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90" dirty="0">
                <a:latin typeface="Trebuchet MS"/>
                <a:cs typeface="Trebuchet MS"/>
              </a:rPr>
              <a:t>Надання </a:t>
            </a:r>
            <a:r>
              <a:rPr sz="1800" b="1" spc="-85" dirty="0">
                <a:latin typeface="Trebuchet MS"/>
                <a:cs typeface="Trebuchet MS"/>
              </a:rPr>
              <a:t>домедичної допомоги </a:t>
            </a: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5" dirty="0">
                <a:latin typeface="Trebuchet MS"/>
                <a:cs typeface="Trebuchet MS"/>
              </a:rPr>
              <a:t>секторі</a:t>
            </a:r>
            <a:r>
              <a:rPr sz="1800" b="1" spc="-330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обстрілу.</a:t>
            </a:r>
            <a:endParaRPr sz="1800">
              <a:latin typeface="Trebuchet MS"/>
              <a:cs typeface="Trebuchet MS"/>
            </a:endParaRPr>
          </a:p>
          <a:p>
            <a:pPr marL="12700" marR="189865">
              <a:lnSpc>
                <a:spcPct val="100000"/>
              </a:lnSpc>
            </a:pPr>
            <a:r>
              <a:rPr sz="1800" b="1" spc="-114" dirty="0">
                <a:latin typeface="Trebuchet MS"/>
                <a:cs typeface="Trebuchet MS"/>
              </a:rPr>
              <a:t>Транспортування </a:t>
            </a:r>
            <a:r>
              <a:rPr sz="1800" b="1" spc="-100" dirty="0">
                <a:latin typeface="Trebuchet MS"/>
                <a:cs typeface="Trebuchet MS"/>
              </a:rPr>
              <a:t>(переміщення) </a:t>
            </a:r>
            <a:r>
              <a:rPr sz="1800" b="1" spc="-95" dirty="0">
                <a:latin typeface="Trebuchet MS"/>
                <a:cs typeface="Trebuchet MS"/>
              </a:rPr>
              <a:t>пораненого </a:t>
            </a:r>
            <a:r>
              <a:rPr sz="1800" b="1" spc="-105" dirty="0">
                <a:latin typeface="Trebuchet MS"/>
                <a:cs typeface="Trebuchet MS"/>
              </a:rPr>
              <a:t>з </a:t>
            </a:r>
            <a:r>
              <a:rPr sz="1800" b="1" spc="-100" dirty="0">
                <a:latin typeface="Trebuchet MS"/>
                <a:cs typeface="Trebuchet MS"/>
              </a:rPr>
              <a:t>поля </a:t>
            </a:r>
            <a:r>
              <a:rPr sz="1800" b="1" spc="-55" dirty="0">
                <a:latin typeface="Trebuchet MS"/>
                <a:cs typeface="Trebuchet MS"/>
              </a:rPr>
              <a:t>бою </a:t>
            </a: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5" dirty="0">
                <a:latin typeface="Trebuchet MS"/>
                <a:cs typeface="Trebuchet MS"/>
              </a:rPr>
              <a:t>сектор</a:t>
            </a:r>
            <a:r>
              <a:rPr sz="1800" b="1" spc="-350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укриття.  </a:t>
            </a:r>
            <a:r>
              <a:rPr sz="1800" b="1" spc="-90" dirty="0">
                <a:latin typeface="Trebuchet MS"/>
                <a:cs typeface="Trebuchet MS"/>
              </a:rPr>
              <a:t>Надання </a:t>
            </a:r>
            <a:r>
              <a:rPr sz="1800" b="1" spc="-80" dirty="0">
                <a:latin typeface="Trebuchet MS"/>
                <a:cs typeface="Trebuchet MS"/>
              </a:rPr>
              <a:t>допомоги </a:t>
            </a:r>
            <a:r>
              <a:rPr sz="1800" b="1" spc="-95" dirty="0">
                <a:latin typeface="Trebuchet MS"/>
                <a:cs typeface="Trebuchet MS"/>
              </a:rPr>
              <a:t>в </a:t>
            </a:r>
            <a:r>
              <a:rPr sz="1800" b="1" spc="-120" dirty="0">
                <a:latin typeface="Trebuchet MS"/>
                <a:cs typeface="Trebuchet MS"/>
              </a:rPr>
              <a:t>секторі</a:t>
            </a:r>
            <a:r>
              <a:rPr sz="1800" b="1" spc="-295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укриття.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130" y="642619"/>
            <a:ext cx="4857750" cy="121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209" y="2105659"/>
            <a:ext cx="768604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Домедичну </a:t>
            </a:r>
            <a:r>
              <a:rPr sz="1800" spc="-55" dirty="0">
                <a:latin typeface="Arial"/>
                <a:cs typeface="Arial"/>
              </a:rPr>
              <a:t>допомогу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85" dirty="0">
                <a:latin typeface="Arial"/>
                <a:cs typeface="Arial"/>
              </a:rPr>
              <a:t>обстрілу </a:t>
            </a:r>
            <a:r>
              <a:rPr sz="1800" spc="-95" dirty="0">
                <a:latin typeface="Arial"/>
                <a:cs typeface="Arial"/>
              </a:rPr>
              <a:t>надають </a:t>
            </a:r>
            <a:r>
              <a:rPr sz="1800" spc="-60" dirty="0">
                <a:latin typeface="Arial"/>
                <a:cs typeface="Arial"/>
              </a:rPr>
              <a:t>тільки </a:t>
            </a:r>
            <a:r>
              <a:rPr sz="1800" spc="-105" dirty="0">
                <a:latin typeface="Arial"/>
                <a:cs typeface="Arial"/>
              </a:rPr>
              <a:t>за </a:t>
            </a:r>
            <a:r>
              <a:rPr sz="1800" spc="-65" dirty="0">
                <a:latin typeface="Arial"/>
                <a:cs typeface="Arial"/>
              </a:rPr>
              <a:t>наказом  </a:t>
            </a:r>
            <a:r>
              <a:rPr sz="1800" spc="-55" dirty="0">
                <a:latin typeface="Arial"/>
                <a:cs typeface="Arial"/>
              </a:rPr>
              <a:t>командира, </a:t>
            </a:r>
            <a:r>
              <a:rPr sz="1800" spc="-50" dirty="0">
                <a:latin typeface="Arial"/>
                <a:cs typeface="Arial"/>
              </a:rPr>
              <a:t>оскільки </a:t>
            </a:r>
            <a:r>
              <a:rPr sz="1800" spc="-65" dirty="0">
                <a:latin typeface="Arial"/>
                <a:cs typeface="Arial"/>
              </a:rPr>
              <a:t>основним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65" dirty="0">
                <a:latin typeface="Arial"/>
                <a:cs typeface="Arial"/>
              </a:rPr>
              <a:t>бою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60" dirty="0">
                <a:latin typeface="Arial"/>
                <a:cs typeface="Arial"/>
              </a:rPr>
              <a:t>виконання бойового </a:t>
            </a:r>
            <a:r>
              <a:rPr sz="1800" spc="-85" dirty="0">
                <a:latin typeface="Arial"/>
                <a:cs typeface="Arial"/>
              </a:rPr>
              <a:t>завдання. </a:t>
            </a:r>
            <a:r>
              <a:rPr sz="1800" spc="-225" dirty="0">
                <a:latin typeface="Arial"/>
                <a:cs typeface="Arial"/>
              </a:rPr>
              <a:t>В  </a:t>
            </a:r>
            <a:r>
              <a:rPr sz="1800" spc="-55" dirty="0">
                <a:latin typeface="Arial"/>
                <a:cs typeface="Arial"/>
              </a:rPr>
              <a:t>окремих </a:t>
            </a:r>
            <a:r>
              <a:rPr sz="1800" spc="-70" dirty="0">
                <a:latin typeface="Arial"/>
                <a:cs typeface="Arial"/>
              </a:rPr>
              <a:t>випадках, </a:t>
            </a:r>
            <a:r>
              <a:rPr sz="1800" spc="-45" dirty="0">
                <a:latin typeface="Arial"/>
                <a:cs typeface="Arial"/>
              </a:rPr>
              <a:t>коли </a:t>
            </a:r>
            <a:r>
              <a:rPr sz="1800" spc="-90" dirty="0">
                <a:latin typeface="Arial"/>
                <a:cs typeface="Arial"/>
              </a:rPr>
              <a:t>дозволяє </a:t>
            </a:r>
            <a:r>
              <a:rPr sz="1800" spc="-85" dirty="0">
                <a:latin typeface="Arial"/>
                <a:cs typeface="Arial"/>
              </a:rPr>
              <a:t>тактична ситуація, </a:t>
            </a:r>
            <a:r>
              <a:rPr sz="1800" spc="-75" dirty="0">
                <a:latin typeface="Arial"/>
                <a:cs typeface="Arial"/>
              </a:rPr>
              <a:t>рішення </a:t>
            </a:r>
            <a:r>
              <a:rPr sz="1800" spc="-70" dirty="0">
                <a:latin typeface="Arial"/>
                <a:cs typeface="Arial"/>
              </a:rPr>
              <a:t>приймають  </a:t>
            </a:r>
            <a:r>
              <a:rPr sz="1800" spc="-75" dirty="0">
                <a:latin typeface="Arial"/>
                <a:cs typeface="Arial"/>
              </a:rPr>
              <a:t>самостійно. </a:t>
            </a:r>
            <a:r>
              <a:rPr sz="1800" spc="-65" dirty="0">
                <a:latin typeface="Arial"/>
                <a:cs typeface="Arial"/>
              </a:rPr>
              <a:t>Допомога </a:t>
            </a:r>
            <a:r>
              <a:rPr sz="1800" spc="-110" dirty="0">
                <a:latin typeface="Arial"/>
                <a:cs typeface="Arial"/>
              </a:rPr>
              <a:t>надається </a:t>
            </a:r>
            <a:r>
              <a:rPr sz="1800" spc="-90" dirty="0">
                <a:latin typeface="Arial"/>
                <a:cs typeface="Arial"/>
              </a:rPr>
              <a:t>у </a:t>
            </a:r>
            <a:r>
              <a:rPr sz="1800" spc="-65" dirty="0">
                <a:latin typeface="Arial"/>
                <a:cs typeface="Arial"/>
              </a:rPr>
              <a:t>вигляді самодопомоги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65" dirty="0">
                <a:latin typeface="Arial"/>
                <a:cs typeface="Arial"/>
              </a:rPr>
              <a:t>взаємодопомоги.  </a:t>
            </a:r>
            <a:r>
              <a:rPr sz="1800" spc="-95" dirty="0">
                <a:latin typeface="Arial"/>
                <a:cs typeface="Arial"/>
              </a:rPr>
              <a:t>Наближаючись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65" dirty="0">
                <a:latin typeface="Arial"/>
                <a:cs typeface="Arial"/>
              </a:rPr>
              <a:t>пораненого, </a:t>
            </a:r>
            <a:r>
              <a:rPr sz="1800" spc="-60" dirty="0">
                <a:latin typeface="Arial"/>
                <a:cs typeface="Arial"/>
              </a:rPr>
              <a:t>необхідно </a:t>
            </a:r>
            <a:r>
              <a:rPr sz="1800" spc="-105" dirty="0">
                <a:latin typeface="Arial"/>
                <a:cs typeface="Arial"/>
              </a:rPr>
              <a:t>постаратись </a:t>
            </a:r>
            <a:r>
              <a:rPr sz="1800" spc="-80" dirty="0">
                <a:latin typeface="Arial"/>
                <a:cs typeface="Arial"/>
              </a:rPr>
              <a:t>отримати </a:t>
            </a:r>
            <a:r>
              <a:rPr sz="1800" spc="-60" dirty="0">
                <a:latin typeface="Arial"/>
                <a:cs typeface="Arial"/>
              </a:rPr>
              <a:t>якомога  </a:t>
            </a:r>
            <a:r>
              <a:rPr sz="1800" spc="-95" dirty="0">
                <a:latin typeface="Arial"/>
                <a:cs typeface="Arial"/>
              </a:rPr>
              <a:t>більше </a:t>
            </a:r>
            <a:r>
              <a:rPr sz="1800" spc="-85" dirty="0">
                <a:latin typeface="Arial"/>
                <a:cs typeface="Arial"/>
              </a:rPr>
              <a:t>візуальної інформації </a:t>
            </a:r>
            <a:r>
              <a:rPr sz="1800" spc="-55" dirty="0">
                <a:latin typeface="Arial"/>
                <a:cs typeface="Arial"/>
              </a:rPr>
              <a:t>про </a:t>
            </a:r>
            <a:r>
              <a:rPr sz="1800" spc="-60" dirty="0">
                <a:latin typeface="Arial"/>
                <a:cs typeface="Arial"/>
              </a:rPr>
              <a:t>нього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70" dirty="0">
                <a:latin typeface="Arial"/>
                <a:cs typeface="Arial"/>
              </a:rPr>
              <a:t>місце </a:t>
            </a:r>
            <a:r>
              <a:rPr sz="1800" spc="-45" dirty="0">
                <a:latin typeface="Arial"/>
                <a:cs typeface="Arial"/>
              </a:rPr>
              <a:t>події: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125" dirty="0">
                <a:latin typeface="Arial"/>
                <a:cs typeface="Arial"/>
              </a:rPr>
              <a:t>сталося </a:t>
            </a:r>
            <a:r>
              <a:rPr sz="1800" spc="-85" dirty="0">
                <a:latin typeface="Arial"/>
                <a:cs typeface="Arial"/>
              </a:rPr>
              <a:t>це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135" dirty="0">
                <a:latin typeface="Arial"/>
                <a:cs typeface="Arial"/>
              </a:rPr>
              <a:t>Ваших  </a:t>
            </a:r>
            <a:r>
              <a:rPr sz="1800" spc="-100" dirty="0">
                <a:latin typeface="Arial"/>
                <a:cs typeface="Arial"/>
              </a:rPr>
              <a:t>очах,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50" dirty="0">
                <a:latin typeface="Arial"/>
                <a:cs typeface="Arial"/>
              </a:rPr>
              <a:t>якому положенні </a:t>
            </a:r>
            <a:r>
              <a:rPr sz="1800" spc="-75" dirty="0">
                <a:latin typeface="Arial"/>
                <a:cs typeface="Arial"/>
              </a:rPr>
              <a:t>лежить, </a:t>
            </a:r>
            <a:r>
              <a:rPr sz="1800" spc="-25" dirty="0">
                <a:latin typeface="Arial"/>
                <a:cs typeface="Arial"/>
              </a:rPr>
              <a:t>які </a:t>
            </a:r>
            <a:r>
              <a:rPr sz="1800" spc="-40" dirty="0">
                <a:latin typeface="Arial"/>
                <a:cs typeface="Arial"/>
              </a:rPr>
              <a:t>видимі </a:t>
            </a:r>
            <a:r>
              <a:rPr sz="1800" spc="-55" dirty="0">
                <a:latin typeface="Arial"/>
                <a:cs typeface="Arial"/>
              </a:rPr>
              <a:t>пошкодження, </a:t>
            </a:r>
            <a:r>
              <a:rPr sz="1800" spc="-65" dirty="0">
                <a:latin typeface="Arial"/>
                <a:cs typeface="Arial"/>
              </a:rPr>
              <a:t>сторонні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предмети 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0" dirty="0">
                <a:latin typeface="Arial"/>
                <a:cs typeface="Arial"/>
              </a:rPr>
              <a:t>тілі,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120" dirty="0">
                <a:latin typeface="Arial"/>
                <a:cs typeface="Arial"/>
              </a:rPr>
              <a:t>є </a:t>
            </a:r>
            <a:r>
              <a:rPr sz="1800" spc="-40" dirty="0">
                <a:latin typeface="Arial"/>
                <a:cs typeface="Arial"/>
              </a:rPr>
              <a:t>калюжі крові, </a:t>
            </a:r>
            <a:r>
              <a:rPr sz="1800" spc="-80" dirty="0">
                <a:latin typeface="Arial"/>
                <a:cs typeface="Arial"/>
              </a:rPr>
              <a:t>де </a:t>
            </a:r>
            <a:r>
              <a:rPr sz="1800" spc="-45" dirty="0">
                <a:latin typeface="Arial"/>
                <a:cs typeface="Arial"/>
              </a:rPr>
              <a:t>його </a:t>
            </a:r>
            <a:r>
              <a:rPr sz="1800" spc="-100" dirty="0">
                <a:latin typeface="Arial"/>
                <a:cs typeface="Arial"/>
              </a:rPr>
              <a:t>особиста </a:t>
            </a:r>
            <a:r>
              <a:rPr sz="1800" spc="-75" dirty="0">
                <a:latin typeface="Arial"/>
                <a:cs typeface="Arial"/>
              </a:rPr>
              <a:t>зброя,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130" dirty="0">
                <a:latin typeface="Arial"/>
                <a:cs typeface="Arial"/>
              </a:rPr>
              <a:t>Вам </a:t>
            </a:r>
            <a:r>
              <a:rPr sz="1800" spc="-65" dirty="0">
                <a:latin typeface="Arial"/>
                <a:cs typeface="Arial"/>
              </a:rPr>
              <a:t>додатково </a:t>
            </a:r>
            <a:r>
              <a:rPr sz="1800" spc="-50" dirty="0">
                <a:latin typeface="Arial"/>
                <a:cs typeface="Arial"/>
              </a:rPr>
              <a:t>нічого </a:t>
            </a:r>
            <a:r>
              <a:rPr sz="1800" spc="-75" dirty="0">
                <a:latin typeface="Arial"/>
                <a:cs typeface="Arial"/>
              </a:rPr>
              <a:t>не  </a:t>
            </a:r>
            <a:r>
              <a:rPr sz="1800" spc="-70" dirty="0">
                <a:latin typeface="Arial"/>
                <a:cs typeface="Arial"/>
              </a:rPr>
              <a:t>загрожує </a:t>
            </a:r>
            <a:r>
              <a:rPr sz="1800" spc="-80" dirty="0">
                <a:latin typeface="Arial"/>
                <a:cs typeface="Arial"/>
              </a:rPr>
              <a:t>(прихована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70" dirty="0">
                <a:latin typeface="Arial"/>
                <a:cs typeface="Arial"/>
              </a:rPr>
              <a:t>тілом </a:t>
            </a:r>
            <a:r>
              <a:rPr sz="1800" spc="-100" dirty="0">
                <a:latin typeface="Arial"/>
                <a:cs typeface="Arial"/>
              </a:rPr>
              <a:t>граната </a:t>
            </a:r>
            <a:r>
              <a:rPr sz="1800" spc="-30" dirty="0">
                <a:latin typeface="Arial"/>
                <a:cs typeface="Arial"/>
              </a:rPr>
              <a:t>зі </a:t>
            </a:r>
            <a:r>
              <a:rPr sz="1800" spc="-80" dirty="0">
                <a:latin typeface="Arial"/>
                <a:cs typeface="Arial"/>
              </a:rPr>
              <a:t>знятою </a:t>
            </a:r>
            <a:r>
              <a:rPr sz="1800" spc="-55" dirty="0">
                <a:latin typeface="Arial"/>
                <a:cs typeface="Arial"/>
              </a:rPr>
              <a:t>чекою </a:t>
            </a:r>
            <a:r>
              <a:rPr sz="1800" spc="10" dirty="0">
                <a:latin typeface="Arial"/>
                <a:cs typeface="Arial"/>
              </a:rPr>
              <a:t>і</a:t>
            </a:r>
            <a:r>
              <a:rPr sz="1800" spc="-36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под.).</a:t>
            </a:r>
            <a:endParaRPr sz="180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Ознаки </a:t>
            </a:r>
            <a:r>
              <a:rPr sz="1800" spc="-80" dirty="0">
                <a:latin typeface="Arial"/>
                <a:cs typeface="Arial"/>
              </a:rPr>
              <a:t>життя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85" dirty="0">
                <a:latin typeface="Arial"/>
                <a:cs typeface="Arial"/>
              </a:rPr>
              <a:t>обстрілу </a:t>
            </a:r>
            <a:r>
              <a:rPr sz="1800" spc="-95" dirty="0">
                <a:latin typeface="Arial"/>
                <a:cs typeface="Arial"/>
              </a:rPr>
              <a:t>визначають </a:t>
            </a:r>
            <a:r>
              <a:rPr sz="1800" spc="-60" dirty="0">
                <a:latin typeface="Arial"/>
                <a:cs typeface="Arial"/>
              </a:rPr>
              <a:t>тільки </a:t>
            </a:r>
            <a:r>
              <a:rPr sz="1800" spc="-105" dirty="0">
                <a:latin typeface="Arial"/>
                <a:cs typeface="Arial"/>
              </a:rPr>
              <a:t>шляхом </a:t>
            </a:r>
            <a:r>
              <a:rPr sz="1800" spc="-75" dirty="0">
                <a:latin typeface="Arial"/>
                <a:cs typeface="Arial"/>
              </a:rPr>
              <a:t>усного  </a:t>
            </a:r>
            <a:r>
              <a:rPr sz="1800" spc="-90" dirty="0">
                <a:latin typeface="Arial"/>
                <a:cs typeface="Arial"/>
              </a:rPr>
              <a:t>звертання </a:t>
            </a:r>
            <a:r>
              <a:rPr sz="1800" spc="-50" dirty="0">
                <a:latin typeface="Arial"/>
                <a:cs typeface="Arial"/>
              </a:rPr>
              <a:t>до </a:t>
            </a:r>
            <a:r>
              <a:rPr sz="1800" spc="-55" dirty="0">
                <a:latin typeface="Arial"/>
                <a:cs typeface="Arial"/>
              </a:rPr>
              <a:t>нього: </a:t>
            </a:r>
            <a:r>
              <a:rPr sz="1800" b="1" spc="-150" dirty="0">
                <a:latin typeface="Trebuchet MS"/>
                <a:cs typeface="Trebuchet MS"/>
              </a:rPr>
              <a:t>«Тебе </a:t>
            </a:r>
            <a:r>
              <a:rPr sz="1800" b="1" spc="-70" dirty="0">
                <a:latin typeface="Trebuchet MS"/>
                <a:cs typeface="Trebuchet MS"/>
              </a:rPr>
              <a:t>поранено? </a:t>
            </a:r>
            <a:r>
              <a:rPr sz="1800" b="1" spc="-135" dirty="0">
                <a:latin typeface="Trebuchet MS"/>
                <a:cs typeface="Trebuchet MS"/>
              </a:rPr>
              <a:t>Тобі </a:t>
            </a:r>
            <a:r>
              <a:rPr sz="1800" b="1" spc="-100" dirty="0">
                <a:latin typeface="Trebuchet MS"/>
                <a:cs typeface="Trebuchet MS"/>
              </a:rPr>
              <a:t>потрібна </a:t>
            </a:r>
            <a:r>
              <a:rPr sz="1800" b="1" spc="-70" dirty="0">
                <a:latin typeface="Trebuchet MS"/>
                <a:cs typeface="Trebuchet MS"/>
              </a:rPr>
              <a:t>допомога?» </a:t>
            </a:r>
            <a:r>
              <a:rPr sz="1800" spc="-95" dirty="0">
                <a:latin typeface="Arial"/>
                <a:cs typeface="Arial"/>
              </a:rPr>
              <a:t>Відсутність  </a:t>
            </a:r>
            <a:r>
              <a:rPr sz="1800" spc="-40" dirty="0">
                <a:latin typeface="Arial"/>
                <a:cs typeface="Arial"/>
              </a:rPr>
              <a:t>відповіді </a:t>
            </a:r>
            <a:r>
              <a:rPr sz="1800" spc="-90" dirty="0">
                <a:latin typeface="Arial"/>
                <a:cs typeface="Arial"/>
              </a:rPr>
              <a:t>трактують </a:t>
            </a:r>
            <a:r>
              <a:rPr sz="1800" spc="-40" dirty="0">
                <a:latin typeface="Arial"/>
                <a:cs typeface="Arial"/>
              </a:rPr>
              <a:t>як </a:t>
            </a:r>
            <a:r>
              <a:rPr sz="1800" spc="-70" dirty="0">
                <a:latin typeface="Arial"/>
                <a:cs typeface="Arial"/>
              </a:rPr>
              <a:t>непритомність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85" dirty="0">
                <a:latin typeface="Arial"/>
                <a:cs typeface="Arial"/>
              </a:rPr>
              <a:t>потребу </a:t>
            </a:r>
            <a:r>
              <a:rPr sz="1800" spc="-90" dirty="0">
                <a:latin typeface="Arial"/>
                <a:cs typeface="Arial"/>
              </a:rPr>
              <a:t>надати </a:t>
            </a:r>
            <a:r>
              <a:rPr sz="1800" spc="-65" dirty="0">
                <a:latin typeface="Arial"/>
                <a:cs typeface="Arial"/>
              </a:rPr>
              <a:t>домедичну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допомогу.</a:t>
            </a:r>
            <a:endParaRPr sz="1800">
              <a:latin typeface="Arial"/>
              <a:cs typeface="Arial"/>
            </a:endParaRPr>
          </a:p>
          <a:p>
            <a:pPr marL="12700" marR="747395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Визначати </a:t>
            </a:r>
            <a:r>
              <a:rPr sz="1800" spc="-90" dirty="0">
                <a:latin typeface="Arial"/>
                <a:cs typeface="Arial"/>
              </a:rPr>
              <a:t>наявність </a:t>
            </a:r>
            <a:r>
              <a:rPr sz="1800" spc="-80" dirty="0">
                <a:latin typeface="Arial"/>
                <a:cs typeface="Arial"/>
              </a:rPr>
              <a:t>дихання </a:t>
            </a:r>
            <a:r>
              <a:rPr sz="1800" spc="-70" dirty="0">
                <a:latin typeface="Arial"/>
                <a:cs typeface="Arial"/>
              </a:rPr>
              <a:t>чи </a:t>
            </a:r>
            <a:r>
              <a:rPr sz="1800" spc="-100" dirty="0">
                <a:latin typeface="Arial"/>
                <a:cs typeface="Arial"/>
              </a:rPr>
              <a:t>пульсу </a:t>
            </a:r>
            <a:r>
              <a:rPr sz="1800" spc="-75" dirty="0">
                <a:latin typeface="Arial"/>
                <a:cs typeface="Arial"/>
              </a:rPr>
              <a:t>небезпечно, </a:t>
            </a:r>
            <a:r>
              <a:rPr sz="1800" spc="-80" dirty="0">
                <a:latin typeface="Arial"/>
                <a:cs typeface="Arial"/>
              </a:rPr>
              <a:t>тому </a:t>
            </a:r>
            <a:r>
              <a:rPr sz="1800" spc="-65" dirty="0">
                <a:latin typeface="Arial"/>
                <a:cs typeface="Arial"/>
              </a:rPr>
              <a:t>цього </a:t>
            </a:r>
            <a:r>
              <a:rPr sz="1800" spc="-75" dirty="0">
                <a:latin typeface="Arial"/>
                <a:cs typeface="Arial"/>
              </a:rPr>
              <a:t>не </a:t>
            </a:r>
            <a:r>
              <a:rPr sz="1800" spc="-80" dirty="0">
                <a:latin typeface="Arial"/>
                <a:cs typeface="Arial"/>
              </a:rPr>
              <a:t>слід  </a:t>
            </a:r>
            <a:r>
              <a:rPr sz="1800" spc="-65" dirty="0">
                <a:latin typeface="Arial"/>
                <a:cs typeface="Arial"/>
              </a:rPr>
              <a:t>робити.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69" y="2063750"/>
            <a:ext cx="7746365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Знімати </a:t>
            </a:r>
            <a:r>
              <a:rPr sz="1800" spc="-65" dirty="0">
                <a:latin typeface="Arial"/>
                <a:cs typeface="Arial"/>
              </a:rPr>
              <a:t>з пораненого </a:t>
            </a:r>
            <a:r>
              <a:rPr sz="1800" spc="-90" dirty="0">
                <a:latin typeface="Arial"/>
                <a:cs typeface="Arial"/>
              </a:rPr>
              <a:t>засоби </a:t>
            </a:r>
            <a:r>
              <a:rPr sz="1800" spc="-105" dirty="0">
                <a:latin typeface="Arial"/>
                <a:cs typeface="Arial"/>
              </a:rPr>
              <a:t>захисту </a:t>
            </a:r>
            <a:r>
              <a:rPr sz="1800" spc="-80" dirty="0">
                <a:latin typeface="Arial"/>
                <a:cs typeface="Arial"/>
              </a:rPr>
              <a:t>(шолом, </a:t>
            </a:r>
            <a:r>
              <a:rPr sz="1800" spc="-70" dirty="0">
                <a:latin typeface="Arial"/>
                <a:cs typeface="Arial"/>
              </a:rPr>
              <a:t>бронежилет) </a:t>
            </a:r>
            <a:r>
              <a:rPr sz="1800" spc="-75" dirty="0">
                <a:latin typeface="Arial"/>
                <a:cs typeface="Arial"/>
              </a:rPr>
              <a:t>не </a:t>
            </a:r>
            <a:r>
              <a:rPr sz="1800" spc="-50" dirty="0">
                <a:latin typeface="Arial"/>
                <a:cs typeface="Arial"/>
              </a:rPr>
              <a:t>можна, оскільки  </a:t>
            </a:r>
            <a:r>
              <a:rPr sz="1800" spc="-130" dirty="0">
                <a:latin typeface="Arial"/>
                <a:cs typeface="Arial"/>
              </a:rPr>
              <a:t>Ви </a:t>
            </a:r>
            <a:r>
              <a:rPr sz="1800" spc="-65" dirty="0">
                <a:latin typeface="Arial"/>
                <a:cs typeface="Arial"/>
              </a:rPr>
              <a:t>тим </a:t>
            </a:r>
            <a:r>
              <a:rPr sz="1800" spc="-75" dirty="0">
                <a:latin typeface="Arial"/>
                <a:cs typeface="Arial"/>
              </a:rPr>
              <a:t>самим </a:t>
            </a:r>
            <a:r>
              <a:rPr sz="1800" spc="-80" dirty="0">
                <a:latin typeface="Arial"/>
                <a:cs typeface="Arial"/>
              </a:rPr>
              <a:t>піддаєте </a:t>
            </a:r>
            <a:r>
              <a:rPr sz="1800" spc="-114" dirty="0">
                <a:latin typeface="Arial"/>
                <a:cs typeface="Arial"/>
              </a:rPr>
              <a:t>себе </a:t>
            </a:r>
            <a:r>
              <a:rPr sz="1800" spc="-65" dirty="0">
                <a:latin typeface="Arial"/>
                <a:cs typeface="Arial"/>
              </a:rPr>
              <a:t>додатковому </a:t>
            </a:r>
            <a:r>
              <a:rPr sz="1800" spc="-40" dirty="0">
                <a:latin typeface="Arial"/>
                <a:cs typeface="Arial"/>
              </a:rPr>
              <a:t>ризику </a:t>
            </a:r>
            <a:r>
              <a:rPr sz="1800" spc="-85" dirty="0">
                <a:latin typeface="Arial"/>
                <a:cs typeface="Arial"/>
              </a:rPr>
              <a:t>бути </a:t>
            </a:r>
            <a:r>
              <a:rPr sz="1800" spc="-60" dirty="0">
                <a:latin typeface="Arial"/>
                <a:cs typeface="Arial"/>
              </a:rPr>
              <a:t>ураженим вогнем  противника.</a:t>
            </a:r>
            <a:endParaRPr sz="1800">
              <a:latin typeface="Arial"/>
              <a:cs typeface="Arial"/>
            </a:endParaRPr>
          </a:p>
          <a:p>
            <a:pPr marL="12700" marR="342265">
              <a:lnSpc>
                <a:spcPct val="100000"/>
              </a:lnSpc>
            </a:pPr>
            <a:r>
              <a:rPr sz="1800" spc="-100" dirty="0">
                <a:latin typeface="Arial"/>
                <a:cs typeface="Arial"/>
              </a:rPr>
              <a:t>Транспортувати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30" dirty="0">
                <a:latin typeface="Arial"/>
                <a:cs typeface="Arial"/>
              </a:rPr>
              <a:t>із </a:t>
            </a:r>
            <a:r>
              <a:rPr sz="1800" spc="-80" dirty="0">
                <a:latin typeface="Arial"/>
                <a:cs typeface="Arial"/>
              </a:rPr>
              <a:t>сектору </a:t>
            </a:r>
            <a:r>
              <a:rPr sz="1800" spc="-85" dirty="0">
                <a:latin typeface="Arial"/>
                <a:cs typeface="Arial"/>
              </a:rPr>
              <a:t>обстрілу </a:t>
            </a:r>
            <a:r>
              <a:rPr sz="1800" spc="-80" dirty="0">
                <a:latin typeface="Arial"/>
                <a:cs typeface="Arial"/>
              </a:rPr>
              <a:t>слід </a:t>
            </a:r>
            <a:r>
              <a:rPr sz="1800" spc="-60" dirty="0">
                <a:latin typeface="Arial"/>
                <a:cs typeface="Arial"/>
              </a:rPr>
              <a:t>тільки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80" dirty="0">
                <a:latin typeface="Arial"/>
                <a:cs typeface="Arial"/>
              </a:rPr>
              <a:t>тому </a:t>
            </a:r>
            <a:r>
              <a:rPr sz="1800" spc="-65" dirty="0">
                <a:latin typeface="Arial"/>
                <a:cs typeface="Arial"/>
              </a:rPr>
              <a:t>разі,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коли  </a:t>
            </a:r>
            <a:r>
              <a:rPr sz="1800" spc="-90" dirty="0">
                <a:latin typeface="Arial"/>
                <a:cs typeface="Arial"/>
              </a:rPr>
              <a:t>дозволяє </a:t>
            </a:r>
            <a:r>
              <a:rPr sz="1800" spc="-85" dirty="0">
                <a:latin typeface="Arial"/>
                <a:cs typeface="Arial"/>
              </a:rPr>
              <a:t>тактична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ситуація.</a:t>
            </a:r>
            <a:endParaRPr sz="1800">
              <a:latin typeface="Arial"/>
              <a:cs typeface="Arial"/>
            </a:endParaRPr>
          </a:p>
          <a:p>
            <a:pPr marL="12700" marR="479425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У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85" dirty="0">
                <a:latin typeface="Arial"/>
                <a:cs typeface="Arial"/>
              </a:rPr>
              <a:t>обстрілу </a:t>
            </a:r>
            <a:r>
              <a:rPr sz="1800" spc="-50" dirty="0">
                <a:latin typeface="Arial"/>
                <a:cs typeface="Arial"/>
              </a:rPr>
              <a:t>можна </a:t>
            </a:r>
            <a:r>
              <a:rPr sz="1800" spc="-60" dirty="0">
                <a:latin typeface="Arial"/>
                <a:cs typeface="Arial"/>
              </a:rPr>
              <a:t>виконати </a:t>
            </a:r>
            <a:r>
              <a:rPr sz="1800" spc="-50" dirty="0">
                <a:latin typeface="Arial"/>
                <a:cs typeface="Arial"/>
              </a:rPr>
              <a:t>зупинку </a:t>
            </a:r>
            <a:r>
              <a:rPr sz="1800" spc="-70" dirty="0">
                <a:latin typeface="Arial"/>
                <a:cs typeface="Arial"/>
              </a:rPr>
              <a:t>зовнішньої </a:t>
            </a:r>
            <a:r>
              <a:rPr sz="1800" spc="-65" dirty="0">
                <a:latin typeface="Arial"/>
                <a:cs typeface="Arial"/>
              </a:rPr>
              <a:t>кровотечі </a:t>
            </a:r>
            <a:r>
              <a:rPr sz="1800" spc="-50" dirty="0">
                <a:latin typeface="Arial"/>
                <a:cs typeface="Arial"/>
              </a:rPr>
              <a:t>при  </a:t>
            </a:r>
            <a:r>
              <a:rPr sz="1800" spc="-70" dirty="0">
                <a:latin typeface="Arial"/>
                <a:cs typeface="Arial"/>
              </a:rPr>
              <a:t>локалізації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рани</a:t>
            </a:r>
            <a:r>
              <a:rPr sz="1800" spc="-95" dirty="0">
                <a:latin typeface="Arial"/>
                <a:cs typeface="Arial"/>
              </a:rPr>
              <a:t> в </a:t>
            </a:r>
            <a:r>
              <a:rPr sz="1800" spc="-55" dirty="0">
                <a:latin typeface="Arial"/>
                <a:cs typeface="Arial"/>
              </a:rPr>
              <a:t>ділянці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шиї,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рук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чи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ніг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(видима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рана,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з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якої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витікає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кров,  </a:t>
            </a:r>
            <a:r>
              <a:rPr sz="1800" spc="-95" dirty="0">
                <a:latin typeface="Arial"/>
                <a:cs typeface="Arial"/>
              </a:rPr>
              <a:t>пляма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35" dirty="0">
                <a:latin typeface="Arial"/>
                <a:cs typeface="Arial"/>
              </a:rPr>
              <a:t>одежі </a:t>
            </a:r>
            <a:r>
              <a:rPr sz="1800" spc="-95" dirty="0">
                <a:latin typeface="Arial"/>
                <a:cs typeface="Arial"/>
              </a:rPr>
              <a:t>або </a:t>
            </a:r>
            <a:r>
              <a:rPr sz="1800" spc="-70" dirty="0">
                <a:latin typeface="Arial"/>
                <a:cs typeface="Arial"/>
              </a:rPr>
              <a:t>калюжа </a:t>
            </a:r>
            <a:r>
              <a:rPr sz="1800" spc="-30" dirty="0">
                <a:latin typeface="Arial"/>
                <a:cs typeface="Arial"/>
              </a:rPr>
              <a:t>крові під </a:t>
            </a:r>
            <a:r>
              <a:rPr sz="1800" spc="-90" dirty="0">
                <a:latin typeface="Arial"/>
                <a:cs typeface="Arial"/>
              </a:rPr>
              <a:t>частиною </a:t>
            </a:r>
            <a:r>
              <a:rPr sz="1800" spc="-105" dirty="0">
                <a:latin typeface="Arial"/>
                <a:cs typeface="Arial"/>
              </a:rPr>
              <a:t>тулуба, </a:t>
            </a:r>
            <a:r>
              <a:rPr sz="1800" spc="-45" dirty="0">
                <a:latin typeface="Arial"/>
                <a:cs typeface="Arial"/>
              </a:rPr>
              <a:t>рукою </a:t>
            </a:r>
            <a:r>
              <a:rPr sz="1800" spc="-70" dirty="0">
                <a:latin typeface="Arial"/>
                <a:cs typeface="Arial"/>
              </a:rPr>
              <a:t>чи</a:t>
            </a:r>
            <a:r>
              <a:rPr sz="1800" spc="-33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ногою).</a:t>
            </a:r>
            <a:endParaRPr sz="1800">
              <a:latin typeface="Arial"/>
              <a:cs typeface="Arial"/>
            </a:endParaRPr>
          </a:p>
          <a:p>
            <a:pPr marL="12700" marR="262890">
              <a:lnSpc>
                <a:spcPct val="100000"/>
              </a:lnSpc>
            </a:pPr>
            <a:r>
              <a:rPr sz="1800" spc="-195" dirty="0">
                <a:latin typeface="Arial"/>
                <a:cs typeface="Arial"/>
              </a:rPr>
              <a:t>У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85" dirty="0">
                <a:latin typeface="Arial"/>
                <a:cs typeface="Arial"/>
              </a:rPr>
              <a:t>обстрілу слід </a:t>
            </a:r>
            <a:r>
              <a:rPr sz="1800" spc="-75" dirty="0">
                <a:latin typeface="Arial"/>
                <a:cs typeface="Arial"/>
              </a:rPr>
              <a:t>зупиняти </a:t>
            </a:r>
            <a:r>
              <a:rPr sz="1800" spc="-45" dirty="0">
                <a:latin typeface="Arial"/>
                <a:cs typeface="Arial"/>
              </a:rPr>
              <a:t>виключно! </a:t>
            </a:r>
            <a:r>
              <a:rPr sz="1800" spc="-80" dirty="0">
                <a:latin typeface="Arial"/>
                <a:cs typeface="Arial"/>
              </a:rPr>
              <a:t>небезпечну </a:t>
            </a:r>
            <a:r>
              <a:rPr sz="1800" spc="-105" dirty="0">
                <a:latin typeface="Arial"/>
                <a:cs typeface="Arial"/>
              </a:rPr>
              <a:t>для </a:t>
            </a:r>
            <a:r>
              <a:rPr sz="1800" spc="-80" dirty="0">
                <a:latin typeface="Arial"/>
                <a:cs typeface="Arial"/>
              </a:rPr>
              <a:t>життя </a:t>
            </a:r>
            <a:r>
              <a:rPr sz="1800" spc="-75" dirty="0">
                <a:latin typeface="Arial"/>
                <a:cs typeface="Arial"/>
              </a:rPr>
              <a:t>кровотечу  (інтенсивне </a:t>
            </a:r>
            <a:r>
              <a:rPr sz="1800" spc="-60" dirty="0">
                <a:latin typeface="Arial"/>
                <a:cs typeface="Arial"/>
              </a:rPr>
              <a:t>витікання </a:t>
            </a:r>
            <a:r>
              <a:rPr sz="1800" spc="-35" dirty="0">
                <a:latin typeface="Arial"/>
                <a:cs typeface="Arial"/>
              </a:rPr>
              <a:t>крові </a:t>
            </a:r>
            <a:r>
              <a:rPr sz="1800" spc="-65" dirty="0">
                <a:latin typeface="Arial"/>
                <a:cs typeface="Arial"/>
              </a:rPr>
              <a:t>з рани, видима </a:t>
            </a:r>
            <a:r>
              <a:rPr sz="1800" spc="-70" dirty="0">
                <a:latin typeface="Arial"/>
                <a:cs typeface="Arial"/>
              </a:rPr>
              <a:t>калюжа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крові.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Під </a:t>
            </a:r>
            <a:r>
              <a:rPr sz="1800" spc="-130" dirty="0">
                <a:latin typeface="Arial"/>
                <a:cs typeface="Arial"/>
              </a:rPr>
              <a:t>час </a:t>
            </a:r>
            <a:r>
              <a:rPr sz="1800" spc="-60" dirty="0">
                <a:latin typeface="Arial"/>
                <a:cs typeface="Arial"/>
              </a:rPr>
              <a:t>виконання </a:t>
            </a:r>
            <a:r>
              <a:rPr sz="1800" spc="-70" dirty="0">
                <a:latin typeface="Arial"/>
                <a:cs typeface="Arial"/>
              </a:rPr>
              <a:t>будь-якої маніпуляції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секторі </a:t>
            </a:r>
            <a:r>
              <a:rPr sz="1800" spc="-90" dirty="0">
                <a:latin typeface="Arial"/>
                <a:cs typeface="Arial"/>
              </a:rPr>
              <a:t>обстрілу </a:t>
            </a:r>
            <a:r>
              <a:rPr sz="1800" spc="-65" dirty="0">
                <a:latin typeface="Arial"/>
                <a:cs typeface="Arial"/>
              </a:rPr>
              <a:t>поранений </a:t>
            </a:r>
            <a:r>
              <a:rPr sz="1800" spc="10" dirty="0">
                <a:latin typeface="Arial"/>
                <a:cs typeface="Arial"/>
              </a:rPr>
              <a:t>і </a:t>
            </a:r>
            <a:r>
              <a:rPr sz="1800" spc="-70" dirty="0">
                <a:latin typeface="Arial"/>
                <a:cs typeface="Arial"/>
              </a:rPr>
              <a:t>той, </a:t>
            </a:r>
            <a:r>
              <a:rPr sz="1800" spc="-105" dirty="0">
                <a:latin typeface="Arial"/>
                <a:cs typeface="Arial"/>
              </a:rPr>
              <a:t>хто  </a:t>
            </a:r>
            <a:r>
              <a:rPr sz="1800" spc="-50" dirty="0">
                <a:latin typeface="Arial"/>
                <a:cs typeface="Arial"/>
              </a:rPr>
              <a:t>його </a:t>
            </a:r>
            <a:r>
              <a:rPr sz="1800" spc="-95" dirty="0">
                <a:latin typeface="Arial"/>
                <a:cs typeface="Arial"/>
              </a:rPr>
              <a:t>рятує, </a:t>
            </a:r>
            <a:r>
              <a:rPr sz="1800" spc="-90" dirty="0">
                <a:latin typeface="Arial"/>
                <a:cs typeface="Arial"/>
              </a:rPr>
              <a:t>перебувають у </a:t>
            </a:r>
            <a:r>
              <a:rPr sz="1800" spc="-70" dirty="0">
                <a:latin typeface="Arial"/>
                <a:cs typeface="Arial"/>
              </a:rPr>
              <a:t>небезпеці, </a:t>
            </a:r>
            <a:r>
              <a:rPr sz="1800" spc="-75" dirty="0">
                <a:latin typeface="Arial"/>
                <a:cs typeface="Arial"/>
              </a:rPr>
              <a:t>тому </a:t>
            </a:r>
            <a:r>
              <a:rPr sz="1800" spc="-120" dirty="0">
                <a:latin typeface="Arial"/>
                <a:cs typeface="Arial"/>
              </a:rPr>
              <a:t>все </a:t>
            </a:r>
            <a:r>
              <a:rPr sz="1800" spc="-60" dirty="0">
                <a:latin typeface="Arial"/>
                <a:cs typeface="Arial"/>
              </a:rPr>
              <a:t>необхідно </a:t>
            </a:r>
            <a:r>
              <a:rPr sz="1800" spc="-65" dirty="0">
                <a:latin typeface="Arial"/>
                <a:cs typeface="Arial"/>
              </a:rPr>
              <a:t>робити </a:t>
            </a:r>
            <a:r>
              <a:rPr sz="1800" spc="-75" dirty="0">
                <a:latin typeface="Arial"/>
                <a:cs typeface="Arial"/>
              </a:rPr>
              <a:t>максимально  </a:t>
            </a:r>
            <a:r>
              <a:rPr sz="1800" spc="-55" dirty="0">
                <a:latin typeface="Arial"/>
                <a:cs typeface="Arial"/>
              </a:rPr>
              <a:t>швидко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70" dirty="0">
                <a:latin typeface="Arial"/>
                <a:cs typeface="Arial"/>
              </a:rPr>
              <a:t>дотриманням </a:t>
            </a:r>
            <a:r>
              <a:rPr sz="1800" spc="-85" dirty="0">
                <a:latin typeface="Arial"/>
                <a:cs typeface="Arial"/>
              </a:rPr>
              <a:t>правил </a:t>
            </a:r>
            <a:r>
              <a:rPr sz="1800" spc="-90" dirty="0">
                <a:latin typeface="Arial"/>
                <a:cs typeface="Arial"/>
              </a:rPr>
              <a:t>особистої </a:t>
            </a:r>
            <a:r>
              <a:rPr sz="1800" spc="-60" dirty="0">
                <a:latin typeface="Arial"/>
                <a:cs typeface="Arial"/>
              </a:rPr>
              <a:t>безпеки </a:t>
            </a:r>
            <a:r>
              <a:rPr sz="1800" spc="-80" dirty="0">
                <a:latin typeface="Arial"/>
                <a:cs typeface="Arial"/>
              </a:rPr>
              <a:t>(рятувальник </a:t>
            </a:r>
            <a:r>
              <a:rPr sz="1800" spc="-75" dirty="0">
                <a:latin typeface="Arial"/>
                <a:cs typeface="Arial"/>
              </a:rPr>
              <a:t>не  </a:t>
            </a:r>
            <a:r>
              <a:rPr sz="1800" spc="-80" dirty="0">
                <a:latin typeface="Arial"/>
                <a:cs typeface="Arial"/>
              </a:rPr>
              <a:t>підіймається </a:t>
            </a:r>
            <a:r>
              <a:rPr sz="1800" spc="-100" dirty="0">
                <a:latin typeface="Arial"/>
                <a:cs typeface="Arial"/>
              </a:rPr>
              <a:t>вище тіла </a:t>
            </a:r>
            <a:r>
              <a:rPr sz="1800" spc="-65" dirty="0">
                <a:latin typeface="Arial"/>
                <a:cs typeface="Arial"/>
              </a:rPr>
              <a:t>пораненого, </a:t>
            </a:r>
            <a:r>
              <a:rPr sz="1800" spc="-40" dirty="0">
                <a:latin typeface="Arial"/>
                <a:cs typeface="Arial"/>
              </a:rPr>
              <a:t>який </a:t>
            </a:r>
            <a:r>
              <a:rPr sz="1800" spc="-80" dirty="0">
                <a:latin typeface="Arial"/>
                <a:cs typeface="Arial"/>
              </a:rPr>
              <a:t>лежить </a:t>
            </a:r>
            <a:r>
              <a:rPr sz="1800" spc="-90" dirty="0">
                <a:latin typeface="Arial"/>
                <a:cs typeface="Arial"/>
              </a:rPr>
              <a:t>на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землі).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130" y="642619"/>
            <a:ext cx="4852670" cy="121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40" y="500380"/>
            <a:ext cx="3886200" cy="999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28870" y="928369"/>
            <a:ext cx="30607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619" y="3714750"/>
            <a:ext cx="3060700" cy="260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090" y="1605279"/>
            <a:ext cx="7350759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347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latin typeface="Trebuchet MS"/>
                <a:cs typeface="Trebuchet MS"/>
              </a:rPr>
              <a:t>Руку </a:t>
            </a:r>
            <a:r>
              <a:rPr sz="1800" b="1" spc="-105" dirty="0">
                <a:latin typeface="Trebuchet MS"/>
                <a:cs typeface="Trebuchet MS"/>
              </a:rPr>
              <a:t>пораненого, </a:t>
            </a:r>
            <a:r>
              <a:rPr sz="1800" b="1" spc="-95" dirty="0">
                <a:latin typeface="Trebuchet MS"/>
                <a:cs typeface="Trebuchet MS"/>
              </a:rPr>
              <a:t>яка </a:t>
            </a:r>
            <a:r>
              <a:rPr sz="1800" b="1" spc="-110" dirty="0">
                <a:latin typeface="Trebuchet MS"/>
                <a:cs typeface="Trebuchet MS"/>
              </a:rPr>
              <a:t>ближче </a:t>
            </a:r>
            <a:r>
              <a:rPr sz="1800" b="1" spc="-75" dirty="0">
                <a:latin typeface="Trebuchet MS"/>
                <a:cs typeface="Trebuchet MS"/>
              </a:rPr>
              <a:t>до</a:t>
            </a:r>
            <a:r>
              <a:rPr sz="1800" b="1" spc="-310" dirty="0">
                <a:latin typeface="Trebuchet MS"/>
                <a:cs typeface="Trebuchet MS"/>
              </a:rPr>
              <a:t> </a:t>
            </a:r>
            <a:r>
              <a:rPr sz="1800" b="1" spc="-135" dirty="0">
                <a:latin typeface="Trebuchet MS"/>
                <a:cs typeface="Trebuchet MS"/>
              </a:rPr>
              <a:t>Вас,  </a:t>
            </a:r>
            <a:r>
              <a:rPr sz="1800" b="1" spc="-110" dirty="0">
                <a:latin typeface="Trebuchet MS"/>
                <a:cs typeface="Trebuchet MS"/>
              </a:rPr>
              <a:t>розташуйте </a:t>
            </a:r>
            <a:r>
              <a:rPr sz="1800" b="1" spc="-90" dirty="0">
                <a:latin typeface="Trebuchet MS"/>
                <a:cs typeface="Trebuchet MS"/>
              </a:rPr>
              <a:t>вздовж </a:t>
            </a:r>
            <a:r>
              <a:rPr sz="1800" b="1" spc="-100" dirty="0">
                <a:latin typeface="Trebuchet MS"/>
                <a:cs typeface="Trebuchet MS"/>
              </a:rPr>
              <a:t>його </a:t>
            </a:r>
            <a:r>
              <a:rPr sz="1800" b="1" spc="-125" dirty="0">
                <a:latin typeface="Trebuchet MS"/>
                <a:cs typeface="Trebuchet MS"/>
              </a:rPr>
              <a:t>тулуба </a:t>
            </a:r>
            <a:r>
              <a:rPr sz="1800" b="1" spc="-95" dirty="0">
                <a:latin typeface="Trebuchet MS"/>
                <a:cs typeface="Trebuchet MS"/>
              </a:rPr>
              <a:t>в  </a:t>
            </a:r>
            <a:r>
              <a:rPr sz="1800" b="1" spc="-100" dirty="0">
                <a:latin typeface="Trebuchet MS"/>
                <a:cs typeface="Trebuchet MS"/>
              </a:rPr>
              <a:t>направленні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догори.</a:t>
            </a:r>
            <a:endParaRPr sz="1800">
              <a:latin typeface="Trebuchet MS"/>
              <a:cs typeface="Trebuchet MS"/>
            </a:endParaRPr>
          </a:p>
          <a:p>
            <a:pPr marL="12700" marR="3228975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Переведення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65" dirty="0">
                <a:latin typeface="Arial"/>
                <a:cs typeface="Arial"/>
              </a:rPr>
              <a:t>положення </a:t>
            </a:r>
            <a:r>
              <a:rPr sz="1800" spc="-85" dirty="0">
                <a:latin typeface="Arial"/>
                <a:cs typeface="Arial"/>
              </a:rPr>
              <a:t>на  </a:t>
            </a:r>
            <a:r>
              <a:rPr sz="1800" spc="-50" dirty="0">
                <a:latin typeface="Arial"/>
                <a:cs typeface="Arial"/>
              </a:rPr>
              <a:t>животі </a:t>
            </a:r>
            <a:r>
              <a:rPr sz="1800" spc="-80" dirty="0">
                <a:latin typeface="Arial"/>
                <a:cs typeface="Arial"/>
              </a:rPr>
              <a:t>виконується </a:t>
            </a:r>
            <a:r>
              <a:rPr sz="1800" spc="-65" dirty="0">
                <a:latin typeface="Arial"/>
                <a:cs typeface="Arial"/>
              </a:rPr>
              <a:t>з </a:t>
            </a:r>
            <a:r>
              <a:rPr sz="1800" spc="-75" dirty="0">
                <a:latin typeface="Arial"/>
                <a:cs typeface="Arial"/>
              </a:rPr>
              <a:t>метою </a:t>
            </a:r>
            <a:r>
              <a:rPr sz="1800" spc="-80" dirty="0">
                <a:latin typeface="Arial"/>
                <a:cs typeface="Arial"/>
              </a:rPr>
              <a:t>зменшення  </a:t>
            </a:r>
            <a:r>
              <a:rPr sz="1800" spc="-40" dirty="0">
                <a:latin typeface="Arial"/>
                <a:cs typeface="Arial"/>
              </a:rPr>
              <a:t>ризику </a:t>
            </a:r>
            <a:r>
              <a:rPr sz="1800" spc="-65" dirty="0">
                <a:latin typeface="Arial"/>
                <a:cs typeface="Arial"/>
              </a:rPr>
              <a:t>непрохідності </a:t>
            </a:r>
            <a:r>
              <a:rPr sz="1800" spc="-90" dirty="0">
                <a:latin typeface="Arial"/>
                <a:cs typeface="Arial"/>
              </a:rPr>
              <a:t>дихальних </a:t>
            </a:r>
            <a:r>
              <a:rPr sz="1800" spc="-105" dirty="0">
                <a:latin typeface="Arial"/>
                <a:cs typeface="Arial"/>
              </a:rPr>
              <a:t>шляхів  </a:t>
            </a:r>
            <a:r>
              <a:rPr sz="1800" spc="-90" dirty="0">
                <a:latin typeface="Arial"/>
                <a:cs typeface="Arial"/>
              </a:rPr>
              <a:t>через западання </a:t>
            </a:r>
            <a:r>
              <a:rPr sz="1800" spc="-65" dirty="0">
                <a:latin typeface="Arial"/>
                <a:cs typeface="Arial"/>
              </a:rPr>
              <a:t>язика </a:t>
            </a:r>
            <a:r>
              <a:rPr sz="1800" spc="-70" dirty="0">
                <a:latin typeface="Arial"/>
                <a:cs typeface="Arial"/>
              </a:rPr>
              <a:t>чи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блювання.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3155950" marR="5080">
              <a:lnSpc>
                <a:spcPct val="100000"/>
              </a:lnSpc>
            </a:pPr>
            <a:r>
              <a:rPr sz="1800" b="1" spc="-90" dirty="0">
                <a:latin typeface="Trebuchet MS"/>
                <a:cs typeface="Trebuchet MS"/>
              </a:rPr>
              <a:t>Щільно </a:t>
            </a:r>
            <a:r>
              <a:rPr sz="1800" b="1" spc="-110" dirty="0">
                <a:latin typeface="Trebuchet MS"/>
                <a:cs typeface="Trebuchet MS"/>
              </a:rPr>
              <a:t>притиснувшись </a:t>
            </a:r>
            <a:r>
              <a:rPr sz="1800" b="1" spc="-75" dirty="0">
                <a:latin typeface="Trebuchet MS"/>
                <a:cs typeface="Trebuchet MS"/>
              </a:rPr>
              <a:t>до </a:t>
            </a:r>
            <a:r>
              <a:rPr sz="1800" b="1" spc="-114" dirty="0">
                <a:latin typeface="Trebuchet MS"/>
                <a:cs typeface="Trebuchet MS"/>
              </a:rPr>
              <a:t>землі,</a:t>
            </a:r>
            <a:r>
              <a:rPr sz="1800" b="1" spc="-285" dirty="0">
                <a:latin typeface="Trebuchet MS"/>
                <a:cs typeface="Trebuchet MS"/>
              </a:rPr>
              <a:t> </a:t>
            </a:r>
            <a:r>
              <a:rPr sz="1800" b="1" spc="-114" dirty="0">
                <a:latin typeface="Trebuchet MS"/>
                <a:cs typeface="Trebuchet MS"/>
              </a:rPr>
              <a:t>захопіть  </a:t>
            </a:r>
            <a:r>
              <a:rPr sz="1800" b="1" spc="-95" dirty="0">
                <a:latin typeface="Trebuchet MS"/>
                <a:cs typeface="Trebuchet MS"/>
              </a:rPr>
              <a:t>пораненого </a:t>
            </a:r>
            <a:r>
              <a:rPr sz="1800" b="1" spc="-90" dirty="0">
                <a:latin typeface="Trebuchet MS"/>
                <a:cs typeface="Trebuchet MS"/>
              </a:rPr>
              <a:t>за </a:t>
            </a:r>
            <a:r>
              <a:rPr sz="1800" b="1" spc="-140" dirty="0">
                <a:latin typeface="Trebuchet MS"/>
                <a:cs typeface="Trebuchet MS"/>
              </a:rPr>
              <a:t>плече, </a:t>
            </a:r>
            <a:r>
              <a:rPr sz="1800" b="1" spc="-70" dirty="0">
                <a:latin typeface="Trebuchet MS"/>
                <a:cs typeface="Trebuchet MS"/>
              </a:rPr>
              <a:t>що </a:t>
            </a:r>
            <a:r>
              <a:rPr sz="1800" b="1" spc="-105" dirty="0">
                <a:latin typeface="Trebuchet MS"/>
                <a:cs typeface="Trebuchet MS"/>
              </a:rPr>
              <a:t>далі </a:t>
            </a:r>
            <a:r>
              <a:rPr sz="1800" b="1" spc="-95" dirty="0">
                <a:latin typeface="Trebuchet MS"/>
                <a:cs typeface="Trebuchet MS"/>
              </a:rPr>
              <a:t>від</a:t>
            </a:r>
            <a:r>
              <a:rPr sz="1800" b="1" spc="-335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Вас.</a:t>
            </a:r>
            <a:endParaRPr sz="1800">
              <a:latin typeface="Trebuchet MS"/>
              <a:cs typeface="Trebuchet MS"/>
            </a:endParaRPr>
          </a:p>
          <a:p>
            <a:pPr marL="3155950" marR="85090">
              <a:lnSpc>
                <a:spcPct val="100000"/>
              </a:lnSpc>
            </a:pPr>
            <a:r>
              <a:rPr sz="1800" spc="-125" dirty="0">
                <a:latin typeface="Arial"/>
                <a:cs typeface="Arial"/>
              </a:rPr>
              <a:t>Ваші </a:t>
            </a:r>
            <a:r>
              <a:rPr sz="1800" spc="-90" dirty="0">
                <a:latin typeface="Arial"/>
                <a:cs typeface="Arial"/>
              </a:rPr>
              <a:t>голова </a:t>
            </a:r>
            <a:r>
              <a:rPr sz="1800" spc="-135" dirty="0">
                <a:latin typeface="Arial"/>
                <a:cs typeface="Arial"/>
              </a:rPr>
              <a:t>та </a:t>
            </a:r>
            <a:r>
              <a:rPr sz="1800" spc="-75" dirty="0">
                <a:latin typeface="Arial"/>
                <a:cs typeface="Arial"/>
              </a:rPr>
              <a:t>плечі </a:t>
            </a:r>
            <a:r>
              <a:rPr sz="1800" spc="-30" dirty="0">
                <a:latin typeface="Arial"/>
                <a:cs typeface="Arial"/>
              </a:rPr>
              <a:t>під </a:t>
            </a:r>
            <a:r>
              <a:rPr sz="1800" spc="-130" dirty="0">
                <a:latin typeface="Arial"/>
                <a:cs typeface="Arial"/>
              </a:rPr>
              <a:t>час </a:t>
            </a:r>
            <a:r>
              <a:rPr sz="1800" spc="-60" dirty="0">
                <a:latin typeface="Arial"/>
                <a:cs typeface="Arial"/>
              </a:rPr>
              <a:t>виконання  </a:t>
            </a:r>
            <a:r>
              <a:rPr sz="1800" spc="-70" dirty="0">
                <a:latin typeface="Arial"/>
                <a:cs typeface="Arial"/>
              </a:rPr>
              <a:t>маніпуляції </a:t>
            </a:r>
            <a:r>
              <a:rPr sz="1800" spc="-75" dirty="0">
                <a:latin typeface="Arial"/>
                <a:cs typeface="Arial"/>
              </a:rPr>
              <a:t>не </a:t>
            </a:r>
            <a:r>
              <a:rPr sz="1800" spc="-45" dirty="0">
                <a:latin typeface="Arial"/>
                <a:cs typeface="Arial"/>
              </a:rPr>
              <a:t>повинні </a:t>
            </a:r>
            <a:r>
              <a:rPr sz="1800" spc="-85" dirty="0">
                <a:latin typeface="Arial"/>
                <a:cs typeface="Arial"/>
              </a:rPr>
              <a:t>бути </a:t>
            </a:r>
            <a:r>
              <a:rPr sz="1800" spc="-95" dirty="0">
                <a:latin typeface="Arial"/>
                <a:cs typeface="Arial"/>
              </a:rPr>
              <a:t>вище </a:t>
            </a:r>
            <a:r>
              <a:rPr sz="1800" spc="-70" dirty="0">
                <a:latin typeface="Arial"/>
                <a:cs typeface="Arial"/>
              </a:rPr>
              <a:t>голови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і  </a:t>
            </a:r>
            <a:r>
              <a:rPr sz="1800" spc="-110" dirty="0">
                <a:latin typeface="Arial"/>
                <a:cs typeface="Arial"/>
              </a:rPr>
              <a:t>тулуба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пораненого.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5129" y="857250"/>
            <a:ext cx="341629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369" y="713740"/>
            <a:ext cx="3060700" cy="261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3720" y="1319529"/>
            <a:ext cx="310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Різким </a:t>
            </a:r>
            <a:r>
              <a:rPr spc="-70" dirty="0"/>
              <a:t>рухом </a:t>
            </a:r>
            <a:r>
              <a:rPr spc="-90" dirty="0"/>
              <a:t>на </a:t>
            </a:r>
            <a:r>
              <a:rPr spc="-110" dirty="0"/>
              <a:t>себе</a:t>
            </a:r>
            <a:r>
              <a:rPr spc="-215" dirty="0"/>
              <a:t> </a:t>
            </a:r>
            <a:r>
              <a:rPr spc="-70" dirty="0"/>
              <a:t>поверніть  </a:t>
            </a:r>
            <a:r>
              <a:rPr spc="-65" dirty="0"/>
              <a:t>пораненого </a:t>
            </a:r>
            <a:r>
              <a:rPr spc="-90" dirty="0"/>
              <a:t>на </a:t>
            </a:r>
            <a:r>
              <a:rPr spc="-10" dirty="0"/>
              <a:t>бік</a:t>
            </a:r>
            <a:r>
              <a:rPr spc="-135" dirty="0"/>
              <a:t> </a:t>
            </a:r>
            <a:r>
              <a:rPr spc="-55" dirty="0"/>
              <a:t>(живіт).</a:t>
            </a:r>
          </a:p>
        </p:txBody>
      </p:sp>
      <p:sp>
        <p:nvSpPr>
          <p:cNvPr id="4" name="object 4"/>
          <p:cNvSpPr/>
          <p:nvPr/>
        </p:nvSpPr>
        <p:spPr>
          <a:xfrm>
            <a:off x="4428490" y="3429000"/>
            <a:ext cx="3060700" cy="262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1209" y="3749040"/>
            <a:ext cx="32569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Arial"/>
                <a:cs typeface="Arial"/>
              </a:rPr>
              <a:t>Залишивши </a:t>
            </a:r>
            <a:r>
              <a:rPr sz="1800" spc="-65" dirty="0">
                <a:latin typeface="Arial"/>
                <a:cs typeface="Arial"/>
              </a:rPr>
              <a:t>пораненого </a:t>
            </a:r>
            <a:r>
              <a:rPr sz="1800" spc="-95" dirty="0">
                <a:latin typeface="Arial"/>
                <a:cs typeface="Arial"/>
              </a:rPr>
              <a:t>в  </a:t>
            </a:r>
            <a:r>
              <a:rPr sz="1800" spc="-50" dirty="0">
                <a:latin typeface="Arial"/>
                <a:cs typeface="Arial"/>
              </a:rPr>
              <a:t>положенні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50" dirty="0">
                <a:latin typeface="Arial"/>
                <a:cs typeface="Arial"/>
              </a:rPr>
              <a:t>боці </a:t>
            </a:r>
            <a:r>
              <a:rPr sz="1800" spc="-55" dirty="0">
                <a:latin typeface="Arial"/>
                <a:cs typeface="Arial"/>
              </a:rPr>
              <a:t>(животі),  </a:t>
            </a:r>
            <a:r>
              <a:rPr sz="1800" spc="-65" dirty="0">
                <a:latin typeface="Arial"/>
                <a:cs typeface="Arial"/>
              </a:rPr>
              <a:t>продовжуйте </a:t>
            </a:r>
            <a:r>
              <a:rPr sz="1800" spc="-70" dirty="0">
                <a:latin typeface="Arial"/>
                <a:cs typeface="Arial"/>
              </a:rPr>
              <a:t>виконувати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бойове  </a:t>
            </a:r>
            <a:r>
              <a:rPr sz="1800" spc="-85" dirty="0">
                <a:latin typeface="Arial"/>
                <a:cs typeface="Arial"/>
              </a:rPr>
              <a:t>завдання, </a:t>
            </a:r>
            <a:r>
              <a:rPr sz="1800" spc="-70" dirty="0">
                <a:latin typeface="Arial"/>
                <a:cs typeface="Arial"/>
              </a:rPr>
              <a:t>якщо </a:t>
            </a:r>
            <a:r>
              <a:rPr sz="1800" spc="-90" dirty="0">
                <a:latin typeface="Arial"/>
                <a:cs typeface="Arial"/>
              </a:rPr>
              <a:t>немає </a:t>
            </a:r>
            <a:r>
              <a:rPr sz="1800" spc="-45" dirty="0">
                <a:latin typeface="Arial"/>
                <a:cs typeface="Arial"/>
              </a:rPr>
              <a:t>змоги  </a:t>
            </a:r>
            <a:r>
              <a:rPr sz="1800" spc="-95" dirty="0">
                <a:latin typeface="Arial"/>
                <a:cs typeface="Arial"/>
              </a:rPr>
              <a:t>транспортувати </a:t>
            </a:r>
            <a:r>
              <a:rPr sz="1800" spc="-45" dirty="0">
                <a:latin typeface="Arial"/>
                <a:cs typeface="Arial"/>
              </a:rPr>
              <a:t>його </a:t>
            </a:r>
            <a:r>
              <a:rPr sz="1800" spc="-95" dirty="0">
                <a:latin typeface="Arial"/>
                <a:cs typeface="Arial"/>
              </a:rPr>
              <a:t>в </a:t>
            </a:r>
            <a:r>
              <a:rPr sz="1800" spc="-75" dirty="0">
                <a:latin typeface="Arial"/>
                <a:cs typeface="Arial"/>
              </a:rPr>
              <a:t>сектор  укриття.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619" y="857250"/>
            <a:ext cx="3638550" cy="928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784859"/>
            <a:ext cx="30607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4719" y="2033270"/>
            <a:ext cx="3284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Притисніть пальцями рану на</a:t>
            </a:r>
            <a:r>
              <a:rPr spc="-180" dirty="0"/>
              <a:t> </a:t>
            </a:r>
            <a:r>
              <a:rPr spc="-90" dirty="0"/>
              <a:t>шиї  </a:t>
            </a:r>
            <a:r>
              <a:rPr spc="-95" dirty="0"/>
              <a:t>або </a:t>
            </a:r>
            <a:r>
              <a:rPr spc="-80" dirty="0"/>
              <a:t>безпосередньо, </a:t>
            </a:r>
            <a:r>
              <a:rPr spc="-90" dirty="0"/>
              <a:t>або через  </a:t>
            </a:r>
            <a:r>
              <a:rPr spc="-25" dirty="0"/>
              <a:t>комір.</a:t>
            </a:r>
          </a:p>
        </p:txBody>
      </p:sp>
      <p:sp>
        <p:nvSpPr>
          <p:cNvPr id="5" name="object 5"/>
          <p:cNvSpPr/>
          <p:nvPr/>
        </p:nvSpPr>
        <p:spPr>
          <a:xfrm>
            <a:off x="928369" y="3571240"/>
            <a:ext cx="3060700" cy="260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63720" y="4248150"/>
            <a:ext cx="36804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Притискуючи </a:t>
            </a:r>
            <a:r>
              <a:rPr sz="1800" spc="-85" dirty="0">
                <a:latin typeface="Arial"/>
                <a:cs typeface="Arial"/>
              </a:rPr>
              <a:t>пальцями </a:t>
            </a:r>
            <a:r>
              <a:rPr sz="1800" spc="-75" dirty="0">
                <a:latin typeface="Arial"/>
                <a:cs typeface="Arial"/>
              </a:rPr>
              <a:t>рану,  </a:t>
            </a:r>
            <a:r>
              <a:rPr sz="1800" spc="-80" dirty="0">
                <a:latin typeface="Arial"/>
                <a:cs typeface="Arial"/>
              </a:rPr>
              <a:t>одночасно </a:t>
            </a:r>
            <a:r>
              <a:rPr sz="1800" spc="-75" dirty="0">
                <a:latin typeface="Arial"/>
                <a:cs typeface="Arial"/>
              </a:rPr>
              <a:t>накладіть </a:t>
            </a:r>
            <a:r>
              <a:rPr sz="1800" spc="-90" dirty="0">
                <a:latin typeface="Arial"/>
                <a:cs typeface="Arial"/>
              </a:rPr>
              <a:t>на </a:t>
            </a:r>
            <a:r>
              <a:rPr sz="1800" spc="-80" dirty="0">
                <a:latin typeface="Arial"/>
                <a:cs typeface="Arial"/>
              </a:rPr>
              <a:t>неї </a:t>
            </a:r>
            <a:r>
              <a:rPr sz="1800" spc="-70" dirty="0">
                <a:latin typeface="Arial"/>
                <a:cs typeface="Arial"/>
              </a:rPr>
              <a:t>бинт </a:t>
            </a:r>
            <a:r>
              <a:rPr sz="1800" spc="-90" dirty="0">
                <a:latin typeface="Arial"/>
                <a:cs typeface="Arial"/>
              </a:rPr>
              <a:t>або  серветку </a:t>
            </a:r>
            <a:r>
              <a:rPr sz="1800" spc="-95" dirty="0">
                <a:latin typeface="Arial"/>
                <a:cs typeface="Arial"/>
              </a:rPr>
              <a:t>або </a:t>
            </a:r>
            <a:r>
              <a:rPr sz="1800" spc="-70" dirty="0">
                <a:latin typeface="Arial"/>
                <a:cs typeface="Arial"/>
              </a:rPr>
              <a:t>подушечку  </a:t>
            </a:r>
            <a:r>
              <a:rPr sz="1800" spc="-80" dirty="0">
                <a:latin typeface="Arial"/>
                <a:cs typeface="Arial"/>
              </a:rPr>
              <a:t>перев’язувального пакету </a:t>
            </a:r>
            <a:r>
              <a:rPr sz="1800" spc="-70" dirty="0">
                <a:latin typeface="Arial"/>
                <a:cs typeface="Arial"/>
              </a:rPr>
              <a:t>(якщо </a:t>
            </a:r>
            <a:r>
              <a:rPr sz="1800" spc="-120" dirty="0">
                <a:latin typeface="Arial"/>
                <a:cs typeface="Arial"/>
              </a:rPr>
              <a:t>є  </a:t>
            </a:r>
            <a:r>
              <a:rPr sz="1800" spc="-70" dirty="0">
                <a:latin typeface="Arial"/>
                <a:cs typeface="Arial"/>
              </a:rPr>
              <a:t>можливість, </a:t>
            </a:r>
            <a:r>
              <a:rPr sz="1800" spc="-80" dirty="0">
                <a:latin typeface="Arial"/>
                <a:cs typeface="Arial"/>
              </a:rPr>
              <a:t>туго </a:t>
            </a:r>
            <a:r>
              <a:rPr sz="1800" spc="-85" dirty="0">
                <a:latin typeface="Arial"/>
                <a:cs typeface="Arial"/>
              </a:rPr>
              <a:t>затампонуйте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рану).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Екран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Різким рухом на себе поверніть  пораненого на бік (живіт).</vt:lpstr>
      <vt:lpstr>Притисніть пальцями рану на шиї  або безпосередньо, або через  комір.</vt:lpstr>
      <vt:lpstr>Слайд 10</vt:lpstr>
      <vt:lpstr>Слайд 11</vt:lpstr>
      <vt:lpstr>Слайд 12</vt:lpstr>
      <vt:lpstr>Слайд 13</vt:lpstr>
      <vt:lpstr>Слайд 14</vt:lpstr>
      <vt:lpstr>Покладіть ногу пораненого  на своє плече.</vt:lpstr>
      <vt:lpstr>Якщо поранення локалізоване в паховій  ділянці накладіть на місце поранення  валик, зафіксувавши його джгутом.</vt:lpstr>
      <vt:lpstr>Розмістіть джгут на руці чи  нозі вище рани.</vt:lpstr>
      <vt:lpstr>За допомогою закрутки здійснюйте  тиск до повної зупинки кровотечі з  рани.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Hrystyna</cp:lastModifiedBy>
  <cp:revision>1</cp:revision>
  <dcterms:created xsi:type="dcterms:W3CDTF">2018-01-21T15:01:08Z</dcterms:created>
  <dcterms:modified xsi:type="dcterms:W3CDTF">2018-01-21T15:16:27Z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2015-11-24T00:00:00Z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2018-01-21T00:00:00Z</vt:filetime>
  </property>
</Properties>
</file>