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60" r:id="rId5"/>
    <p:sldId id="264" r:id="rId6"/>
    <p:sldId id="283" r:id="rId7"/>
    <p:sldId id="286" r:id="rId8"/>
    <p:sldId id="284" r:id="rId9"/>
    <p:sldId id="261" r:id="rId10"/>
    <p:sldId id="279" r:id="rId11"/>
    <p:sldId id="265" r:id="rId12"/>
    <p:sldId id="285" r:id="rId13"/>
    <p:sldId id="278" r:id="rId14"/>
    <p:sldId id="262" r:id="rId15"/>
    <p:sldId id="263" r:id="rId16"/>
    <p:sldId id="259" r:id="rId17"/>
    <p:sldId id="266" r:id="rId18"/>
    <p:sldId id="267" r:id="rId19"/>
    <p:sldId id="268" r:id="rId20"/>
    <p:sldId id="269" r:id="rId21"/>
    <p:sldId id="277" r:id="rId22"/>
    <p:sldId id="270" r:id="rId23"/>
    <p:sldId id="273" r:id="rId24"/>
    <p:sldId id="271" r:id="rId25"/>
    <p:sldId id="281" r:id="rId26"/>
    <p:sldId id="272" r:id="rId27"/>
    <p:sldId id="274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FB904-67A9-4AEE-8727-F21E15174C9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9E36D9-6D18-4FDB-9D03-63DD3A8F07F1}" type="pres">
      <dgm:prSet presAssocID="{E13FB904-67A9-4AEE-8727-F21E15174C9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</dgm:ptLst>
  <dgm:cxnLst>
    <dgm:cxn modelId="{ED7F6353-9FDF-477F-8CBB-E07EC4E74821}" type="presOf" srcId="{E13FB904-67A9-4AEE-8727-F21E15174C96}" destId="{BD9E36D9-6D18-4FDB-9D03-63DD3A8F07F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4455" y="4766310"/>
            <a:ext cx="6227997" cy="1234440"/>
          </a:xfrm>
        </p:spPr>
        <p:txBody>
          <a:bodyPr>
            <a:noAutofit/>
          </a:bodyPr>
          <a:lstStyle/>
          <a:p>
            <a:r>
              <a:rPr lang="uk-UA" sz="40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x Bold " pitchFamily="50" charset="0"/>
                <a:cs typeface="Times New Roman" pitchFamily="18" charset="0"/>
              </a:rPr>
              <a:t>Українські Січові СТРІЛЬЦІ</a:t>
            </a:r>
          </a:p>
        </p:txBody>
      </p:sp>
      <p:sp>
        <p:nvSpPr>
          <p:cNvPr id="2050" name="AutoShape 2" descr="Результат пошуку зображень за запитом &quot;українські січові стрільц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Результат пошуку зображень за запитом &quot;українські січові стрільц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9" y="4681062"/>
            <a:ext cx="2137092" cy="213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406" y="5246370"/>
            <a:ext cx="6880860" cy="1417320"/>
          </a:xfrm>
        </p:spPr>
        <p:txBody>
          <a:bodyPr/>
          <a:lstStyle/>
          <a:p>
            <a:pPr algn="just"/>
            <a:r>
              <a:rPr lang="uk-UA" dirty="0">
                <a:latin typeface="Rex Bold " pitchFamily="50" charset="0"/>
              </a:rPr>
              <a:t>Гора Маківка – символ перемоги українців над московськими загарбниками. Майже через два століття після Полтавської битви українці знову зустрілися в бою з росіянами і на цей раз здобули переконливу перемогу.</a:t>
            </a:r>
          </a:p>
          <a:p>
            <a:pPr algn="just"/>
            <a:endParaRPr lang="uk-UA" dirty="0">
              <a:latin typeface="Rex Bold " pitchFamily="50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6" y="397688"/>
            <a:ext cx="8312444" cy="467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266" y="4688523"/>
            <a:ext cx="1633537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612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Окопи на Маківц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919" y="139824"/>
            <a:ext cx="4810411" cy="31998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5918" y="3339709"/>
            <a:ext cx="5781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err="1">
                <a:latin typeface="Rex Bold " pitchFamily="50" charset="0"/>
                <a:cs typeface="Times New Roman" pitchFamily="18" charset="0"/>
              </a:rPr>
              <a:t>Польова</a:t>
            </a:r>
            <a:r>
              <a:rPr lang="ru-RU" sz="1600" i="1" dirty="0">
                <a:latin typeface="Rex Bold " pitchFamily="50" charset="0"/>
                <a:cs typeface="Times New Roman" pitchFamily="18" charset="0"/>
              </a:rPr>
              <a:t> сторожа </a:t>
            </a:r>
            <a:r>
              <a:rPr lang="ru-RU" sz="1600" i="1" dirty="0" err="1">
                <a:latin typeface="Rex Bold " pitchFamily="50" charset="0"/>
                <a:cs typeface="Times New Roman" pitchFamily="18" charset="0"/>
              </a:rPr>
              <a:t>усс</a:t>
            </a:r>
            <a:r>
              <a:rPr lang="ru-RU" sz="1600" i="1" dirty="0">
                <a:latin typeface="Rex Bold " pitchFamily="50" charset="0"/>
                <a:cs typeface="Times New Roman" pitchFamily="18" charset="0"/>
              </a:rPr>
              <a:t>  в траншеях  на </a:t>
            </a:r>
            <a:r>
              <a:rPr lang="ru-RU" sz="1600" i="1" dirty="0" err="1">
                <a:latin typeface="Rex Bold " pitchFamily="50" charset="0"/>
                <a:cs typeface="Times New Roman" pitchFamily="18" charset="0"/>
              </a:rPr>
              <a:t>східних</a:t>
            </a:r>
            <a:r>
              <a:rPr lang="ru-RU" sz="1600" i="1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Rex Bold " pitchFamily="50" charset="0"/>
                <a:cs typeface="Times New Roman" pitchFamily="18" charset="0"/>
              </a:rPr>
              <a:t>схилах</a:t>
            </a:r>
            <a:r>
              <a:rPr lang="ru-RU" sz="1600" i="1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Rex Bold " pitchFamily="50" charset="0"/>
                <a:cs typeface="Times New Roman" pitchFamily="18" charset="0"/>
              </a:rPr>
              <a:t>центральної</a:t>
            </a:r>
            <a:r>
              <a:rPr lang="ru-RU" sz="1600" i="1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Rex Bold " pitchFamily="50" charset="0"/>
                <a:cs typeface="Times New Roman" pitchFamily="18" charset="0"/>
              </a:rPr>
              <a:t>вершини</a:t>
            </a:r>
            <a:r>
              <a:rPr lang="ru-RU" sz="1600" i="1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Rex Bold " pitchFamily="50" charset="0"/>
                <a:cs typeface="Times New Roman" pitchFamily="18" charset="0"/>
              </a:rPr>
              <a:t>Маківки</a:t>
            </a:r>
            <a:endParaRPr lang="ru-RU" sz="1600" i="1" dirty="0">
              <a:latin typeface="Rex Bold " pitchFamily="50" charset="0"/>
              <a:cs typeface="Times New Roman" pitchFamily="18" charset="0"/>
            </a:endParaRPr>
          </a:p>
        </p:txBody>
      </p:sp>
      <p:pic>
        <p:nvPicPr>
          <p:cNvPr id="21510" name="Picture 6" descr="https://www.istpravda.com.ua/images/doc/8/7/874329e-08-karpaty.03.yarymovych-osyp-1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88" y="3985745"/>
            <a:ext cx="4210858" cy="280814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57277" y="6211531"/>
            <a:ext cx="2965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latin typeface="Rex Bold " pitchFamily="50" charset="0"/>
                <a:cs typeface="Times New Roman" pitchFamily="18" charset="0"/>
              </a:rPr>
              <a:t>Гора </a:t>
            </a:r>
            <a:r>
              <a:rPr lang="ru-RU" sz="1600" i="1" dirty="0" err="1">
                <a:latin typeface="Rex Bold " pitchFamily="50" charset="0"/>
                <a:cs typeface="Times New Roman" pitchFamily="18" charset="0"/>
              </a:rPr>
              <a:t>Маківка</a:t>
            </a:r>
            <a:r>
              <a:rPr lang="ru-RU" sz="1600" i="1" dirty="0">
                <a:latin typeface="Rex Bold " pitchFamily="50" charset="0"/>
                <a:cs typeface="Times New Roman" pitchFamily="18" charset="0"/>
              </a:rPr>
              <a:t>, 8 </a:t>
            </a:r>
            <a:r>
              <a:rPr lang="ru-RU" sz="1600" i="1" dirty="0" err="1">
                <a:latin typeface="Rex Bold " pitchFamily="50" charset="0"/>
                <a:cs typeface="Times New Roman" pitchFamily="18" charset="0"/>
              </a:rPr>
              <a:t>березня</a:t>
            </a:r>
            <a:r>
              <a:rPr lang="ru-RU" sz="1600" i="1" dirty="0">
                <a:latin typeface="Rex Bold " pitchFamily="50" charset="0"/>
                <a:cs typeface="Times New Roman" pitchFamily="18" charset="0"/>
              </a:rPr>
              <a:t> 1915 року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62" y="61635"/>
            <a:ext cx="1423034" cy="142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64696" y="317610"/>
            <a:ext cx="307069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100" dirty="0">
                <a:latin typeface="Rex Bold " pitchFamily="50" charset="0"/>
              </a:rPr>
              <a:t>Головним завданням російської армії було повернути контроль над Маківкою максимально швидко і з мінімальними втратами. Але перша атака рано вранці 29-го квітня була успішно відбита. Атакуючі зазнали важких втрат і вимушені були відступити. Друга спроба 1-го травня була більш вдалою для росіян: їм вдалося вдертись на Маківку, але тримали гору вони не довго.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831214"/>
            <a:ext cx="3723323" cy="3616009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latin typeface="Rex Bold " pitchFamily="50" charset="0"/>
              </a:rPr>
              <a:t>Завдяки блискучій контратаці Січових Стрільців контроль над горою було відновлено. Лише 4 травня після підключення всіх резервів та нових жертв при наступі росіяни змогли захопити Маківку. Стратегічно захоплення Маківки російській армії не дало нічого: резервів для наступу просто не залишилось.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" y="689610"/>
            <a:ext cx="3901757" cy="59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90" y="4447223"/>
            <a:ext cx="2343149" cy="23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124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800100"/>
            <a:ext cx="4194810" cy="4818822"/>
          </a:xfrm>
        </p:spPr>
        <p:txBody>
          <a:bodyPr/>
          <a:lstStyle/>
          <a:p>
            <a:pPr algn="just"/>
            <a:r>
              <a:rPr lang="uk-UA" dirty="0">
                <a:latin typeface="Rex Bold " pitchFamily="50" charset="0"/>
              </a:rPr>
              <a:t>Російська армія на Маківці була представлена в тому числі Овруцьким та Кременецьким полками. Тобто поліщуки з волинянами воювали проти галичан. Українці вбивали Українців на своїй землі, захищаючи чужі інтереси. Це і є головною трагедією нашого народу не тільки на Маківці, але й у всій Першій Світовій війні.</a:t>
            </a:r>
          </a:p>
          <a:p>
            <a:pPr algn="just"/>
            <a:r>
              <a:rPr lang="uk-UA" dirty="0">
                <a:latin typeface="Rex Bold " pitchFamily="50" charset="0"/>
              </a:rPr>
              <a:t>Особливою мужністю під час боїв за Маківку відзначились частини Українських Січових Стрільців, що в подальшому відобразилось у народній пам'яті.</a:t>
            </a:r>
          </a:p>
          <a:p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30" y="533399"/>
            <a:ext cx="3930015" cy="615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16" y="5263646"/>
            <a:ext cx="1423034" cy="142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73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137160"/>
            <a:ext cx="5577840" cy="868018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x Bold " pitchFamily="50" charset="0"/>
              </a:rPr>
              <a:t>УВІКОВІЧНЕННЯ ПАМʼЯТІ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x Bold " pitchFamily="50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730" y="2258080"/>
            <a:ext cx="4983480" cy="4385934"/>
          </a:xfrm>
        </p:spPr>
        <p:txBody>
          <a:bodyPr numCol="3">
            <a:normAutofit fontScale="25000" lnSpcReduction="20000"/>
          </a:bodyPr>
          <a:lstStyle/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Онуфрій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Федорчак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Дмитро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Формусяк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Юліан Шевчук,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Микола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Юзьвяк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Дмитро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Цвілинюк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Федь Ткачук,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Борис Ткачук,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Пилип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Тимчишин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Сумарук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Іван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тимчишин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Омелян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Стратійчук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Михайло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Стратійчук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Михайло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Стефанський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Гриць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Стефурак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Дмитро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Снітович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Дмитро Савчук,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Юра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Пітиляк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Кость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Попенюк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Іван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Ребеньчук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Федір Пик,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Дмитро Петрів,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Василь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Палійчук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Микола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Мицканюк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Михайло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Мицканюк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Дмитро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Мицканюк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Микола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Михайлюк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Осип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Матковський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Ілько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Матійчук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Федь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Матійчук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Микола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Максимюк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Іван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Лаврук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Іван Кішка,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Осип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Конюшевський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Олекса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Курендаш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Федір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Карпин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Василь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Іличук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Михайло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Дячук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Василь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Вітенюк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Танас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Дупрейчук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Петро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Данищук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Ілько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Грицюк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Василь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Геник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Ілько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Ганущак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Іван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Гільтайчук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Олекса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Григорчук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Юрко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Григорчук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Степан Гаврилюк,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Михайло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Білячук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Ілько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Бехметюк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,  </a:t>
            </a:r>
          </a:p>
          <a:p>
            <a:pPr algn="just"/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Федір </a:t>
            </a:r>
            <a:r>
              <a:rPr lang="uk-UA" sz="5200" dirty="0" err="1">
                <a:solidFill>
                  <a:srgbClr val="C00000"/>
                </a:solidFill>
                <a:latin typeface="Rex Bold " pitchFamily="50" charset="0"/>
              </a:rPr>
              <a:t>Бельмега</a:t>
            </a:r>
            <a:r>
              <a:rPr lang="uk-UA" sz="5200" dirty="0">
                <a:solidFill>
                  <a:srgbClr val="C00000"/>
                </a:solidFill>
                <a:latin typeface="Rex Bold " pitchFamily="50" charset="0"/>
              </a:rPr>
              <a:t>.</a:t>
            </a:r>
          </a:p>
          <a:p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4320" y="90859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Rex Bold " pitchFamily="50" charset="0"/>
              </a:rPr>
              <a:t>На </a:t>
            </a:r>
            <a:r>
              <a:rPr lang="ru-RU" sz="2000" dirty="0" err="1">
                <a:latin typeface="Rex Bold " pitchFamily="50" charset="0"/>
              </a:rPr>
              <a:t>горі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Маківка</a:t>
            </a:r>
            <a:r>
              <a:rPr lang="ru-RU" sz="2000" dirty="0">
                <a:latin typeface="Rex Bold " pitchFamily="50" charset="0"/>
              </a:rPr>
              <a:t> уже в роки </a:t>
            </a:r>
            <a:r>
              <a:rPr lang="ru-RU" sz="2000" dirty="0" err="1">
                <a:latin typeface="Rex Bold " pitchFamily="50" charset="0"/>
              </a:rPr>
              <a:t>незалежної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України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зробили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меморіал</a:t>
            </a:r>
            <a:r>
              <a:rPr lang="ru-RU" sz="2000" dirty="0">
                <a:latin typeface="Rex Bold " pitchFamily="50" charset="0"/>
              </a:rPr>
              <a:t>, де </a:t>
            </a:r>
            <a:r>
              <a:rPr lang="ru-RU" sz="2000" dirty="0" err="1">
                <a:latin typeface="Rex Bold " pitchFamily="50" charset="0"/>
              </a:rPr>
              <a:t>поховані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січові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стрільці</a:t>
            </a:r>
            <a:r>
              <a:rPr lang="ru-RU" sz="2000" dirty="0">
                <a:latin typeface="Rex Bold " pitchFamily="50" charset="0"/>
              </a:rPr>
              <a:t>, </a:t>
            </a:r>
            <a:r>
              <a:rPr lang="ru-RU" sz="2000" dirty="0" err="1">
                <a:latin typeface="Rex Bold " pitchFamily="50" charset="0"/>
              </a:rPr>
              <a:t>які</a:t>
            </a:r>
            <a:r>
              <a:rPr lang="ru-RU" sz="2000" dirty="0">
                <a:latin typeface="Rex Bold " pitchFamily="50" charset="0"/>
              </a:rPr>
              <a:t> там </a:t>
            </a:r>
            <a:r>
              <a:rPr lang="ru-RU" sz="2000" dirty="0" err="1">
                <a:latin typeface="Rex Bold " pitchFamily="50" charset="0"/>
              </a:rPr>
              <a:t>загинули</a:t>
            </a:r>
            <a:r>
              <a:rPr lang="ru-RU" sz="2000" dirty="0">
                <a:latin typeface="Rex Bold " pitchFamily="50" charset="0"/>
              </a:rPr>
              <a:t>.</a:t>
            </a:r>
          </a:p>
          <a:p>
            <a:pPr algn="just"/>
            <a:r>
              <a:rPr lang="ru-RU" sz="2000" dirty="0">
                <a:latin typeface="Rex Bold " pitchFamily="50" charset="0"/>
              </a:rPr>
              <a:t>На </a:t>
            </a:r>
            <a:r>
              <a:rPr lang="ru-RU" sz="2000" dirty="0" err="1">
                <a:latin typeface="Rex Bold " pitchFamily="50" charset="0"/>
              </a:rPr>
              <a:t>Пантеоні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поховані</a:t>
            </a:r>
            <a:r>
              <a:rPr lang="ru-RU" sz="2000" dirty="0">
                <a:latin typeface="Rex Bold " pitchFamily="50" charset="0"/>
              </a:rPr>
              <a:t>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093" y="3134893"/>
            <a:ext cx="3934225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93258"/>
            <a:ext cx="2751773" cy="275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489" y="2161308"/>
            <a:ext cx="3356540" cy="40339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>
                <a:latin typeface="Rex Bold " pitchFamily="50" charset="0"/>
              </a:rPr>
              <a:t>У легіоні УСС існували просвітницький осередок, який отримав назву «Пресової квартири». Вони відіграли неабияку роль у справі національно-патріотичного виховання легіонерів. </a:t>
            </a:r>
          </a:p>
          <a:p>
            <a:pPr algn="just">
              <a:buNone/>
            </a:pPr>
            <a:r>
              <a:rPr lang="uk-UA" dirty="0">
                <a:latin typeface="Rex Bold " pitchFamily="50" charset="0"/>
              </a:rPr>
              <a:t>Саме в Пресовій квартирі та Українській Бойовій Управі розроблялися знамена та уніформа УСС.</a:t>
            </a:r>
          </a:p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17410" name="Picture 2" descr="Результат пошуку зображень за запитом &quot;знамена та уніформа українських січових стрільці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1914" y="276284"/>
            <a:ext cx="2212159" cy="5810251"/>
          </a:xfrm>
          <a:prstGeom prst="rect">
            <a:avLst/>
          </a:prstGeom>
          <a:noFill/>
        </p:spPr>
      </p:pic>
      <p:pic>
        <p:nvPicPr>
          <p:cNvPr id="17412" name="Picture 4" descr="USS kokard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8029" y="3688140"/>
            <a:ext cx="2369126" cy="23691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02475" y="6010626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i="1" dirty="0">
                <a:latin typeface="Rex Bold " pitchFamily="50" charset="0"/>
              </a:rPr>
              <a:t>Кокарда підрозділ</a:t>
            </a:r>
            <a:r>
              <a:rPr lang="uk-UA" i="1" dirty="0">
                <a:latin typeface="Rex Bold " pitchFamily="50" charset="0"/>
              </a:rPr>
              <a:t>у</a:t>
            </a:r>
            <a:endParaRPr lang="ru-RU" i="1" dirty="0">
              <a:latin typeface="Rex Bold 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1914" y="6057266"/>
            <a:ext cx="2020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i="1" dirty="0">
                <a:latin typeface="Rex Bold " pitchFamily="50" charset="0"/>
              </a:rPr>
              <a:t>Уніформа 1914-1918 </a:t>
            </a:r>
            <a:r>
              <a:rPr lang="uk-UA" sz="1600" i="1" dirty="0" err="1">
                <a:latin typeface="Rex Bold " pitchFamily="50" charset="0"/>
              </a:rPr>
              <a:t>рр</a:t>
            </a:r>
            <a:endParaRPr lang="ru-RU" sz="1600" i="1" dirty="0">
              <a:latin typeface="Rex Bold " pitchFamily="50" charset="0"/>
            </a:endParaRPr>
          </a:p>
        </p:txBody>
      </p:sp>
      <p:pic>
        <p:nvPicPr>
          <p:cNvPr id="17414" name="Picture 6" descr="https://upload.wikimedia.org/wikipedia/commons/a/aa/%D0%A3%D0%BA%D1%80%D0%B0%D1%97%D0%BD%D1%81%D1%8C%D0%BA%D1%96_%D1%81%D1%96%D1%87%D0%BE%D0%B2%D1%96_%D1%81%D1%82%D1%80%D1%96%D0%BB%D1%8C%D1%86%D1%96_%28Ukrainian_Sich_Riflemen%29_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513" y="221674"/>
            <a:ext cx="4129637" cy="1782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602975"/>
            <a:ext cx="7886700" cy="2217751"/>
          </a:xfrm>
        </p:spPr>
        <p:txBody>
          <a:bodyPr>
            <a:normAutofit/>
          </a:bodyPr>
          <a:lstStyle/>
          <a:p>
            <a:pPr algn="just" fontAlgn="base">
              <a:buNone/>
            </a:pPr>
            <a:r>
              <a:rPr lang="uk-UA" dirty="0">
                <a:latin typeface="Rex Bold " pitchFamily="50" charset="0"/>
              </a:rPr>
              <a:t>Окрім бойових досягнень, стрільці залишили по собі величезний пласт культурної спадщини, створили пісенний культ, який не втрачає популярності вже сто років, як у Галичині, так і поза її межами, засновували театри, осередки «Просвіти», школи тощо.</a:t>
            </a:r>
          </a:p>
          <a:p>
            <a:pPr algn="just" fontAlgn="base">
              <a:buNone/>
            </a:pPr>
            <a:r>
              <a:rPr lang="uk-UA" dirty="0">
                <a:latin typeface="Rex Bold " pitchFamily="50" charset="0"/>
              </a:rPr>
              <a:t>Історія Українських січових стрільців — це гордість і слава, радість і біль нашого народу, який прагнув волі, кращої долі, побудови суверенної України.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300px-ПресоваКвати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539" y="3010325"/>
            <a:ext cx="5064993" cy="35150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719420" y="3010325"/>
            <a:ext cx="1795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i="1" dirty="0" err="1">
                <a:latin typeface="Rex Bold " pitchFamily="50" charset="0"/>
                <a:cs typeface="Times New Roman" pitchFamily="18" charset="0"/>
              </a:rPr>
              <a:t>Гурток</a:t>
            </a:r>
            <a:r>
              <a:rPr lang="ru-RU" altLang="ru-RU" sz="1600" i="1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altLang="ru-RU" sz="1600" i="1" dirty="0" err="1">
                <a:latin typeface="Rex Bold " pitchFamily="50" charset="0"/>
                <a:cs typeface="Times New Roman" pitchFamily="18" charset="0"/>
              </a:rPr>
              <a:t>Пресової</a:t>
            </a:r>
            <a:r>
              <a:rPr lang="ru-RU" altLang="ru-RU" sz="1600" i="1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altLang="ru-RU" sz="1600" i="1" dirty="0" err="1">
                <a:latin typeface="Rex Bold " pitchFamily="50" charset="0"/>
                <a:cs typeface="Times New Roman" pitchFamily="18" charset="0"/>
              </a:rPr>
              <a:t>Кватири</a:t>
            </a:r>
            <a:r>
              <a:rPr lang="ru-RU" altLang="ru-RU" sz="1600" i="1" dirty="0">
                <a:latin typeface="Rex Bold " pitchFamily="50" charset="0"/>
                <a:cs typeface="Times New Roman" pitchFamily="18" charset="0"/>
              </a:rPr>
              <a:t> у полку УСС, </a:t>
            </a:r>
            <a:r>
              <a:rPr lang="ru-RU" altLang="ru-RU" sz="1600" i="1" dirty="0" err="1">
                <a:latin typeface="Rex Bold " pitchFamily="50" charset="0"/>
                <a:cs typeface="Times New Roman" pitchFamily="18" charset="0"/>
              </a:rPr>
              <a:t>липень</a:t>
            </a:r>
            <a:r>
              <a:rPr lang="ru-RU" altLang="ru-RU" sz="1600" i="1" dirty="0">
                <a:latin typeface="Rex Bold " pitchFamily="50" charset="0"/>
                <a:cs typeface="Times New Roman" pitchFamily="18" charset="0"/>
              </a:rPr>
              <a:t> 1916 </a:t>
            </a:r>
            <a:r>
              <a:rPr lang="ru-RU" altLang="ru-RU" sz="1600" i="1" dirty="0" err="1">
                <a:latin typeface="Rex Bold " pitchFamily="50" charset="0"/>
                <a:cs typeface="Times New Roman" pitchFamily="18" charset="0"/>
              </a:rPr>
              <a:t>р</a:t>
            </a:r>
            <a:endParaRPr lang="ru-RU" altLang="ru-RU" sz="1600" i="1" dirty="0">
              <a:latin typeface="Rex Bold " pitchFamily="50" charset="0"/>
              <a:cs typeface="Times New Roman" pitchFamily="18" charset="0"/>
            </a:endParaRPr>
          </a:p>
        </p:txBody>
      </p:sp>
      <p:pic>
        <p:nvPicPr>
          <p:cNvPr id="7" name="Picture 4" descr="USS kokard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3335" y="4277143"/>
            <a:ext cx="2369126" cy="2369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5043" y="445770"/>
            <a:ext cx="5209927" cy="620648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2200" dirty="0">
                <a:latin typeface="Rex Bold " pitchFamily="50" charset="0"/>
                <a:cs typeface="Times New Roman" pitchFamily="18" charset="0"/>
              </a:rPr>
              <a:t>Поставивши своєю основною метою виборення української державності, Українські січові стрільці усвідомлювали, що реалізація цього потребує ретельної і цілеспрямованої підготовки. </a:t>
            </a:r>
          </a:p>
          <a:p>
            <a:pPr algn="just">
              <a:buNone/>
            </a:pPr>
            <a:r>
              <a:rPr lang="uk-UA" sz="2200" dirty="0">
                <a:latin typeface="Rex Bold " pitchFamily="50" charset="0"/>
              </a:rPr>
              <a:t>Тому в легіоні діяв ряд громадсько-освітніх та мистецьких структур, покликаних ознайомлювати стрільців, головним чином стрілецьких новобранців, з їхніми завданнями у війні, підвищувати освітній рівень, готувати до післявоєнної громадської діяльності. Насамперед слід відзначити бібліотеку, "етапну гімназію", де готували до складання іспитів стрільців-гімназистів, а також Пресову кватиру (своєрідний центр, що організовував і спрямовував духовне, культурне та творче життя легіону).</a:t>
            </a:r>
          </a:p>
        </p:txBody>
      </p:sp>
      <p:pic>
        <p:nvPicPr>
          <p:cNvPr id="4" name="Picture 6" descr="IstUkr5-povni-27-u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150" y="0"/>
            <a:ext cx="3371850" cy="680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85" y="4986336"/>
            <a:ext cx="187166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06190" y="353697"/>
            <a:ext cx="5092642" cy="1205056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x Bold " pitchFamily="50" charset="0"/>
                <a:cs typeface="Times New Roman" pitchFamily="18" charset="0"/>
              </a:rPr>
              <a:t>ПРОСВІТНИЦЬКА ДІЯЛЬНІСТЬ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x Bold " pitchFamily="50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766579"/>
            <a:ext cx="3806189" cy="593217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dirty="0">
                <a:latin typeface="Rex Bold " pitchFamily="50" charset="0"/>
                <a:cs typeface="Times New Roman" pitchFamily="18" charset="0"/>
              </a:rPr>
              <a:t>Добре розуміючи, що запорукою успішної реалізації національно-державницької ідеї можуть бути тільки сили власного народу, </a:t>
            </a:r>
            <a:r>
              <a:rPr lang="uk-UA" i="1" u="sng" dirty="0">
                <a:latin typeface="Rex Bold " pitchFamily="50" charset="0"/>
                <a:cs typeface="Times New Roman" pitchFamily="18" charset="0"/>
              </a:rPr>
              <a:t>вони </a:t>
            </a:r>
            <a:r>
              <a:rPr lang="uk-UA" b="1" i="1" u="sng" dirty="0">
                <a:latin typeface="Rex Bold " pitchFamily="50" charset="0"/>
                <a:cs typeface="Times New Roman" pitchFamily="18" charset="0"/>
              </a:rPr>
              <a:t>поряд із самоосвітою та самовдосконаленням приділяли величезну увагу й національно-просвітницькій праці серед широких кіл української громадськості </a:t>
            </a:r>
            <a:r>
              <a:rPr lang="uk-UA" dirty="0">
                <a:latin typeface="Rex Bold " pitchFamily="50" charset="0"/>
                <a:cs typeface="Times New Roman" pitchFamily="18" charset="0"/>
              </a:rPr>
              <a:t>— щоб допомогти населенню швидше усвідомити свої сили та шляхи, якими можна було б добитися людського існування та гідного місця в історії.</a:t>
            </a:r>
          </a:p>
        </p:txBody>
      </p:sp>
      <p:pic>
        <p:nvPicPr>
          <p:cNvPr id="23554" name="Picture 2" descr="http://resource.history.org.ua/cgi-bin/eiu/history.exe?C21COM=2&amp;I21DBN=EIU&amp;P21DBN=EIU&amp;Image_file_name=IMG/Legion_Ukr_Sich_Strilts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7936" y="1804005"/>
            <a:ext cx="4970896" cy="3857319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150" y="4986337"/>
            <a:ext cx="187166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812" y="993913"/>
            <a:ext cx="3650310" cy="4267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err="1">
                <a:latin typeface="Rex Bold " pitchFamily="50" charset="0"/>
              </a:rPr>
              <a:t>Незаперечною</a:t>
            </a:r>
            <a:r>
              <a:rPr lang="ru-RU" dirty="0">
                <a:latin typeface="Rex Bold " pitchFamily="50" charset="0"/>
              </a:rPr>
              <a:t> заслугою </a:t>
            </a:r>
            <a:r>
              <a:rPr lang="ru-RU" dirty="0" err="1">
                <a:latin typeface="Rex Bold " pitchFamily="50" charset="0"/>
              </a:rPr>
              <a:t>легіону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залишається</a:t>
            </a:r>
            <a:r>
              <a:rPr lang="ru-RU" dirty="0">
                <a:latin typeface="Rex Bold " pitchFamily="50" charset="0"/>
              </a:rPr>
              <a:t> те, </a:t>
            </a:r>
            <a:r>
              <a:rPr lang="ru-RU" dirty="0" err="1">
                <a:latin typeface="Rex Bold " pitchFamily="50" charset="0"/>
              </a:rPr>
              <a:t>що</a:t>
            </a:r>
            <a:r>
              <a:rPr lang="ru-RU" dirty="0">
                <a:latin typeface="Rex Bold " pitchFamily="50" charset="0"/>
              </a:rPr>
              <a:t> при </a:t>
            </a:r>
            <a:r>
              <a:rPr lang="ru-RU" dirty="0" err="1">
                <a:latin typeface="Rex Bold " pitchFamily="50" charset="0"/>
              </a:rPr>
              <a:t>необхідності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підкорюватись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Австрійському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командуванню</a:t>
            </a:r>
            <a:r>
              <a:rPr lang="ru-RU" dirty="0">
                <a:latin typeface="Rex Bold " pitchFamily="50" charset="0"/>
              </a:rPr>
              <a:t>, </a:t>
            </a:r>
            <a:r>
              <a:rPr lang="ru-RU" dirty="0" err="1">
                <a:latin typeface="Rex Bold " pitchFamily="50" charset="0"/>
              </a:rPr>
              <a:t>січовикам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вдавалося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паралельно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провадити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власну</a:t>
            </a:r>
            <a:r>
              <a:rPr lang="ru-RU" dirty="0">
                <a:latin typeface="Rex Bold " pitchFamily="50" charset="0"/>
              </a:rPr>
              <a:t> роботу </a:t>
            </a:r>
            <a:r>
              <a:rPr lang="ru-RU" dirty="0" err="1">
                <a:latin typeface="Rex Bold " pitchFamily="50" charset="0"/>
              </a:rPr>
              <a:t>зі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зміцнення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української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ідеї</a:t>
            </a:r>
            <a:r>
              <a:rPr lang="ru-RU" dirty="0">
                <a:latin typeface="Rex Bold " pitchFamily="50" charset="0"/>
              </a:rPr>
              <a:t> на </a:t>
            </a:r>
            <a:r>
              <a:rPr lang="ru-RU" dirty="0" err="1">
                <a:latin typeface="Rex Bold " pitchFamily="50" charset="0"/>
              </a:rPr>
              <a:t>Великій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Україні</a:t>
            </a:r>
            <a:r>
              <a:rPr lang="ru-RU" dirty="0">
                <a:latin typeface="Rex Bold " pitchFamily="50" charset="0"/>
              </a:rPr>
              <a:t> та </a:t>
            </a:r>
            <a:r>
              <a:rPr lang="ru-RU" dirty="0" err="1">
                <a:latin typeface="Rex Bold " pitchFamily="50" charset="0"/>
              </a:rPr>
              <a:t>захисту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українського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населення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від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австрійського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переслідування</a:t>
            </a:r>
            <a:r>
              <a:rPr lang="ru-RU" dirty="0">
                <a:latin typeface="Rex Bold " pitchFamily="50" charset="0"/>
              </a:rPr>
              <a:t>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20" y="333375"/>
            <a:ext cx="48768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20" y="3448126"/>
            <a:ext cx="4876799" cy="320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2189"/>
            <a:ext cx="2055811" cy="205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x Bold " pitchFamily="50" charset="0"/>
                <a:cs typeface="Times New Roman" pitchFamily="18" charset="0"/>
              </a:rPr>
              <a:t>Присяга Українських Січових Стрільців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x Bold " pitchFamily="50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x Bold " pitchFamily="50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22909" y="1570182"/>
            <a:ext cx="3521631" cy="505590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b="1" i="1" dirty="0">
                <a:latin typeface="Rex Bold " pitchFamily="50" charset="0"/>
                <a:cs typeface="Times New Roman" pitchFamily="18" charset="0"/>
              </a:rPr>
              <a:t> «Я, Український Січовий Стрілець, присягаю українським князям, гетьманам, Запорізькій Січі, могилам і всій Україні, що вірно служитиму Рідному Краєві, боронитиму його перед ворогом, воюватиму за честь української зброї до останньої краплі крові…»</a:t>
            </a:r>
            <a:endParaRPr lang="ru-RU" sz="2400" b="1" dirty="0">
              <a:latin typeface="Rex Bold " pitchFamily="50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6" descr="Результат пошуку зображень за запитом &quot;українські січові стрільц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945" y="1570182"/>
            <a:ext cx="4572000" cy="380484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354945" y="577519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i="1" dirty="0">
                <a:latin typeface="Rex Bold " pitchFamily="50" charset="0"/>
                <a:cs typeface="Times New Roman" pitchFamily="18" charset="0"/>
              </a:rPr>
              <a:t> Сотник </a:t>
            </a:r>
            <a:r>
              <a:rPr lang="ru-RU" sz="1600" i="1" dirty="0" err="1">
                <a:latin typeface="Rex Bold " pitchFamily="50" charset="0"/>
                <a:cs typeface="Times New Roman" pitchFamily="18" charset="0"/>
              </a:rPr>
              <a:t>легіону</a:t>
            </a:r>
            <a:r>
              <a:rPr lang="ru-RU" sz="1600" i="1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Rex Bold " pitchFamily="50" charset="0"/>
                <a:cs typeface="Times New Roman" pitchFamily="18" charset="0"/>
              </a:rPr>
              <a:t>Українських</a:t>
            </a:r>
            <a:r>
              <a:rPr lang="ru-RU" sz="1600" i="1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Rex Bold " pitchFamily="50" charset="0"/>
                <a:cs typeface="Times New Roman" pitchFamily="18" charset="0"/>
              </a:rPr>
              <a:t>січових</a:t>
            </a:r>
            <a:r>
              <a:rPr lang="ru-RU" sz="1600" i="1" dirty="0">
                <a:latin typeface="Rex Bold " pitchFamily="50" charset="0"/>
                <a:cs typeface="Times New Roman" pitchFamily="18" charset="0"/>
              </a:rPr>
              <a:t>  </a:t>
            </a:r>
            <a:r>
              <a:rPr lang="ru-RU" sz="1600" i="1" dirty="0" err="1">
                <a:latin typeface="Rex Bold " pitchFamily="50" charset="0"/>
                <a:cs typeface="Times New Roman" pitchFamily="18" charset="0"/>
              </a:rPr>
              <a:t>стрільців</a:t>
            </a:r>
            <a:r>
              <a:rPr lang="ru-RU" sz="1600" i="1" dirty="0">
                <a:latin typeface="Rex Bold " pitchFamily="50" charset="0"/>
                <a:cs typeface="Times New Roman" pitchFamily="18" charset="0"/>
              </a:rPr>
              <a:t> Ю. </a:t>
            </a:r>
            <a:r>
              <a:rPr lang="ru-RU" sz="1600" i="1" dirty="0" err="1">
                <a:latin typeface="Rex Bold " pitchFamily="50" charset="0"/>
                <a:cs typeface="Times New Roman" pitchFamily="18" charset="0"/>
              </a:rPr>
              <a:t>Бузиновський</a:t>
            </a:r>
            <a:r>
              <a:rPr lang="ru-RU" sz="1600" i="1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Rex Bold " pitchFamily="50" charset="0"/>
                <a:cs typeface="Times New Roman" pitchFamily="18" charset="0"/>
              </a:rPr>
              <a:t>із</a:t>
            </a:r>
            <a:r>
              <a:rPr lang="ru-RU" sz="1600" i="1" dirty="0">
                <a:latin typeface="Rex Bold " pitchFamily="50" charset="0"/>
                <a:cs typeface="Times New Roman" pitchFamily="18" charset="0"/>
              </a:rPr>
              <a:t> солдатами </a:t>
            </a:r>
            <a:r>
              <a:rPr lang="ru-RU" sz="1600" i="1" dirty="0" err="1">
                <a:latin typeface="Rex Bold " pitchFamily="50" charset="0"/>
                <a:cs typeface="Times New Roman" pitchFamily="18" charset="0"/>
              </a:rPr>
              <a:t>його</a:t>
            </a:r>
            <a:r>
              <a:rPr lang="ru-RU" sz="1600" i="1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Rex Bold " pitchFamily="50" charset="0"/>
                <a:cs typeface="Times New Roman" pitchFamily="18" charset="0"/>
              </a:rPr>
              <a:t>сотні</a:t>
            </a:r>
            <a:endParaRPr lang="ru-RU" sz="1600" i="1" dirty="0">
              <a:latin typeface="Rex Bold " pitchFamily="50" charset="0"/>
              <a:cs typeface="Times New Roman" pitchFamily="18" charset="0"/>
            </a:endParaRPr>
          </a:p>
        </p:txBody>
      </p:sp>
      <p:pic>
        <p:nvPicPr>
          <p:cNvPr id="6" name="Picture 4" descr="USS kokard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2441" y="3726180"/>
            <a:ext cx="2049010" cy="2049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185" y="4808036"/>
            <a:ext cx="84696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100" dirty="0">
                <a:latin typeface="Rex Bold " pitchFamily="50" charset="0"/>
                <a:cs typeface="Times New Roman" pitchFamily="18" charset="0"/>
              </a:rPr>
              <a:t>Вже з 1914 р. передова частина стрілецтва вела </a:t>
            </a:r>
            <a:r>
              <a:rPr lang="uk-UA" sz="2100" i="1" dirty="0">
                <a:latin typeface="Rex Bold " pitchFamily="50" charset="0"/>
                <a:cs typeface="Times New Roman" pitchFamily="18" charset="0"/>
              </a:rPr>
              <a:t>роз'яснювальну роботу </a:t>
            </a:r>
            <a:r>
              <a:rPr lang="uk-UA" sz="2100" dirty="0">
                <a:latin typeface="Rex Bold " pitchFamily="50" charset="0"/>
                <a:cs typeface="Times New Roman" pitchFamily="18" charset="0"/>
              </a:rPr>
              <a:t>серед українців у місцях свого </a:t>
            </a:r>
            <a:r>
              <a:rPr lang="uk-UA" sz="2100" dirty="0" err="1">
                <a:latin typeface="Rex Bold " pitchFamily="50" charset="0"/>
                <a:cs typeface="Times New Roman" pitchFamily="18" charset="0"/>
              </a:rPr>
              <a:t>постою</a:t>
            </a:r>
            <a:r>
              <a:rPr lang="uk-UA" sz="2100" dirty="0">
                <a:latin typeface="Rex Bold " pitchFamily="50" charset="0"/>
                <a:cs typeface="Times New Roman" pitchFamily="18" charset="0"/>
              </a:rPr>
              <a:t>, залучала їх до спільних маніфестацій, </a:t>
            </a:r>
            <a:r>
              <a:rPr lang="uk-UA" sz="2100" i="1" dirty="0">
                <a:latin typeface="Rex Bold " pitchFamily="50" charset="0"/>
                <a:cs typeface="Times New Roman" pitchFamily="18" charset="0"/>
              </a:rPr>
              <a:t>допомагала в створенні різноманітних національних інституцій, зокрема, </a:t>
            </a:r>
            <a:r>
              <a:rPr lang="uk-UA" sz="2100" i="1" dirty="0" err="1">
                <a:latin typeface="Rex Bold " pitchFamily="50" charset="0"/>
                <a:cs typeface="Times New Roman" pitchFamily="18" charset="0"/>
              </a:rPr>
              <a:t>читалень</a:t>
            </a:r>
            <a:r>
              <a:rPr lang="uk-UA" sz="2100" i="1" dirty="0">
                <a:latin typeface="Rex Bold " pitchFamily="50" charset="0"/>
                <a:cs typeface="Times New Roman" pitchFamily="18" charset="0"/>
              </a:rPr>
              <a:t>, товариств "Просвіти", господарських осередків, організовувала курси ліквідації неграмотності </a:t>
            </a:r>
            <a:r>
              <a:rPr lang="uk-UA" sz="2100" dirty="0">
                <a:latin typeface="Rex Bold " pitchFamily="50" charset="0"/>
                <a:cs typeface="Times New Roman" pitchFamily="18" charset="0"/>
              </a:rPr>
              <a:t>тощо. </a:t>
            </a:r>
          </a:p>
          <a:p>
            <a:pPr algn="just"/>
            <a:endParaRPr lang="uk-UA" sz="2100" dirty="0">
              <a:latin typeface="Rex Bold " pitchFamily="50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0" y="175260"/>
            <a:ext cx="6889433" cy="448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98487"/>
            <a:ext cx="187166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655" y="4553159"/>
            <a:ext cx="87978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100" dirty="0">
                <a:latin typeface="Rex Bold " pitchFamily="50" charset="0"/>
              </a:rPr>
              <a:t>Свідченням того, що Українські січові стрільці працювали і на перспективу, була їхня участь в організації та підтримці українського шкільництва. Зокрема, протягом 1916 — </a:t>
            </a:r>
            <a:r>
              <a:rPr lang="uk-UA" sz="2100" dirty="0" err="1">
                <a:latin typeface="Rex Bold " pitchFamily="50" charset="0"/>
              </a:rPr>
              <a:t>поч</a:t>
            </a:r>
            <a:r>
              <a:rPr lang="uk-UA" sz="2100" dirty="0">
                <a:latin typeface="Rex Bold " pitchFamily="50" charset="0"/>
              </a:rPr>
              <a:t>. 1917 р. близько двох десятків стрільців під керівництвом сотника </a:t>
            </a:r>
            <a:r>
              <a:rPr lang="uk-UA" sz="2100" dirty="0" err="1">
                <a:latin typeface="Rex Bold " pitchFamily="50" charset="0"/>
              </a:rPr>
              <a:t>Д.Вітовського</a:t>
            </a:r>
            <a:r>
              <a:rPr lang="uk-UA" sz="2100" dirty="0">
                <a:latin typeface="Rex Bold " pitchFamily="50" charset="0"/>
              </a:rPr>
              <a:t> та </a:t>
            </a:r>
            <a:r>
              <a:rPr lang="uk-UA" sz="2100" dirty="0" err="1">
                <a:latin typeface="Rex Bold " pitchFamily="50" charset="0"/>
              </a:rPr>
              <a:t>четарів</a:t>
            </a:r>
            <a:r>
              <a:rPr lang="uk-UA" sz="2100" dirty="0">
                <a:latin typeface="Rex Bold " pitchFamily="50" charset="0"/>
              </a:rPr>
              <a:t> </a:t>
            </a:r>
            <a:r>
              <a:rPr lang="uk-UA" sz="2100" dirty="0" err="1">
                <a:latin typeface="Rex Bold " pitchFamily="50" charset="0"/>
              </a:rPr>
              <a:t>М.Саєвича</a:t>
            </a:r>
            <a:r>
              <a:rPr lang="uk-UA" sz="2100" dirty="0">
                <a:latin typeface="Rex Bold " pitchFamily="50" charset="0"/>
              </a:rPr>
              <a:t> і </a:t>
            </a:r>
            <a:r>
              <a:rPr lang="uk-UA" sz="2100" dirty="0" err="1">
                <a:latin typeface="Rex Bold " pitchFamily="50" charset="0"/>
              </a:rPr>
              <a:t>М.Гаврилка</a:t>
            </a:r>
            <a:r>
              <a:rPr lang="uk-UA" sz="2100" dirty="0">
                <a:latin typeface="Rex Bold " pitchFamily="50" charset="0"/>
              </a:rPr>
              <a:t> організували на Волині до 100 українських шкіл, працювали в них учителями і навіть видавали підручники для волинської дітвори.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755" y="171449"/>
            <a:ext cx="6286500" cy="42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" y="368458"/>
            <a:ext cx="187166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908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727" y="759330"/>
            <a:ext cx="47500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Rex Bold " pitchFamily="50" charset="0"/>
              </a:rPr>
              <a:t>Важливе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значення</a:t>
            </a:r>
            <a:r>
              <a:rPr lang="ru-RU" dirty="0">
                <a:latin typeface="Rex Bold " pitchFamily="50" charset="0"/>
              </a:rPr>
              <a:t> для </a:t>
            </a:r>
            <a:r>
              <a:rPr lang="ru-RU" dirty="0" err="1">
                <a:latin typeface="Rex Bold " pitchFamily="50" charset="0"/>
              </a:rPr>
              <a:t>поширення</a:t>
            </a:r>
            <a:r>
              <a:rPr lang="ru-RU" dirty="0">
                <a:latin typeface="Rex Bold " pitchFamily="50" charset="0"/>
              </a:rPr>
              <a:t> та </a:t>
            </a:r>
            <a:r>
              <a:rPr lang="ru-RU" dirty="0" err="1">
                <a:latin typeface="Rex Bold " pitchFamily="50" charset="0"/>
              </a:rPr>
              <a:t>пропаганди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національно-державницьких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поглядів</a:t>
            </a:r>
            <a:r>
              <a:rPr lang="ru-RU" dirty="0">
                <a:latin typeface="Rex Bold " pitchFamily="50" charset="0"/>
              </a:rPr>
              <a:t> мала </a:t>
            </a:r>
            <a:r>
              <a:rPr lang="ru-RU" dirty="0" err="1">
                <a:latin typeface="Rex Bold " pitchFamily="50" charset="0"/>
              </a:rPr>
              <a:t>й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культурно-мистецька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діяльність</a:t>
            </a:r>
            <a:r>
              <a:rPr lang="ru-RU" dirty="0">
                <a:latin typeface="Rex Bold " pitchFamily="50" charset="0"/>
              </a:rPr>
              <a:t> УСС. </a:t>
            </a:r>
            <a:r>
              <a:rPr lang="ru-RU" dirty="0" err="1">
                <a:latin typeface="Rex Bold " pitchFamily="50" charset="0"/>
              </a:rPr>
              <a:t>Нерідко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саме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завдяки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стрілецьким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пісням</a:t>
            </a:r>
            <a:r>
              <a:rPr lang="ru-RU" dirty="0">
                <a:latin typeface="Rex Bold " pitchFamily="50" charset="0"/>
              </a:rPr>
              <a:t>, </a:t>
            </a:r>
            <a:r>
              <a:rPr lang="ru-RU" dirty="0" err="1">
                <a:latin typeface="Rex Bold " pitchFamily="50" charset="0"/>
              </a:rPr>
              <a:t>музиці</a:t>
            </a:r>
            <a:r>
              <a:rPr lang="ru-RU" dirty="0">
                <a:latin typeface="Rex Bold " pitchFamily="50" charset="0"/>
              </a:rPr>
              <a:t>, </a:t>
            </a:r>
            <a:r>
              <a:rPr lang="ru-RU" dirty="0" err="1">
                <a:latin typeface="Rex Bold " pitchFamily="50" charset="0"/>
              </a:rPr>
              <a:t>виставам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тощо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українське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населення</a:t>
            </a:r>
            <a:r>
              <a:rPr lang="ru-RU" dirty="0">
                <a:latin typeface="Rex Bold " pitchFamily="50" charset="0"/>
              </a:rPr>
              <a:t> того </a:t>
            </a:r>
            <a:r>
              <a:rPr lang="ru-RU" dirty="0" err="1">
                <a:latin typeface="Rex Bold " pitchFamily="50" charset="0"/>
              </a:rPr>
              <a:t>чи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іншого</a:t>
            </a:r>
            <a:r>
              <a:rPr lang="ru-RU" dirty="0">
                <a:latin typeface="Rex Bold " pitchFamily="50" charset="0"/>
              </a:rPr>
              <a:t> краю </a:t>
            </a:r>
            <a:r>
              <a:rPr lang="ru-RU" dirty="0" err="1">
                <a:latin typeface="Rex Bold " pitchFamily="50" charset="0"/>
              </a:rPr>
              <a:t>вперше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ознайомлювалося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з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ідеєю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української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державності</a:t>
            </a:r>
            <a:r>
              <a:rPr lang="ru-RU" dirty="0">
                <a:latin typeface="Rex Bold " pitchFamily="50" charset="0"/>
              </a:rPr>
              <a:t>, </a:t>
            </a:r>
            <a:r>
              <a:rPr lang="ru-RU" dirty="0" err="1">
                <a:latin typeface="Rex Bold " pitchFamily="50" charset="0"/>
              </a:rPr>
              <a:t>дізнавалося</a:t>
            </a:r>
            <a:r>
              <a:rPr lang="ru-RU" dirty="0">
                <a:latin typeface="Rex Bold " pitchFamily="50" charset="0"/>
              </a:rPr>
              <a:t> правду про свою </a:t>
            </a:r>
            <a:r>
              <a:rPr lang="ru-RU" dirty="0" err="1">
                <a:latin typeface="Rex Bold " pitchFamily="50" charset="0"/>
              </a:rPr>
              <a:t>минувшину</a:t>
            </a:r>
            <a:r>
              <a:rPr lang="ru-RU" dirty="0">
                <a:latin typeface="Rex Bold " pitchFamily="50" charset="0"/>
              </a:rPr>
              <a:t>, </a:t>
            </a:r>
            <a:r>
              <a:rPr lang="ru-RU" dirty="0" err="1">
                <a:latin typeface="Rex Bold " pitchFamily="50" charset="0"/>
              </a:rPr>
              <a:t>задумувалося</a:t>
            </a:r>
            <a:r>
              <a:rPr lang="ru-RU" dirty="0">
                <a:latin typeface="Rex Bold " pitchFamily="50" charset="0"/>
              </a:rPr>
              <a:t> над </a:t>
            </a:r>
            <a:r>
              <a:rPr lang="ru-RU" dirty="0" err="1">
                <a:latin typeface="Rex Bold " pitchFamily="50" charset="0"/>
              </a:rPr>
              <a:t>майбутнім</a:t>
            </a:r>
            <a:r>
              <a:rPr lang="ru-RU" dirty="0">
                <a:latin typeface="Rex Bold " pitchFamily="50" charset="0"/>
              </a:rPr>
              <a:t>. </a:t>
            </a:r>
            <a:r>
              <a:rPr lang="ru-RU" dirty="0" err="1">
                <a:latin typeface="Rex Bold " pitchFamily="50" charset="0"/>
              </a:rPr>
              <a:t>Доступність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цих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жанрів</a:t>
            </a:r>
            <a:r>
              <a:rPr lang="ru-RU" dirty="0">
                <a:latin typeface="Rex Bold " pitchFamily="50" charset="0"/>
              </a:rPr>
              <a:t> давала </a:t>
            </a:r>
            <a:r>
              <a:rPr lang="ru-RU" dirty="0" err="1">
                <a:latin typeface="Rex Bold " pitchFamily="50" charset="0"/>
              </a:rPr>
              <a:t>змогу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охопити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якнайширші</a:t>
            </a:r>
            <a:r>
              <a:rPr lang="ru-RU" dirty="0">
                <a:latin typeface="Rex Bold " pitchFamily="50" charset="0"/>
              </a:rPr>
              <a:t> кола </a:t>
            </a:r>
            <a:r>
              <a:rPr lang="ru-RU" dirty="0" err="1">
                <a:latin typeface="Rex Bold " pitchFamily="50" charset="0"/>
              </a:rPr>
              <a:t>українства</a:t>
            </a:r>
            <a:r>
              <a:rPr lang="ru-RU" dirty="0">
                <a:latin typeface="Rex Bold " pitchFamily="50" charset="0"/>
              </a:rPr>
              <a:t>, </a:t>
            </a:r>
            <a:r>
              <a:rPr lang="ru-RU" dirty="0" err="1">
                <a:latin typeface="Rex Bold " pitchFamily="50" charset="0"/>
              </a:rPr>
              <a:t>починаючи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від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Закарпаття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і</a:t>
            </a:r>
            <a:r>
              <a:rPr lang="ru-RU" dirty="0">
                <a:latin typeface="Rex Bold " pitchFamily="50" charset="0"/>
              </a:rPr>
              <a:t> аж до </a:t>
            </a:r>
            <a:r>
              <a:rPr lang="ru-RU" dirty="0" err="1">
                <a:latin typeface="Rex Bold " pitchFamily="50" charset="0"/>
              </a:rPr>
              <a:t>Наддніпрянщини</a:t>
            </a:r>
            <a:r>
              <a:rPr lang="ru-RU" dirty="0">
                <a:latin typeface="Rex Bold " pitchFamily="50" charset="0"/>
              </a:rPr>
              <a:t>, а тематика та </a:t>
            </a:r>
            <a:r>
              <a:rPr lang="ru-RU" dirty="0" err="1">
                <a:latin typeface="Rex Bold " pitchFamily="50" charset="0"/>
              </a:rPr>
              <a:t>форми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подачі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сприяли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проникненню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стрілецьких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ідей</a:t>
            </a:r>
            <a:r>
              <a:rPr lang="ru-RU" dirty="0">
                <a:latin typeface="Rex Bold " pitchFamily="50" charset="0"/>
              </a:rPr>
              <a:t> у </a:t>
            </a:r>
            <a:r>
              <a:rPr lang="ru-RU" dirty="0" err="1">
                <a:latin typeface="Rex Bold " pitchFamily="50" charset="0"/>
              </a:rPr>
              <a:t>глибини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української</a:t>
            </a:r>
            <a:r>
              <a:rPr lang="ru-RU" dirty="0">
                <a:latin typeface="Rex Bold " pitchFamily="50" charset="0"/>
              </a:rPr>
              <a:t> </a:t>
            </a:r>
            <a:r>
              <a:rPr lang="ru-RU" dirty="0" err="1">
                <a:latin typeface="Rex Bold " pitchFamily="50" charset="0"/>
              </a:rPr>
              <a:t>душі</a:t>
            </a:r>
            <a:r>
              <a:rPr lang="ru-RU" dirty="0">
                <a:latin typeface="Rex Bold " pitchFamily="50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23509" y="3514487"/>
            <a:ext cx="3735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Rex Bold " pitchFamily="50" charset="0"/>
                <a:cs typeface="Times New Roman" pitchFamily="18" charset="0"/>
              </a:rPr>
              <a:t>Очільник</a:t>
            </a:r>
            <a:r>
              <a:rPr lang="ru-RU" sz="1600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Rex Bold " pitchFamily="50" charset="0"/>
                <a:cs typeface="Times New Roman" pitchFamily="18" charset="0"/>
              </a:rPr>
              <a:t>мистецького</a:t>
            </a:r>
            <a:r>
              <a:rPr lang="ru-RU" sz="1600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Rex Bold " pitchFamily="50" charset="0"/>
                <a:cs typeface="Times New Roman" pitchFamily="18" charset="0"/>
              </a:rPr>
              <a:t>відділу</a:t>
            </a:r>
            <a:r>
              <a:rPr lang="ru-RU" sz="1600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Rex Bold " pitchFamily="50" charset="0"/>
                <a:cs typeface="Times New Roman" pitchFamily="18" charset="0"/>
              </a:rPr>
              <a:t>Пресової</a:t>
            </a:r>
            <a:r>
              <a:rPr lang="ru-RU" sz="1600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Rex Bold " pitchFamily="50" charset="0"/>
                <a:cs typeface="Times New Roman" pitchFamily="18" charset="0"/>
              </a:rPr>
              <a:t>кватири</a:t>
            </a:r>
            <a:r>
              <a:rPr lang="ru-RU" sz="1600" dirty="0">
                <a:latin typeface="Rex Bold " pitchFamily="50" charset="0"/>
                <a:cs typeface="Times New Roman" pitchFamily="18" charset="0"/>
              </a:rPr>
              <a:t> УСС Осип </a:t>
            </a:r>
            <a:r>
              <a:rPr lang="ru-RU" sz="1600" dirty="0" err="1">
                <a:latin typeface="Rex Bold " pitchFamily="50" charset="0"/>
                <a:cs typeface="Times New Roman" pitchFamily="18" charset="0"/>
              </a:rPr>
              <a:t>Курилас</a:t>
            </a:r>
            <a:r>
              <a:rPr lang="ru-RU" sz="1600" dirty="0">
                <a:latin typeface="Rex Bold " pitchFamily="50" charset="0"/>
                <a:cs typeface="Times New Roman" pitchFamily="18" charset="0"/>
              </a:rPr>
              <a:t> . 1916 р.</a:t>
            </a:r>
          </a:p>
        </p:txBody>
      </p:sp>
      <p:pic>
        <p:nvPicPr>
          <p:cNvPr id="26628" name="Picture 4" descr="https://history.vn.ua/pidruchniki/ukraine-history-10-class-2018-vlasov-standard-level/ukraine-history-10-class-2018-vlasov-standard-level.files/image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521" y="4099261"/>
            <a:ext cx="3655752" cy="22698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27269" y="6450353"/>
            <a:ext cx="4439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Rex Bold " pitchFamily="50" charset="0"/>
                <a:cs typeface="Times New Roman" pitchFamily="18" charset="0"/>
              </a:rPr>
              <a:t>Скульптор Михайло Гаврилко - </a:t>
            </a:r>
            <a:r>
              <a:rPr lang="ru-RU" sz="1600" dirty="0" err="1">
                <a:latin typeface="Rex Bold " pitchFamily="50" charset="0"/>
                <a:cs typeface="Times New Roman" pitchFamily="18" charset="0"/>
              </a:rPr>
              <a:t>четар</a:t>
            </a:r>
            <a:r>
              <a:rPr lang="ru-RU" sz="1600" dirty="0">
                <a:latin typeface="Rex Bold " pitchFamily="50" charset="0"/>
                <a:cs typeface="Times New Roman" pitchFamily="18" charset="0"/>
              </a:rPr>
              <a:t> УСС. 1915 р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33" y="4958193"/>
            <a:ext cx="187166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237" y="759330"/>
            <a:ext cx="3673543" cy="275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774" y="289948"/>
            <a:ext cx="4658576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100" dirty="0">
                <a:latin typeface="Rex Bold " pitchFamily="50" charset="0"/>
                <a:cs typeface="Times New Roman" pitchFamily="18" charset="0"/>
              </a:rPr>
              <a:t>Ефективною була видавнича діяльність Пресової Кватири. Наявність творчих сил дозволила налагодити в Легіоні УСС власні періодичні видання, яких не мала жодна частина австрійської армії. Від 1915 р. побачили світ і широко розповсюджувалися серед січового стрілецтва часопис „</a:t>
            </a:r>
            <a:r>
              <a:rPr lang="uk-UA" sz="2100" dirty="0" err="1">
                <a:latin typeface="Rex Bold " pitchFamily="50" charset="0"/>
                <a:cs typeface="Times New Roman" pitchFamily="18" charset="0"/>
              </a:rPr>
              <a:t>Самохотник</a:t>
            </a:r>
            <a:r>
              <a:rPr lang="uk-UA" sz="2100" dirty="0">
                <a:latin typeface="Rex Bold " pitchFamily="50" charset="0"/>
                <a:cs typeface="Times New Roman" pitchFamily="18" charset="0"/>
              </a:rPr>
              <a:t>" („Доброволець"), поетичний журнал „</a:t>
            </a:r>
            <a:r>
              <a:rPr lang="uk-UA" sz="2100" dirty="0" err="1">
                <a:latin typeface="Rex Bold " pitchFamily="50" charset="0"/>
                <a:cs typeface="Times New Roman" pitchFamily="18" charset="0"/>
              </a:rPr>
              <a:t>Новініана</a:t>
            </a:r>
            <a:r>
              <a:rPr lang="uk-UA" sz="2100" dirty="0">
                <a:latin typeface="Rex Bold " pitchFamily="50" charset="0"/>
                <a:cs typeface="Times New Roman" pitchFamily="18" charset="0"/>
              </a:rPr>
              <a:t>", сатиричні журнали „Бомба" і „Самопал". влітку того року зусиллями М. </a:t>
            </a:r>
            <a:r>
              <a:rPr lang="uk-UA" sz="2100" dirty="0" err="1">
                <a:latin typeface="Rex Bold " pitchFamily="50" charset="0"/>
                <a:cs typeface="Times New Roman" pitchFamily="18" charset="0"/>
              </a:rPr>
              <a:t>Угрина</a:t>
            </a:r>
            <a:r>
              <a:rPr lang="uk-UA" sz="2100" dirty="0">
                <a:latin typeface="Rex Bold " pitchFamily="50" charset="0"/>
                <a:cs typeface="Times New Roman" pitchFamily="18" charset="0"/>
              </a:rPr>
              <a:t>-Безгрішного та </a:t>
            </a:r>
            <a:r>
              <a:rPr lang="uk-UA" sz="2100" dirty="0" err="1">
                <a:latin typeface="Rex Bold " pitchFamily="50" charset="0"/>
                <a:cs typeface="Times New Roman" pitchFamily="18" charset="0"/>
              </a:rPr>
              <a:t>А.Лотоцького</a:t>
            </a:r>
            <a:r>
              <a:rPr lang="uk-UA" sz="2100" dirty="0">
                <a:latin typeface="Rex Bold " pitchFamily="50" charset="0"/>
                <a:cs typeface="Times New Roman" pitchFamily="18" charset="0"/>
              </a:rPr>
              <a:t> налагоджено випуск регулярного „Вісника Пресової Кватири" і згодом поважні, змістовні журнали-щомісячники „Шляхи" та „Червона Калина", де публікувалися нариси з бойового шляху Легіону, поетичні твори</a:t>
            </a:r>
          </a:p>
        </p:txBody>
      </p:sp>
      <p:pic>
        <p:nvPicPr>
          <p:cNvPr id="29698" name="Picture 2" descr="Результат пошуку зображень за запитом &quot;ЧАСОПИСИ УСС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109" y="3704019"/>
            <a:ext cx="4019034" cy="2945246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50" y="643936"/>
            <a:ext cx="4180551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50" y="2801834"/>
            <a:ext cx="1506538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424" y="1555032"/>
            <a:ext cx="35106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Rex Bold " pitchFamily="50" charset="0"/>
              </a:rPr>
              <a:t>Вдова </a:t>
            </a:r>
            <a:r>
              <a:rPr lang="ru-RU" sz="2000" dirty="0" err="1">
                <a:latin typeface="Rex Bold " pitchFamily="50" charset="0"/>
              </a:rPr>
              <a:t>Карпенка-Карого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Софія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Тобілевич</a:t>
            </a:r>
            <a:r>
              <a:rPr lang="ru-RU" sz="2000" dirty="0">
                <a:latin typeface="Rex Bold " pitchFamily="50" charset="0"/>
              </a:rPr>
              <a:t> при </a:t>
            </a:r>
            <a:r>
              <a:rPr lang="ru-RU" sz="2000" dirty="0" err="1">
                <a:latin typeface="Rex Bold " pitchFamily="50" charset="0"/>
              </a:rPr>
              <a:t>перебуванні</a:t>
            </a:r>
            <a:r>
              <a:rPr lang="ru-RU" sz="2000" dirty="0">
                <a:latin typeface="Rex Bold " pitchFamily="50" charset="0"/>
              </a:rPr>
              <a:t> УСС на </a:t>
            </a:r>
            <a:r>
              <a:rPr lang="ru-RU" sz="2000" dirty="0" err="1">
                <a:latin typeface="Rex Bold " pitchFamily="50" charset="0"/>
              </a:rPr>
              <a:t>Херсонщині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зазначала</a:t>
            </a:r>
            <a:r>
              <a:rPr lang="ru-RU" sz="2000" dirty="0">
                <a:latin typeface="Rex Bold " pitchFamily="50" charset="0"/>
              </a:rPr>
              <a:t>: </a:t>
            </a:r>
            <a:r>
              <a:rPr lang="ru-RU" sz="2000" b="1" i="1" dirty="0">
                <a:latin typeface="Rex Bold " pitchFamily="50" charset="0"/>
                <a:cs typeface="Times New Roman" pitchFamily="18" charset="0"/>
              </a:rPr>
              <a:t>"</a:t>
            </a:r>
            <a:r>
              <a:rPr lang="ru-RU" sz="2000" b="1" i="1" dirty="0" err="1">
                <a:latin typeface="Rex Bold " pitchFamily="50" charset="0"/>
                <a:cs typeface="Times New Roman" pitchFamily="18" charset="0"/>
              </a:rPr>
              <a:t>Незабаром</a:t>
            </a:r>
            <a:r>
              <a:rPr lang="ru-RU" sz="2000" b="1" i="1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Rex Bold " pitchFamily="50" charset="0"/>
                <a:cs typeface="Times New Roman" pitchFamily="18" charset="0"/>
              </a:rPr>
              <a:t>серед</a:t>
            </a:r>
            <a:r>
              <a:rPr lang="ru-RU" sz="2000" b="1" i="1" dirty="0">
                <a:latin typeface="Rex Bold " pitchFamily="50" charset="0"/>
                <a:cs typeface="Times New Roman" pitchFamily="18" charset="0"/>
              </a:rPr>
              <a:t> селянства </a:t>
            </a:r>
            <a:r>
              <a:rPr lang="ru-RU" sz="2000" b="1" i="1" dirty="0" err="1">
                <a:latin typeface="Rex Bold " pitchFamily="50" charset="0"/>
                <a:cs typeface="Times New Roman" pitchFamily="18" charset="0"/>
              </a:rPr>
              <a:t>розійшлися</a:t>
            </a:r>
            <a:r>
              <a:rPr lang="ru-RU" sz="2000" b="1" i="1" dirty="0">
                <a:latin typeface="Rex Bold " pitchFamily="50" charset="0"/>
                <a:cs typeface="Times New Roman" pitchFamily="18" charset="0"/>
              </a:rPr>
              <a:t> чутки </a:t>
            </a:r>
            <a:r>
              <a:rPr lang="ru-RU" sz="2000" b="1" i="1" dirty="0" err="1">
                <a:latin typeface="Rex Bold " pitchFamily="50" charset="0"/>
                <a:cs typeface="Times New Roman" pitchFamily="18" charset="0"/>
              </a:rPr>
              <a:t>одні</a:t>
            </a:r>
            <a:r>
              <a:rPr lang="ru-RU" sz="2000" b="1" i="1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Rex Bold " pitchFamily="50" charset="0"/>
                <a:cs typeface="Times New Roman" pitchFamily="18" charset="0"/>
              </a:rPr>
              <a:t>від</a:t>
            </a:r>
            <a:r>
              <a:rPr lang="ru-RU" sz="2000" b="1" i="1" dirty="0">
                <a:latin typeface="Rex Bold " pitchFamily="50" charset="0"/>
                <a:cs typeface="Times New Roman" pitchFamily="18" charset="0"/>
              </a:rPr>
              <a:t> других </a:t>
            </a:r>
            <a:r>
              <a:rPr lang="ru-RU" sz="2000" b="1" i="1" dirty="0" err="1">
                <a:latin typeface="Rex Bold " pitchFamily="50" charset="0"/>
                <a:cs typeface="Times New Roman" pitchFamily="18" charset="0"/>
              </a:rPr>
              <a:t>чудніші</a:t>
            </a:r>
            <a:r>
              <a:rPr lang="ru-RU" sz="2000" b="1" i="1" dirty="0">
                <a:latin typeface="Rex Bold " pitchFamily="50" charset="0"/>
                <a:cs typeface="Times New Roman" pitchFamily="18" charset="0"/>
              </a:rPr>
              <a:t>: вони </a:t>
            </a:r>
            <a:r>
              <a:rPr lang="ru-RU" sz="2000" b="1" i="1" dirty="0" err="1">
                <a:latin typeface="Rex Bold " pitchFamily="50" charset="0"/>
                <a:cs typeface="Times New Roman" pitchFamily="18" charset="0"/>
              </a:rPr>
              <a:t>вчать</a:t>
            </a:r>
            <a:r>
              <a:rPr lang="ru-RU" sz="2000" b="1" i="1" dirty="0">
                <a:latin typeface="Rex Bold " pitchFamily="50" charset="0"/>
                <a:cs typeface="Times New Roman" pitchFamily="18" charset="0"/>
              </a:rPr>
              <a:t>… вони </a:t>
            </a:r>
            <a:r>
              <a:rPr lang="ru-RU" sz="2000" b="1" i="1" dirty="0" err="1">
                <a:latin typeface="Rex Bold " pitchFamily="50" charset="0"/>
                <a:cs typeface="Times New Roman" pitchFamily="18" charset="0"/>
              </a:rPr>
              <a:t>лікують</a:t>
            </a:r>
            <a:r>
              <a:rPr lang="ru-RU" sz="2000" b="1" i="1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Rex Bold " pitchFamily="50" charset="0"/>
                <a:cs typeface="Times New Roman" pitchFamily="18" charset="0"/>
              </a:rPr>
              <a:t>хворих</a:t>
            </a:r>
            <a:r>
              <a:rPr lang="ru-RU" sz="2000" b="1" i="1" dirty="0">
                <a:latin typeface="Rex Bold " pitchFamily="50" charset="0"/>
                <a:cs typeface="Times New Roman" pitchFamily="18" charset="0"/>
              </a:rPr>
              <a:t>… вони </a:t>
            </a:r>
            <a:r>
              <a:rPr lang="ru-RU" sz="2000" b="1" i="1" dirty="0" err="1">
                <a:latin typeface="Rex Bold " pitchFamily="50" charset="0"/>
                <a:cs typeface="Times New Roman" pitchFamily="18" charset="0"/>
              </a:rPr>
              <a:t>посилають</a:t>
            </a:r>
            <a:r>
              <a:rPr lang="ru-RU" sz="2000" b="1" i="1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Rex Bold " pitchFamily="50" charset="0"/>
                <a:cs typeface="Times New Roman" pitchFamily="18" charset="0"/>
              </a:rPr>
              <a:t>своїх</a:t>
            </a:r>
            <a:r>
              <a:rPr lang="ru-RU" sz="2000" b="1" i="1" dirty="0">
                <a:latin typeface="Rex Bold " pitchFamily="50" charset="0"/>
                <a:cs typeface="Times New Roman" pitchFamily="18" charset="0"/>
              </a:rPr>
              <a:t> людей на роботу в </a:t>
            </a:r>
            <a:r>
              <a:rPr lang="ru-RU" sz="2000" b="1" i="1" dirty="0" err="1">
                <a:latin typeface="Rex Bold " pitchFamily="50" charset="0"/>
                <a:cs typeface="Times New Roman" pitchFamily="18" charset="0"/>
              </a:rPr>
              <a:t>поміч</a:t>
            </a:r>
            <a:r>
              <a:rPr lang="ru-RU" sz="2000" b="1" i="1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Rex Bold " pitchFamily="50" charset="0"/>
                <a:cs typeface="Times New Roman" pitchFamily="18" charset="0"/>
              </a:rPr>
              <a:t>удовам</a:t>
            </a:r>
            <a:r>
              <a:rPr lang="ru-RU" sz="2000" b="1" i="1" dirty="0">
                <a:latin typeface="Rex Bold " pitchFamily="50" charset="0"/>
                <a:cs typeface="Times New Roman" pitchFamily="18" charset="0"/>
              </a:rPr>
              <a:t> і недужим… За все </a:t>
            </a:r>
            <a:r>
              <a:rPr lang="ru-RU" sz="2000" b="1" i="1" dirty="0" err="1">
                <a:latin typeface="Rex Bold " pitchFamily="50" charset="0"/>
                <a:cs typeface="Times New Roman" pitchFamily="18" charset="0"/>
              </a:rPr>
              <a:t>платять</a:t>
            </a:r>
            <a:r>
              <a:rPr lang="ru-RU" sz="2000" b="1" i="1" dirty="0">
                <a:latin typeface="Rex Bold " pitchFamily="50" charset="0"/>
                <a:cs typeface="Times New Roman" pitchFamily="18" charset="0"/>
              </a:rPr>
              <a:t>… </a:t>
            </a:r>
            <a:r>
              <a:rPr lang="ru-RU" sz="2000" b="1" i="1" dirty="0" err="1">
                <a:latin typeface="Rex Bold " pitchFamily="50" charset="0"/>
                <a:cs typeface="Times New Roman" pitchFamily="18" charset="0"/>
              </a:rPr>
              <a:t>Поводяться</a:t>
            </a:r>
            <a:r>
              <a:rPr lang="ru-RU" sz="2000" b="1" i="1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Rex Bold " pitchFamily="50" charset="0"/>
                <a:cs typeface="Times New Roman" pitchFamily="18" charset="0"/>
              </a:rPr>
              <a:t>по-людськи</a:t>
            </a:r>
            <a:r>
              <a:rPr lang="ru-RU" sz="2000" b="1" i="1" dirty="0">
                <a:latin typeface="Rex Bold " pitchFamily="50" charset="0"/>
                <a:cs typeface="Times New Roman" pitchFamily="18" charset="0"/>
              </a:rPr>
              <a:t> з народом… </a:t>
            </a:r>
            <a:r>
              <a:rPr lang="ru-RU" sz="2000" b="1" i="1" dirty="0" err="1">
                <a:latin typeface="Rex Bold " pitchFamily="50" charset="0"/>
                <a:cs typeface="Times New Roman" pitchFamily="18" charset="0"/>
              </a:rPr>
              <a:t>Позаводили</a:t>
            </a:r>
            <a:r>
              <a:rPr lang="ru-RU" sz="2000" b="1" i="1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Rex Bold " pitchFamily="50" charset="0"/>
                <a:cs typeface="Times New Roman" pitchFamily="18" charset="0"/>
              </a:rPr>
              <a:t>свої</a:t>
            </a:r>
            <a:r>
              <a:rPr lang="ru-RU" sz="2000" b="1" i="1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Rex Bold " pitchFamily="50" charset="0"/>
                <a:cs typeface="Times New Roman" pitchFamily="18" charset="0"/>
              </a:rPr>
              <a:t>крамниці</a:t>
            </a:r>
            <a:r>
              <a:rPr lang="ru-RU" sz="2000" b="1" i="1" dirty="0">
                <a:latin typeface="Rex Bold " pitchFamily="50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Rex Bold " pitchFamily="50" charset="0"/>
                <a:cs typeface="Times New Roman" pitchFamily="18" charset="0"/>
              </a:rPr>
              <a:t>дають</a:t>
            </a:r>
            <a:r>
              <a:rPr lang="ru-RU" sz="2000" b="1" i="1" dirty="0">
                <a:latin typeface="Rex Bold " pitchFamily="50" charset="0"/>
                <a:cs typeface="Times New Roman" pitchFamily="18" charset="0"/>
              </a:rPr>
              <a:t> селянам </a:t>
            </a:r>
            <a:r>
              <a:rPr lang="ru-RU" sz="2000" b="1" i="1" dirty="0" err="1">
                <a:latin typeface="Rex Bold " pitchFamily="50" charset="0"/>
                <a:cs typeface="Times New Roman" pitchFamily="18" charset="0"/>
              </a:rPr>
              <a:t>світло</a:t>
            </a:r>
            <a:r>
              <a:rPr lang="ru-RU" sz="2000" b="1" i="1" dirty="0">
                <a:latin typeface="Rex Bold " pitchFamily="50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Rex Bold " pitchFamily="50" charset="0"/>
                <a:cs typeface="Times New Roman" pitchFamily="18" charset="0"/>
              </a:rPr>
              <a:t>роздають</a:t>
            </a:r>
            <a:r>
              <a:rPr lang="ru-RU" sz="2000" b="1" i="1" dirty="0">
                <a:latin typeface="Rex Bold " pitchFamily="50" charset="0"/>
                <a:cs typeface="Times New Roman" pitchFamily="18" charset="0"/>
              </a:rPr>
              <a:t> книжки".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73" y="408920"/>
            <a:ext cx="4289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x Bold " pitchFamily="50" charset="0"/>
                <a:cs typeface="Times New Roman" pitchFamily="18" charset="0"/>
              </a:rPr>
              <a:t>СПОГАДИ СУЧАСНИКІВ </a:t>
            </a:r>
          </a:p>
        </p:txBody>
      </p:sp>
      <p:pic>
        <p:nvPicPr>
          <p:cNvPr id="28676" name="Picture 4" descr="http://www.volynpost.com/img/modules/news/4/07/bd0eb0aa9ac2e1b85b119ba36038f074/original-12e0094004b3843dc6b03a85b36572f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4821" y="3755635"/>
            <a:ext cx="4614388" cy="2922447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821" y="565653"/>
            <a:ext cx="4615498" cy="303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500" y="3251841"/>
            <a:ext cx="1640199" cy="164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89320" y="834658"/>
            <a:ext cx="28232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100" dirty="0">
                <a:latin typeface="Rex Bold " pitchFamily="50" charset="0"/>
              </a:rPr>
              <a:t>Усе це дійсно входило до діяльності стрілецтва і сприяло прихильному ставленню населення. Відомо, що Василь Вишиваний відправляв деяких стрільців з завданням організовувати школи. На Поділля і на Херсонщину з таким завданням вирушили </a:t>
            </a:r>
            <a:r>
              <a:rPr lang="uk-UA" sz="2100" dirty="0" err="1">
                <a:latin typeface="Rex Bold " pitchFamily="50" charset="0"/>
              </a:rPr>
              <a:t>четар</a:t>
            </a:r>
            <a:r>
              <a:rPr lang="uk-UA" sz="2100" dirty="0">
                <a:latin typeface="Rex Bold " pitchFamily="50" charset="0"/>
              </a:rPr>
              <a:t> Микола </a:t>
            </a:r>
            <a:r>
              <a:rPr lang="uk-UA" sz="2100" dirty="0" err="1">
                <a:latin typeface="Rex Bold " pitchFamily="50" charset="0"/>
              </a:rPr>
              <a:t>Саєвич</a:t>
            </a:r>
            <a:r>
              <a:rPr lang="uk-UA" sz="2100" dirty="0">
                <a:latin typeface="Rex Bold " pitchFamily="50" charset="0"/>
              </a:rPr>
              <a:t> і сотник Дмитро Вітовський.</a:t>
            </a:r>
          </a:p>
        </p:txBody>
      </p:sp>
      <p:pic>
        <p:nvPicPr>
          <p:cNvPr id="17410" name="Picture 2" descr="Саєвич Микола Михайлович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834658"/>
            <a:ext cx="26479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45" y="863501"/>
            <a:ext cx="2556715" cy="39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99844" y="5074919"/>
            <a:ext cx="2640535" cy="4933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i="1" dirty="0">
                <a:latin typeface="Rex Bold " pitchFamily="50" charset="0"/>
              </a:rPr>
              <a:t>Сотник Дмитро  Вітовський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184525" y="5074919"/>
            <a:ext cx="2647950" cy="49339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i="1" dirty="0" err="1">
                <a:latin typeface="Rex Bold " pitchFamily="50" charset="0"/>
              </a:rPr>
              <a:t>Четар</a:t>
            </a:r>
            <a:r>
              <a:rPr lang="uk-UA" sz="1600" i="1" dirty="0">
                <a:latin typeface="Rex Bold " pitchFamily="50" charset="0"/>
              </a:rPr>
              <a:t> Микола </a:t>
            </a:r>
            <a:r>
              <a:rPr lang="uk-UA" sz="1600" i="1" dirty="0" err="1">
                <a:latin typeface="Rex Bold " pitchFamily="50" charset="0"/>
              </a:rPr>
              <a:t>Саєвич</a:t>
            </a:r>
            <a:endParaRPr lang="uk-UA" sz="1600" i="1" dirty="0">
              <a:latin typeface="Rex Bold " pitchFamily="50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05" y="5383480"/>
            <a:ext cx="1355239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399845" y="5074919"/>
            <a:ext cx="2640535" cy="4933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i="1" dirty="0">
                <a:latin typeface="Rex Bold " pitchFamily="50" charset="0"/>
              </a:rPr>
              <a:t>Сотник Дмитро  Вітовський</a:t>
            </a:r>
          </a:p>
        </p:txBody>
      </p:sp>
    </p:spTree>
    <p:extLst>
      <p:ext uri="{BB962C8B-B14F-4D97-AF65-F5344CB8AC3E}">
        <p14:creationId xmlns:p14="http://schemas.microsoft.com/office/powerpoint/2010/main" val="2600925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195" y="205176"/>
            <a:ext cx="48225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sz="2000" dirty="0" err="1">
                <a:latin typeface="Rex Bold " pitchFamily="50" charset="0"/>
              </a:rPr>
              <a:t>Розглядаючи</a:t>
            </a:r>
            <a:r>
              <a:rPr lang="ru-RU" sz="2000" dirty="0">
                <a:latin typeface="Rex Bold " pitchFamily="50" charset="0"/>
              </a:rPr>
              <a:t> роль, </a:t>
            </a:r>
            <a:r>
              <a:rPr lang="ru-RU" sz="2000" dirty="0" err="1">
                <a:latin typeface="Rex Bold " pitchFamily="50" charset="0"/>
              </a:rPr>
              <a:t>місце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і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значення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музичної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творчості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січового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стрілецтва</a:t>
            </a:r>
            <a:r>
              <a:rPr lang="ru-RU" sz="2000" dirty="0">
                <a:latin typeface="Rex Bold " pitchFamily="50" charset="0"/>
              </a:rPr>
              <a:t>, </a:t>
            </a:r>
            <a:r>
              <a:rPr lang="ru-RU" sz="2000" dirty="0" err="1">
                <a:latin typeface="Rex Bold " pitchFamily="50" charset="0"/>
              </a:rPr>
              <a:t>що</a:t>
            </a:r>
            <a:r>
              <a:rPr lang="ru-RU" sz="2000" dirty="0">
                <a:latin typeface="Rex Bold " pitchFamily="50" charset="0"/>
              </a:rPr>
              <a:t> створила </a:t>
            </a:r>
            <a:r>
              <a:rPr lang="ru-RU" sz="2000" dirty="0" err="1">
                <a:latin typeface="Rex Bold " pitchFamily="50" charset="0"/>
              </a:rPr>
              <a:t>помітний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напрям</a:t>
            </a:r>
            <a:r>
              <a:rPr lang="ru-RU" sz="2000" dirty="0">
                <a:latin typeface="Rex Bold " pitchFamily="50" charset="0"/>
              </a:rPr>
              <a:t> у </a:t>
            </a:r>
            <a:r>
              <a:rPr lang="ru-RU" sz="2000" dirty="0" err="1">
                <a:latin typeface="Rex Bold " pitchFamily="50" charset="0"/>
              </a:rPr>
              <a:t>подальшому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розвитку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українського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музичного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мистецтва</a:t>
            </a:r>
            <a:r>
              <a:rPr lang="ru-RU" sz="2000" dirty="0">
                <a:latin typeface="Rex Bold " pitchFamily="50" charset="0"/>
              </a:rPr>
              <a:t>, </a:t>
            </a:r>
            <a:r>
              <a:rPr lang="ru-RU" sz="2000" dirty="0" err="1">
                <a:latin typeface="Rex Bold " pitchFamily="50" charset="0"/>
              </a:rPr>
              <a:t>головний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наголос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слід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зробити</a:t>
            </a:r>
            <a:r>
              <a:rPr lang="ru-RU" sz="2000" dirty="0">
                <a:latin typeface="Rex Bold " pitchFamily="50" charset="0"/>
              </a:rPr>
              <a:t> на основному </a:t>
            </a:r>
            <a:r>
              <a:rPr lang="ru-RU" sz="2000" dirty="0" err="1">
                <a:latin typeface="Rex Bold " pitchFamily="50" charset="0"/>
              </a:rPr>
              <a:t>жанрі</a:t>
            </a:r>
            <a:r>
              <a:rPr lang="ru-RU" sz="2000" dirty="0">
                <a:latin typeface="Rex Bold " pitchFamily="50" charset="0"/>
              </a:rPr>
              <a:t> - </a:t>
            </a:r>
            <a:r>
              <a:rPr lang="ru-RU" sz="2000" dirty="0" err="1">
                <a:latin typeface="Rex Bold " pitchFamily="50" charset="0"/>
              </a:rPr>
              <a:t>стрілецькій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пісні</a:t>
            </a:r>
            <a:r>
              <a:rPr lang="ru-RU" sz="2000" dirty="0">
                <a:latin typeface="Rex Bold " pitchFamily="50" charset="0"/>
              </a:rPr>
              <a:t>, </a:t>
            </a:r>
            <a:r>
              <a:rPr lang="ru-RU" sz="2000" dirty="0" err="1">
                <a:latin typeface="Rex Bold " pitchFamily="50" charset="0"/>
              </a:rPr>
              <a:t>що</a:t>
            </a:r>
            <a:r>
              <a:rPr lang="ru-RU" sz="2000" dirty="0">
                <a:latin typeface="Rex Bold " pitchFamily="50" charset="0"/>
              </a:rPr>
              <a:t> стала в роки </a:t>
            </a:r>
            <a:r>
              <a:rPr lang="ru-RU" sz="2000" dirty="0" err="1">
                <a:latin typeface="Rex Bold " pitchFamily="50" charset="0"/>
              </a:rPr>
              <a:t>національно-визвольних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змагань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найвиразнішим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духовним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і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мистецьким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проявом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патріотизму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українського</a:t>
            </a:r>
            <a:r>
              <a:rPr lang="ru-RU" sz="2000" dirty="0">
                <a:latin typeface="Rex Bold " pitchFamily="50" charset="0"/>
              </a:rPr>
              <a:t> народу.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872" y="435770"/>
            <a:ext cx="3877933" cy="270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03" y="3637175"/>
            <a:ext cx="5211715" cy="292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85" y="2663163"/>
            <a:ext cx="1209654" cy="120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44864317"/>
              </p:ext>
            </p:extLst>
          </p:nvPr>
        </p:nvGraphicFramePr>
        <p:xfrm>
          <a:off x="161635" y="196425"/>
          <a:ext cx="8603674" cy="6028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670" y="480971"/>
            <a:ext cx="1640199" cy="164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52661" y="2283152"/>
            <a:ext cx="3429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Rex Bold " pitchFamily="50" charset="0"/>
              </a:rPr>
              <a:t>Вічно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співатиме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український</a:t>
            </a:r>
            <a:r>
              <a:rPr lang="ru-RU" sz="2000" dirty="0">
                <a:latin typeface="Rex Bold " pitchFamily="50" charset="0"/>
              </a:rPr>
              <a:t> народ "Ой, у </a:t>
            </a:r>
            <a:r>
              <a:rPr lang="ru-RU" sz="2000" dirty="0" err="1">
                <a:latin typeface="Rex Bold " pitchFamily="50" charset="0"/>
              </a:rPr>
              <a:t>лузі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червона</a:t>
            </a:r>
            <a:r>
              <a:rPr lang="ru-RU" sz="2000" dirty="0">
                <a:latin typeface="Rex Bold " pitchFamily="50" charset="0"/>
              </a:rPr>
              <a:t> калина", "Ой, видно село", "</a:t>
            </a:r>
            <a:r>
              <a:rPr lang="ru-RU" sz="2000" dirty="0" err="1">
                <a:latin typeface="Rex Bold " pitchFamily="50" charset="0"/>
              </a:rPr>
              <a:t>Човен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хитається</a:t>
            </a:r>
            <a:r>
              <a:rPr lang="ru-RU" sz="2000" dirty="0">
                <a:latin typeface="Rex Bold " pitchFamily="50" charset="0"/>
              </a:rPr>
              <a:t>", " Зажурились </a:t>
            </a:r>
            <a:r>
              <a:rPr lang="ru-RU" sz="2000" dirty="0" err="1">
                <a:latin typeface="Rex Bold " pitchFamily="50" charset="0"/>
              </a:rPr>
              <a:t>галичанки</a:t>
            </a:r>
            <a:r>
              <a:rPr lang="ru-RU" sz="2000" dirty="0">
                <a:latin typeface="Rex Bold " pitchFamily="50" charset="0"/>
              </a:rPr>
              <a:t>", "</a:t>
            </a:r>
            <a:r>
              <a:rPr lang="ru-RU" sz="2000" dirty="0" err="1">
                <a:latin typeface="Rex Bold " pitchFamily="50" charset="0"/>
              </a:rPr>
              <a:t>Бо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війна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війною</a:t>
            </a:r>
            <a:r>
              <a:rPr lang="ru-RU" sz="2000" dirty="0">
                <a:latin typeface="Rex Bold " pitchFamily="50" charset="0"/>
              </a:rPr>
              <a:t>", "Не </a:t>
            </a:r>
            <a:r>
              <a:rPr lang="ru-RU" sz="2000" dirty="0" err="1">
                <a:latin typeface="Rex Bold " pitchFamily="50" charset="0"/>
              </a:rPr>
              <a:t>сміє</a:t>
            </a:r>
            <a:r>
              <a:rPr lang="ru-RU" sz="2000" dirty="0">
                <a:latin typeface="Rex Bold " pitchFamily="50" charset="0"/>
              </a:rPr>
              <a:t> бути в нас страху" і </a:t>
            </a:r>
            <a:r>
              <a:rPr lang="ru-RU" sz="2000" dirty="0" err="1">
                <a:latin typeface="Rex Bold " pitchFamily="50" charset="0"/>
              </a:rPr>
              <a:t>багато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інших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маршових</a:t>
            </a:r>
            <a:r>
              <a:rPr lang="ru-RU" sz="2000" dirty="0">
                <a:latin typeface="Rex Bold " pitchFamily="50" charset="0"/>
              </a:rPr>
              <a:t>, </a:t>
            </a:r>
            <a:r>
              <a:rPr lang="ru-RU" sz="2000" dirty="0" err="1">
                <a:latin typeface="Rex Bold " pitchFamily="50" charset="0"/>
              </a:rPr>
              <a:t>любовних</a:t>
            </a:r>
            <a:r>
              <a:rPr lang="ru-RU" sz="2000" dirty="0">
                <a:latin typeface="Rex Bold " pitchFamily="50" charset="0"/>
              </a:rPr>
              <a:t>, </a:t>
            </a:r>
            <a:r>
              <a:rPr lang="ru-RU" sz="2000" dirty="0" err="1">
                <a:latin typeface="Rex Bold " pitchFamily="50" charset="0"/>
              </a:rPr>
              <a:t>жартівливих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пісень</a:t>
            </a:r>
            <a:r>
              <a:rPr lang="ru-RU" sz="2000" dirty="0">
                <a:latin typeface="Rex Bold " pitchFamily="50" charset="0"/>
              </a:rPr>
              <a:t>, </a:t>
            </a:r>
            <a:r>
              <a:rPr lang="ru-RU" sz="2000" dirty="0" err="1">
                <a:latin typeface="Rex Bold " pitchFamily="50" charset="0"/>
              </a:rPr>
              <a:t>які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постали</a:t>
            </a:r>
            <a:r>
              <a:rPr lang="ru-RU" sz="2000" dirty="0">
                <a:latin typeface="Rex Bold " pitchFamily="50" charset="0"/>
              </a:rPr>
              <a:t> в </a:t>
            </a:r>
            <a:r>
              <a:rPr lang="ru-RU" sz="2000" dirty="0" err="1">
                <a:latin typeface="Rex Bold " pitchFamily="50" charset="0"/>
              </a:rPr>
              <a:t>легіоні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Українських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січових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стрільців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протягом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Першої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світової</a:t>
            </a:r>
            <a:r>
              <a:rPr lang="ru-RU" sz="2000" dirty="0">
                <a:latin typeface="Rex Bold " pitchFamily="50" charset="0"/>
              </a:rPr>
              <a:t> </a:t>
            </a:r>
            <a:r>
              <a:rPr lang="ru-RU" sz="2000" dirty="0" err="1">
                <a:latin typeface="Rex Bold " pitchFamily="50" charset="0"/>
              </a:rPr>
              <a:t>війни</a:t>
            </a:r>
            <a:r>
              <a:rPr lang="ru-RU" sz="2000" dirty="0">
                <a:latin typeface="Rex Bold " pitchFamily="50" charset="0"/>
              </a:rPr>
              <a:t>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" y="480971"/>
            <a:ext cx="4463415" cy="620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5088573"/>
            <a:ext cx="1639887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6629400" y="6149339"/>
            <a:ext cx="2228849" cy="36576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600" i="1" dirty="0">
                <a:latin typeface="Rex Bold " pitchFamily="50" charset="0"/>
              </a:rPr>
              <a:t>© Світлана Маєвська</a:t>
            </a:r>
          </a:p>
        </p:txBody>
      </p:sp>
    </p:spTree>
    <p:extLst>
      <p:ext uri="{BB962C8B-B14F-4D97-AF65-F5344CB8AC3E}">
        <p14:creationId xmlns:p14="http://schemas.microsoft.com/office/powerpoint/2010/main" val="300757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12030" y="788670"/>
            <a:ext cx="4126230" cy="54009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Rex Bold " pitchFamily="50" charset="0"/>
              </a:rPr>
              <a:t>Ой у лузі червона калина</a:t>
            </a:r>
          </a:p>
          <a:p>
            <a:pPr marL="0" indent="0">
              <a:buNone/>
            </a:pPr>
            <a:r>
              <a:rPr lang="uk-UA" dirty="0">
                <a:latin typeface="Rex Bold " pitchFamily="50" charset="0"/>
              </a:rPr>
              <a:t>         Похилилася.</a:t>
            </a:r>
          </a:p>
          <a:p>
            <a:pPr marL="0" indent="0">
              <a:buNone/>
            </a:pPr>
            <a:r>
              <a:rPr lang="uk-UA" dirty="0">
                <a:latin typeface="Rex Bold " pitchFamily="50" charset="0"/>
              </a:rPr>
              <a:t>Чогось наша славна Україна</a:t>
            </a:r>
          </a:p>
          <a:p>
            <a:pPr marL="0" indent="0">
              <a:buNone/>
            </a:pPr>
            <a:r>
              <a:rPr lang="uk-UA" dirty="0">
                <a:latin typeface="Rex Bold " pitchFamily="50" charset="0"/>
              </a:rPr>
              <a:t>          Зажурилася.</a:t>
            </a:r>
          </a:p>
          <a:p>
            <a:pPr marL="0" indent="0">
              <a:buNone/>
            </a:pPr>
            <a:r>
              <a:rPr lang="uk-UA" dirty="0">
                <a:latin typeface="Rex Bold " pitchFamily="50" charset="0"/>
              </a:rPr>
              <a:t>А ми тую червону калину </a:t>
            </a:r>
          </a:p>
          <a:p>
            <a:pPr marL="0" indent="0">
              <a:buNone/>
            </a:pPr>
            <a:r>
              <a:rPr lang="uk-UA" dirty="0">
                <a:latin typeface="Rex Bold " pitchFamily="50" charset="0"/>
              </a:rPr>
              <a:t>          </a:t>
            </a:r>
            <a:r>
              <a:rPr lang="uk-UA" dirty="0" err="1">
                <a:latin typeface="Rex Bold " pitchFamily="50" charset="0"/>
              </a:rPr>
              <a:t>Підіймемо</a:t>
            </a:r>
            <a:r>
              <a:rPr lang="uk-UA" dirty="0">
                <a:latin typeface="Rex Bold " pitchFamily="50" charset="0"/>
              </a:rPr>
              <a:t>,</a:t>
            </a:r>
          </a:p>
          <a:p>
            <a:pPr marL="0" indent="0">
              <a:buNone/>
            </a:pPr>
            <a:r>
              <a:rPr lang="uk-UA" dirty="0">
                <a:latin typeface="Rex Bold " pitchFamily="50" charset="0"/>
              </a:rPr>
              <a:t>А ми нашу славну Україну,</a:t>
            </a:r>
          </a:p>
          <a:p>
            <a:pPr marL="0" indent="0">
              <a:buNone/>
            </a:pPr>
            <a:r>
              <a:rPr lang="uk-UA" dirty="0">
                <a:latin typeface="Rex Bold " pitchFamily="50" charset="0"/>
              </a:rPr>
              <a:t>           Гей, гей, розвеселимо!</a:t>
            </a:r>
          </a:p>
          <a:p>
            <a:endParaRPr lang="uk-UA" dirty="0">
              <a:latin typeface="Rex Bold " pitchFamily="50" charset="0"/>
            </a:endParaRPr>
          </a:p>
          <a:p>
            <a:pPr algn="just"/>
            <a:r>
              <a:rPr lang="uk-UA" dirty="0">
                <a:latin typeface="Rex Bold " pitchFamily="50" charset="0"/>
              </a:rPr>
              <a:t>Так звучить відомий у народі гімн січових стрільців. То були справді важкі для України часи – Перша світова війна. З одного боку Росія, з іншого Австро-Угорщина, та січові стрільці боролись за свою – Українську державу.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7" y="1461453"/>
            <a:ext cx="3846088" cy="466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34" y="435928"/>
            <a:ext cx="1871663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37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x Bold " pitchFamily="50" charset="0"/>
              </a:rPr>
              <a:t>Створення  Легіону Українських Січових Стрільців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x Bold " pitchFamily="50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97181" y="1691640"/>
            <a:ext cx="3360419" cy="486917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2200" dirty="0">
                <a:latin typeface="Rex Bold " pitchFamily="50" charset="0"/>
              </a:rPr>
              <a:t>Датою створення Легіону Українських Січових Стрільців є </a:t>
            </a:r>
            <a:r>
              <a:rPr lang="uk-UA" sz="2200" b="1" dirty="0">
                <a:latin typeface="Rex Bold " pitchFamily="50" charset="0"/>
              </a:rPr>
              <a:t>6 серпня 1914 р</a:t>
            </a:r>
            <a:r>
              <a:rPr lang="uk-UA" sz="2200" dirty="0">
                <a:latin typeface="Rex Bold " pitchFamily="50" charset="0"/>
              </a:rPr>
              <a:t>., коли був проголошений маніфест із закликом гуртуватися під знаменами Українських Січових Стрільців. Створений за австрійською моделлю добровільний військовий підрозділ уже в вересні 1914 р. налічував 2500 осіб</a:t>
            </a:r>
            <a:endParaRPr lang="ru-RU" sz="2200" dirty="0">
              <a:latin typeface="Rex Bold " pitchFamily="50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737860" y="5433272"/>
            <a:ext cx="2922077" cy="6320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600" i="1" dirty="0">
                <a:latin typeface="Rex Bold " pitchFamily="50" charset="0"/>
                <a:cs typeface="Times New Roman" pitchFamily="18" charset="0"/>
              </a:rPr>
              <a:t>Штурмова бригада УСС</a:t>
            </a:r>
            <a:endParaRPr lang="ru-RU" sz="1600" i="1" dirty="0">
              <a:latin typeface="Rex Bold " pitchFamily="50" charset="0"/>
              <a:cs typeface="Times New Roman" pitchFamily="18" charset="0"/>
            </a:endParaRPr>
          </a:p>
        </p:txBody>
      </p:sp>
      <p:pic>
        <p:nvPicPr>
          <p:cNvPr id="19458" name="Picture 2" descr="https://upload.wikimedia.org/wikipedia/uk/thumb/c/ca/%D0%A8%D1%82%D1%83%D1%80%D0%BC%D0%BE%D0%B2%D0%B0_%D0%B1%D1%80%D0%B8%D0%B3%D0%B0%D0%B4%D0%B0_%D0%A3%D0%A1%D0%A1.jpg/400px-%D0%A8%D1%82%D1%83%D1%80%D0%BC%D0%BE%D0%B2%D0%B0_%D0%B1%D1%80%D0%B8%D0%B3%D0%B0%D0%B4%D0%B0_%D0%A3%D0%A1%D0%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960561"/>
            <a:ext cx="5011593" cy="3270066"/>
          </a:xfrm>
          <a:prstGeom prst="rect">
            <a:avLst/>
          </a:prstGeom>
          <a:noFill/>
        </p:spPr>
      </p:pic>
      <p:pic>
        <p:nvPicPr>
          <p:cNvPr id="6" name="Picture 4" descr="USS kokard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010" y="4892040"/>
            <a:ext cx="1874520" cy="1874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487" y="3348990"/>
            <a:ext cx="4174404" cy="30175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latin typeface="Rex Bold " pitchFamily="50" charset="0"/>
                <a:cs typeface="Times New Roman" pitchFamily="18" charset="0"/>
              </a:rPr>
              <a:t>Так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служити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 в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легіоні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 УСС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зголосилися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близько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 30 тис.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осіб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,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однак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австрійська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влада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,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побоюючись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створення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українського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війська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, дозволила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взяти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 до рук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зброю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лише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 2,5 тис.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добровольців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. Ядро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легіону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склали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активісти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товариств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 «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Сокіл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», «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Січ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»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і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 «Пласт», а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також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гімназисти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й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dirty="0" err="1">
                <a:latin typeface="Rex Bold " pitchFamily="50" charset="0"/>
                <a:cs typeface="Times New Roman" pitchFamily="18" charset="0"/>
              </a:rPr>
              <a:t>студенти</a:t>
            </a:r>
            <a:r>
              <a:rPr lang="ru-RU" dirty="0">
                <a:latin typeface="Rex Bold " pitchFamily="50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Результат пошуку зображень за запитом &quot;бої за гору маків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1" y="364951"/>
            <a:ext cx="3972510" cy="2826328"/>
          </a:xfrm>
          <a:prstGeom prst="rect">
            <a:avLst/>
          </a:prstGeom>
          <a:noFill/>
        </p:spPr>
      </p:pic>
      <p:pic>
        <p:nvPicPr>
          <p:cNvPr id="6" name="Picture 5" descr="0_cce00_e7089d35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265" y="2370931"/>
            <a:ext cx="3258210" cy="443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406749" y="339606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Rex Bold " pitchFamily="50" charset="0"/>
                <a:cs typeface="Times New Roman" pitchFamily="18" charset="0"/>
              </a:rPr>
              <a:t>У роки </a:t>
            </a:r>
            <a:r>
              <a:rPr lang="ru-RU" sz="2100" dirty="0" err="1">
                <a:latin typeface="Rex Bold " pitchFamily="50" charset="0"/>
                <a:cs typeface="Times New Roman" pitchFamily="18" charset="0"/>
              </a:rPr>
              <a:t>Першої</a:t>
            </a:r>
            <a:r>
              <a:rPr lang="ru-RU" sz="2100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Rex Bold " pitchFamily="50" charset="0"/>
                <a:cs typeface="Times New Roman" pitchFamily="18" charset="0"/>
              </a:rPr>
              <a:t>світової</a:t>
            </a:r>
            <a:r>
              <a:rPr lang="ru-RU" sz="2100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Rex Bold " pitchFamily="50" charset="0"/>
                <a:cs typeface="Times New Roman" pitchFamily="18" charset="0"/>
              </a:rPr>
              <a:t>війни</a:t>
            </a:r>
            <a:r>
              <a:rPr lang="ru-RU" sz="2100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Rex Bold " pitchFamily="50" charset="0"/>
                <a:cs typeface="Times New Roman" pitchFamily="18" charset="0"/>
              </a:rPr>
              <a:t>це</a:t>
            </a:r>
            <a:r>
              <a:rPr lang="ru-RU" sz="2100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Rex Bold " pitchFamily="50" charset="0"/>
                <a:cs typeface="Times New Roman" pitchFamily="18" charset="0"/>
              </a:rPr>
              <a:t>була</a:t>
            </a:r>
            <a:r>
              <a:rPr lang="ru-RU" sz="2100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Rex Bold " pitchFamily="50" charset="0"/>
                <a:cs typeface="Times New Roman" pitchFamily="18" charset="0"/>
              </a:rPr>
              <a:t>єдина</a:t>
            </a:r>
            <a:r>
              <a:rPr lang="ru-RU" sz="2100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Rex Bold " pitchFamily="50" charset="0"/>
                <a:cs typeface="Times New Roman" pitchFamily="18" charset="0"/>
              </a:rPr>
              <a:t>добровольча</a:t>
            </a:r>
            <a:r>
              <a:rPr lang="ru-RU" sz="2100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Rex Bold " pitchFamily="50" charset="0"/>
                <a:cs typeface="Times New Roman" pitchFamily="18" charset="0"/>
              </a:rPr>
              <a:t>військова</a:t>
            </a:r>
            <a:r>
              <a:rPr lang="ru-RU" sz="2100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Rex Bold " pitchFamily="50" charset="0"/>
                <a:cs typeface="Times New Roman" pitchFamily="18" charset="0"/>
              </a:rPr>
              <a:t>формація</a:t>
            </a:r>
            <a:r>
              <a:rPr lang="ru-RU" sz="2100" dirty="0">
                <a:latin typeface="Rex Bold " pitchFamily="50" charset="0"/>
                <a:cs typeface="Times New Roman" pitchFamily="18" charset="0"/>
              </a:rPr>
              <a:t> у </a:t>
            </a:r>
            <a:r>
              <a:rPr lang="ru-RU" sz="2100" dirty="0" err="1">
                <a:latin typeface="Rex Bold " pitchFamily="50" charset="0"/>
                <a:cs typeface="Times New Roman" pitchFamily="18" charset="0"/>
              </a:rPr>
              <a:t>складі</a:t>
            </a:r>
            <a:r>
              <a:rPr lang="ru-RU" sz="2100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Rex Bold " pitchFamily="50" charset="0"/>
                <a:cs typeface="Times New Roman" pitchFamily="18" charset="0"/>
              </a:rPr>
              <a:t>австро-угорської</a:t>
            </a:r>
            <a:r>
              <a:rPr lang="ru-RU" sz="2100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Rex Bold " pitchFamily="50" charset="0"/>
                <a:cs typeface="Times New Roman" pitchFamily="18" charset="0"/>
              </a:rPr>
              <a:t>армії</a:t>
            </a:r>
            <a:r>
              <a:rPr lang="ru-RU" sz="2100" dirty="0">
                <a:latin typeface="Rex Bold " pitchFamily="50" charset="0"/>
                <a:cs typeface="Times New Roman" pitchFamily="18" charset="0"/>
              </a:rPr>
              <a:t>. </a:t>
            </a:r>
            <a:r>
              <a:rPr lang="ru-RU" sz="2100" dirty="0" err="1">
                <a:latin typeface="Rex Bold " pitchFamily="50" charset="0"/>
                <a:cs typeface="Times New Roman" pitchFamily="18" charset="0"/>
              </a:rPr>
              <a:t>Галичани</a:t>
            </a:r>
            <a:r>
              <a:rPr lang="ru-RU" sz="2100" dirty="0">
                <a:latin typeface="Rex Bold " pitchFamily="50" charset="0"/>
                <a:cs typeface="Times New Roman" pitchFamily="18" charset="0"/>
              </a:rPr>
              <a:t> радо </a:t>
            </a:r>
            <a:r>
              <a:rPr lang="ru-RU" sz="2100" dirty="0" err="1">
                <a:latin typeface="Rex Bold " pitchFamily="50" charset="0"/>
                <a:cs typeface="Times New Roman" pitchFamily="18" charset="0"/>
              </a:rPr>
              <a:t>зустріли</a:t>
            </a:r>
            <a:r>
              <a:rPr lang="ru-RU" sz="2100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Rex Bold " pitchFamily="50" charset="0"/>
                <a:cs typeface="Times New Roman" pitchFamily="18" charset="0"/>
              </a:rPr>
              <a:t>ініціативу</a:t>
            </a:r>
            <a:r>
              <a:rPr lang="ru-RU" sz="2100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Rex Bold " pitchFamily="50" charset="0"/>
                <a:cs typeface="Times New Roman" pitchFamily="18" charset="0"/>
              </a:rPr>
              <a:t>створення</a:t>
            </a:r>
            <a:r>
              <a:rPr lang="ru-RU" sz="2100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Rex Bold " pitchFamily="50" charset="0"/>
                <a:cs typeface="Times New Roman" pitchFamily="18" charset="0"/>
              </a:rPr>
              <a:t>українського</a:t>
            </a:r>
            <a:r>
              <a:rPr lang="ru-RU" sz="2100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Rex Bold " pitchFamily="50" charset="0"/>
                <a:cs typeface="Times New Roman" pitchFamily="18" charset="0"/>
              </a:rPr>
              <a:t>військового</a:t>
            </a:r>
            <a:r>
              <a:rPr lang="ru-RU" sz="2100" dirty="0">
                <a:latin typeface="Rex Bold " pitchFamily="50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Rex Bold " pitchFamily="50" charset="0"/>
                <a:cs typeface="Times New Roman" pitchFamily="18" charset="0"/>
              </a:rPr>
              <a:t>формування</a:t>
            </a:r>
            <a:r>
              <a:rPr lang="ru-RU" sz="2100" dirty="0">
                <a:latin typeface="Rex Bold " pitchFamily="50" charset="0"/>
                <a:cs typeface="Times New Roman" pitchFamily="18" charset="0"/>
              </a:rPr>
              <a:t>. </a:t>
            </a:r>
            <a:endParaRPr lang="ru-RU" sz="2100" dirty="0">
              <a:latin typeface="Rex Bold " pitchFamily="50" charset="0"/>
            </a:endParaRPr>
          </a:p>
        </p:txBody>
      </p:sp>
      <p:pic>
        <p:nvPicPr>
          <p:cNvPr id="8" name="Picture 4" descr="USS kokard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0950" y="2212571"/>
            <a:ext cx="1543050" cy="15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4320" y="636905"/>
            <a:ext cx="4274820" cy="563816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2300" dirty="0">
                <a:latin typeface="Rex Bold " pitchFamily="50" charset="0"/>
              </a:rPr>
              <a:t>Значну роль у формуванні Леґіону Українських Січових Стрільців зіграв Ерцгерцоґ Австрійський Вільгельм фон Габсбурґ — Василь Вишиваний — саме його щира любов до України спонукала ідентифікувати себе як українця, за що вояки полюбили </a:t>
            </a:r>
            <a:r>
              <a:rPr lang="uk-UA" sz="2300" dirty="0" err="1">
                <a:latin typeface="Rex Bold " pitchFamily="50" charset="0"/>
              </a:rPr>
              <a:t>Архікнязя</a:t>
            </a:r>
            <a:r>
              <a:rPr lang="uk-UA" sz="2300" dirty="0">
                <a:latin typeface="Rex Bold " pitchFamily="50" charset="0"/>
              </a:rPr>
              <a:t>, подарували йому українську вишиванку й прозвали Василь Вишиваний. Згодом це ім'я Ерцгерцоґ взяв собі замість австрійського, коли родина </a:t>
            </a:r>
            <a:r>
              <a:rPr lang="uk-UA" sz="2300" dirty="0" err="1">
                <a:latin typeface="Rex Bold " pitchFamily="50" charset="0"/>
              </a:rPr>
              <a:t>зреклась</a:t>
            </a:r>
            <a:r>
              <a:rPr lang="uk-UA" sz="2300" dirty="0">
                <a:latin typeface="Rex Bold " pitchFamily="50" charset="0"/>
              </a:rPr>
              <a:t> його.</a:t>
            </a:r>
          </a:p>
          <a:p>
            <a:pPr algn="just"/>
            <a:r>
              <a:rPr lang="uk-UA" sz="2300" dirty="0">
                <a:latin typeface="Rex Bold " pitchFamily="50" charset="0"/>
              </a:rPr>
              <a:t>Вільгельм фон Габсбурґ закінчив військову академію і став командувачем підрозділу, який переважно складався з Українців. Він вбачав у них "націю майбутнього".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11" y="659765"/>
            <a:ext cx="371524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27" y="489626"/>
            <a:ext cx="1641403" cy="164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721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"/>
            <a:ext cx="9144000" cy="630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1308632" y="89534"/>
            <a:ext cx="6526735" cy="49339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3200" b="1" dirty="0">
                <a:solidFill>
                  <a:srgbClr val="FF0000"/>
                </a:solidFill>
                <a:latin typeface="Rex Bold " pitchFamily="50" charset="0"/>
              </a:rPr>
              <a:t>Україна пам'ятає… </a:t>
            </a:r>
          </a:p>
        </p:txBody>
      </p:sp>
    </p:spTree>
    <p:extLst>
      <p:ext uri="{BB962C8B-B14F-4D97-AF65-F5344CB8AC3E}">
        <p14:creationId xmlns:p14="http://schemas.microsoft.com/office/powerpoint/2010/main" val="18174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" y="3714750"/>
            <a:ext cx="8823960" cy="2971800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>
                <a:latin typeface="Rex Bold " pitchFamily="50" charset="0"/>
              </a:rPr>
              <a:t>Січові стрільці мали свої полки піхоти та артилерії, кінний полк, </a:t>
            </a:r>
            <a:r>
              <a:rPr lang="uk-UA" dirty="0" err="1">
                <a:latin typeface="Rex Bold " pitchFamily="50" charset="0"/>
              </a:rPr>
              <a:t>летунську</a:t>
            </a:r>
            <a:r>
              <a:rPr lang="uk-UA" dirty="0">
                <a:latin typeface="Rex Bold " pitchFamily="50" charset="0"/>
              </a:rPr>
              <a:t> сотню. Військовий вишкіл у них називався муштрою. Та головною все ж була самодисципліна. Одягали стрільці характерні «</a:t>
            </a:r>
            <a:r>
              <a:rPr lang="uk-UA" dirty="0" err="1">
                <a:latin typeface="Rex Bold " pitchFamily="50" charset="0"/>
              </a:rPr>
              <a:t>мазепинки</a:t>
            </a:r>
            <a:r>
              <a:rPr lang="uk-UA" dirty="0">
                <a:latin typeface="Rex Bold " pitchFamily="50" charset="0"/>
              </a:rPr>
              <a:t>» та червоно-чорні стрічки на верхній одяг. Використовували кріси, багнети, гранати. Цікаво, що для навчання військової справи спеціально було видано близько десятка україномовних підручників. Писали їх українці самостійно, часто й від руки.</a:t>
            </a:r>
          </a:p>
          <a:p>
            <a:pPr algn="just"/>
            <a:r>
              <a:rPr lang="uk-UA" dirty="0">
                <a:latin typeface="Rex Bold " pitchFamily="50" charset="0"/>
              </a:rPr>
              <a:t>Січові стрільці були чудово організованим формуванням національно свідомих, думаючих людей, носіїв високих ідей і благородних ідеалів. Ідеологією січових стрільців була єдина і незалежна Україна зі всіма своїми територіями.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76" y="743585"/>
            <a:ext cx="487370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018" y="699453"/>
            <a:ext cx="1633537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086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414" y="342266"/>
            <a:ext cx="4000846" cy="1325563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x Bold " pitchFamily="50" charset="0"/>
              </a:rPr>
              <a:t>Бої  за гору Маківка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x Bold " pitchFamily="50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7414" y="1667829"/>
            <a:ext cx="3821891" cy="452691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uk-UA" dirty="0">
                <a:latin typeface="Rex Bold " pitchFamily="50" charset="0"/>
              </a:rPr>
              <a:t>У славну історію українських січових стрільців вписані запеклі позиційні бої за гору Маківка, що точилися з 29 квітня до 4 травня 1915 р. в Карпатах. </a:t>
            </a:r>
          </a:p>
          <a:p>
            <a:pPr algn="just">
              <a:buNone/>
            </a:pPr>
            <a:r>
              <a:rPr lang="uk-UA" dirty="0">
                <a:latin typeface="Rex Bold " pitchFamily="50" charset="0"/>
              </a:rPr>
              <a:t>Бій за гору Маківка став епізодом збройного протистояння на Східному фронті між підрозділами австро-угорської 55-ї піхотної дивізії генерала фон </a:t>
            </a:r>
            <a:r>
              <a:rPr lang="uk-UA" dirty="0" err="1">
                <a:latin typeface="Rex Bold " pitchFamily="50" charset="0"/>
              </a:rPr>
              <a:t>Фляйшнера</a:t>
            </a:r>
            <a:r>
              <a:rPr lang="uk-UA" dirty="0">
                <a:latin typeface="Rex Bold " pitchFamily="50" charset="0"/>
              </a:rPr>
              <a:t>, до складу якої входили 7 сотень 1-го та 2-го куренів Українських Січових Стрільців (УСС), та російськими військами 78-ї піхотної дивізії генерал </a:t>
            </a:r>
            <a:r>
              <a:rPr lang="uk-UA" dirty="0" err="1">
                <a:latin typeface="Rex Bold " pitchFamily="50" charset="0"/>
              </a:rPr>
              <a:t>Альфтана</a:t>
            </a:r>
            <a:r>
              <a:rPr lang="uk-UA" dirty="0">
                <a:latin typeface="Rex Bold " pitchFamily="50" charset="0"/>
              </a:rPr>
              <a:t>. </a:t>
            </a:r>
          </a:p>
          <a:p>
            <a:pPr algn="just">
              <a:buNone/>
            </a:pPr>
            <a:endParaRPr lang="ru-RU" dirty="0">
              <a:latin typeface="Rex Bold " pitchFamily="50" charset="0"/>
            </a:endParaRPr>
          </a:p>
          <a:p>
            <a:endParaRPr lang="ru-RU" dirty="0"/>
          </a:p>
        </p:txBody>
      </p:sp>
      <p:pic>
        <p:nvPicPr>
          <p:cNvPr id="18434" name="Picture 2" descr="Результат пошуку зображень за запитом &quot;бої за гору маків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242" y="594353"/>
            <a:ext cx="3967884" cy="598331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4353"/>
            <a:ext cx="1634492" cy="16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1731</Words>
  <Application>Microsoft Office PowerPoint</Application>
  <PresentationFormat>Экран (4:3)</PresentationFormat>
  <Paragraphs>115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Rex Bold </vt:lpstr>
      <vt:lpstr>Times New Roman</vt:lpstr>
      <vt:lpstr>Тема Office</vt:lpstr>
      <vt:lpstr>Українські Січові СТРІЛЬЦІ</vt:lpstr>
      <vt:lpstr>Присяга Українських Січових Стрільців </vt:lpstr>
      <vt:lpstr>Презентация PowerPoint</vt:lpstr>
      <vt:lpstr>Створення  Легіону Українських Січових Стрільців</vt:lpstr>
      <vt:lpstr>Презентация PowerPoint</vt:lpstr>
      <vt:lpstr>Презентация PowerPoint</vt:lpstr>
      <vt:lpstr>Презентация PowerPoint</vt:lpstr>
      <vt:lpstr>Презентация PowerPoint</vt:lpstr>
      <vt:lpstr>Бої  за гору Маківка</vt:lpstr>
      <vt:lpstr>Презентация PowerPoint</vt:lpstr>
      <vt:lpstr>Презентация PowerPoint</vt:lpstr>
      <vt:lpstr>Презентация PowerPoint</vt:lpstr>
      <vt:lpstr>Презентация PowerPoint</vt:lpstr>
      <vt:lpstr>УВІКОВІЧНЕННЯ ПАМʼЯТІ</vt:lpstr>
      <vt:lpstr>Презентация PowerPoint</vt:lpstr>
      <vt:lpstr>Презентация PowerPoint</vt:lpstr>
      <vt:lpstr>Презентация PowerPoint</vt:lpstr>
      <vt:lpstr>ПРОСВІТНИЦЬКА ДІЯЛЬНІСТЬ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Світлана</cp:lastModifiedBy>
  <cp:revision>69</cp:revision>
  <dcterms:created xsi:type="dcterms:W3CDTF">2014-11-21T11:00:06Z</dcterms:created>
  <dcterms:modified xsi:type="dcterms:W3CDTF">2021-01-23T22:58:18Z</dcterms:modified>
</cp:coreProperties>
</file>