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7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dirty="0" smtClean="0"/>
              <a:t>Люди з особливими потребами та сучасне суспільство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9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Соціальна інклюзія як новий погляд на соціальну роботу: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b="1" dirty="0" smtClean="0"/>
              <a:t>Соціальна інклюзія </a:t>
            </a:r>
            <a:r>
              <a:rPr lang="uk-UA" dirty="0" smtClean="0"/>
              <a:t>– це процес збільшення ступеня участі всіх громадян у соціумі. Насамперед тих, що мають труднощі у фізичному чи розумовому розвитку. </a:t>
            </a:r>
          </a:p>
          <a:p>
            <a:pPr algn="just"/>
            <a:r>
              <a:rPr lang="uk-UA" dirty="0" smtClean="0"/>
              <a:t>Процес соціальної інклюзії передбачає розробку і застосування таких конкретних рішень, які зможуть дозволити кожній людині рівноправно брати участь.</a:t>
            </a:r>
          </a:p>
          <a:p>
            <a:pPr algn="just"/>
            <a:r>
              <a:rPr lang="uk-UA" dirty="0" smtClean="0"/>
              <a:t> </a:t>
            </a:r>
            <a:r>
              <a:rPr lang="uk-UA" dirty="0" err="1" smtClean="0"/>
              <a:t>Екопсихологічні</a:t>
            </a:r>
            <a:r>
              <a:rPr lang="uk-UA" dirty="0" smtClean="0"/>
              <a:t> основи соціальної роботи із людьми з інвалідністю в академічному і суспільному житті.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771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Наріжними каміннями концепції</a:t>
            </a:r>
            <a:br>
              <a:rPr lang="uk-UA" dirty="0" smtClean="0"/>
            </a:br>
            <a:r>
              <a:rPr lang="uk-UA" dirty="0" smtClean="0"/>
              <a:t>соціальної інклюзії є: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i="1" dirty="0" smtClean="0"/>
              <a:t>Цінування, визнання і повага до окремих осіб і відповідної соціальної групи;</a:t>
            </a:r>
          </a:p>
          <a:p>
            <a:pPr algn="just"/>
            <a:r>
              <a:rPr lang="uk-UA" i="1" dirty="0" smtClean="0"/>
              <a:t>Розвиток людини </a:t>
            </a:r>
            <a:r>
              <a:rPr lang="uk-UA" dirty="0" smtClean="0"/>
              <a:t>– надання можливостей для навчання та розвитку, творчого інтелектуального зростання особистості, вибору дітьми і дорослими жити значущим для них життям, яке заслуговує на підтримку;</a:t>
            </a:r>
          </a:p>
          <a:p>
            <a:pPr algn="just"/>
            <a:r>
              <a:rPr lang="uk-UA" i="1" dirty="0" smtClean="0"/>
              <a:t>Причетність та участь </a:t>
            </a:r>
            <a:r>
              <a:rPr lang="uk-UA" dirty="0" smtClean="0"/>
              <a:t>– наявність підтримки у прийнятті рішень, що стосуються кожного особисто в питаннях сім’ї та життя у суспільстві;</a:t>
            </a:r>
          </a:p>
          <a:p>
            <a:pPr algn="just"/>
            <a:r>
              <a:rPr lang="uk-UA" i="1" dirty="0" smtClean="0"/>
              <a:t>Територіальна близькість </a:t>
            </a:r>
            <a:r>
              <a:rPr lang="uk-UA" dirty="0" smtClean="0"/>
              <a:t>– спільне користування фізичним і соціальним простором, як наприклад, громадськими місцями – бібліотеками, театрами, парками тощо;</a:t>
            </a:r>
          </a:p>
          <a:p>
            <a:pPr algn="just"/>
            <a:r>
              <a:rPr lang="uk-UA" i="1" dirty="0" smtClean="0"/>
              <a:t>Матеріальний добробут </a:t>
            </a:r>
            <a:r>
              <a:rPr lang="uk-UA" dirty="0" smtClean="0"/>
              <a:t>– наявність матеріальних ресурсів і, зокрема, фінансової підтримки соціальних програм.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642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Висновок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Соціальна робота рухається від медичної до соціальної моделі роботи з інвалідами, а потім до соціальної інклюзії;</a:t>
            </a:r>
          </a:p>
          <a:p>
            <a:pPr algn="just"/>
            <a:r>
              <a:rPr lang="uk-UA" dirty="0" smtClean="0"/>
              <a:t>Основою для трансформації тут є відновлення поваги до особистості у суспільстві, а також створення умов для реорганізації життєвого простору на </a:t>
            </a:r>
            <a:r>
              <a:rPr lang="uk-UA" dirty="0" err="1" smtClean="0"/>
              <a:t>безбар’єрний</a:t>
            </a:r>
            <a:r>
              <a:rPr lang="uk-UA" dirty="0" smtClean="0"/>
              <a:t> лад;</a:t>
            </a:r>
          </a:p>
          <a:p>
            <a:pPr algn="just"/>
            <a:r>
              <a:rPr lang="uk-UA" dirty="0" smtClean="0"/>
              <a:t>Основною для нового підходу у соціальній роботі є включення осіб з інвалідністю до покращення навколишнього соціального простору. </a:t>
            </a:r>
          </a:p>
          <a:p>
            <a:pPr algn="just"/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022" y="3280718"/>
            <a:ext cx="9601200" cy="14859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Дякую за увагу!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536355"/>
            <a:ext cx="10013092" cy="421365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uk-UA" dirty="0" smtClean="0"/>
              <a:t>Моделі соціальної роботи з людьми з інвалідністю;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uk-UA" dirty="0" smtClean="0"/>
              <a:t>Медична модель інвалідності;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uk-UA" dirty="0" smtClean="0"/>
              <a:t>Соціальна модель інвалідності;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uk-UA" dirty="0" smtClean="0"/>
              <a:t>Концепція соціальної інклюзії.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053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 домінуючій моделі розуміння інвалідності зазвичай будується державна політика.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1113"/>
            <a:ext cx="5215581" cy="4263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Існують наступні моделі інвалідності: </a:t>
            </a:r>
          </a:p>
          <a:p>
            <a:r>
              <a:rPr lang="uk-UA" dirty="0" smtClean="0"/>
              <a:t>моральна або релігійна модель інвалідності;</a:t>
            </a:r>
          </a:p>
          <a:p>
            <a:r>
              <a:rPr lang="uk-UA" dirty="0" smtClean="0"/>
              <a:t>благодійна модель, або модель «трагедії»;</a:t>
            </a:r>
          </a:p>
          <a:p>
            <a:r>
              <a:rPr lang="uk-UA" dirty="0" smtClean="0"/>
              <a:t>медична модель інвалідності; </a:t>
            </a:r>
          </a:p>
          <a:p>
            <a:r>
              <a:rPr lang="uk-UA" dirty="0" smtClean="0"/>
              <a:t>реабілітаційна модель розуміння інвалідності;</a:t>
            </a:r>
          </a:p>
          <a:p>
            <a:r>
              <a:rPr lang="uk-UA" dirty="0" smtClean="0"/>
              <a:t> економічна модель інвалідності;</a:t>
            </a:r>
          </a:p>
          <a:p>
            <a:r>
              <a:rPr lang="uk-UA" dirty="0" smtClean="0"/>
              <a:t> модель посилення можливостей; </a:t>
            </a:r>
          </a:p>
          <a:p>
            <a:r>
              <a:rPr lang="uk-UA" dirty="0" smtClean="0"/>
              <a:t>соціальна модель інвалідності;</a:t>
            </a:r>
          </a:p>
          <a:p>
            <a:r>
              <a:rPr lang="uk-UA" dirty="0" smtClean="0"/>
              <a:t>модель інвалідності з позицій культурного плюралізму.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181" y="1825453"/>
            <a:ext cx="5271119" cy="29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9195"/>
            <a:ext cx="9601200" cy="64872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Медична модель інвалідності: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557" y="1626973"/>
            <a:ext cx="5062151" cy="3581400"/>
          </a:xfrm>
        </p:spPr>
        <p:txBody>
          <a:bodyPr/>
          <a:lstStyle/>
          <a:p>
            <a:pPr algn="just"/>
            <a:r>
              <a:rPr lang="uk-UA" dirty="0" smtClean="0"/>
              <a:t>Недуга – стан здоров’я або діагноз (наприклад, спинномозкова травма);</a:t>
            </a:r>
          </a:p>
          <a:p>
            <a:pPr algn="just"/>
            <a:r>
              <a:rPr lang="uk-UA" dirty="0" smtClean="0"/>
              <a:t> Обмежені можливості – фізичні або функціональні обмеження (наприклад, нездатність ходити);</a:t>
            </a:r>
          </a:p>
          <a:p>
            <a:pPr algn="just"/>
            <a:r>
              <a:rPr lang="uk-UA" dirty="0" smtClean="0"/>
              <a:t>Недієздатність (наприклад, нездатність працювати).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153" y="1907960"/>
            <a:ext cx="5143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/>
              <a:t>Основні характеристики медичної моделі зафіксовані у наступних термінах (ВООЗ):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021875"/>
            <a:ext cx="5292811" cy="35814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i="1" dirty="0" smtClean="0"/>
              <a:t>Порушення</a:t>
            </a:r>
            <a:r>
              <a:rPr lang="uk-UA" i="1" dirty="0" smtClean="0"/>
              <a:t>: будь-яка втрата або «ненормальність» психологічної або анатомічної структури або функції.</a:t>
            </a:r>
          </a:p>
          <a:p>
            <a:pPr algn="just"/>
            <a:r>
              <a:rPr lang="uk-UA" b="1" i="1" dirty="0" smtClean="0"/>
              <a:t>Інвалідність</a:t>
            </a:r>
            <a:r>
              <a:rPr lang="uk-UA" i="1" dirty="0" smtClean="0"/>
              <a:t>: будь-яке обмеження або відсутність здатності (спричинене порушенням) виконувати певну діяльність у спосіб, який вважається суспільством «нормальним».</a:t>
            </a:r>
          </a:p>
          <a:p>
            <a:pPr algn="just"/>
            <a:r>
              <a:rPr lang="uk-UA" b="1" i="1" dirty="0" smtClean="0"/>
              <a:t>Недолік</a:t>
            </a:r>
            <a:r>
              <a:rPr lang="uk-UA" i="1" dirty="0" smtClean="0"/>
              <a:t>: будь-яка вада людини, спричинена порушенням або інвалідністю, яка обмежує або заважає виконанню функцій, які є «нормальними».</a:t>
            </a:r>
            <a:endParaRPr lang="uk-UA" dirty="0"/>
          </a:p>
        </p:txBody>
      </p:sp>
      <p:pic>
        <p:nvPicPr>
          <p:cNvPr id="1026" name="Picture 2" descr="Всесвітня організація охорони здоров'я — ВУ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84" y="1878741"/>
            <a:ext cx="3129590" cy="32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991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Аналіз медичної моделі соціальної роботи з інвалідами: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65078" y="1692875"/>
            <a:ext cx="9307722" cy="3581401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Медична модель створена медиками і розглядає життя «інвалідів» як тотальну проблему та результат функціональних порушень.</a:t>
            </a:r>
          </a:p>
          <a:p>
            <a:pPr algn="just"/>
            <a:r>
              <a:rPr lang="uk-UA" dirty="0" smtClean="0"/>
              <a:t>Аналізуючи зв’язок людини із хворобою та із взаємостосунками з іншими людьми прибічники медичної моделі розглядають, перш за все, обмежені можливості.</a:t>
            </a:r>
          </a:p>
          <a:p>
            <a:pPr algn="just"/>
            <a:r>
              <a:rPr lang="uk-UA" dirty="0" smtClean="0"/>
              <a:t> Соціальні працівники мають шукати для свої клієнтів можливості, що є у них наявності для самореалізації.</a:t>
            </a:r>
          </a:p>
          <a:p>
            <a:pPr algn="just"/>
            <a:r>
              <a:rPr lang="uk-UA" b="1" dirty="0" smtClean="0"/>
              <a:t>Медична модель говорить</a:t>
            </a:r>
            <a:r>
              <a:rPr lang="uk-UA" dirty="0" smtClean="0"/>
              <a:t>: Якщо людина, у порівнянні з іншими, позбавлена певних функціональних можливостей та знаходиться у скрутному становищі, то для неї ця ситуація є трагічною, а сама вона – жертва обставин.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052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Соціальна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модель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інвалідності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5408141" cy="3581401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Визначає інвалідність як сукупність перешкод у ставленні, поведінці, просторі, що заважають повній участі людей з інвалідністю в житті суспільства. </a:t>
            </a:r>
          </a:p>
          <a:p>
            <a:pPr algn="just"/>
            <a:r>
              <a:rPr lang="uk-UA" dirty="0" smtClean="0"/>
              <a:t>Із соціально-політичної точки зору люди з інвалідністю є меншиною, реалізації прав яких стають на заваді певні бар’єри у суспільстві, створені більшістю.</a:t>
            </a:r>
          </a:p>
          <a:p>
            <a:pPr algn="just"/>
            <a:r>
              <a:rPr lang="uk-UA" dirty="0" smtClean="0"/>
              <a:t>Відповідальність за їх усунення теж лягає на більшість</a:t>
            </a:r>
            <a:endParaRPr lang="uk-UA" dirty="0"/>
          </a:p>
        </p:txBody>
      </p:sp>
      <p:pic>
        <p:nvPicPr>
          <p:cNvPr id="1026" name="Picture 2" descr="Безбарєрна громада | Ставненська сільська ра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93" y="2171700"/>
            <a:ext cx="4448175" cy="23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6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Поняття соціальної моделі інвалідності: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2286000"/>
            <a:ext cx="6116595" cy="2533135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людина з інвалідністю;</a:t>
            </a:r>
          </a:p>
          <a:p>
            <a:pPr algn="just"/>
            <a:r>
              <a:rPr lang="uk-UA" dirty="0" smtClean="0"/>
              <a:t>компенсаторні можливості;</a:t>
            </a:r>
          </a:p>
          <a:p>
            <a:pPr algn="just"/>
            <a:r>
              <a:rPr lang="uk-UA" dirty="0" smtClean="0"/>
              <a:t>необхідність усунення труднощів, що стоять на перешкоді інклюзії за допомогою держави та суспільства;</a:t>
            </a:r>
          </a:p>
          <a:p>
            <a:pPr algn="just"/>
            <a:r>
              <a:rPr lang="uk-UA" dirty="0" smtClean="0"/>
              <a:t>усунення бар’єрів у просторі та соціумі.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Безбар'єрність: що це і навіщо вона потрібна Україні | Explainer -  пояснюємо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18" y="1428750"/>
            <a:ext cx="3686679" cy="47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Анал</a:t>
            </a:r>
            <a:r>
              <a:rPr lang="uk-UA" b="1" dirty="0" smtClean="0">
                <a:solidFill>
                  <a:srgbClr val="7030A0"/>
                </a:solidFill>
              </a:rPr>
              <a:t>із соціальної моделі роботи з людьми з особливими потребами: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2286000"/>
            <a:ext cx="9733005" cy="35814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Соціальну модель інвалідності створено саме людьми з інвалідністю, серед яких є вчені, політики, юристи;</a:t>
            </a:r>
          </a:p>
          <a:p>
            <a:pPr algn="just"/>
            <a:r>
              <a:rPr lang="uk-UA" dirty="0" smtClean="0"/>
              <a:t> У межах цієї моделі проблеми людей з інвалідністю розглядаються як результат ставлення суспільства до їх особливих потреб;</a:t>
            </a:r>
          </a:p>
          <a:p>
            <a:pPr algn="just"/>
            <a:r>
              <a:rPr lang="uk-UA" dirty="0" smtClean="0"/>
              <a:t>Інвалідність потрібно розглядати з урахуванням взаємозв’язку окремої людини з її оточенням обмежені функціональні можливості – це не «властивість людини» і не її провина; людина з інвалідністю;</a:t>
            </a:r>
          </a:p>
          <a:p>
            <a:pPr algn="just"/>
            <a:r>
              <a:rPr lang="uk-UA" dirty="0" smtClean="0"/>
              <a:t>може ретельно працювати над тим, щоб послабити наслідки своєї недуги; </a:t>
            </a:r>
          </a:p>
          <a:p>
            <a:pPr algn="just"/>
            <a:r>
              <a:rPr lang="uk-UA" dirty="0" smtClean="0"/>
              <a:t>Відчуття обмеженості власних можливостей є наслідком не недуги, а ставленням інших людей та бар’єрами – як фізичними, так і соціальними.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3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243</TotalTime>
  <Words>751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Люди з особливими потребами та сучасне суспільство</vt:lpstr>
      <vt:lpstr>План:</vt:lpstr>
      <vt:lpstr>На домінуючій моделі розуміння інвалідності зазвичай будується державна політика.</vt:lpstr>
      <vt:lpstr>Медична модель інвалідності:</vt:lpstr>
      <vt:lpstr>Основні характеристики медичної моделі зафіксовані у наступних термінах (ВООЗ):</vt:lpstr>
      <vt:lpstr>Аналіз медичної моделі соціальної роботи з інвалідами:</vt:lpstr>
      <vt:lpstr>Соціальна модель інвалідності:</vt:lpstr>
      <vt:lpstr>Поняття соціальної моделі інвалідності: </vt:lpstr>
      <vt:lpstr>Аналіз соціальної моделі роботи з людьми з особливими потребами:</vt:lpstr>
      <vt:lpstr>Соціальна інклюзія як новий погляд на соціальну роботу:</vt:lpstr>
      <vt:lpstr>Наріжними каміннями концепції соціальної інклюзії є:</vt:lpstr>
      <vt:lpstr>Висновок:</vt:lpstr>
      <vt:lpstr>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ЕРИСТИКА та критичне мислення</dc:title>
  <dc:creator>Учетная запись Майкрософт</dc:creator>
  <cp:lastModifiedBy>Учетная запись Майкрософт</cp:lastModifiedBy>
  <cp:revision>27</cp:revision>
  <dcterms:created xsi:type="dcterms:W3CDTF">2024-06-02T13:34:44Z</dcterms:created>
  <dcterms:modified xsi:type="dcterms:W3CDTF">2024-06-24T11:25:30Z</dcterms:modified>
</cp:coreProperties>
</file>