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10EF995-BFB5-4A03-A9A2-933E9CC6B96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uk-UA" dirty="0" err="1"/>
              <a:t>іетичне</a:t>
            </a:r>
            <a:r>
              <a:rPr lang="uk-UA" dirty="0"/>
              <a:t> харчування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1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543800" cy="914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4248472" cy="4797152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Воно</a:t>
            </a:r>
            <a:r>
              <a:rPr lang="ru-RU" dirty="0">
                <a:effectLst/>
              </a:rPr>
              <a:t> є </a:t>
            </a:r>
            <a:r>
              <a:rPr lang="ru-RU" dirty="0" err="1">
                <a:effectLst/>
              </a:rPr>
              <a:t>обов'язковою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частиною</a:t>
            </a:r>
            <a:r>
              <a:rPr lang="ru-RU" dirty="0">
                <a:effectLst/>
              </a:rPr>
              <a:t> комплексного </a:t>
            </a:r>
            <a:r>
              <a:rPr lang="ru-RU" dirty="0" err="1">
                <a:effectLst/>
              </a:rPr>
              <a:t>лікування</a:t>
            </a:r>
            <a:r>
              <a:rPr lang="ru-RU" dirty="0">
                <a:effectLst/>
              </a:rPr>
              <a:t>. В одних </a:t>
            </a:r>
            <a:r>
              <a:rPr lang="ru-RU" dirty="0" err="1">
                <a:effectLst/>
              </a:rPr>
              <a:t>випадках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основний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засіб</a:t>
            </a:r>
            <a:r>
              <a:rPr lang="ru-RU" dirty="0">
                <a:effectLst/>
              </a:rPr>
              <a:t>, в </a:t>
            </a:r>
            <a:r>
              <a:rPr lang="ru-RU" dirty="0" err="1">
                <a:effectLst/>
              </a:rPr>
              <a:t>інших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необхідний</a:t>
            </a:r>
            <a:r>
              <a:rPr lang="ru-RU" dirty="0">
                <a:effectLst/>
              </a:rPr>
              <a:t>, на </a:t>
            </a:r>
            <a:r>
              <a:rPr lang="ru-RU" dirty="0" err="1">
                <a:effectLst/>
              </a:rPr>
              <a:t>фоні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застосовують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лікувальні</a:t>
            </a:r>
            <a:r>
              <a:rPr lang="ru-RU" dirty="0">
                <a:effectLst/>
              </a:rPr>
              <a:t> заходи.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647256" cy="3456384"/>
          </a:xfrm>
        </p:spPr>
      </p:pic>
    </p:spTree>
    <p:extLst>
      <p:ext uri="{BB962C8B-B14F-4D97-AF65-F5344CB8AC3E}">
        <p14:creationId xmlns:p14="http://schemas.microsoft.com/office/powerpoint/2010/main" val="125371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3"/>
            <a:ext cx="7978080" cy="331236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В основу </a:t>
            </a:r>
            <a:r>
              <a:rPr lang="ru-RU" dirty="0" err="1">
                <a:effectLst/>
              </a:rPr>
              <a:t>дієтичного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покладена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теорія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збалансованого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ґрунтується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принципі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максимальної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збалансованості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основних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добовому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раціоні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урахуванням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механізмів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перебігу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хвороби</a:t>
            </a:r>
            <a:r>
              <a:rPr lang="ru-RU" dirty="0">
                <a:effectLst/>
              </a:rPr>
              <a:t> та стану </a:t>
            </a:r>
            <a:r>
              <a:rPr lang="ru-RU" dirty="0" err="1">
                <a:effectLst/>
              </a:rPr>
              <a:t>ферментативних</a:t>
            </a:r>
            <a:r>
              <a:rPr lang="ru-RU" dirty="0">
                <a:effectLst/>
              </a:rPr>
              <a:t> систем хворого. </a:t>
            </a:r>
            <a:r>
              <a:rPr lang="ru-RU" dirty="0" err="1">
                <a:effectLst/>
              </a:rPr>
              <a:t>Лікувальна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забезпечується</a:t>
            </a:r>
            <a:r>
              <a:rPr lang="ru-RU" dirty="0">
                <a:effectLst/>
              </a:rPr>
              <a:t>: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1) </a:t>
            </a:r>
            <a:r>
              <a:rPr lang="ru-RU" dirty="0" err="1">
                <a:effectLst/>
              </a:rPr>
              <a:t>спеціальним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підбором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;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2) </a:t>
            </a:r>
            <a:r>
              <a:rPr lang="ru-RU" dirty="0" err="1">
                <a:effectLst/>
              </a:rPr>
              <a:t>визначеними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співвідношеннями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основними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речовинами</a:t>
            </a:r>
            <a:r>
              <a:rPr lang="ru-RU" dirty="0">
                <a:effectLst/>
              </a:rPr>
              <a:t>;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3) </a:t>
            </a:r>
            <a:r>
              <a:rPr lang="ru-RU" dirty="0" err="1">
                <a:effectLst/>
              </a:rPr>
              <a:t>відповідною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технологією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приготування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страв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Наприклад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виключенням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дієти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окремих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знизити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вміст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холестеролу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натрію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цукру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відварюванням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м'яса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риби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вміст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пуринів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екстрактивних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8999"/>
            <a:ext cx="7704856" cy="3286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91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176464" cy="400506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Про </a:t>
            </a:r>
            <a:r>
              <a:rPr lang="ru-RU" dirty="0" err="1">
                <a:effectLst/>
              </a:rPr>
              <a:t>лікувальні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властивості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багатьох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відомо</a:t>
            </a:r>
            <a:r>
              <a:rPr lang="ru-RU" dirty="0">
                <a:effectLst/>
              </a:rPr>
              <a:t> давно, але до </a:t>
            </a:r>
            <a:r>
              <a:rPr lang="ru-RU" dirty="0" err="1">
                <a:effectLst/>
              </a:rPr>
              <a:t>кінця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XIX </a:t>
            </a:r>
            <a:r>
              <a:rPr lang="ru-RU" dirty="0">
                <a:effectLst/>
              </a:rPr>
              <a:t>ст. </a:t>
            </a:r>
            <a:r>
              <a:rPr lang="ru-RU" dirty="0" err="1">
                <a:effectLst/>
              </a:rPr>
              <a:t>лікувальне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застосовували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емпірично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відкриттям</a:t>
            </a:r>
            <a:r>
              <a:rPr lang="ru-RU" dirty="0">
                <a:effectLst/>
              </a:rPr>
              <a:t> акад. </a:t>
            </a:r>
            <a:r>
              <a:rPr lang="ru-RU" dirty="0" err="1">
                <a:effectLst/>
              </a:rPr>
              <a:t>І.П.Павловим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законів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травлення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одержало </a:t>
            </a:r>
            <a:r>
              <a:rPr lang="ru-RU" dirty="0" err="1">
                <a:effectLst/>
              </a:rPr>
              <a:t>наукове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обґрунтування</a:t>
            </a:r>
            <a:r>
              <a:rPr lang="ru-RU" dirty="0">
                <a:effectLst/>
              </a:rPr>
              <a:t>. У 20—50-х роках </a:t>
            </a:r>
            <a:r>
              <a:rPr lang="en-US" dirty="0">
                <a:effectLst/>
              </a:rPr>
              <a:t>XX </a:t>
            </a:r>
            <a:r>
              <a:rPr lang="ru-RU" dirty="0">
                <a:effectLst/>
              </a:rPr>
              <a:t>ст. проф. М.І. Певзнером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розроблена</a:t>
            </a:r>
            <a:r>
              <a:rPr lang="ru-RU" dirty="0">
                <a:effectLst/>
              </a:rPr>
              <a:t> так звана </a:t>
            </a:r>
            <a:r>
              <a:rPr lang="ru-RU" dirty="0" err="1">
                <a:effectLst/>
              </a:rPr>
              <a:t>групова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дієтна</a:t>
            </a:r>
            <a:r>
              <a:rPr lang="ru-RU" dirty="0">
                <a:effectLst/>
              </a:rPr>
              <a:t> система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згідно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якою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споріднених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захворювань</a:t>
            </a:r>
            <a:r>
              <a:rPr lang="ru-RU" dirty="0">
                <a:effectLst/>
              </a:rPr>
              <a:t> одержала свою </a:t>
            </a:r>
            <a:r>
              <a:rPr lang="ru-RU" dirty="0" err="1">
                <a:effectLst/>
              </a:rPr>
              <a:t>дієту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Нині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існує</a:t>
            </a:r>
            <a:r>
              <a:rPr lang="ru-RU" dirty="0">
                <a:effectLst/>
              </a:rPr>
              <a:t> 16 </a:t>
            </a:r>
            <a:r>
              <a:rPr lang="ru-RU" dirty="0" err="1">
                <a:effectLst/>
              </a:rPr>
              <a:t>основних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</a:t>
            </a:r>
            <a:r>
              <a:rPr lang="ru-RU" dirty="0">
                <a:effectLst/>
              </a:rPr>
              <a:t>: № 0 — </a:t>
            </a:r>
            <a:r>
              <a:rPr lang="ru-RU" dirty="0" err="1">
                <a:effectLst/>
              </a:rPr>
              <a:t>рідка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дієта</a:t>
            </a:r>
            <a:r>
              <a:rPr lang="ru-RU" dirty="0">
                <a:effectLst/>
              </a:rPr>
              <a:t>, № 1— 14 — </a:t>
            </a:r>
            <a:r>
              <a:rPr lang="ru-RU" dirty="0" err="1">
                <a:effectLst/>
              </a:rPr>
              <a:t>дієти</a:t>
            </a:r>
            <a:r>
              <a:rPr lang="ru-RU" dirty="0">
                <a:effectLst/>
              </a:rPr>
              <a:t> при 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захворюваннях</a:t>
            </a:r>
            <a:r>
              <a:rPr lang="ru-RU" dirty="0">
                <a:effectLst/>
              </a:rPr>
              <a:t>, № 15 — </a:t>
            </a:r>
            <a:r>
              <a:rPr lang="ru-RU" dirty="0" err="1">
                <a:effectLst/>
              </a:rPr>
              <a:t>загальний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стіл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раціонального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умовах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лікувально-профілактичних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закладів</a:t>
            </a:r>
            <a:r>
              <a:rPr lang="ru-RU" dirty="0">
                <a:effectLst/>
              </a:rPr>
              <a:t>. У рамках </a:t>
            </a:r>
            <a:r>
              <a:rPr lang="ru-RU" dirty="0" err="1">
                <a:effectLst/>
              </a:rPr>
              <a:t>однієї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існують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піддієти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наприклад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дієта</a:t>
            </a:r>
            <a:r>
              <a:rPr lang="ru-RU" dirty="0">
                <a:effectLst/>
              </a:rPr>
              <a:t> № 1а, № 16), тому </a:t>
            </a:r>
            <a:r>
              <a:rPr lang="ru-RU" dirty="0" err="1">
                <a:effectLst/>
              </a:rPr>
              <a:t>загальна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досягає</a:t>
            </a:r>
            <a:r>
              <a:rPr lang="ru-RU" dirty="0">
                <a:effectLst/>
              </a:rPr>
              <a:t> 60.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5391"/>
          <a:stretch/>
        </p:blipFill>
        <p:spPr>
          <a:xfrm>
            <a:off x="5508104" y="4107861"/>
            <a:ext cx="2952328" cy="21890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93441"/>
            <a:ext cx="3971024" cy="2630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2432"/>
            <a:ext cx="38481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"/>
            <a:ext cx="9145016" cy="2780927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Дієтичні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спеціалізовані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замінюють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харчуванні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традиційні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відрізняються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них </a:t>
            </a:r>
            <a:r>
              <a:rPr lang="ru-RU" dirty="0" err="1">
                <a:effectLst/>
              </a:rPr>
              <a:t>хімічним</a:t>
            </a:r>
            <a:r>
              <a:rPr lang="ru-RU" dirty="0">
                <a:effectLst/>
              </a:rPr>
              <a:t> складом та (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фізичними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властивостями</a:t>
            </a:r>
            <a:r>
              <a:rPr lang="ru-RU" dirty="0">
                <a:effectLst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>
                <a:effectLst/>
              </a:rPr>
              <a:t>Дієтичні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поділяють</a:t>
            </a:r>
            <a:r>
              <a:rPr lang="ru-RU" dirty="0">
                <a:effectLst/>
              </a:rPr>
              <a:t> на 7 </a:t>
            </a:r>
            <a:r>
              <a:rPr lang="ru-RU" dirty="0" err="1">
                <a:effectLst/>
              </a:rPr>
              <a:t>груп</a:t>
            </a:r>
            <a:r>
              <a:rPr lang="ru-RU" dirty="0">
                <a:effectLst/>
              </a:rPr>
              <a:t>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76328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0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4617720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1.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забезпечують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механічне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хімічне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оберігання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органів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травлення</a:t>
            </a:r>
            <a:r>
              <a:rPr lang="ru-RU" dirty="0">
                <a:effectLst/>
              </a:rPr>
              <a:t>.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належать </a:t>
            </a:r>
            <a:r>
              <a:rPr lang="ru-RU" dirty="0" err="1">
                <a:effectLst/>
              </a:rPr>
              <a:t>подрібнені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крупи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гомогенізовані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овочеві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фруктові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консерви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консерви</a:t>
            </a:r>
            <a:r>
              <a:rPr lang="ru-RU" dirty="0">
                <a:effectLst/>
              </a:rPr>
              <a:t> без </a:t>
            </a:r>
            <a:r>
              <a:rPr lang="ru-RU" dirty="0" err="1">
                <a:effectLst/>
              </a:rPr>
              <a:t>спецій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прянощів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хлібні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кислотністю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тощо</a:t>
            </a:r>
            <a:r>
              <a:rPr lang="ru-RU" dirty="0">
                <a:effectLst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2.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малим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вмістом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натрію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безсольові</a:t>
            </a:r>
            <a:r>
              <a:rPr lang="ru-RU" dirty="0">
                <a:effectLst/>
              </a:rPr>
              <a:t>).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належать </a:t>
            </a:r>
            <a:r>
              <a:rPr lang="ru-RU" dirty="0" err="1">
                <a:effectLst/>
              </a:rPr>
              <a:t>хліб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сухарі</a:t>
            </a:r>
            <a:r>
              <a:rPr lang="ru-RU" dirty="0">
                <a:effectLst/>
              </a:rPr>
              <a:t> без </a:t>
            </a:r>
            <a:r>
              <a:rPr lang="ru-RU" dirty="0" err="1">
                <a:effectLst/>
              </a:rPr>
              <a:t>солі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ахлоридні</a:t>
            </a:r>
            <a:r>
              <a:rPr lang="ru-RU" dirty="0">
                <a:effectLst/>
              </a:rPr>
              <a:t>),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замінниками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кухонної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солі</a:t>
            </a:r>
            <a:r>
              <a:rPr lang="ru-RU" dirty="0">
                <a:effectLst/>
              </a:rPr>
              <a:t> (для </a:t>
            </a:r>
            <a:r>
              <a:rPr lang="ru-RU" dirty="0" err="1">
                <a:effectLst/>
              </a:rPr>
              <a:t>хворих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гіпертонічну</a:t>
            </a:r>
            <a:r>
              <a:rPr lang="ru-RU" dirty="0">
                <a:effectLst/>
              </a:rPr>
              <a:t> хворобу і з </a:t>
            </a:r>
            <a:r>
              <a:rPr lang="ru-RU" dirty="0" err="1">
                <a:effectLst/>
              </a:rPr>
              <a:t>порушенням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кровообігу</a:t>
            </a:r>
            <a:r>
              <a:rPr lang="ru-RU" dirty="0">
                <a:effectLst/>
              </a:rPr>
              <a:t>).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3.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білка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безбілкові</a:t>
            </a:r>
            <a:r>
              <a:rPr lang="ru-RU" dirty="0">
                <a:effectLst/>
              </a:rPr>
              <a:t>) та з </a:t>
            </a:r>
            <a:r>
              <a:rPr lang="ru-RU" dirty="0" err="1">
                <a:effectLst/>
              </a:rPr>
              <a:t>вилученням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окремих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амінокислот</a:t>
            </a:r>
            <a:r>
              <a:rPr lang="ru-RU" dirty="0">
                <a:effectLst/>
              </a:rPr>
              <a:t>.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належать </a:t>
            </a:r>
            <a:r>
              <a:rPr lang="ru-RU" dirty="0" err="1">
                <a:effectLst/>
              </a:rPr>
              <a:t>замінники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хліба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макаронних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виробів</a:t>
            </a:r>
            <a:r>
              <a:rPr lang="ru-RU" dirty="0">
                <a:effectLst/>
              </a:rPr>
              <a:t> та круп, </a:t>
            </a:r>
            <a:r>
              <a:rPr lang="ru-RU" dirty="0" err="1">
                <a:effectLst/>
              </a:rPr>
              <a:t>вироблені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крохмалю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містять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Крім</a:t>
            </a:r>
            <a:r>
              <a:rPr lang="ru-RU" dirty="0">
                <a:effectLst/>
              </a:rPr>
              <a:t> того,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хворих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окремі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ензимопатії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містять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пшениці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глютену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амінокислоти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фенілаланіну</a:t>
            </a:r>
            <a:r>
              <a:rPr lang="ru-RU" dirty="0">
                <a:effectLst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>
                <a:effectLst/>
              </a:rPr>
              <a:t>Хліб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набряклим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крохмалем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використовують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лікування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ниркової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недостатності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3436615" cy="16561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168352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526304" cy="18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243408"/>
            <a:ext cx="4509200" cy="710140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4.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зміненим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вуглеводним</a:t>
            </a:r>
            <a:r>
              <a:rPr lang="ru-RU" dirty="0">
                <a:effectLst/>
              </a:rPr>
              <a:t> компонентом.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найбільша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, до </a:t>
            </a:r>
            <a:r>
              <a:rPr lang="ru-RU" dirty="0" err="1">
                <a:effectLst/>
              </a:rPr>
              <a:t>якої</a:t>
            </a:r>
            <a:r>
              <a:rPr lang="ru-RU" dirty="0">
                <a:effectLst/>
              </a:rPr>
              <a:t> належать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вуглеводів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безлактозні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молочні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в </a:t>
            </a:r>
            <a:r>
              <a:rPr lang="ru-RU" dirty="0" err="1">
                <a:effectLst/>
              </a:rPr>
              <a:t>яких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цукор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замінений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цукрозамінниками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цукрозамінники</a:t>
            </a:r>
            <a:r>
              <a:rPr lang="ru-RU" dirty="0">
                <a:effectLst/>
              </a:rPr>
              <a:t> (сахарин, </a:t>
            </a:r>
            <a:r>
              <a:rPr lang="ru-RU" dirty="0" err="1">
                <a:effectLst/>
              </a:rPr>
              <a:t>ксиліт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сорбіт</a:t>
            </a:r>
            <a:r>
              <a:rPr lang="ru-RU" dirty="0">
                <a:effectLst/>
              </a:rPr>
              <a:t>, фруктоза, аспартам, </a:t>
            </a:r>
            <a:r>
              <a:rPr lang="ru-RU" dirty="0" err="1">
                <a:effectLst/>
              </a:rPr>
              <a:t>ацесульфам</a:t>
            </a:r>
            <a:r>
              <a:rPr lang="ru-RU" dirty="0">
                <a:effectLst/>
              </a:rPr>
              <a:t> К та </a:t>
            </a:r>
            <a:r>
              <a:rPr lang="ru-RU" dirty="0" err="1">
                <a:effectLst/>
              </a:rPr>
              <a:t>ін</a:t>
            </a:r>
            <a:r>
              <a:rPr lang="ru-RU" dirty="0">
                <a:effectLst/>
              </a:rPr>
              <a:t>.).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вуглеводів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замінниками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цукру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використовують</a:t>
            </a:r>
            <a:r>
              <a:rPr lang="ru-RU" dirty="0">
                <a:effectLst/>
              </a:rPr>
              <a:t> при </a:t>
            </a:r>
            <a:r>
              <a:rPr lang="ru-RU" dirty="0" err="1">
                <a:effectLst/>
              </a:rPr>
              <a:t>лікуванні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хворих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ожиріння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цукровий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діабет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серцево-судинні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хвороби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Безлактозні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молочні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призначають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хворим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недостатність</a:t>
            </a:r>
            <a:r>
              <a:rPr lang="ru-RU" dirty="0">
                <a:effectLst/>
              </a:rPr>
              <a:t> ферменту </a:t>
            </a:r>
            <a:r>
              <a:rPr lang="ru-RU" dirty="0" err="1">
                <a:effectLst/>
              </a:rPr>
              <a:t>лактази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алактазія</a:t>
            </a:r>
            <a:r>
              <a:rPr lang="ru-RU" dirty="0">
                <a:effectLst/>
              </a:rPr>
              <a:t>).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5.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поліпшеним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складом.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молочні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повністю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знежирені</a:t>
            </a:r>
            <a:r>
              <a:rPr lang="ru-RU" dirty="0">
                <a:effectLst/>
              </a:rPr>
              <a:t> (10 % сметана, </a:t>
            </a:r>
            <a:r>
              <a:rPr lang="ru-RU" dirty="0" err="1">
                <a:effectLst/>
              </a:rPr>
              <a:t>кефір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нежирний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кефір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таллінський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напої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пахти</a:t>
            </a:r>
            <a:r>
              <a:rPr lang="ru-RU" dirty="0">
                <a:effectLst/>
              </a:rPr>
              <a:t>, масло «</a:t>
            </a:r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», «</a:t>
            </a:r>
            <a:r>
              <a:rPr lang="ru-RU" dirty="0" err="1">
                <a:effectLst/>
              </a:rPr>
              <a:t>Здоров'я</a:t>
            </a:r>
            <a:r>
              <a:rPr lang="ru-RU" dirty="0">
                <a:effectLst/>
              </a:rPr>
              <a:t>», маргарин «</a:t>
            </a:r>
            <a:r>
              <a:rPr lang="ru-RU" dirty="0" err="1">
                <a:effectLst/>
              </a:rPr>
              <a:t>Здоров'я</a:t>
            </a:r>
            <a:r>
              <a:rPr lang="ru-RU" dirty="0">
                <a:effectLst/>
              </a:rPr>
              <a:t>», майонез з </a:t>
            </a:r>
            <a:r>
              <a:rPr lang="ru-RU" dirty="0" err="1">
                <a:effectLst/>
              </a:rPr>
              <a:t>білковими</a:t>
            </a:r>
            <a:r>
              <a:rPr lang="ru-RU" dirty="0">
                <a:effectLst/>
              </a:rPr>
              <a:t> добавками та </a:t>
            </a:r>
            <a:r>
              <a:rPr lang="ru-RU" dirty="0" err="1">
                <a:effectLst/>
              </a:rPr>
              <a:t>ін</a:t>
            </a:r>
            <a:r>
              <a:rPr lang="ru-RU" dirty="0">
                <a:effectLst/>
              </a:rPr>
              <a:t>.). Жирно-</a:t>
            </a:r>
            <a:r>
              <a:rPr lang="ru-RU" dirty="0" err="1">
                <a:effectLst/>
              </a:rPr>
              <a:t>кислотний</a:t>
            </a:r>
            <a:r>
              <a:rPr lang="ru-RU" dirty="0">
                <a:effectLst/>
              </a:rPr>
              <a:t> склад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поліпшують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насичених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збагаченням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поліненасичених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жирних</a:t>
            </a:r>
            <a:r>
              <a:rPr lang="ru-RU" dirty="0">
                <a:effectLst/>
              </a:rPr>
              <a:t> кислот за </a:t>
            </a:r>
            <a:r>
              <a:rPr lang="ru-RU" dirty="0" err="1">
                <a:effectLst/>
              </a:rPr>
              <a:t>рахунок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рослинних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олій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соняшникової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оливкової</a:t>
            </a:r>
            <a:r>
              <a:rPr lang="ru-RU" dirty="0">
                <a:effectLst/>
              </a:rPr>
              <a:t>).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93" y="260648"/>
            <a:ext cx="2880320" cy="28803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880320" cy="30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2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1932" y="0"/>
            <a:ext cx="3813104" cy="5013176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br>
              <a:rPr lang="ru-RU" dirty="0"/>
            </a:br>
            <a:r>
              <a:rPr lang="ru-RU" dirty="0">
                <a:effectLst/>
              </a:rPr>
              <a:t>6.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зниженої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енергетичної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цінності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Енергетичну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знижують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загальної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вуглеводів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додаванням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наповнювачів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карбоксиметилцелюлози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ін</a:t>
            </a:r>
            <a:r>
              <a:rPr lang="ru-RU" dirty="0">
                <a:effectLst/>
              </a:rPr>
              <a:t>.).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7.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збагачені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біологічно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активними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речовинами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— одна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найбільш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поширених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Збагачують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введенням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повноцінного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білка</a:t>
            </a:r>
            <a:r>
              <a:rPr lang="ru-RU" dirty="0">
                <a:effectLst/>
              </a:rPr>
              <a:t>, пектину, </a:t>
            </a:r>
            <a:r>
              <a:rPr lang="ru-RU" dirty="0" err="1">
                <a:effectLst/>
              </a:rPr>
              <a:t>клітковини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вітамінів</a:t>
            </a:r>
            <a:r>
              <a:rPr lang="ru-RU" dirty="0">
                <a:effectLst/>
              </a:rPr>
              <a:t>, лецитину, йоду та </a:t>
            </a:r>
            <a:r>
              <a:rPr lang="ru-RU" dirty="0" err="1">
                <a:effectLst/>
              </a:rPr>
              <a:t>інших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Найбільш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належать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, — паста «Океан», </a:t>
            </a:r>
            <a:r>
              <a:rPr lang="ru-RU" dirty="0" err="1">
                <a:effectLst/>
              </a:rPr>
              <a:t>крилеве</a:t>
            </a:r>
            <a:r>
              <a:rPr lang="ru-RU" dirty="0">
                <a:effectLst/>
              </a:rPr>
              <a:t> масло, СБС (суха </a:t>
            </a:r>
            <a:r>
              <a:rPr lang="ru-RU" dirty="0" err="1">
                <a:effectLst/>
              </a:rPr>
              <a:t>білкова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суміш</a:t>
            </a:r>
            <a:r>
              <a:rPr lang="ru-RU" dirty="0">
                <a:effectLst/>
              </a:rPr>
              <a:t>), </a:t>
            </a:r>
            <a:r>
              <a:rPr lang="ru-RU" dirty="0" err="1">
                <a:effectLst/>
              </a:rPr>
              <a:t>кукурудзяно-солодові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екстракти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кондитерські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дії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різними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наповнювачами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підварками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цукерки</a:t>
            </a:r>
            <a:r>
              <a:rPr lang="ru-RU" dirty="0">
                <a:effectLst/>
              </a:rPr>
              <a:t>, мармелад, драже з </a:t>
            </a:r>
            <a:r>
              <a:rPr lang="ru-RU" dirty="0" err="1">
                <a:effectLst/>
              </a:rPr>
              <a:t>моркв'яною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буряковою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іншими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підварками</a:t>
            </a:r>
            <a:r>
              <a:rPr lang="ru-RU" dirty="0">
                <a:effectLst/>
              </a:rPr>
              <a:t> та пюре).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3273425" cy="22030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7441"/>
            <a:ext cx="1946061" cy="1946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07" y="2636912"/>
            <a:ext cx="3344435" cy="2035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815627"/>
            <a:ext cx="1709852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8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778</Words>
  <Application>Microsoft Macintosh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Palatino Linotype</vt:lpstr>
      <vt:lpstr>Wingdings</vt:lpstr>
      <vt:lpstr>Базовая</vt:lpstr>
      <vt:lpstr>Діетичне харчування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Діетичне харчування</dc:title>
  <dc:creator>ALL</dc:creator>
  <cp:lastModifiedBy>Elvira Esaulova</cp:lastModifiedBy>
  <cp:revision>7</cp:revision>
  <dcterms:created xsi:type="dcterms:W3CDTF">2016-05-02T08:58:41Z</dcterms:created>
  <dcterms:modified xsi:type="dcterms:W3CDTF">2022-04-29T15:16:08Z</dcterms:modified>
</cp:coreProperties>
</file>