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lQ9Knbu3A5Q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resa.com.ua/psykholohiia/yak-diznatisya-svoji-talanti-test-na-talant-i-zdibnosti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6BAB69-19DB-4D16-B101-F61CCEEDDF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Корпоративна культура</a:t>
            </a:r>
            <a:endParaRPr lang="ru-U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5131E48-C2AC-480B-AC97-557F9968EA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7400" dirty="0"/>
              <a:t>1.	</a:t>
            </a:r>
            <a:r>
              <a:rPr lang="ru-RU" sz="7400" dirty="0" err="1"/>
              <a:t>Поняття</a:t>
            </a:r>
            <a:r>
              <a:rPr lang="ru-RU" sz="7400" dirty="0"/>
              <a:t> </a:t>
            </a:r>
            <a:r>
              <a:rPr lang="ru-RU" sz="7400" dirty="0" err="1"/>
              <a:t>корпоративної</a:t>
            </a:r>
            <a:r>
              <a:rPr lang="ru-RU" sz="7400" dirty="0"/>
              <a:t> </a:t>
            </a:r>
            <a:r>
              <a:rPr lang="ru-RU" sz="7400" dirty="0" err="1"/>
              <a:t>культури</a:t>
            </a:r>
            <a:r>
              <a:rPr lang="ru-RU" sz="7400" dirty="0"/>
              <a:t>. </a:t>
            </a:r>
          </a:p>
          <a:p>
            <a:r>
              <a:rPr lang="ru-RU" sz="7400" dirty="0"/>
              <a:t>2.	</a:t>
            </a:r>
            <a:r>
              <a:rPr lang="ru-RU" sz="7400" dirty="0" err="1"/>
              <a:t>Формування</a:t>
            </a:r>
            <a:r>
              <a:rPr lang="ru-RU" sz="7400" dirty="0"/>
              <a:t> </a:t>
            </a:r>
            <a:r>
              <a:rPr lang="ru-RU" sz="7400" dirty="0" err="1"/>
              <a:t>корпоративної</a:t>
            </a:r>
            <a:r>
              <a:rPr lang="ru-RU" sz="7400" dirty="0"/>
              <a:t> </a:t>
            </a:r>
            <a:r>
              <a:rPr lang="ru-RU" sz="7400" dirty="0" err="1"/>
              <a:t>культури</a:t>
            </a:r>
            <a:r>
              <a:rPr lang="ru-RU" sz="7400" dirty="0"/>
              <a:t>. </a:t>
            </a:r>
          </a:p>
          <a:p>
            <a:r>
              <a:rPr lang="ru-RU" sz="7400" dirty="0"/>
              <a:t>3.	</a:t>
            </a:r>
            <a:r>
              <a:rPr lang="ru-RU" sz="7400" dirty="0" err="1"/>
              <a:t>Створення</a:t>
            </a:r>
            <a:r>
              <a:rPr lang="ru-RU" sz="7400" dirty="0"/>
              <a:t> корпоративного кодексу </a:t>
            </a:r>
            <a:r>
              <a:rPr lang="ru-RU" sz="7400" dirty="0" err="1"/>
              <a:t>компанії</a:t>
            </a:r>
            <a:r>
              <a:rPr lang="ru-RU" sz="7400" dirty="0"/>
              <a:t>. </a:t>
            </a:r>
          </a:p>
          <a:p>
            <a:r>
              <a:rPr lang="ru-RU" sz="7400" dirty="0"/>
              <a:t>4.	</a:t>
            </a:r>
            <a:r>
              <a:rPr lang="ru-RU" sz="7400" dirty="0" err="1"/>
              <a:t>Залучення</a:t>
            </a:r>
            <a:r>
              <a:rPr lang="ru-RU" sz="7400" dirty="0"/>
              <a:t> </a:t>
            </a:r>
            <a:r>
              <a:rPr lang="ru-RU" sz="7400" dirty="0" err="1"/>
              <a:t>талантів</a:t>
            </a:r>
            <a:r>
              <a:rPr lang="ru-RU" sz="7400" dirty="0"/>
              <a:t> в </a:t>
            </a:r>
            <a:r>
              <a:rPr lang="ru-RU" sz="7400" dirty="0" err="1"/>
              <a:t>організацію</a:t>
            </a:r>
            <a:r>
              <a:rPr lang="ru-RU" dirty="0"/>
              <a:t>.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423345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525EC1-42E2-4B8E-B1D0-B0B682EAA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Управління талантами</a:t>
            </a:r>
            <a:endParaRPr lang="ru-UA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F5DF562-1EC8-45C8-87FA-F766F1DE2F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438" t="15652" r="16304" b="8484"/>
          <a:stretch/>
        </p:blipFill>
        <p:spPr>
          <a:xfrm>
            <a:off x="1340527" y="1393303"/>
            <a:ext cx="6267635" cy="5659569"/>
          </a:xfrm>
        </p:spPr>
      </p:pic>
    </p:spTree>
    <p:extLst>
      <p:ext uri="{BB962C8B-B14F-4D97-AF65-F5344CB8AC3E}">
        <p14:creationId xmlns:p14="http://schemas.microsoft.com/office/powerpoint/2010/main" val="1279884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2E0970-7835-47E9-826B-4AB0A0155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Корпоративна культура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9F1142-316E-4F0E-8BB0-17528E637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Що таке корпоративна культура? </a:t>
            </a:r>
            <a:r>
              <a:rPr lang="en-US" dirty="0">
                <a:hlinkClick r:id="rId2"/>
              </a:rPr>
              <a:t>https://www.youtube.com/watch?v=lQ9Knbu3A5Q</a:t>
            </a:r>
            <a:endParaRPr lang="uk-UA" dirty="0"/>
          </a:p>
          <a:p>
            <a:endParaRPr lang="uk-UA" dirty="0"/>
          </a:p>
          <a:p>
            <a:r>
              <a:rPr lang="uk-UA" dirty="0"/>
              <a:t>Термін вперше було використано у ХІХ столітті Гельмутом </a:t>
            </a:r>
            <a:r>
              <a:rPr lang="uk-UA" dirty="0" err="1"/>
              <a:t>Мольтке</a:t>
            </a:r>
            <a:r>
              <a:rPr lang="uk-UA" dirty="0"/>
              <a:t>.</a:t>
            </a:r>
          </a:p>
          <a:p>
            <a:endParaRPr lang="uk-UA" dirty="0"/>
          </a:p>
          <a:p>
            <a:r>
              <a:rPr lang="uk-UA" dirty="0"/>
              <a:t>Корпоративна культура - основні цінності та норми компанії та організаційна поведінка.</a:t>
            </a:r>
          </a:p>
          <a:p>
            <a:endParaRPr lang="uk-UA" dirty="0"/>
          </a:p>
          <a:p>
            <a:r>
              <a:rPr lang="uk-UA" dirty="0"/>
              <a:t>Виконує функції внутрішньої інтеграції та зовнішньої адаптації</a:t>
            </a:r>
          </a:p>
          <a:p>
            <a:r>
              <a:rPr lang="en-US" dirty="0"/>
              <a:t>https://www.youtube.com/watch?v=P7OT5nKFJV8</a:t>
            </a:r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6144BD4-9B9C-4E24-B16D-C6FD933E0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3356" y="1502407"/>
            <a:ext cx="2237834" cy="331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005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A83C8A-914E-46EB-B191-7A94C4B61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</a:t>
            </a:r>
            <a:r>
              <a:rPr lang="ru-RU" dirty="0" err="1"/>
              <a:t>організаційної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BDC300-0359-4841-A92E-D6DFF51D9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1. </a:t>
            </a:r>
            <a:r>
              <a:rPr lang="ru-RU" dirty="0" err="1"/>
              <a:t>Поведінкові</a:t>
            </a:r>
            <a:r>
              <a:rPr lang="ru-RU" dirty="0"/>
              <a:t> </a:t>
            </a:r>
            <a:r>
              <a:rPr lang="ru-RU" dirty="0" err="1"/>
              <a:t>стереотипи</a:t>
            </a:r>
            <a:r>
              <a:rPr lang="ru-RU" dirty="0"/>
              <a:t>.</a:t>
            </a:r>
          </a:p>
          <a:p>
            <a:r>
              <a:rPr lang="ru-RU" dirty="0"/>
              <a:t>2. </a:t>
            </a:r>
            <a:r>
              <a:rPr lang="ru-RU" dirty="0" err="1"/>
              <a:t>Групові</a:t>
            </a:r>
            <a:r>
              <a:rPr lang="ru-RU" dirty="0"/>
              <a:t> </a:t>
            </a:r>
            <a:r>
              <a:rPr lang="ru-RU" dirty="0" err="1"/>
              <a:t>норми</a:t>
            </a:r>
            <a:r>
              <a:rPr lang="ru-RU" dirty="0"/>
              <a:t> </a:t>
            </a:r>
          </a:p>
          <a:p>
            <a:r>
              <a:rPr lang="ru-RU" dirty="0"/>
              <a:t>3. </a:t>
            </a:r>
            <a:r>
              <a:rPr lang="ru-RU" dirty="0" err="1"/>
              <a:t>Проголошувані</a:t>
            </a:r>
            <a:r>
              <a:rPr lang="ru-RU" dirty="0"/>
              <a:t> </a:t>
            </a:r>
            <a:r>
              <a:rPr lang="ru-RU" dirty="0" err="1"/>
              <a:t>цінності</a:t>
            </a:r>
            <a:r>
              <a:rPr lang="ru-RU" dirty="0"/>
              <a:t>. </a:t>
            </a:r>
          </a:p>
          <a:p>
            <a:r>
              <a:rPr lang="ru-RU" dirty="0"/>
              <a:t>4. </a:t>
            </a:r>
            <a:r>
              <a:rPr lang="ru-RU" dirty="0" err="1"/>
              <a:t>Філософія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 </a:t>
            </a:r>
          </a:p>
          <a:p>
            <a:r>
              <a:rPr lang="ru-RU" dirty="0"/>
              <a:t>5. Правила </a:t>
            </a:r>
            <a:r>
              <a:rPr lang="ru-RU" dirty="0" err="1"/>
              <a:t>гри</a:t>
            </a:r>
            <a:r>
              <a:rPr lang="ru-RU" dirty="0"/>
              <a:t> </a:t>
            </a:r>
          </a:p>
          <a:p>
            <a:r>
              <a:rPr lang="ru-RU" dirty="0"/>
              <a:t>6. </a:t>
            </a:r>
            <a:r>
              <a:rPr lang="ru-RU" dirty="0" err="1"/>
              <a:t>Організаційний</a:t>
            </a:r>
            <a:r>
              <a:rPr lang="ru-RU" dirty="0"/>
              <a:t> </a:t>
            </a:r>
            <a:r>
              <a:rPr lang="ru-RU" dirty="0" err="1"/>
              <a:t>клімат</a:t>
            </a:r>
            <a:r>
              <a:rPr lang="ru-RU" dirty="0"/>
              <a:t> </a:t>
            </a:r>
          </a:p>
          <a:p>
            <a:r>
              <a:rPr lang="ru-RU" dirty="0"/>
              <a:t>7. </a:t>
            </a:r>
            <a:r>
              <a:rPr lang="ru-RU" dirty="0" err="1"/>
              <a:t>Існуючий</a:t>
            </a:r>
            <a:r>
              <a:rPr lang="ru-RU" dirty="0"/>
              <a:t> </a:t>
            </a:r>
            <a:r>
              <a:rPr lang="ru-RU" dirty="0" err="1"/>
              <a:t>практичний</a:t>
            </a:r>
            <a:r>
              <a:rPr lang="ru-RU" dirty="0"/>
              <a:t> </a:t>
            </a:r>
            <a:r>
              <a:rPr lang="ru-RU" dirty="0" err="1"/>
              <a:t>досвід</a:t>
            </a:r>
            <a:r>
              <a:rPr lang="ru-RU" dirty="0"/>
              <a:t> </a:t>
            </a:r>
          </a:p>
          <a:p>
            <a:r>
              <a:rPr lang="ru-RU" dirty="0"/>
              <a:t>Рейтинг </a:t>
            </a:r>
            <a:r>
              <a:rPr lang="ru-RU" dirty="0" err="1"/>
              <a:t>найкращих</a:t>
            </a:r>
            <a:r>
              <a:rPr lang="ru-RU" dirty="0"/>
              <a:t> </a:t>
            </a:r>
            <a:r>
              <a:rPr lang="ru-RU" dirty="0" err="1"/>
              <a:t>роботодавців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en-US" dirty="0"/>
              <a:t>https://eba.com.ua/rejtyng-najkrashhyh-robotodavtsiv-ukrayiny-2020-21/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608103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827CA2-B9A4-489F-968D-D0C4B4B07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	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корпоративної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21F91B-3918-417A-9FE3-FD0885FCD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Організаторами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становлення</a:t>
            </a:r>
            <a:r>
              <a:rPr lang="ru-RU" dirty="0"/>
              <a:t> та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корпоративної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</a:t>
            </a:r>
            <a:r>
              <a:rPr lang="ru-RU" dirty="0" err="1"/>
              <a:t>стають</a:t>
            </a:r>
            <a:r>
              <a:rPr lang="ru-RU" dirty="0"/>
              <a:t> </a:t>
            </a:r>
            <a:r>
              <a:rPr lang="ru-RU" dirty="0" err="1"/>
              <a:t>фахівці</a:t>
            </a:r>
            <a:r>
              <a:rPr lang="ru-RU" dirty="0"/>
              <a:t> з HR і ПР.</a:t>
            </a:r>
          </a:p>
          <a:p>
            <a:r>
              <a:rPr lang="ru-RU" dirty="0" err="1"/>
              <a:t>Своєрідним</a:t>
            </a:r>
            <a:r>
              <a:rPr lang="ru-RU" dirty="0"/>
              <a:t> транслятором </a:t>
            </a:r>
            <a:r>
              <a:rPr lang="ru-RU" dirty="0" err="1"/>
              <a:t>корпоративної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є </a:t>
            </a:r>
            <a:r>
              <a:rPr lang="ru-RU" dirty="0" err="1"/>
              <a:t>середній</a:t>
            </a:r>
            <a:r>
              <a:rPr lang="ru-RU" dirty="0"/>
              <a:t> менеджмент. </a:t>
            </a:r>
          </a:p>
          <a:p>
            <a:r>
              <a:rPr lang="ru-RU" dirty="0"/>
              <a:t>Три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аспекти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корпоративної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: </a:t>
            </a:r>
          </a:p>
          <a:p>
            <a:r>
              <a:rPr lang="ru-RU" dirty="0"/>
              <a:t>-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корпоративної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; </a:t>
            </a:r>
          </a:p>
          <a:p>
            <a:r>
              <a:rPr lang="ru-RU" dirty="0"/>
              <a:t>-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підтримка</a:t>
            </a:r>
            <a:r>
              <a:rPr lang="ru-RU" dirty="0"/>
              <a:t>; </a:t>
            </a:r>
          </a:p>
          <a:p>
            <a:r>
              <a:rPr lang="ru-RU" dirty="0"/>
              <a:t>- </a:t>
            </a:r>
            <a:r>
              <a:rPr lang="ru-RU" dirty="0" err="1"/>
              <a:t>адаптація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r>
              <a:rPr lang="ru-RU" dirty="0"/>
              <a:t> до </a:t>
            </a:r>
            <a:r>
              <a:rPr lang="ru-RU" dirty="0" err="1"/>
              <a:t>вказаних</a:t>
            </a:r>
            <a:r>
              <a:rPr lang="ru-RU" dirty="0"/>
              <a:t> установок, систем </a:t>
            </a:r>
            <a:r>
              <a:rPr lang="ru-RU" dirty="0" err="1"/>
              <a:t>цінностей</a:t>
            </a:r>
            <a:r>
              <a:rPr lang="ru-RU" dirty="0"/>
              <a:t> і «моделей </a:t>
            </a:r>
            <a:r>
              <a:rPr lang="ru-RU" dirty="0" err="1"/>
              <a:t>світу</a:t>
            </a:r>
            <a:r>
              <a:rPr lang="ru-RU" dirty="0"/>
              <a:t>». 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712744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BC5A8A-543D-462D-A4EF-251504700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Створення</a:t>
            </a:r>
            <a:r>
              <a:rPr lang="ru-RU" dirty="0"/>
              <a:t> корпоративного кодексу </a:t>
            </a:r>
            <a:r>
              <a:rPr lang="ru-RU" dirty="0" err="1"/>
              <a:t>компанії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4A1482-3F15-4F84-98E2-150AFF714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uk-UA" sz="7200" dirty="0"/>
              <a:t>Приклад кодексу ділової поведінки (</a:t>
            </a:r>
            <a:r>
              <a:rPr lang="en-US" sz="7200" dirty="0"/>
              <a:t>Moodle)</a:t>
            </a:r>
          </a:p>
          <a:p>
            <a:pPr marL="0" indent="0">
              <a:buNone/>
            </a:pPr>
            <a:r>
              <a:rPr lang="ru-RU" sz="7200" dirty="0" err="1"/>
              <a:t>Корпоративні</a:t>
            </a:r>
            <a:r>
              <a:rPr lang="ru-RU" sz="7200" dirty="0"/>
              <a:t> </a:t>
            </a:r>
            <a:r>
              <a:rPr lang="ru-RU" sz="7200" dirty="0" err="1"/>
              <a:t>кодекси</a:t>
            </a:r>
            <a:r>
              <a:rPr lang="ru-RU" sz="7200" dirty="0"/>
              <a:t> </a:t>
            </a:r>
            <a:r>
              <a:rPr lang="ru-RU" sz="7200" dirty="0" err="1"/>
              <a:t>етики</a:t>
            </a:r>
            <a:r>
              <a:rPr lang="ru-RU" sz="7200" dirty="0"/>
              <a:t> — </a:t>
            </a:r>
            <a:r>
              <a:rPr lang="ru-RU" sz="7200" dirty="0" err="1"/>
              <a:t>це</a:t>
            </a:r>
            <a:r>
              <a:rPr lang="ru-RU" sz="7200" dirty="0"/>
              <a:t> </a:t>
            </a:r>
            <a:r>
              <a:rPr lang="ru-RU" sz="7200" dirty="0" err="1"/>
              <a:t>зведення</a:t>
            </a:r>
            <a:r>
              <a:rPr lang="ru-RU" sz="7200" dirty="0"/>
              <a:t> </a:t>
            </a:r>
            <a:r>
              <a:rPr lang="ru-RU" sz="7200" dirty="0" err="1"/>
              <a:t>моральних</a:t>
            </a:r>
            <a:r>
              <a:rPr lang="ru-RU" sz="7200" dirty="0"/>
              <a:t> норм і правил </a:t>
            </a:r>
            <a:r>
              <a:rPr lang="ru-RU" sz="7200" dirty="0" err="1"/>
              <a:t>поведінки</a:t>
            </a:r>
            <a:r>
              <a:rPr lang="ru-RU" sz="7200" dirty="0"/>
              <a:t> </a:t>
            </a:r>
            <a:r>
              <a:rPr lang="ru-RU" sz="7200" dirty="0" err="1"/>
              <a:t>групи</a:t>
            </a:r>
            <a:r>
              <a:rPr lang="ru-RU" sz="7200" dirty="0"/>
              <a:t> </a:t>
            </a:r>
            <a:r>
              <a:rPr lang="ru-RU" sz="7200" dirty="0" err="1"/>
              <a:t>осіб</a:t>
            </a:r>
            <a:r>
              <a:rPr lang="ru-RU" sz="7200" dirty="0"/>
              <a:t> у </a:t>
            </a:r>
            <a:r>
              <a:rPr lang="ru-RU" sz="7200" dirty="0" err="1"/>
              <a:t>компанії</a:t>
            </a:r>
            <a:r>
              <a:rPr lang="ru-RU" sz="7200" dirty="0"/>
              <a:t>. </a:t>
            </a:r>
            <a:r>
              <a:rPr lang="ru-RU" sz="7200" dirty="0" err="1"/>
              <a:t>Ці</a:t>
            </a:r>
            <a:r>
              <a:rPr lang="ru-RU" sz="7200" dirty="0"/>
              <a:t> </a:t>
            </a:r>
            <a:r>
              <a:rPr lang="ru-RU" sz="7200" dirty="0" err="1"/>
              <a:t>принципи</a:t>
            </a:r>
            <a:r>
              <a:rPr lang="ru-RU" sz="7200" dirty="0"/>
              <a:t> </a:t>
            </a:r>
            <a:r>
              <a:rPr lang="ru-RU" sz="7200" dirty="0" err="1"/>
              <a:t>визначають</a:t>
            </a:r>
            <a:r>
              <a:rPr lang="ru-RU" sz="7200" dirty="0"/>
              <a:t> </a:t>
            </a:r>
            <a:r>
              <a:rPr lang="ru-RU" sz="7200" dirty="0" err="1"/>
              <a:t>відносини</a:t>
            </a:r>
            <a:r>
              <a:rPr lang="ru-RU" sz="7200" dirty="0"/>
              <a:t> в </a:t>
            </a:r>
            <a:r>
              <a:rPr lang="ru-RU" sz="7200" dirty="0" err="1"/>
              <a:t>колективі</a:t>
            </a:r>
            <a:r>
              <a:rPr lang="ru-RU" sz="7200" dirty="0"/>
              <a:t> й </a:t>
            </a:r>
            <a:r>
              <a:rPr lang="ru-RU" sz="7200" dirty="0" err="1"/>
              <a:t>суспільстві</a:t>
            </a:r>
            <a:r>
              <a:rPr lang="ru-RU" sz="7200" dirty="0"/>
              <a:t>, </a:t>
            </a:r>
            <a:r>
              <a:rPr lang="ru-RU" sz="7200" dirty="0" err="1"/>
              <a:t>співробітники</a:t>
            </a:r>
            <a:r>
              <a:rPr lang="ru-RU" sz="7200" dirty="0"/>
              <a:t> </a:t>
            </a:r>
            <a:r>
              <a:rPr lang="ru-RU" sz="7200" dirty="0" err="1"/>
              <a:t>організації</a:t>
            </a:r>
            <a:r>
              <a:rPr lang="ru-RU" sz="7200" dirty="0"/>
              <a:t> </a:t>
            </a:r>
            <a:r>
              <a:rPr lang="ru-RU" sz="7200" dirty="0" err="1"/>
              <a:t>їх</a:t>
            </a:r>
            <a:r>
              <a:rPr lang="ru-RU" sz="7200" dirty="0"/>
              <a:t> </a:t>
            </a:r>
            <a:r>
              <a:rPr lang="ru-RU" sz="7200" dirty="0" err="1"/>
              <a:t>поділяють</a:t>
            </a:r>
            <a:r>
              <a:rPr lang="ru-RU" sz="7200" dirty="0"/>
              <a:t>.</a:t>
            </a:r>
            <a:endParaRPr lang="en-US" sz="7200" dirty="0"/>
          </a:p>
          <a:p>
            <a:pPr marL="0" indent="0">
              <a:buNone/>
            </a:pPr>
            <a:r>
              <a:rPr lang="en-US" sz="7200" dirty="0"/>
              <a:t>C</a:t>
            </a:r>
            <a:r>
              <a:rPr lang="ru-RU" sz="7200" dirty="0" err="1"/>
              <a:t>тандарти</a:t>
            </a:r>
            <a:r>
              <a:rPr lang="ru-RU" sz="7200" dirty="0"/>
              <a:t> </a:t>
            </a:r>
            <a:r>
              <a:rPr lang="ru-RU" sz="7200" dirty="0" err="1"/>
              <a:t>ділової</a:t>
            </a:r>
            <a:r>
              <a:rPr lang="ru-RU" sz="7200" dirty="0"/>
              <a:t> </a:t>
            </a:r>
            <a:r>
              <a:rPr lang="ru-RU" sz="7200" dirty="0" err="1"/>
              <a:t>поведінки</a:t>
            </a:r>
            <a:r>
              <a:rPr lang="ru-RU" sz="7200" dirty="0"/>
              <a:t> </a:t>
            </a:r>
            <a:r>
              <a:rPr lang="ru-RU" sz="7200" dirty="0" err="1"/>
              <a:t>підприємства</a:t>
            </a:r>
            <a:r>
              <a:rPr lang="en-US" sz="7200" dirty="0"/>
              <a:t> </a:t>
            </a:r>
            <a:r>
              <a:rPr lang="ru-RU" sz="7200" dirty="0" err="1"/>
              <a:t>складаються</a:t>
            </a:r>
            <a:r>
              <a:rPr lang="ru-RU" sz="7200" dirty="0"/>
              <a:t> з</a:t>
            </a:r>
            <a:r>
              <a:rPr lang="en-US" sz="7200" dirty="0"/>
              <a:t> </a:t>
            </a:r>
            <a:r>
              <a:rPr lang="uk-UA" sz="7200" dirty="0"/>
              <a:t>таких</a:t>
            </a:r>
            <a:r>
              <a:rPr lang="ru-RU" sz="7200" dirty="0"/>
              <a:t> </a:t>
            </a:r>
            <a:r>
              <a:rPr lang="ru-RU" sz="7200" dirty="0" err="1"/>
              <a:t>політик</a:t>
            </a:r>
            <a:r>
              <a:rPr lang="ru-RU" sz="7200" dirty="0"/>
              <a:t>:</a:t>
            </a:r>
            <a:r>
              <a:rPr lang="en-US" sz="7200" dirty="0"/>
              <a:t> </a:t>
            </a:r>
            <a:endParaRPr lang="uk-UA" sz="7200" dirty="0"/>
          </a:p>
          <a:p>
            <a:pPr marL="0" indent="0">
              <a:spcBef>
                <a:spcPts val="0"/>
              </a:spcBef>
              <a:buNone/>
            </a:pPr>
            <a:r>
              <a:rPr lang="ru-RU" sz="7200" dirty="0"/>
              <a:t>• </a:t>
            </a:r>
            <a:r>
              <a:rPr lang="ru-RU" sz="7200" dirty="0" err="1"/>
              <a:t>Повідомлення</a:t>
            </a:r>
            <a:r>
              <a:rPr lang="ru-RU" sz="7200" dirty="0"/>
              <a:t> про </a:t>
            </a:r>
            <a:r>
              <a:rPr lang="ru-RU" sz="7200" dirty="0" err="1"/>
              <a:t>підозру</a:t>
            </a:r>
            <a:r>
              <a:rPr lang="ru-RU" sz="7200" dirty="0"/>
              <a:t> у </a:t>
            </a:r>
            <a:r>
              <a:rPr lang="ru-RU" sz="7200" dirty="0" err="1"/>
              <a:t>неправомірній</a:t>
            </a:r>
            <a:r>
              <a:rPr lang="ru-RU" sz="7200" dirty="0"/>
              <a:t> </a:t>
            </a:r>
            <a:r>
              <a:rPr lang="ru-RU" sz="7200" dirty="0" err="1"/>
              <a:t>діяльності</a:t>
            </a:r>
            <a:r>
              <a:rPr lang="ru-RU" sz="7200" dirty="0"/>
              <a:t>.</a:t>
            </a:r>
            <a:r>
              <a:rPr lang="en-US" sz="7200" dirty="0"/>
              <a:t> </a:t>
            </a:r>
            <a:endParaRPr lang="uk-UA" sz="7200" dirty="0"/>
          </a:p>
          <a:p>
            <a:pPr marL="0" indent="0">
              <a:spcBef>
                <a:spcPts val="0"/>
              </a:spcBef>
              <a:buNone/>
            </a:pPr>
            <a:r>
              <a:rPr lang="ru-RU" sz="7200" dirty="0"/>
              <a:t>• </a:t>
            </a:r>
            <a:r>
              <a:rPr lang="ru-RU" sz="7200" dirty="0" err="1"/>
              <a:t>Конфлікти</a:t>
            </a:r>
            <a:r>
              <a:rPr lang="ru-RU" sz="7200" dirty="0"/>
              <a:t> </a:t>
            </a:r>
            <a:r>
              <a:rPr lang="ru-RU" sz="7200" dirty="0" err="1"/>
              <a:t>інтересів</a:t>
            </a:r>
            <a:r>
              <a:rPr lang="ru-RU" sz="7200" dirty="0"/>
              <a:t>.</a:t>
            </a:r>
            <a:r>
              <a:rPr lang="en-US" sz="7200" dirty="0"/>
              <a:t> </a:t>
            </a:r>
            <a:r>
              <a:rPr lang="ru-RU" sz="7200" dirty="0"/>
              <a:t>• </a:t>
            </a:r>
            <a:r>
              <a:rPr lang="ru-RU" sz="7200" dirty="0" err="1"/>
              <a:t>Хабарництво</a:t>
            </a:r>
            <a:r>
              <a:rPr lang="ru-RU" sz="7200" dirty="0"/>
              <a:t> і </a:t>
            </a:r>
            <a:r>
              <a:rPr lang="ru-RU" sz="7200" dirty="0" err="1"/>
              <a:t>корупція</a:t>
            </a:r>
            <a:r>
              <a:rPr lang="ru-RU" sz="7200" dirty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7200" dirty="0"/>
              <a:t>• </a:t>
            </a:r>
            <a:r>
              <a:rPr lang="ru-RU" sz="7200" dirty="0" err="1"/>
              <a:t>Представницькі</a:t>
            </a:r>
            <a:r>
              <a:rPr lang="ru-RU" sz="7200" dirty="0"/>
              <a:t> заходи і </a:t>
            </a:r>
            <a:r>
              <a:rPr lang="ru-RU" sz="7200" dirty="0" err="1"/>
              <a:t>подарунки</a:t>
            </a:r>
            <a:r>
              <a:rPr lang="ru-RU" sz="7200" dirty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7200" dirty="0"/>
              <a:t>• </a:t>
            </a:r>
            <a:r>
              <a:rPr lang="ru-RU" sz="7200" dirty="0" err="1"/>
              <a:t>Повага</a:t>
            </a:r>
            <a:r>
              <a:rPr lang="ru-RU" sz="7200" dirty="0"/>
              <a:t> на </a:t>
            </a:r>
            <a:r>
              <a:rPr lang="ru-RU" sz="7200" dirty="0" err="1"/>
              <a:t>робочому</a:t>
            </a:r>
            <a:r>
              <a:rPr lang="ru-RU" sz="7200" dirty="0"/>
              <a:t> </a:t>
            </a:r>
            <a:r>
              <a:rPr lang="ru-RU" sz="7200" dirty="0" err="1"/>
              <a:t>місці</a:t>
            </a:r>
            <a:r>
              <a:rPr lang="ru-RU" sz="7200" dirty="0"/>
              <a:t>.• Права </a:t>
            </a:r>
            <a:r>
              <a:rPr lang="ru-RU" sz="7200" dirty="0" err="1"/>
              <a:t>людини</a:t>
            </a:r>
            <a:r>
              <a:rPr lang="ru-RU" sz="7200" dirty="0"/>
              <a:t> і </a:t>
            </a:r>
            <a:r>
              <a:rPr lang="ru-RU" sz="7200" dirty="0" err="1"/>
              <a:t>діяльність</a:t>
            </a:r>
            <a:r>
              <a:rPr lang="ru-RU" sz="7200" dirty="0"/>
              <a:t> </a:t>
            </a:r>
            <a:r>
              <a:rPr lang="ru-RU" sz="7200" dirty="0" err="1"/>
              <a:t>компанії</a:t>
            </a:r>
            <a:r>
              <a:rPr lang="ru-RU" sz="7200" dirty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7200" dirty="0"/>
              <a:t>• Участь у </a:t>
            </a:r>
            <a:r>
              <a:rPr lang="ru-RU" sz="7200" dirty="0" err="1"/>
              <a:t>політичній</a:t>
            </a:r>
            <a:r>
              <a:rPr lang="ru-RU" sz="7200" dirty="0"/>
              <a:t> </a:t>
            </a:r>
            <a:r>
              <a:rPr lang="ru-RU" sz="7200" dirty="0" err="1"/>
              <a:t>діяльності</a:t>
            </a:r>
            <a:r>
              <a:rPr lang="ru-RU" sz="7200" dirty="0"/>
              <a:t>.</a:t>
            </a:r>
            <a:r>
              <a:rPr lang="en-US" sz="7200" dirty="0"/>
              <a:t> </a:t>
            </a:r>
            <a:r>
              <a:rPr lang="ru-RU" sz="7200" dirty="0"/>
              <a:t>• </a:t>
            </a:r>
            <a:r>
              <a:rPr lang="ru-RU" sz="7200" dirty="0" err="1"/>
              <a:t>Благодійні</a:t>
            </a:r>
            <a:r>
              <a:rPr lang="ru-RU" sz="7200" dirty="0"/>
              <a:t> </a:t>
            </a:r>
            <a:r>
              <a:rPr lang="ru-RU" sz="7200" dirty="0" err="1"/>
              <a:t>внески</a:t>
            </a:r>
            <a:r>
              <a:rPr lang="ru-RU" sz="7200" dirty="0"/>
              <a:t>.</a:t>
            </a:r>
            <a:r>
              <a:rPr lang="en-US" sz="7200" dirty="0"/>
              <a:t> </a:t>
            </a:r>
            <a:r>
              <a:rPr lang="ru-RU" sz="7200" dirty="0" err="1"/>
              <a:t>Прозорість</a:t>
            </a:r>
            <a:r>
              <a:rPr lang="ru-RU" sz="7200" dirty="0"/>
              <a:t> і </a:t>
            </a:r>
            <a:r>
              <a:rPr lang="ru-RU" sz="7200" dirty="0" err="1"/>
              <a:t>відповідальність</a:t>
            </a:r>
            <a:r>
              <a:rPr lang="en-US" sz="7200" dirty="0"/>
              <a:t> </a:t>
            </a:r>
            <a:endParaRPr lang="uk-UA" sz="7200" dirty="0"/>
          </a:p>
          <a:p>
            <a:pPr marL="0" indent="0">
              <a:spcBef>
                <a:spcPts val="0"/>
              </a:spcBef>
              <a:buNone/>
            </a:pPr>
            <a:r>
              <a:rPr lang="ru-RU" sz="7200" dirty="0"/>
              <a:t>• </a:t>
            </a:r>
            <a:r>
              <a:rPr lang="ru-RU" sz="7200" dirty="0" err="1"/>
              <a:t>Точне</a:t>
            </a:r>
            <a:r>
              <a:rPr lang="ru-RU" sz="7200" dirty="0"/>
              <a:t> </a:t>
            </a:r>
            <a:r>
              <a:rPr lang="ru-RU" sz="7200" dirty="0" err="1"/>
              <a:t>ведення</a:t>
            </a:r>
            <a:r>
              <a:rPr lang="ru-RU" sz="7200" dirty="0"/>
              <a:t> </a:t>
            </a:r>
            <a:r>
              <a:rPr lang="ru-RU" sz="7200" dirty="0" err="1"/>
              <a:t>бухгалтерського</a:t>
            </a:r>
            <a:r>
              <a:rPr lang="ru-RU" sz="7200" dirty="0"/>
              <a:t> </a:t>
            </a:r>
            <a:r>
              <a:rPr lang="ru-RU" sz="7200" dirty="0" err="1"/>
              <a:t>обліку</a:t>
            </a:r>
            <a:r>
              <a:rPr lang="ru-RU" sz="7200" dirty="0"/>
              <a:t> і </a:t>
            </a:r>
            <a:r>
              <a:rPr lang="ru-RU" sz="7200" dirty="0" err="1"/>
              <a:t>документації</a:t>
            </a:r>
            <a:r>
              <a:rPr lang="ru-RU" sz="7200" dirty="0"/>
              <a:t>.</a:t>
            </a:r>
            <a:r>
              <a:rPr lang="en-US" sz="7200" dirty="0"/>
              <a:t> </a:t>
            </a:r>
            <a:endParaRPr lang="uk-UA" sz="7200" dirty="0"/>
          </a:p>
          <a:p>
            <a:pPr marL="0" indent="0">
              <a:spcBef>
                <a:spcPts val="0"/>
              </a:spcBef>
              <a:buNone/>
            </a:pPr>
            <a:r>
              <a:rPr lang="ru-RU" sz="7200" dirty="0"/>
              <a:t>• </a:t>
            </a:r>
            <a:r>
              <a:rPr lang="ru-RU" sz="7200" dirty="0" err="1"/>
              <a:t>Захист</a:t>
            </a:r>
            <a:r>
              <a:rPr lang="ru-RU" sz="7200" dirty="0"/>
              <a:t> державного майна.</a:t>
            </a:r>
            <a:r>
              <a:rPr lang="en-US" sz="7200" dirty="0"/>
              <a:t> </a:t>
            </a:r>
            <a:r>
              <a:rPr lang="ru-RU" sz="7200" dirty="0"/>
              <a:t>• </a:t>
            </a:r>
            <a:r>
              <a:rPr lang="ru-RU" sz="7200" dirty="0" err="1"/>
              <a:t>Конфіденційність</a:t>
            </a:r>
            <a:r>
              <a:rPr lang="ru-RU" sz="7200" dirty="0"/>
              <a:t> та </a:t>
            </a:r>
            <a:r>
              <a:rPr lang="ru-RU" sz="7200" dirty="0" err="1"/>
              <a:t>інформаційна</a:t>
            </a:r>
            <a:r>
              <a:rPr lang="ru-RU" sz="7200" dirty="0"/>
              <a:t> </a:t>
            </a:r>
            <a:r>
              <a:rPr lang="ru-RU" sz="7200" dirty="0" err="1"/>
              <a:t>безпека</a:t>
            </a:r>
            <a:r>
              <a:rPr lang="ru-RU" sz="7200" dirty="0"/>
              <a:t>.</a:t>
            </a:r>
            <a:r>
              <a:rPr lang="en-US" sz="7200" dirty="0"/>
              <a:t> </a:t>
            </a:r>
            <a:r>
              <a:rPr lang="ru-RU" sz="7200" dirty="0"/>
              <a:t>• </a:t>
            </a:r>
            <a:r>
              <a:rPr lang="ru-RU" sz="7200" dirty="0" err="1"/>
              <a:t>Інсайдерські</a:t>
            </a:r>
            <a:r>
              <a:rPr lang="ru-RU" sz="7200" dirty="0"/>
              <a:t> </a:t>
            </a:r>
            <a:r>
              <a:rPr lang="ru-RU" sz="7200" dirty="0" err="1"/>
              <a:t>операції</a:t>
            </a:r>
            <a:r>
              <a:rPr lang="ru-RU" sz="7200" dirty="0"/>
              <a:t> та </a:t>
            </a:r>
            <a:r>
              <a:rPr lang="ru-RU" sz="7200" dirty="0" err="1"/>
              <a:t>зловживання</a:t>
            </a:r>
            <a:r>
              <a:rPr lang="ru-RU" sz="7200" dirty="0"/>
              <a:t> </a:t>
            </a:r>
            <a:r>
              <a:rPr lang="ru-RU" sz="7200" dirty="0" err="1"/>
              <a:t>умовами</a:t>
            </a:r>
            <a:r>
              <a:rPr lang="ru-RU" sz="7200" dirty="0"/>
              <a:t> </a:t>
            </a:r>
            <a:r>
              <a:rPr lang="ru-RU" sz="7200" dirty="0" err="1"/>
              <a:t>діяльності</a:t>
            </a:r>
            <a:r>
              <a:rPr lang="ru-RU" sz="7200" dirty="0"/>
              <a:t> на ринку.</a:t>
            </a:r>
            <a:r>
              <a:rPr lang="en-US" sz="7200" dirty="0"/>
              <a:t> </a:t>
            </a:r>
            <a:r>
              <a:rPr lang="ru-RU" sz="7200" dirty="0"/>
              <a:t>• </a:t>
            </a:r>
            <a:r>
              <a:rPr lang="ru-RU" sz="7200" dirty="0" err="1"/>
              <a:t>Конкуренція</a:t>
            </a:r>
            <a:r>
              <a:rPr lang="ru-RU" sz="7200" dirty="0"/>
              <a:t> й </a:t>
            </a:r>
            <a:r>
              <a:rPr lang="ru-RU" sz="7200" dirty="0" err="1"/>
              <a:t>антимонопольне</a:t>
            </a:r>
            <a:r>
              <a:rPr lang="ru-RU" sz="7200" dirty="0"/>
              <a:t> </a:t>
            </a:r>
            <a:r>
              <a:rPr lang="ru-RU" sz="7200" dirty="0" err="1"/>
              <a:t>законодавство</a:t>
            </a:r>
            <a:r>
              <a:rPr lang="ru-RU" sz="7200" dirty="0"/>
              <a:t>.</a:t>
            </a:r>
            <a:r>
              <a:rPr lang="en-US" sz="7200" dirty="0"/>
              <a:t> </a:t>
            </a:r>
            <a:endParaRPr lang="uk-UA" sz="7200" dirty="0"/>
          </a:p>
          <a:p>
            <a:pPr marL="0" indent="0">
              <a:spcBef>
                <a:spcPts val="0"/>
              </a:spcBef>
              <a:buNone/>
            </a:pPr>
            <a:r>
              <a:rPr lang="ru-RU" sz="7200" dirty="0"/>
              <a:t>• </a:t>
            </a:r>
            <a:r>
              <a:rPr lang="ru-RU" sz="7200" dirty="0" err="1"/>
              <a:t>Протидія</a:t>
            </a:r>
            <a:r>
              <a:rPr lang="ru-RU" sz="7200" dirty="0"/>
              <a:t> </a:t>
            </a:r>
            <a:r>
              <a:rPr lang="ru-RU" sz="7200" dirty="0" err="1"/>
              <a:t>легалізації</a:t>
            </a:r>
            <a:r>
              <a:rPr lang="ru-RU" sz="7200" dirty="0"/>
              <a:t> </a:t>
            </a:r>
            <a:r>
              <a:rPr lang="ru-RU" sz="7200" dirty="0" err="1"/>
              <a:t>незаконних</a:t>
            </a:r>
            <a:r>
              <a:rPr lang="ru-RU" sz="7200" dirty="0"/>
              <a:t> </a:t>
            </a:r>
            <a:r>
              <a:rPr lang="ru-RU" sz="7200" dirty="0" err="1"/>
              <a:t>доходів</a:t>
            </a:r>
            <a:r>
              <a:rPr lang="ru-RU" sz="7200" dirty="0"/>
              <a:t> і </a:t>
            </a:r>
            <a:r>
              <a:rPr lang="ru-RU" sz="7200" dirty="0" err="1"/>
              <a:t>фінансуванню</a:t>
            </a:r>
            <a:r>
              <a:rPr lang="ru-RU" sz="7200" dirty="0"/>
              <a:t> </a:t>
            </a:r>
            <a:r>
              <a:rPr lang="ru-RU" sz="7200" dirty="0" err="1"/>
              <a:t>тероризму</a:t>
            </a:r>
            <a:r>
              <a:rPr lang="ru-RU" sz="7200" dirty="0"/>
              <a:t>.</a:t>
            </a:r>
            <a:r>
              <a:rPr lang="en-US" sz="7200" dirty="0"/>
              <a:t> </a:t>
            </a:r>
            <a:r>
              <a:rPr lang="ru-RU" sz="7200" dirty="0"/>
              <a:t>•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7200" dirty="0"/>
              <a:t> </a:t>
            </a:r>
            <a:r>
              <a:rPr lang="ru-RU" sz="7200" dirty="0" err="1"/>
              <a:t>Санкції</a:t>
            </a:r>
            <a:r>
              <a:rPr lang="ru-RU" sz="7200" dirty="0"/>
              <a:t> </a:t>
            </a:r>
            <a:r>
              <a:rPr lang="ru-RU" sz="7200" dirty="0" err="1"/>
              <a:t>тощо</a:t>
            </a:r>
            <a:r>
              <a:rPr lang="ru-RU" sz="7200" dirty="0"/>
              <a:t>.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860815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023884-42D9-45DF-8D49-AD51CEBAC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Структура корпоративного кодексу</a:t>
            </a:r>
            <a:endParaRPr lang="ru-UA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24086E80-3A8A-4A3D-A519-B10B9B2215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005" t="18898" r="31025" b="38559"/>
          <a:stretch/>
        </p:blipFill>
        <p:spPr>
          <a:xfrm>
            <a:off x="1020932" y="1309931"/>
            <a:ext cx="8452781" cy="4707240"/>
          </a:xfrm>
        </p:spPr>
      </p:pic>
    </p:spTree>
    <p:extLst>
      <p:ext uri="{BB962C8B-B14F-4D97-AF65-F5344CB8AC3E}">
        <p14:creationId xmlns:p14="http://schemas.microsoft.com/office/powerpoint/2010/main" val="3415290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D2AA7C-52C2-4979-BDE9-6DFA9B2C5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Класифікація</a:t>
            </a:r>
            <a:r>
              <a:rPr lang="ru-RU" dirty="0"/>
              <a:t> </a:t>
            </a:r>
            <a:r>
              <a:rPr lang="ru-RU" dirty="0" err="1"/>
              <a:t>корпоративних</a:t>
            </a:r>
            <a:r>
              <a:rPr lang="ru-RU" dirty="0"/>
              <a:t> </a:t>
            </a:r>
            <a:r>
              <a:rPr lang="ru-RU" dirty="0" err="1"/>
              <a:t>кодексів</a:t>
            </a:r>
            <a:endParaRPr lang="ru-UA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C794C798-5208-4A30-B74B-4F7DFE4B05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261" t="12951" r="29995" b="8826"/>
          <a:stretch/>
        </p:blipFill>
        <p:spPr>
          <a:xfrm>
            <a:off x="2441359" y="1438655"/>
            <a:ext cx="4447713" cy="4473874"/>
          </a:xfrm>
        </p:spPr>
      </p:pic>
    </p:spTree>
    <p:extLst>
      <p:ext uri="{BB962C8B-B14F-4D97-AF65-F5344CB8AC3E}">
        <p14:creationId xmlns:p14="http://schemas.microsoft.com/office/powerpoint/2010/main" val="1982159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B60397-A9D4-46FA-B490-293D89051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Складові елементи корпоративної культури</a:t>
            </a:r>
          </a:p>
        </p:txBody>
      </p:sp>
      <p:graphicFrame>
        <p:nvGraphicFramePr>
          <p:cNvPr id="4" name="Таблиця 4">
            <a:extLst>
              <a:ext uri="{FF2B5EF4-FFF2-40B4-BE49-F238E27FC236}">
                <a16:creationId xmlns:a16="http://schemas.microsoft.com/office/drawing/2014/main" id="{5970389E-7F6F-471D-9F00-FC2D09D310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005608"/>
              </p:ext>
            </p:extLst>
          </p:nvPr>
        </p:nvGraphicFramePr>
        <p:xfrm>
          <a:off x="677863" y="2160588"/>
          <a:ext cx="8596312" cy="238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8156">
                  <a:extLst>
                    <a:ext uri="{9D8B030D-6E8A-4147-A177-3AD203B41FA5}">
                      <a16:colId xmlns:a16="http://schemas.microsoft.com/office/drawing/2014/main" val="4263298092"/>
                    </a:ext>
                  </a:extLst>
                </a:gridCol>
                <a:gridCol w="4298156">
                  <a:extLst>
                    <a:ext uri="{9D8B030D-6E8A-4147-A177-3AD203B41FA5}">
                      <a16:colId xmlns:a16="http://schemas.microsoft.com/office/drawing/2014/main" val="30038615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Організаційні: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Ідейні: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37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система </a:t>
                      </a:r>
                      <a:r>
                        <a:rPr lang="ru-RU" dirty="0" err="1"/>
                        <a:t>лідерства</a:t>
                      </a:r>
                      <a:r>
                        <a:rPr lang="ru-RU" dirty="0"/>
                        <a:t>;</a:t>
                      </a:r>
                    </a:p>
                    <a:p>
                      <a:r>
                        <a:rPr lang="ru-RU" dirty="0" err="1"/>
                        <a:t>норми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поведінки</a:t>
                      </a:r>
                      <a:r>
                        <a:rPr lang="ru-RU" dirty="0"/>
                        <a:t>;</a:t>
                      </a:r>
                    </a:p>
                    <a:p>
                      <a:r>
                        <a:rPr lang="ru-RU" dirty="0" err="1"/>
                        <a:t>формування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робочого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процесу</a:t>
                      </a:r>
                      <a:r>
                        <a:rPr lang="ru-RU" dirty="0"/>
                        <a:t>;</a:t>
                      </a:r>
                    </a:p>
                    <a:p>
                      <a:r>
                        <a:rPr lang="ru-RU" dirty="0" err="1"/>
                        <a:t>способи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вирішення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конфліктів</a:t>
                      </a:r>
                      <a:r>
                        <a:rPr lang="ru-RU" dirty="0"/>
                        <a:t>;</a:t>
                      </a:r>
                    </a:p>
                    <a:p>
                      <a:r>
                        <a:rPr lang="ru-RU" dirty="0"/>
                        <a:t>система </a:t>
                      </a:r>
                      <a:r>
                        <a:rPr lang="ru-RU" dirty="0" err="1"/>
                        <a:t>комунікацій</a:t>
                      </a:r>
                      <a:r>
                        <a:rPr lang="ru-RU" dirty="0"/>
                        <a:t>;</a:t>
                      </a:r>
                    </a:p>
                    <a:p>
                      <a:r>
                        <a:rPr lang="ru-RU" dirty="0" err="1"/>
                        <a:t>корпоративний</a:t>
                      </a:r>
                      <a:r>
                        <a:rPr lang="ru-RU" dirty="0"/>
                        <a:t> стиль.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традиції;</a:t>
                      </a:r>
                    </a:p>
                    <a:p>
                      <a:r>
                        <a:rPr lang="uk-UA" dirty="0"/>
                        <a:t>особистісні цінності;</a:t>
                      </a:r>
                    </a:p>
                    <a:p>
                      <a:r>
                        <a:rPr lang="uk-UA" dirty="0"/>
                        <a:t>цінності компанії. </a:t>
                      </a:r>
                    </a:p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1910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5475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6C4FF9-75AE-4FC7-8121-CD4BE9D90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	</a:t>
            </a:r>
            <a:r>
              <a:rPr lang="ru-RU" dirty="0" err="1"/>
              <a:t>Залучення</a:t>
            </a:r>
            <a:r>
              <a:rPr lang="ru-RU" dirty="0"/>
              <a:t> </a:t>
            </a:r>
            <a:r>
              <a:rPr lang="ru-RU" dirty="0" err="1"/>
              <a:t>талантів</a:t>
            </a:r>
            <a:r>
              <a:rPr lang="ru-RU" dirty="0"/>
              <a:t> в </a:t>
            </a:r>
            <a:r>
              <a:rPr lang="ru-RU" dirty="0" err="1"/>
              <a:t>організацію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30DDF-86A4-4159-A8DD-FAF340490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Поняття</a:t>
            </a:r>
            <a:r>
              <a:rPr lang="ru-RU" dirty="0"/>
              <a:t> таланту у </a:t>
            </a:r>
            <a:r>
              <a:rPr lang="ru-RU" dirty="0" err="1"/>
              <a:t>бізнес-середовищі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визначити</a:t>
            </a:r>
            <a:r>
              <a:rPr lang="ru-RU" dirty="0"/>
              <a:t> як </a:t>
            </a:r>
            <a:r>
              <a:rPr lang="ru-RU" dirty="0" err="1"/>
              <a:t>високий</a:t>
            </a:r>
            <a:r>
              <a:rPr lang="ru-RU" dirty="0"/>
              <a:t> </a:t>
            </a:r>
            <a:r>
              <a:rPr lang="ru-RU" dirty="0" err="1"/>
              <a:t>потенціал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, </a:t>
            </a:r>
            <a:r>
              <a:rPr lang="ru-RU" dirty="0" err="1"/>
              <a:t>набір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, </a:t>
            </a:r>
            <a:r>
              <a:rPr lang="ru-RU" dirty="0" err="1"/>
              <a:t>навичок</a:t>
            </a:r>
            <a:r>
              <a:rPr lang="ru-RU" dirty="0"/>
              <a:t> та </a:t>
            </a:r>
            <a:r>
              <a:rPr lang="ru-RU" dirty="0" err="1"/>
              <a:t>компетенцій</a:t>
            </a:r>
            <a:r>
              <a:rPr lang="ru-RU" dirty="0"/>
              <a:t>, </a:t>
            </a:r>
            <a:r>
              <a:rPr lang="ru-RU" dirty="0" err="1"/>
              <a:t>якими</a:t>
            </a:r>
            <a:r>
              <a:rPr lang="ru-RU" dirty="0"/>
              <a:t> </a:t>
            </a:r>
            <a:r>
              <a:rPr lang="ru-RU" dirty="0" err="1"/>
              <a:t>володіє</a:t>
            </a:r>
            <a:r>
              <a:rPr lang="ru-RU" dirty="0"/>
              <a:t> </a:t>
            </a:r>
            <a:r>
              <a:rPr lang="ru-RU" dirty="0" err="1"/>
              <a:t>співробітник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комплексне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для </a:t>
            </a:r>
            <a:r>
              <a:rPr lang="ru-RU" dirty="0" err="1"/>
              <a:t>вирішення</a:t>
            </a:r>
            <a:r>
              <a:rPr lang="ru-RU" dirty="0"/>
              <a:t> </a:t>
            </a:r>
            <a:r>
              <a:rPr lang="ru-RU" dirty="0" err="1"/>
              <a:t>робочих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 та </a:t>
            </a:r>
            <a:r>
              <a:rPr lang="ru-RU" dirty="0" err="1"/>
              <a:t>високих</a:t>
            </a:r>
            <a:r>
              <a:rPr lang="ru-RU" dirty="0"/>
              <a:t> </a:t>
            </a:r>
            <a:r>
              <a:rPr lang="ru-RU" dirty="0" err="1"/>
              <a:t>досягнень</a:t>
            </a:r>
            <a:r>
              <a:rPr lang="ru-RU" dirty="0"/>
              <a:t> і </a:t>
            </a:r>
            <a:r>
              <a:rPr lang="ru-RU" dirty="0" err="1"/>
              <a:t>результатів</a:t>
            </a:r>
            <a:r>
              <a:rPr lang="ru-RU" dirty="0"/>
              <a:t>.</a:t>
            </a:r>
          </a:p>
          <a:p>
            <a:r>
              <a:rPr lang="ru-RU" dirty="0"/>
              <a:t>Тест «</a:t>
            </a:r>
            <a:r>
              <a:rPr lang="ru-RU" dirty="0" err="1"/>
              <a:t>Який</a:t>
            </a:r>
            <a:r>
              <a:rPr lang="ru-RU" dirty="0"/>
              <a:t> у тебе талант?» </a:t>
            </a:r>
            <a:r>
              <a:rPr lang="en-US" dirty="0">
                <a:hlinkClick r:id="rId2"/>
              </a:rPr>
              <a:t>https://presa.com.ua/psykholohiia/yak-diznatisya-svoji-talanti-test-na-talant-i-zdibnosti.html</a:t>
            </a:r>
            <a:endParaRPr lang="uk-UA" dirty="0"/>
          </a:p>
          <a:p>
            <a:r>
              <a:rPr lang="uk-UA" dirty="0"/>
              <a:t>Тест на визначення особистості </a:t>
            </a:r>
            <a:r>
              <a:rPr lang="en-US" dirty="0"/>
              <a:t>https://www.16personalities.com/uk/bezkoshtovnyy-test-na-vyznachennya-osobystosti</a:t>
            </a:r>
            <a:endParaRPr lang="ru-RU" dirty="0"/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02049446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1107</TotalTime>
  <Words>469</Words>
  <Application>Microsoft Office PowerPoint</Application>
  <PresentationFormat>Широкий екран</PresentationFormat>
  <Paragraphs>63</Paragraphs>
  <Slides>10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Аспект</vt:lpstr>
      <vt:lpstr>Корпоративна культура</vt:lpstr>
      <vt:lpstr>Корпоративна культура</vt:lpstr>
      <vt:lpstr>Структура організаційної культури </vt:lpstr>
      <vt:lpstr> Формування корпоративної культури</vt:lpstr>
      <vt:lpstr>Створення корпоративного кодексу компанії</vt:lpstr>
      <vt:lpstr>Структура корпоративного кодексу</vt:lpstr>
      <vt:lpstr>Класифікація корпоративних кодексів</vt:lpstr>
      <vt:lpstr>Складові елементи корпоративної культури</vt:lpstr>
      <vt:lpstr> Залучення талантів в організацію</vt:lpstr>
      <vt:lpstr>Управління талантами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Корпоративна культура</dc:title>
  <dc:creator>Людмила Чернявская</dc:creator>
  <cp:lastModifiedBy>Lenovo</cp:lastModifiedBy>
  <cp:revision>7</cp:revision>
  <dcterms:created xsi:type="dcterms:W3CDTF">2022-02-03T11:47:36Z</dcterms:created>
  <dcterms:modified xsi:type="dcterms:W3CDTF">2025-02-19T11:34:48Z</dcterms:modified>
</cp:coreProperties>
</file>