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8" r:id="rId4"/>
    <p:sldId id="302" r:id="rId5"/>
    <p:sldId id="303" r:id="rId6"/>
    <p:sldId id="256" r:id="rId7"/>
    <p:sldId id="276" r:id="rId8"/>
    <p:sldId id="257" r:id="rId9"/>
    <p:sldId id="304" r:id="rId10"/>
    <p:sldId id="259" r:id="rId11"/>
    <p:sldId id="260" r:id="rId12"/>
    <p:sldId id="261" r:id="rId13"/>
    <p:sldId id="264" r:id="rId14"/>
    <p:sldId id="277" r:id="rId15"/>
    <p:sldId id="307" r:id="rId16"/>
    <p:sldId id="278" r:id="rId17"/>
    <p:sldId id="279" r:id="rId18"/>
    <p:sldId id="280" r:id="rId19"/>
    <p:sldId id="281" r:id="rId20"/>
    <p:sldId id="282" r:id="rId21"/>
    <p:sldId id="270" r:id="rId22"/>
    <p:sldId id="263" r:id="rId23"/>
    <p:sldId id="273" r:id="rId24"/>
    <p:sldId id="317" r:id="rId25"/>
    <p:sldId id="316" r:id="rId26"/>
    <p:sldId id="321" r:id="rId27"/>
    <p:sldId id="271" r:id="rId28"/>
    <p:sldId id="283" r:id="rId29"/>
    <p:sldId id="272" r:id="rId30"/>
    <p:sldId id="284" r:id="rId31"/>
    <p:sldId id="290" r:id="rId32"/>
    <p:sldId id="291" r:id="rId33"/>
    <p:sldId id="286" r:id="rId34"/>
    <p:sldId id="298" r:id="rId35"/>
    <p:sldId id="319" r:id="rId36"/>
    <p:sldId id="320" r:id="rId37"/>
    <p:sldId id="287" r:id="rId38"/>
    <p:sldId id="308" r:id="rId39"/>
    <p:sldId id="288" r:id="rId40"/>
    <p:sldId id="299" r:id="rId41"/>
    <p:sldId id="289" r:id="rId42"/>
    <p:sldId id="311" r:id="rId43"/>
    <p:sldId id="312" r:id="rId44"/>
    <p:sldId id="313" r:id="rId45"/>
    <p:sldId id="310" r:id="rId46"/>
    <p:sldId id="295" r:id="rId47"/>
    <p:sldId id="314" r:id="rId48"/>
    <p:sldId id="300" r:id="rId49"/>
    <p:sldId id="294" r:id="rId50"/>
    <p:sldId id="292" r:id="rId51"/>
    <p:sldId id="29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52" autoAdjust="0"/>
  </p:normalViewPr>
  <p:slideViewPr>
    <p:cSldViewPr>
      <p:cViewPr>
        <p:scale>
          <a:sx n="86" d="100"/>
          <a:sy n="86" d="100"/>
        </p:scale>
        <p:origin x="-59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0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61926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 землі у складі Австрійської імперії 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 18 - в першій 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 19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93576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024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2438">
              <a:buNone/>
            </a:pPr>
            <a:r>
              <a:rPr lang="uk-UA" b="1" u="sng" dirty="0">
                <a:solidFill>
                  <a:srgbClr val="FF0000"/>
                </a:solidFill>
              </a:rPr>
              <a:t>Першим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/>
              <a:t>у складі володінь австрійських Габсбургів опинилося </a:t>
            </a:r>
            <a:r>
              <a:rPr lang="uk-UA" u="sng" dirty="0" smtClean="0">
                <a:solidFill>
                  <a:srgbClr val="FF0000"/>
                </a:solidFill>
              </a:rPr>
              <a:t>Закарпаття</a:t>
            </a:r>
            <a:r>
              <a:rPr lang="en-US" u="sng" dirty="0" smtClean="0">
                <a:solidFill>
                  <a:srgbClr val="FF0000"/>
                </a:solidFill>
              </a:rPr>
              <a:t> (</a:t>
            </a:r>
            <a:r>
              <a:rPr lang="uk-UA" u="sng" dirty="0" smtClean="0">
                <a:solidFill>
                  <a:srgbClr val="FF0000"/>
                </a:solidFill>
              </a:rPr>
              <a:t>центр м. Ужгород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  <a:r>
              <a:rPr lang="uk-UA" u="sng" dirty="0" smtClean="0"/>
              <a:t>. </a:t>
            </a:r>
            <a:r>
              <a:rPr lang="uk-UA" u="sng" dirty="0"/>
              <a:t>У 1699 р. воно разом зі Східною Угорщиною перейшло під австрійську владу. </a:t>
            </a:r>
            <a:r>
              <a:rPr lang="uk-UA" dirty="0" smtClean="0"/>
              <a:t>Провідні позиції належали </a:t>
            </a:r>
            <a:r>
              <a:rPr lang="uk-UA" b="1" dirty="0" smtClean="0">
                <a:solidFill>
                  <a:srgbClr val="00B050"/>
                </a:solidFill>
              </a:rPr>
              <a:t>угорцям.</a:t>
            </a:r>
          </a:p>
          <a:p>
            <a:pPr marL="0" indent="452438" algn="r">
              <a:buNone/>
            </a:pPr>
            <a:r>
              <a:rPr lang="uk-UA" dirty="0" smtClean="0"/>
              <a:t>Заселене </a:t>
            </a:r>
            <a:r>
              <a:rPr lang="uk-UA" dirty="0"/>
              <a:t>українцями </a:t>
            </a:r>
            <a:r>
              <a:rPr lang="uk-UA" b="1" dirty="0"/>
              <a:t>Закарпаття поділялося на чотири адміністративні регіони </a:t>
            </a:r>
            <a:r>
              <a:rPr lang="uk-UA" dirty="0"/>
              <a:t>—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комітати (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жупи). </a:t>
            </a:r>
          </a:p>
          <a:p>
            <a:pPr marL="0" indent="452438">
              <a:buNone/>
            </a:pPr>
            <a:r>
              <a:rPr lang="uk-UA" dirty="0" smtClean="0"/>
              <a:t>Уся </a:t>
            </a:r>
            <a:r>
              <a:rPr lang="uk-UA" i="1" dirty="0"/>
              <a:t>адміністративна, військова, судова та фінансова влада </a:t>
            </a:r>
            <a:r>
              <a:rPr lang="uk-UA" dirty="0"/>
              <a:t>в комітатах зосереджувалася в </a:t>
            </a:r>
            <a:r>
              <a:rPr lang="uk-UA" b="1" i="1" dirty="0"/>
              <a:t>жупанів</a:t>
            </a:r>
            <a:r>
              <a:rPr lang="uk-UA" dirty="0"/>
              <a:t> — адміністраторів, призначуваних намісницьким управлінням із-поміж місцевих великих землевласників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986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Галичина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50691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541338">
              <a:buNone/>
            </a:pPr>
            <a:r>
              <a:rPr lang="uk-UA" b="1" u="sng" dirty="0" smtClean="0"/>
              <a:t>Унаслідок </a:t>
            </a:r>
            <a:r>
              <a:rPr lang="uk-UA" b="1" u="sng" dirty="0" smtClean="0">
                <a:solidFill>
                  <a:srgbClr val="FF0000"/>
                </a:solidFill>
              </a:rPr>
              <a:t>першого поділу Речі Посполитої </a:t>
            </a:r>
            <a:r>
              <a:rPr lang="uk-UA" b="1" u="sng" dirty="0" smtClean="0"/>
              <a:t>(1772 р.) </a:t>
            </a:r>
            <a:r>
              <a:rPr lang="uk-UA" u="sng" dirty="0" smtClean="0"/>
              <a:t>до складу Австрійської імперії увійшла </a:t>
            </a:r>
            <a:r>
              <a:rPr lang="uk-UA" u="sng" dirty="0" smtClean="0">
                <a:solidFill>
                  <a:srgbClr val="FF0000"/>
                </a:solidFill>
              </a:rPr>
              <a:t>Галичина (центр м. Львів). </a:t>
            </a:r>
            <a:r>
              <a:rPr lang="uk-UA" dirty="0" smtClean="0"/>
              <a:t>Приєднавши ці землі, імператриця </a:t>
            </a:r>
            <a:r>
              <a:rPr lang="uk-UA" dirty="0" smtClean="0">
                <a:solidFill>
                  <a:srgbClr val="00B0F0"/>
                </a:solidFill>
              </a:rPr>
              <a:t>Марія Терезія прийняла титул королеви Галичини і Лодомерії</a:t>
            </a:r>
            <a:r>
              <a:rPr lang="uk-UA" dirty="0" smtClean="0"/>
              <a:t>. </a:t>
            </a:r>
            <a:r>
              <a:rPr lang="uk-UA" b="1" dirty="0" smtClean="0"/>
              <a:t>На приєднаних землях було утворено коронний край Королівство Галичини і Лодомерії із центром у Львові</a:t>
            </a:r>
            <a:r>
              <a:rPr lang="uk-UA" dirty="0" smtClean="0"/>
              <a:t>, територія королівства поділялася на </a:t>
            </a:r>
            <a:r>
              <a:rPr lang="uk-UA" b="1" dirty="0" smtClean="0"/>
              <a:t>округи й дистрикти. Провідні позиції належали </a:t>
            </a:r>
            <a:r>
              <a:rPr lang="uk-UA" b="1" dirty="0" smtClean="0">
                <a:solidFill>
                  <a:srgbClr val="00B0F0"/>
                </a:solidFill>
              </a:rPr>
              <a:t>полякам</a:t>
            </a:r>
            <a:r>
              <a:rPr lang="uk-UA" b="1" dirty="0" smtClean="0"/>
              <a:t>.</a:t>
            </a:r>
          </a:p>
          <a:p>
            <a:pPr marL="0" indent="541338">
              <a:buNone/>
            </a:pPr>
            <a:r>
              <a:rPr lang="uk-UA" dirty="0" smtClean="0"/>
              <a:t>Уся адміністративна влада в коронному краї зосереджувалася в руках губернського управління на чолі з губернатором, якого призначав імператор.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28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Північна Буковина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628650">
              <a:buNone/>
            </a:pPr>
            <a:r>
              <a:rPr lang="uk-UA" dirty="0"/>
              <a:t>До 1849 р. </a:t>
            </a:r>
            <a:r>
              <a:rPr lang="uk-UA" b="1" dirty="0"/>
              <a:t>окремим округом </a:t>
            </a:r>
            <a:r>
              <a:rPr lang="uk-UA" dirty="0"/>
              <a:t>Королівства Галичини і Лодомерії залишалася </a:t>
            </a:r>
            <a:r>
              <a:rPr lang="uk-UA" dirty="0">
                <a:solidFill>
                  <a:srgbClr val="FF0000"/>
                </a:solidFill>
              </a:rPr>
              <a:t>Буковина</a:t>
            </a:r>
            <a:r>
              <a:rPr lang="uk-UA" dirty="0"/>
              <a:t>. </a:t>
            </a:r>
            <a:endParaRPr lang="uk-UA" dirty="0" smtClean="0"/>
          </a:p>
          <a:p>
            <a:pPr marL="0" indent="628650">
              <a:buNone/>
            </a:pPr>
            <a:r>
              <a:rPr lang="uk-UA" dirty="0" smtClean="0"/>
              <a:t>Адміністративним </a:t>
            </a:r>
            <a:r>
              <a:rPr lang="uk-UA" b="1" dirty="0"/>
              <a:t>центром</a:t>
            </a:r>
            <a:r>
              <a:rPr lang="uk-UA" dirty="0"/>
              <a:t> цього </a:t>
            </a:r>
            <a:r>
              <a:rPr lang="uk-UA" b="1" dirty="0"/>
              <a:t>краю</a:t>
            </a:r>
            <a:r>
              <a:rPr lang="uk-UA" dirty="0"/>
              <a:t> було місто </a:t>
            </a:r>
            <a:r>
              <a:rPr lang="uk-UA" dirty="0">
                <a:solidFill>
                  <a:srgbClr val="FF0000"/>
                </a:solidFill>
              </a:rPr>
              <a:t>Чернівці.</a:t>
            </a:r>
            <a:r>
              <a:rPr lang="uk-UA" dirty="0"/>
              <a:t> </a:t>
            </a:r>
            <a:endParaRPr lang="uk-UA" dirty="0" smtClean="0"/>
          </a:p>
          <a:p>
            <a:pPr marL="0" indent="628650">
              <a:buNone/>
            </a:pPr>
            <a:r>
              <a:rPr lang="uk-UA" dirty="0" smtClean="0"/>
              <a:t>Австрія </a:t>
            </a:r>
            <a:r>
              <a:rPr lang="uk-UA" dirty="0"/>
              <a:t>захопила ці землі в </a:t>
            </a:r>
            <a:r>
              <a:rPr lang="uk-UA" dirty="0">
                <a:solidFill>
                  <a:srgbClr val="FF0000"/>
                </a:solidFill>
              </a:rPr>
              <a:t>1774 р., </a:t>
            </a:r>
            <a:r>
              <a:rPr lang="uk-UA" dirty="0"/>
              <a:t>скориставшись слабкістю Османської імперії після її поразки в російсько-турецькій війні 1768—1774 рр. Марія Терезія обґрунтовувала свої претензії на Буковину тим, що остання також входила до Галицько-Волинської держави, основною територією якої тепер володіла Австрія. Українці становили більшість населення Північної </a:t>
            </a:r>
            <a:r>
              <a:rPr lang="uk-UA" dirty="0" smtClean="0"/>
              <a:t>Буковини, </a:t>
            </a:r>
            <a:r>
              <a:rPr lang="uk-UA" b="1" dirty="0" smtClean="0"/>
              <a:t>провідні позиції займали </a:t>
            </a:r>
            <a:r>
              <a:rPr lang="uk-UA" b="1" dirty="0" smtClean="0">
                <a:solidFill>
                  <a:srgbClr val="CC0066"/>
                </a:solidFill>
              </a:rPr>
              <a:t>румуни.</a:t>
            </a:r>
            <a:endParaRPr lang="uk-UA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4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/>
              <a:t>Адміністративно-територіальний устрій, запроваджений австрійською владою, мав </a:t>
            </a:r>
            <a:r>
              <a:rPr lang="uk-UA" b="1" dirty="0">
                <a:solidFill>
                  <a:srgbClr val="FF0000"/>
                </a:solidFill>
              </a:rPr>
              <a:t>на меті </a:t>
            </a:r>
            <a:r>
              <a:rPr lang="uk-UA" b="1" dirty="0"/>
              <a:t>привести західноукраїнські землі у </a:t>
            </a:r>
            <a:r>
              <a:rPr lang="uk-UA" b="1" u="sng" dirty="0"/>
              <a:t>відповідність</a:t>
            </a:r>
            <a:r>
              <a:rPr lang="uk-UA" b="1" dirty="0"/>
              <a:t> до інших імперських провінцій</a:t>
            </a:r>
            <a:r>
              <a:rPr lang="uk-UA" dirty="0"/>
              <a:t>, уникаючи при цьому рішучих змін, які могли викликати незадоволення місцевої еліти</a:t>
            </a:r>
            <a:r>
              <a:rPr lang="uk-UA" dirty="0" smtClean="0"/>
              <a:t>.</a:t>
            </a:r>
          </a:p>
          <a:p>
            <a:pPr algn="ctr"/>
            <a:r>
              <a:rPr lang="uk-UA" u="sng" dirty="0" smtClean="0"/>
              <a:t>Українці на цих територіях займали підлегле, підкорене становище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295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Реформи австрійських правителів Марії-Терезії та Йосифа ІІ </a:t>
            </a:r>
            <a:b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70-80-х роках 18 ст. 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49770"/>
              </p:ext>
            </p:extLst>
          </p:nvPr>
        </p:nvGraphicFramePr>
        <p:xfrm>
          <a:off x="179512" y="1196752"/>
          <a:ext cx="885698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Аграрна реформа – відбулося часткове</a:t>
                      </a:r>
                      <a:r>
                        <a:rPr lang="uk-UA" u="sng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скасування кріпацтва: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Панщину обмежили до 30 днів на рік.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Звільнили селян від особистої залежності.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Заборонили тілесні покарання.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Встановили «Інвентарі», до яких вносили розміри повинностей та податків селян 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З 1789 р. панщину скасовано, але після смерті Йосипа ІІ відновлено.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44236"/>
              </p:ext>
            </p:extLst>
          </p:nvPr>
        </p:nvGraphicFramePr>
        <p:xfrm>
          <a:off x="143000" y="2996952"/>
          <a:ext cx="8893496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93496"/>
              </a:tblGrid>
              <a:tr h="303808"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Релігійна реформа –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/>
                        <a:t>Церква підкоряється державі.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/>
                        <a:t>Римо та греко-католики зрівнялися</a:t>
                      </a:r>
                      <a:r>
                        <a:rPr lang="uk-UA" baseline="0" dirty="0" smtClean="0"/>
                        <a:t> у правах, але 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православна церква не була визнана на рівні з іншими церквами.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87556"/>
              </p:ext>
            </p:extLst>
          </p:nvPr>
        </p:nvGraphicFramePr>
        <p:xfrm>
          <a:off x="179512" y="4221088"/>
          <a:ext cx="8856984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56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Освітня реформа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У 1774 р. запроваджено обов'язкову початкову освіту рідною мовою навчання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У Відні створено генеральну греко-католицьку семінарію («</a:t>
                      </a:r>
                      <a:r>
                        <a:rPr lang="uk-UA" baseline="0" dirty="0" err="1" smtClean="0"/>
                        <a:t>Барбареум</a:t>
                      </a:r>
                      <a:r>
                        <a:rPr lang="uk-UA" baseline="0" dirty="0" smtClean="0"/>
                        <a:t>»)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У 1784 р</a:t>
                      </a:r>
                      <a:r>
                        <a:rPr lang="uk-UA" baseline="0" dirty="0" smtClean="0"/>
                        <a:t>. засновано Львівський університет</a:t>
                      </a:r>
                      <a:endParaRPr lang="uk-U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87937"/>
              </p:ext>
            </p:extLst>
          </p:nvPr>
        </p:nvGraphicFramePr>
        <p:xfrm>
          <a:off x="179512" y="5935475"/>
          <a:ext cx="8784976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Адміністративна реформа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Посилено централізацію управління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aseline="0" dirty="0" smtClean="0"/>
                        <a:t>В регіонах поширене загальноімперське законодавство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8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6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dirty="0" smtClean="0"/>
              <a:t>Реформи сприяли посиленню держави, проте </a:t>
            </a:r>
            <a:r>
              <a:rPr lang="uk-UA" sz="2800" dirty="0" err="1" smtClean="0"/>
              <a:t>контрреформістська</a:t>
            </a:r>
            <a:r>
              <a:rPr lang="uk-UA" sz="2800" dirty="0" smtClean="0"/>
              <a:t> політика наступних імператорів призвела до поновлення панщини і зростання селянських повинностей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4218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Соціально-економічний розвиток західної України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ЗУ була </a:t>
            </a:r>
            <a:r>
              <a:rPr lang="uk-UA" b="1" dirty="0" smtClean="0"/>
              <a:t>відсталим аграрним краєм </a:t>
            </a:r>
            <a:r>
              <a:rPr lang="uk-UA" dirty="0" smtClean="0"/>
              <a:t>і їй відводилась роль </a:t>
            </a:r>
            <a:r>
              <a:rPr lang="uk-UA" b="1" dirty="0" smtClean="0"/>
              <a:t>аграрно-сировинного придатка </a:t>
            </a:r>
            <a:r>
              <a:rPr lang="uk-UA" dirty="0" smtClean="0"/>
              <a:t>промислово розвинутих регіонів Австрійської імперії.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7641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 господарство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Екстенсивне землеробство (</a:t>
            </a:r>
            <a:r>
              <a:rPr lang="uk-UA" i="1" dirty="0" smtClean="0"/>
              <a:t>збільшення продукції за рахунок збільшення посівних площ</a:t>
            </a:r>
            <a:r>
              <a:rPr lang="uk-UA" dirty="0" smtClean="0"/>
              <a:t>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Малоземелля і безземелля селян;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Селянські повинності (кріпацтво, панщина, чинш, військова служба);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Розвиток садівництва, виноградарства, тваринництва, лісозаготівлі і </a:t>
            </a:r>
            <a:r>
              <a:rPr lang="uk-UA" dirty="0" err="1" smtClean="0"/>
              <a:t>т.д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090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 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Слаборозвинена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Задіяно у промисловості лише 2% населення;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Переважали мануфактури (ручна праця);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30-40 рр. початок </a:t>
            </a:r>
            <a:r>
              <a:rPr lang="uk-UA" b="1" dirty="0" smtClean="0"/>
              <a:t>промислового перевороту;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Найбільше розвивалися </a:t>
            </a:r>
            <a:r>
              <a:rPr lang="uk-UA" b="1" dirty="0" smtClean="0"/>
              <a:t>нафтодобувна </a:t>
            </a:r>
            <a:r>
              <a:rPr lang="uk-UA" dirty="0" smtClean="0"/>
              <a:t>та </a:t>
            </a:r>
            <a:r>
              <a:rPr lang="uk-UA" b="1" dirty="0" smtClean="0"/>
              <a:t>лісопереробна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Панування іноземного капіталу;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Традиційні галузі господарства занепадають (текстильна, шкіряна);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Встановлено найдовший в імперії трудовий день (14-16 год.) та найнижчий рівень заробітної плати.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91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Хронологічна таблиця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842830"/>
              </p:ext>
            </p:extLst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6528"/>
                <a:gridCol w="6563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ДАТА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ПОДІЯ</a:t>
                      </a:r>
                      <a:endParaRPr lang="uk-U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1816 р.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Створення освітнього товариства галицьких греко-католицьких</a:t>
                      </a:r>
                      <a:r>
                        <a:rPr lang="uk-UA" baseline="0" dirty="0" smtClean="0"/>
                        <a:t> священників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1833–1837 рр.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 «Руської трійці»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1837 р.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Видання «Русалки дністрової»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1848 р.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скасування панщини в Галичині.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1848 р.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Створення Головної Руської Ради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1848 р.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Видання першої української газети «Зоря Галицька»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08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Торгівля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44575"/>
              </p:ext>
            </p:extLst>
          </p:nvPr>
        </p:nvGraphicFramePr>
        <p:xfrm>
          <a:off x="457200" y="1600200"/>
          <a:ext cx="8229600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ЕКСПОРТ</a:t>
                      </a:r>
                      <a:endParaRPr lang="uk-UA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FF0000"/>
                          </a:solidFill>
                        </a:rPr>
                        <a:t>ІМПОРТ</a:t>
                      </a:r>
                      <a:endParaRPr lang="uk-UA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2800" dirty="0" smtClean="0"/>
                        <a:t>Деревина (ліс),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2800" dirty="0" smtClean="0"/>
                        <a:t>сільгосппродукція,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2800" dirty="0" smtClean="0"/>
                        <a:t>вовна,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2800" dirty="0" smtClean="0"/>
                        <a:t>Тканина.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Ввозили </a:t>
                      </a:r>
                      <a:r>
                        <a:rPr lang="uk-UA" sz="2800" dirty="0" smtClean="0"/>
                        <a:t>все </a:t>
                      </a:r>
                      <a:r>
                        <a:rPr lang="uk-UA" sz="2800" dirty="0" smtClean="0"/>
                        <a:t>необхідне. Імпорт переважав у 10 разів</a:t>
                      </a:r>
                      <a:endParaRPr lang="uk-U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8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БОРОТЬБА НАСЕЛЕННЯ ЗАХІДНОУКРАЇНСЬКИХ ЗЕМЕЛЬ ПРОТИ СОЦІАЛЬНОГО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ГНОБЛЕННЯ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541338">
              <a:buNone/>
            </a:pPr>
            <a:r>
              <a:rPr lang="uk-UA" dirty="0"/>
              <a:t>На західноукраїнських землях у цей період постійно відбувалися </a:t>
            </a:r>
            <a:r>
              <a:rPr lang="uk-UA" b="1" dirty="0"/>
              <a:t>виступи селянства, </a:t>
            </a:r>
            <a:r>
              <a:rPr lang="uk-UA" dirty="0"/>
              <a:t>спричинені посиленням гноблення землевласниками</a:t>
            </a:r>
            <a:r>
              <a:rPr lang="uk-UA" dirty="0" smtClean="0"/>
              <a:t>.</a:t>
            </a:r>
          </a:p>
          <a:p>
            <a:pPr marL="0" indent="541338">
              <a:buNone/>
            </a:pPr>
            <a:r>
              <a:rPr lang="uk-UA" dirty="0" smtClean="0"/>
              <a:t> </a:t>
            </a:r>
            <a:r>
              <a:rPr lang="uk-UA" dirty="0"/>
              <a:t>Наприкінці </a:t>
            </a:r>
            <a:r>
              <a:rPr lang="en-US" dirty="0"/>
              <a:t>XVIII </a:t>
            </a:r>
            <a:r>
              <a:rPr lang="uk-UA" dirty="0"/>
              <a:t>ст. у зв’язку зі здійсненням аграрних реформ Йосифа </a:t>
            </a:r>
            <a:r>
              <a:rPr lang="en-US" dirty="0"/>
              <a:t>II </a:t>
            </a:r>
            <a:r>
              <a:rPr lang="uk-UA" dirty="0"/>
              <a:t>селяни активізувалися, оскільки зрозуміли зміни як </a:t>
            </a:r>
            <a:r>
              <a:rPr lang="uk-UA" b="1" dirty="0"/>
              <a:t>звільнення від влади панів</a:t>
            </a:r>
            <a:r>
              <a:rPr lang="uk-UA" dirty="0"/>
              <a:t>. </a:t>
            </a:r>
            <a:endParaRPr lang="uk-UA" dirty="0" smtClean="0"/>
          </a:p>
          <a:p>
            <a:pPr marL="0" indent="541338">
              <a:buNone/>
            </a:pPr>
            <a:r>
              <a:rPr lang="uk-UA" dirty="0" smtClean="0"/>
              <a:t>Опір </a:t>
            </a:r>
            <a:r>
              <a:rPr lang="uk-UA" dirty="0"/>
              <a:t>селян </a:t>
            </a:r>
            <a:r>
              <a:rPr lang="uk-UA" b="1" dirty="0"/>
              <a:t>Східної Галичини </a:t>
            </a:r>
            <a:r>
              <a:rPr lang="uk-UA" dirty="0"/>
              <a:t>був настільки </a:t>
            </a:r>
            <a:r>
              <a:rPr lang="uk-UA" b="1" dirty="0"/>
              <a:t>сильним</a:t>
            </a:r>
            <a:r>
              <a:rPr lang="uk-UA" dirty="0"/>
              <a:t>, що влада змушена була застосувати війська для його приборкання. </a:t>
            </a:r>
            <a:endParaRPr lang="uk-UA" dirty="0" smtClean="0"/>
          </a:p>
          <a:p>
            <a:pPr marL="0" indent="541338">
              <a:buNone/>
            </a:pPr>
            <a:r>
              <a:rPr lang="uk-UA" dirty="0" smtClean="0"/>
              <a:t>Боротьба </a:t>
            </a:r>
            <a:r>
              <a:rPr lang="uk-UA" dirty="0"/>
              <a:t>спалахнула також у </a:t>
            </a:r>
            <a:r>
              <a:rPr lang="uk-UA" b="1" dirty="0"/>
              <a:t>Закарпатті й Північній Буковині.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366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96943" cy="58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82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Антифеодальна боротьба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Скарги, виступи, знищення  посівів, саботаж, </a:t>
            </a:r>
            <a:r>
              <a:rPr lang="uk-UA" b="1" dirty="0" smtClean="0"/>
              <a:t>повстання</a:t>
            </a:r>
          </a:p>
          <a:p>
            <a:r>
              <a:rPr lang="uk-UA" b="1" u="sng" dirty="0" smtClean="0"/>
              <a:t>У </a:t>
            </a:r>
            <a:r>
              <a:rPr lang="uk-UA" b="1" u="sng" dirty="0"/>
              <a:t>Галичині</a:t>
            </a:r>
            <a:r>
              <a:rPr lang="uk-UA" dirty="0"/>
              <a:t>: 1817 - 1848 рр. періодично селянські виступи охоплювали значні території. </a:t>
            </a:r>
            <a:endParaRPr lang="uk-UA" dirty="0" smtClean="0"/>
          </a:p>
          <a:p>
            <a:r>
              <a:rPr lang="uk-UA" b="1" u="sng" dirty="0" smtClean="0"/>
              <a:t>У </a:t>
            </a:r>
            <a:r>
              <a:rPr lang="uk-UA" b="1" u="sng" dirty="0"/>
              <a:t>Буковині</a:t>
            </a:r>
            <a:r>
              <a:rPr lang="uk-UA" dirty="0"/>
              <a:t>: 1843 - 1844 рр. поширився рух, очолюваний </a:t>
            </a:r>
            <a:r>
              <a:rPr lang="uk-UA" b="1" dirty="0">
                <a:solidFill>
                  <a:srgbClr val="FF0000"/>
                </a:solidFill>
              </a:rPr>
              <a:t>Лук’яном </a:t>
            </a:r>
            <a:r>
              <a:rPr lang="uk-UA" b="1" dirty="0" smtClean="0">
                <a:solidFill>
                  <a:srgbClr val="FF0000"/>
                </a:solidFill>
              </a:rPr>
              <a:t>Кобилицею</a:t>
            </a:r>
            <a:r>
              <a:rPr lang="uk-UA" dirty="0" smtClean="0"/>
              <a:t>, найбільші селянські повстання. </a:t>
            </a:r>
          </a:p>
          <a:p>
            <a:r>
              <a:rPr lang="uk-UA" b="1" u="sng" dirty="0" smtClean="0"/>
              <a:t>У </a:t>
            </a:r>
            <a:r>
              <a:rPr lang="uk-UA" b="1" u="sng" dirty="0"/>
              <a:t>Закарпатті</a:t>
            </a:r>
            <a:r>
              <a:rPr lang="uk-UA" dirty="0"/>
              <a:t>: 1810 - 1815, 1831 рр. - </a:t>
            </a:r>
            <a:r>
              <a:rPr lang="uk-UA" dirty="0">
                <a:solidFill>
                  <a:srgbClr val="FF0000"/>
                </a:solidFill>
              </a:rPr>
              <a:t>«холерні бунти</a:t>
            </a:r>
            <a:r>
              <a:rPr lang="uk-UA" dirty="0" smtClean="0">
                <a:solidFill>
                  <a:srgbClr val="FF0000"/>
                </a:solidFill>
              </a:rPr>
              <a:t>», </a:t>
            </a:r>
            <a:r>
              <a:rPr lang="uk-UA" dirty="0" smtClean="0"/>
              <a:t>які були пов'язані з епідемією холери.</a:t>
            </a:r>
          </a:p>
        </p:txBody>
      </p:sp>
    </p:spTree>
    <p:extLst>
      <p:ext uri="{BB962C8B-B14F-4D97-AF65-F5344CB8AC3E}">
        <p14:creationId xmlns:p14="http://schemas.microsoft.com/office/powerpoint/2010/main" val="1385000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5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3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24775" cy="58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2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БОРОТЬБА НАСЕЛЕННЯ ЗАХІДНОУКРАЇНСЬКИХ ЗЕМЕЛЬ ПРОТИ СОЦІАЛЬНОГО ГНОБЛЕННЯ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82453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541338">
              <a:buNone/>
            </a:pPr>
            <a:r>
              <a:rPr lang="uk-UA" dirty="0" smtClean="0"/>
              <a:t>Протягом </a:t>
            </a:r>
            <a:r>
              <a:rPr lang="uk-UA" dirty="0"/>
              <a:t>1819 - 1825 рр. у Галичині, Буковині і Закарпатті тривав рух </a:t>
            </a:r>
            <a:r>
              <a:rPr lang="uk-UA" b="1" dirty="0"/>
              <a:t>опришків (</a:t>
            </a:r>
            <a:r>
              <a:rPr lang="uk-UA" dirty="0"/>
              <a:t>50 загонів, відомий </a:t>
            </a:r>
            <a:r>
              <a:rPr lang="uk-UA" b="1" dirty="0"/>
              <a:t>ватажок руху - Мирон </a:t>
            </a:r>
            <a:r>
              <a:rPr lang="uk-UA" b="1" dirty="0" err="1"/>
              <a:t>Штолюк</a:t>
            </a:r>
            <a:r>
              <a:rPr lang="uk-UA" b="1" dirty="0"/>
              <a:t>).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Опришки</a:t>
            </a:r>
            <a:r>
              <a:rPr lang="uk-UA" dirty="0" smtClean="0"/>
              <a:t> — учасники народно-визвольної боротьби в Галичині, Буковині й Закарпатті проти соціального гноблення, панування польської, угорської та австрійської шляхти в XVI — першій половині XIX ст.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344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1) селяни західноукраїнських земель перетворилися на самостійну суспільну силу;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2</a:t>
            </a:r>
            <a:r>
              <a:rPr lang="uk-UA" dirty="0"/>
              <a:t>) постійні виступи селян примусили імперську владу шукати шляхи розв’язання найгостріших проблем;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3</a:t>
            </a:r>
            <a:r>
              <a:rPr lang="uk-UA" dirty="0"/>
              <a:t>) селянські повстання, хоч і були жорстоко придушені владою, але стали однією з вирішальних передумов скасування кріпосного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3163027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 національне відродження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Перша половина </a:t>
            </a:r>
            <a:r>
              <a:rPr lang="en-US" b="1" dirty="0"/>
              <a:t>XIX </a:t>
            </a:r>
            <a:r>
              <a:rPr lang="uk-UA" b="1" dirty="0"/>
              <a:t>ст. - початок національного відродження на західноукраїнських землях</a:t>
            </a:r>
            <a:r>
              <a:rPr lang="uk-UA" dirty="0"/>
              <a:t>, </a:t>
            </a:r>
            <a:endParaRPr lang="uk-UA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особливості</a:t>
            </a:r>
            <a:r>
              <a:rPr lang="uk-UA" dirty="0"/>
              <a:t>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а</a:t>
            </a:r>
            <a:r>
              <a:rPr lang="uk-UA" dirty="0"/>
              <a:t>) носіями національної ідеї в Західній Україні стали </a:t>
            </a:r>
            <a:r>
              <a:rPr lang="uk-UA" b="1" dirty="0"/>
              <a:t>греко-католицькі священики, які очолили відродження;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б) </a:t>
            </a:r>
            <a:r>
              <a:rPr lang="uk-UA" b="1" dirty="0"/>
              <a:t>родини священиків </a:t>
            </a:r>
            <a:r>
              <a:rPr lang="uk-UA" dirty="0"/>
              <a:t>були одним із головних </a:t>
            </a:r>
            <a:r>
              <a:rPr lang="uk-UA" b="1" dirty="0"/>
              <a:t>джерел поповнення </a:t>
            </a:r>
            <a:r>
              <a:rPr lang="uk-UA" dirty="0"/>
              <a:t>кадрів національного руху;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в</a:t>
            </a:r>
            <a:r>
              <a:rPr lang="uk-UA" dirty="0"/>
              <a:t>) греко-католицькі священики були дуже </a:t>
            </a:r>
            <a:r>
              <a:rPr lang="uk-UA" b="1" dirty="0"/>
              <a:t>тісно пов’язані із селянством.</a:t>
            </a:r>
          </a:p>
        </p:txBody>
      </p:sp>
    </p:spTree>
    <p:extLst>
      <p:ext uri="{BB962C8B-B14F-4D97-AF65-F5344CB8AC3E}">
        <p14:creationId xmlns:p14="http://schemas.microsoft.com/office/powerpoint/2010/main" val="356026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Адміністративно-територіальний поділ західноукраїнських земель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541338">
              <a:buNone/>
            </a:pPr>
            <a:r>
              <a:rPr lang="uk-UA" dirty="0"/>
              <a:t>Наприкінці </a:t>
            </a:r>
            <a:r>
              <a:rPr lang="en-US" dirty="0"/>
              <a:t>XVIII </a:t>
            </a:r>
            <a:r>
              <a:rPr lang="uk-UA" dirty="0"/>
              <a:t>ст. Австрійська імперія володіла </a:t>
            </a:r>
            <a:r>
              <a:rPr lang="uk-UA" b="1" dirty="0"/>
              <a:t>приблизно 15 % українських земель,</a:t>
            </a:r>
            <a:r>
              <a:rPr lang="uk-UA" dirty="0"/>
              <a:t> а саме: </a:t>
            </a:r>
            <a:endParaRPr lang="uk-UA" dirty="0" smtClean="0"/>
          </a:p>
          <a:p>
            <a:pPr marL="0" indent="541338">
              <a:buNone/>
            </a:pPr>
            <a:r>
              <a:rPr lang="uk-UA" u="sng" dirty="0" smtClean="0"/>
              <a:t>Східною </a:t>
            </a:r>
            <a:r>
              <a:rPr lang="uk-UA" u="sng" dirty="0"/>
              <a:t>Галичиною, </a:t>
            </a:r>
            <a:endParaRPr lang="uk-UA" u="sng" dirty="0" smtClean="0"/>
          </a:p>
          <a:p>
            <a:pPr marL="0" indent="541338">
              <a:buNone/>
            </a:pPr>
            <a:r>
              <a:rPr lang="uk-UA" u="sng" dirty="0" smtClean="0"/>
              <a:t>Північною </a:t>
            </a:r>
            <a:r>
              <a:rPr lang="uk-UA" u="sng" dirty="0"/>
              <a:t>Буковиною </a:t>
            </a:r>
            <a:endParaRPr lang="uk-UA" u="sng" dirty="0" smtClean="0"/>
          </a:p>
          <a:p>
            <a:pPr marL="0" indent="541338">
              <a:buNone/>
            </a:pPr>
            <a:r>
              <a:rPr lang="uk-UA" u="sng" dirty="0" smtClean="0"/>
              <a:t>Закарпаттям </a:t>
            </a:r>
            <a:r>
              <a:rPr lang="uk-UA" dirty="0"/>
              <a:t>(див. схему). </a:t>
            </a:r>
            <a:endParaRPr lang="uk-UA" dirty="0" smtClean="0"/>
          </a:p>
          <a:p>
            <a:pPr marL="0" indent="541338">
              <a:buNone/>
            </a:pPr>
            <a:r>
              <a:rPr lang="uk-UA" dirty="0" smtClean="0"/>
              <a:t>Підвладні </a:t>
            </a:r>
            <a:r>
              <a:rPr lang="uk-UA" dirty="0"/>
              <a:t>Австрії території називалися </a:t>
            </a:r>
            <a:r>
              <a:rPr lang="uk-UA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західноукраїнськими землями</a:t>
            </a: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541338">
              <a:buNone/>
            </a:pPr>
            <a:r>
              <a:rPr lang="uk-UA" b="1" dirty="0"/>
              <a:t>У «клаптиковій» імперії Габсбургів, </a:t>
            </a:r>
            <a:r>
              <a:rPr lang="uk-UA" dirty="0"/>
              <a:t>як її називали, </a:t>
            </a:r>
            <a:r>
              <a:rPr lang="uk-UA" dirty="0">
                <a:solidFill>
                  <a:srgbClr val="FF0000"/>
                </a:solidFill>
              </a:rPr>
              <a:t>не існувало єдиної уніфікованої системи управління</a:t>
            </a:r>
            <a:r>
              <a:rPr lang="uk-UA" dirty="0"/>
              <a:t>, 	</a:t>
            </a:r>
            <a:r>
              <a:rPr lang="uk-UA" dirty="0" smtClean="0"/>
              <a:t>	землі</a:t>
            </a:r>
            <a:r>
              <a:rPr lang="uk-UA" dirty="0"/>
              <a:t>, заселені українцями, входили </a:t>
            </a:r>
            <a:r>
              <a:rPr lang="uk-UA" b="1" dirty="0"/>
              <a:t>до різних адміністративних одиниць </a:t>
            </a:r>
            <a:r>
              <a:rPr lang="uk-UA" dirty="0"/>
              <a:t>монархії з певними відмінностями в умовах життя.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971600" y="52726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40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 національне відродження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>
              <a:buNone/>
            </a:pPr>
            <a:r>
              <a:rPr lang="uk-UA" b="1" dirty="0" smtClean="0"/>
              <a:t>Головний осередок </a:t>
            </a:r>
            <a:r>
              <a:rPr lang="uk-UA" dirty="0" smtClean="0"/>
              <a:t>національного відродження – </a:t>
            </a:r>
            <a:r>
              <a:rPr lang="uk-UA" b="1" u="sng" dirty="0" smtClean="0"/>
              <a:t>Перемишль</a:t>
            </a:r>
            <a:r>
              <a:rPr lang="uk-UA" b="1" dirty="0" smtClean="0"/>
              <a:t>. </a:t>
            </a:r>
          </a:p>
          <a:p>
            <a:pPr marL="0" indent="447675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У 1816 р</a:t>
            </a:r>
            <a:r>
              <a:rPr lang="uk-UA" dirty="0" smtClean="0"/>
              <a:t>. - Михайло Левицький та Іван Могильницький створили тут </a:t>
            </a:r>
            <a:r>
              <a:rPr lang="uk-UA" b="1" dirty="0" smtClean="0">
                <a:solidFill>
                  <a:srgbClr val="FF0000"/>
                </a:solidFill>
              </a:rPr>
              <a:t>«Товариство галицьких греко-католицьких священиків»; </a:t>
            </a:r>
          </a:p>
          <a:p>
            <a:pPr marL="0" indent="447675">
              <a:buNone/>
            </a:pPr>
            <a:endParaRPr lang="uk-UA" dirty="0" smtClean="0"/>
          </a:p>
          <a:p>
            <a:pPr marL="0" indent="447675">
              <a:buNone/>
            </a:pPr>
            <a:r>
              <a:rPr lang="uk-UA" dirty="0" smtClean="0"/>
              <a:t>З 30-х років XIX ст. </a:t>
            </a:r>
            <a:r>
              <a:rPr lang="uk-UA" b="1" dirty="0" smtClean="0"/>
              <a:t>центром </a:t>
            </a:r>
            <a:r>
              <a:rPr lang="uk-UA" dirty="0" smtClean="0"/>
              <a:t>відродження </a:t>
            </a:r>
            <a:r>
              <a:rPr lang="uk-UA" b="1" dirty="0" smtClean="0"/>
              <a:t>стає </a:t>
            </a:r>
            <a:r>
              <a:rPr lang="uk-UA" b="1" u="sng" dirty="0" smtClean="0"/>
              <a:t>Львів,</a:t>
            </a:r>
            <a:r>
              <a:rPr lang="uk-UA" u="sng" dirty="0" smtClean="0"/>
              <a:t> </a:t>
            </a:r>
            <a:r>
              <a:rPr lang="uk-UA" dirty="0" smtClean="0"/>
              <a:t>столиця Галичини.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428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Українське національне відродження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У 1833 р. створений гурток «Руська трійця»</a:t>
            </a:r>
          </a:p>
          <a:p>
            <a:pPr marL="0" indent="0">
              <a:buNone/>
            </a:pPr>
            <a:r>
              <a:rPr lang="uk-UA" b="1" u="sng" dirty="0">
                <a:solidFill>
                  <a:srgbClr val="FF0000"/>
                </a:solidFill>
              </a:rPr>
              <a:t>«Руська трійця» (</a:t>
            </a:r>
            <a:r>
              <a:rPr lang="uk-UA" sz="4700" b="1" u="sng" dirty="0">
                <a:solidFill>
                  <a:srgbClr val="FF0000"/>
                </a:solidFill>
              </a:rPr>
              <a:t>1833 - 1837</a:t>
            </a:r>
            <a:r>
              <a:rPr lang="uk-UA" b="1" u="sng" dirty="0">
                <a:solidFill>
                  <a:srgbClr val="FF0000"/>
                </a:solidFill>
              </a:rPr>
              <a:t>) </a:t>
            </a:r>
            <a:r>
              <a:rPr lang="uk-UA" b="1" dirty="0">
                <a:solidFill>
                  <a:srgbClr val="FF0000"/>
                </a:solidFill>
              </a:rPr>
              <a:t>- </a:t>
            </a:r>
            <a:r>
              <a:rPr lang="uk-UA" b="1" dirty="0">
                <a:solidFill>
                  <a:schemeClr val="tx1"/>
                </a:solidFill>
              </a:rPr>
              <a:t>це громадсько-культурне об’єднання, демократичний просвітницький </a:t>
            </a:r>
            <a:r>
              <a:rPr lang="uk-UA" b="1" dirty="0" smtClean="0">
                <a:solidFill>
                  <a:schemeClr val="tx1"/>
                </a:solidFill>
              </a:rPr>
              <a:t>гурток</a:t>
            </a:r>
            <a:r>
              <a:rPr lang="uk-UA" b="1" dirty="0">
                <a:solidFill>
                  <a:schemeClr val="tx1"/>
                </a:solidFill>
              </a:rPr>
              <a:t>.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u="sng" dirty="0" smtClean="0">
                <a:solidFill>
                  <a:schemeClr val="tx1"/>
                </a:solidFill>
              </a:rPr>
              <a:t>заснували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rgbClr val="FF0000"/>
                </a:solidFill>
              </a:rPr>
              <a:t>Львові </a:t>
            </a: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u="sng" dirty="0" smtClean="0">
                <a:solidFill>
                  <a:schemeClr val="tx1"/>
                </a:solidFill>
              </a:rPr>
              <a:t>представники </a:t>
            </a:r>
            <a:r>
              <a:rPr lang="uk-UA" b="1" u="sng" dirty="0">
                <a:solidFill>
                  <a:schemeClr val="tx1"/>
                </a:solidFill>
              </a:rPr>
              <a:t>інтелігенції</a:t>
            </a:r>
            <a:r>
              <a:rPr lang="uk-UA" b="1" dirty="0">
                <a:solidFill>
                  <a:schemeClr val="tx1"/>
                </a:solidFill>
              </a:rPr>
              <a:t>: </a:t>
            </a:r>
            <a:r>
              <a:rPr lang="uk-UA" dirty="0">
                <a:solidFill>
                  <a:srgbClr val="FF0000"/>
                </a:solidFill>
              </a:rPr>
              <a:t>Маркіян Шашкевич, Іван Вагилевич, Яків Головацький</a:t>
            </a:r>
            <a:r>
              <a:rPr lang="uk-UA" b="1" dirty="0">
                <a:solidFill>
                  <a:srgbClr val="FF0000"/>
                </a:solidFill>
              </a:rPr>
              <a:t>.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b="1" u="sng" dirty="0" smtClean="0">
                <a:solidFill>
                  <a:schemeClr val="tx1"/>
                </a:solidFill>
              </a:rPr>
              <a:t>Завдання </a:t>
            </a:r>
            <a:r>
              <a:rPr lang="uk-UA" b="1" u="sng" dirty="0">
                <a:solidFill>
                  <a:schemeClr val="tx1"/>
                </a:solidFill>
              </a:rPr>
              <a:t>гуртка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пробудження національної самосвідомості західних українців; </a:t>
            </a:r>
            <a:endParaRPr lang="uk-UA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збирання </a:t>
            </a:r>
            <a:r>
              <a:rPr lang="uk-UA" b="1" dirty="0">
                <a:solidFill>
                  <a:schemeClr val="tx1"/>
                </a:solidFill>
              </a:rPr>
              <a:t>українського фольклору, </a:t>
            </a:r>
            <a:r>
              <a:rPr lang="uk-UA" b="1" dirty="0" smtClean="0">
                <a:solidFill>
                  <a:schemeClr val="tx1"/>
                </a:solidFill>
              </a:rPr>
              <a:t>матеріалів </a:t>
            </a:r>
            <a:r>
              <a:rPr lang="uk-UA" b="1" dirty="0">
                <a:solidFill>
                  <a:schemeClr val="tx1"/>
                </a:solidFill>
              </a:rPr>
              <a:t>з історії; </a:t>
            </a:r>
            <a:endParaRPr lang="uk-UA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популяризація </a:t>
            </a:r>
            <a:r>
              <a:rPr lang="uk-UA" b="1" dirty="0">
                <a:solidFill>
                  <a:schemeClr val="tx1"/>
                </a:solidFill>
              </a:rPr>
              <a:t>української історії; </a:t>
            </a:r>
            <a:endParaRPr lang="uk-UA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</a:rPr>
              <a:t>перетворення </a:t>
            </a:r>
            <a:r>
              <a:rPr lang="uk-UA" b="1" dirty="0">
                <a:solidFill>
                  <a:schemeClr val="tx1"/>
                </a:solidFill>
              </a:rPr>
              <a:t>народної мови на літературну.</a:t>
            </a:r>
          </a:p>
        </p:txBody>
      </p:sp>
    </p:spTree>
    <p:extLst>
      <p:ext uri="{BB962C8B-B14F-4D97-AF65-F5344CB8AC3E}">
        <p14:creationId xmlns:p14="http://schemas.microsoft.com/office/powerpoint/2010/main" val="3535868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2598"/>
            <a:ext cx="5330328" cy="30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6" y="2780928"/>
            <a:ext cx="29637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924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75" y="1247774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13 фактів про “Будителя” галицької національної свідомості - отця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387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75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«Русалка </a:t>
            </a:r>
            <a:r>
              <a:rPr lang="uk-UA" dirty="0" err="1">
                <a:solidFill>
                  <a:srgbClr val="FF0000"/>
                </a:solidFill>
              </a:rPr>
              <a:t>Дністровая</a:t>
            </a:r>
            <a:r>
              <a:rPr lang="uk-UA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sz="4600" b="1" u="sng" dirty="0" smtClean="0">
                <a:solidFill>
                  <a:srgbClr val="FF0000"/>
                </a:solidFill>
              </a:rPr>
              <a:t>183</a:t>
            </a:r>
            <a:r>
              <a:rPr lang="en-US" sz="4600" b="1" u="sng" dirty="0" smtClean="0">
                <a:solidFill>
                  <a:srgbClr val="FF0000"/>
                </a:solidFill>
              </a:rPr>
              <a:t>7</a:t>
            </a:r>
            <a:r>
              <a:rPr lang="uk-UA" sz="4600" b="1" u="sng" dirty="0" smtClean="0">
                <a:solidFill>
                  <a:srgbClr val="FF0000"/>
                </a:solidFill>
              </a:rPr>
              <a:t> </a:t>
            </a:r>
            <a:r>
              <a:rPr lang="uk-UA" sz="4600" b="1" u="sng" dirty="0">
                <a:solidFill>
                  <a:srgbClr val="FF0000"/>
                </a:solidFill>
              </a:rPr>
              <a:t>р. </a:t>
            </a:r>
            <a:r>
              <a:rPr lang="uk-UA" b="1" u="sng" dirty="0">
                <a:solidFill>
                  <a:srgbClr val="FF0000"/>
                </a:solidFill>
              </a:rPr>
              <a:t>- видання у Будапешті альманаху «Русалка </a:t>
            </a:r>
            <a:r>
              <a:rPr lang="uk-UA" b="1" u="sng" dirty="0" err="1">
                <a:solidFill>
                  <a:srgbClr val="FF0000"/>
                </a:solidFill>
              </a:rPr>
              <a:t>Дністровая</a:t>
            </a:r>
            <a:r>
              <a:rPr lang="uk-UA" b="1" u="sng" dirty="0">
                <a:solidFill>
                  <a:srgbClr val="FF0000"/>
                </a:solidFill>
              </a:rPr>
              <a:t>»</a:t>
            </a:r>
            <a:r>
              <a:rPr lang="uk-UA" dirty="0"/>
              <a:t> (народні пісні, думи, перекази, історичні документи тощо). </a:t>
            </a:r>
            <a:endParaRPr lang="uk-UA" dirty="0" smtClean="0"/>
          </a:p>
          <a:p>
            <a:endParaRPr lang="uk-UA" dirty="0"/>
          </a:p>
          <a:p>
            <a:pPr algn="ctr"/>
            <a:r>
              <a:rPr lang="uk-UA" b="1" dirty="0" smtClean="0"/>
              <a:t>Історичне </a:t>
            </a:r>
            <a:r>
              <a:rPr lang="uk-UA" b="1" dirty="0"/>
              <a:t>значення альманаху «Русалка </a:t>
            </a:r>
            <a:r>
              <a:rPr lang="uk-UA" b="1" dirty="0" err="1"/>
              <a:t>Дністровая</a:t>
            </a:r>
            <a:r>
              <a:rPr lang="uk-UA" b="1" dirty="0"/>
              <a:t>»: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1</a:t>
            </a:r>
            <a:r>
              <a:rPr lang="uk-UA" dirty="0"/>
              <a:t>) це </a:t>
            </a:r>
            <a:r>
              <a:rPr lang="uk-UA" b="1" u="sng" dirty="0"/>
              <a:t>була перша заява</a:t>
            </a:r>
            <a:r>
              <a:rPr lang="uk-UA" dirty="0"/>
              <a:t> західних українців про </a:t>
            </a:r>
            <a:r>
              <a:rPr lang="uk-UA" b="1" dirty="0"/>
              <a:t>власну національну гідність;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2) альманах сприяв </a:t>
            </a:r>
            <a:r>
              <a:rPr lang="uk-UA" b="1" dirty="0"/>
              <a:t>пробудженню національної самосвідомості західних українців, </a:t>
            </a:r>
            <a:r>
              <a:rPr lang="uk-UA" dirty="0"/>
              <a:t>усвідомленню ними свого становища, національних обов’язків;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3) це була </a:t>
            </a:r>
            <a:r>
              <a:rPr lang="uk-UA" b="1" dirty="0"/>
              <a:t>перша книга в Галичині, написана народною </a:t>
            </a:r>
            <a:r>
              <a:rPr lang="uk-UA" dirty="0"/>
              <a:t>українською мовою;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4) </a:t>
            </a:r>
            <a:r>
              <a:rPr lang="uk-UA" b="1" dirty="0"/>
              <a:t>започатковано нову українську літературу Східної Галичини</a:t>
            </a:r>
            <a:r>
              <a:rPr lang="uk-UA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uk-UA" dirty="0"/>
          </a:p>
          <a:p>
            <a:pPr marL="0" indent="542925">
              <a:buNone/>
            </a:pPr>
            <a:r>
              <a:rPr lang="uk-UA" b="1" i="1" dirty="0"/>
              <a:t>Членів «Руської трійці» влада переслідувала і піддала покаранню. Гурток </a:t>
            </a:r>
            <a:r>
              <a:rPr lang="uk-UA" b="1" i="1" dirty="0" err="1"/>
              <a:t>розпався</a:t>
            </a:r>
            <a:r>
              <a:rPr lang="uk-UA" b="1" i="1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8400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4488"/>
            <a:ext cx="5073724" cy="566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02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Маркіян Шашкевич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вважається речником західноукраїнського національного відродження.</a:t>
            </a:r>
          </a:p>
          <a:p>
            <a:r>
              <a:rPr lang="uk-UA" dirty="0" smtClean="0"/>
              <a:t>Навчався в духовній семінарії та університеті у Львові. У студентські роки був організатором і</a:t>
            </a:r>
          </a:p>
          <a:p>
            <a:r>
              <a:rPr lang="uk-UA" dirty="0" smtClean="0"/>
              <a:t>лідером «Руської трійці» (1832р.), співавтор альманаху «Русалка </a:t>
            </a:r>
            <a:r>
              <a:rPr lang="uk-UA" dirty="0" err="1" smtClean="0"/>
              <a:t>Дністровая</a:t>
            </a:r>
            <a:r>
              <a:rPr lang="uk-UA" dirty="0" smtClean="0"/>
              <a:t>» (1837р.), один із перших перекладав «Слова о полку </a:t>
            </a:r>
            <a:r>
              <a:rPr lang="uk-UA" dirty="0" err="1" smtClean="0"/>
              <a:t>Ігоревім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2050" name="Picture 2" descr="https://ukrclassic.com.ua/images/shashkevy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1152525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Маркіян Семенович </a:t>
            </a:r>
            <a:r>
              <a:rPr lang="ru-RU" dirty="0" smtClean="0">
                <a:solidFill>
                  <a:srgbClr val="FF0000"/>
                </a:solidFill>
              </a:rPr>
              <a:t>Шашкевич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народився 6 листопада 1811р. в с. Підліссі, </a:t>
            </a:r>
            <a:r>
              <a:rPr lang="uk-UA" dirty="0" err="1" smtClean="0"/>
              <a:t>Золочівського</a:t>
            </a:r>
            <a:r>
              <a:rPr lang="uk-UA" dirty="0" smtClean="0"/>
              <a:t> повіту в Галичині, </a:t>
            </a:r>
            <a:r>
              <a:rPr lang="uk-UA" b="1" dirty="0" smtClean="0"/>
              <a:t>в сім'ї священика</a:t>
            </a:r>
            <a:r>
              <a:rPr lang="uk-UA" dirty="0" smtClean="0"/>
              <a:t>.  Учився спочатку в гімназії у м. Бережанах, а з 1829р. — у Львівській семінарії. В час перебування в семінарії Шашкевич розпочав свою творчу діяльність; тоді ж він організував літературний гурток молоді. Перші твори Шашкевича з'явилися в збірнику «Русалка </a:t>
            </a:r>
            <a:r>
              <a:rPr lang="uk-UA" dirty="0" err="1" smtClean="0"/>
              <a:t>Дністровая</a:t>
            </a:r>
            <a:r>
              <a:rPr lang="uk-UA" dirty="0" smtClean="0"/>
              <a:t>» (1837).       </a:t>
            </a:r>
          </a:p>
          <a:p>
            <a:r>
              <a:rPr lang="uk-UA" dirty="0" smtClean="0"/>
              <a:t>Перу М. Шашкевича, крім ряду поезій, належить кілька прозаїчних творів. Найвизначніший з них — казка «Олена», високо оцінена Іваном Франком.        </a:t>
            </a:r>
          </a:p>
          <a:p>
            <a:r>
              <a:rPr lang="uk-UA" dirty="0" smtClean="0"/>
              <a:t>Шашкевич був одним з поетів «Руської трійці», організатором цього гуртка і невтомним культурним діячем. Крім поезій і прозових творів, йому належать переклади на українську мову сербських народних пісень, віршів чеських і польських поетів.       </a:t>
            </a:r>
          </a:p>
          <a:p>
            <a:r>
              <a:rPr lang="uk-UA" dirty="0" smtClean="0"/>
              <a:t> Помер Маркіян Шашкевич у злиднях від туберкульозу і його поховано в Новосілках. Слава його як </a:t>
            </a:r>
            <a:r>
              <a:rPr lang="uk-UA" dirty="0" err="1" smtClean="0"/>
              <a:t>Будителя</a:t>
            </a:r>
            <a:r>
              <a:rPr lang="uk-UA" dirty="0" smtClean="0"/>
              <a:t> (пророка) </a:t>
            </a:r>
            <a:r>
              <a:rPr lang="uk-UA" dirty="0" err="1" smtClean="0"/>
              <a:t>краєвої</a:t>
            </a:r>
            <a:r>
              <a:rPr lang="uk-UA" dirty="0" smtClean="0"/>
              <a:t> галицької і національної русько-української свідомості й зачинателя нової української літератури в Галичині почала зростати посмертно.</a:t>
            </a:r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Західноукраїнські землі під час революції 1848-1849 рр. в Австрійській імперії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50405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542925">
              <a:buNone/>
            </a:pPr>
            <a:r>
              <a:rPr lang="uk-UA" b="1" dirty="0" smtClean="0"/>
              <a:t>У 1848 – 1849 рр. </a:t>
            </a:r>
            <a:r>
              <a:rPr lang="uk-UA" dirty="0" smtClean="0"/>
              <a:t>у </a:t>
            </a:r>
            <a:r>
              <a:rPr lang="uk-UA" i="1" dirty="0" smtClean="0"/>
              <a:t>Франції, Італії, Німеччині та Австрії</a:t>
            </a:r>
            <a:r>
              <a:rPr lang="uk-UA" dirty="0" smtClean="0"/>
              <a:t> відбулися революції Ці події увійшли в історію під назвою «</a:t>
            </a:r>
            <a:r>
              <a:rPr lang="uk-UA" dirty="0" smtClean="0">
                <a:solidFill>
                  <a:srgbClr val="FF0000"/>
                </a:solidFill>
              </a:rPr>
              <a:t>весна народів»</a:t>
            </a:r>
            <a:r>
              <a:rPr lang="uk-UA" dirty="0" smtClean="0"/>
              <a:t>.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Революція </a:t>
            </a:r>
            <a:r>
              <a:rPr lang="uk-UA" b="1" dirty="0" smtClean="0"/>
              <a:t>– </a:t>
            </a:r>
            <a:r>
              <a:rPr lang="uk-UA" dirty="0" smtClean="0"/>
              <a:t>швидка зміна політичного, економічного та </a:t>
            </a:r>
            <a:r>
              <a:rPr lang="uk-UA" dirty="0" err="1" smtClean="0"/>
              <a:t>соціальногог</a:t>
            </a:r>
            <a:r>
              <a:rPr lang="uk-UA" dirty="0" smtClean="0"/>
              <a:t> ладу здебільшого насильницьким шляхом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12476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849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</p:spPr>
        <p:txBody>
          <a:bodyPr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Західноукраїнські землі під час революції 1848-1849 рр. в Австрійській імперії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542925">
              <a:buNone/>
            </a:pPr>
            <a:r>
              <a:rPr lang="uk-UA" sz="2400" dirty="0" smtClean="0"/>
              <a:t>Березень 1</a:t>
            </a:r>
            <a:r>
              <a:rPr lang="en-US" sz="2400" dirty="0" smtClean="0"/>
              <a:t>8</a:t>
            </a:r>
            <a:r>
              <a:rPr lang="uk-UA" sz="2400" dirty="0" smtClean="0"/>
              <a:t>48 р. австрійський імператор </a:t>
            </a:r>
            <a:r>
              <a:rPr lang="uk-UA" sz="2400" dirty="0" err="1" smtClean="0"/>
              <a:t>Фердинанд</a:t>
            </a:r>
            <a:r>
              <a:rPr lang="uk-UA" sz="2400" dirty="0" smtClean="0"/>
              <a:t> проголосив Конституцію. Влада імператора обмежувалася </a:t>
            </a:r>
            <a:r>
              <a:rPr lang="uk-UA" sz="2400" b="1" dirty="0" smtClean="0"/>
              <a:t>парламентом – рейхстагом.</a:t>
            </a:r>
          </a:p>
          <a:p>
            <a:pPr marL="0" indent="542925" algn="ctr">
              <a:buNone/>
            </a:pPr>
            <a:r>
              <a:rPr lang="uk-UA" sz="2400" dirty="0"/>
              <a:t>Під тиском селянських виступів австрійська влада </a:t>
            </a:r>
            <a:r>
              <a:rPr lang="uk-UA" sz="2400" b="1" dirty="0">
                <a:solidFill>
                  <a:srgbClr val="FF0000"/>
                </a:solidFill>
              </a:rPr>
              <a:t>скасувала кріпосне право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542925">
              <a:buNone/>
            </a:pPr>
            <a:endParaRPr lang="uk-UA" b="1" dirty="0" smtClean="0"/>
          </a:p>
          <a:p>
            <a:pPr marL="0" indent="542925">
              <a:buNone/>
            </a:pPr>
            <a:endParaRPr lang="uk-UA" dirty="0" smtClean="0"/>
          </a:p>
          <a:p>
            <a:pPr marL="0" indent="542925">
              <a:buNone/>
            </a:pPr>
            <a:endParaRPr lang="uk-UA" sz="2400" dirty="0" smtClean="0"/>
          </a:p>
          <a:p>
            <a:pPr marL="0" indent="542925">
              <a:buNone/>
            </a:pPr>
            <a:r>
              <a:rPr lang="uk-UA" sz="2400" b="1" dirty="0" smtClean="0"/>
              <a:t>проте</a:t>
            </a:r>
            <a:r>
              <a:rPr lang="uk-UA" sz="2400" dirty="0" smtClean="0"/>
              <a:t> за поміщиками залишались </a:t>
            </a:r>
            <a:r>
              <a:rPr lang="uk-UA" sz="2400" dirty="0" smtClean="0">
                <a:solidFill>
                  <a:srgbClr val="FF0000"/>
                </a:solidFill>
              </a:rPr>
              <a:t>сервітути</a:t>
            </a:r>
            <a:r>
              <a:rPr lang="uk-UA" sz="2400" dirty="0" smtClean="0"/>
              <a:t> (право користуватися чужою власністю; на правах сервітуту селяни користувалися спільно з поміщиками лісами, луками, пасовиськами)</a:t>
            </a:r>
            <a:endParaRPr lang="uk-UA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04365"/>
              </p:ext>
            </p:extLst>
          </p:nvPr>
        </p:nvGraphicFramePr>
        <p:xfrm>
          <a:off x="611560" y="3573016"/>
          <a:ext cx="813690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b="1" i="1" dirty="0" smtClean="0">
                          <a:solidFill>
                            <a:srgbClr val="FF0000"/>
                          </a:solidFill>
                        </a:rPr>
                        <a:t>Галичина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u="sng" dirty="0" smtClean="0">
                          <a:solidFill>
                            <a:srgbClr val="FF0000"/>
                          </a:solidFill>
                        </a:rPr>
                        <a:t>у квітні 1848 </a:t>
                      </a:r>
                      <a:endParaRPr lang="uk-UA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i="1" dirty="0" smtClean="0"/>
                        <a:t>Буковина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серпень 1848 р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Закарпаття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1853 </a:t>
                      </a:r>
                      <a:r>
                        <a:rPr lang="uk-UA" dirty="0" smtClean="0"/>
                        <a:t>р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2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57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eomap.com.ua/images/uh9b/uh9_15_files/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977"/>
            <a:ext cx="8568952" cy="63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96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Головна Руська Рада (1848-1851)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542925">
              <a:buNone/>
            </a:pPr>
            <a:r>
              <a:rPr lang="uk-UA" dirty="0"/>
              <a:t>У Галичині зародилося українсько-польське </a:t>
            </a:r>
            <a:r>
              <a:rPr lang="uk-UA" b="1" dirty="0"/>
              <a:t>протистояння</a:t>
            </a:r>
            <a:r>
              <a:rPr lang="uk-UA" dirty="0"/>
              <a:t>. </a:t>
            </a:r>
            <a:endParaRPr lang="uk-UA" dirty="0" smtClean="0"/>
          </a:p>
          <a:p>
            <a:pPr marL="0" indent="542925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У </a:t>
            </a:r>
            <a:r>
              <a:rPr lang="uk-UA" b="1" dirty="0">
                <a:solidFill>
                  <a:srgbClr val="FF0000"/>
                </a:solidFill>
              </a:rPr>
              <a:t>травні </a:t>
            </a:r>
            <a:r>
              <a:rPr lang="uk-UA" sz="2800" b="1" dirty="0">
                <a:solidFill>
                  <a:srgbClr val="FF0000"/>
                </a:solidFill>
              </a:rPr>
              <a:t>1848 р. </a:t>
            </a:r>
            <a:r>
              <a:rPr lang="uk-UA" b="1" dirty="0">
                <a:solidFill>
                  <a:srgbClr val="FF0000"/>
                </a:solidFill>
              </a:rPr>
              <a:t>у Львові була утворена перша </a:t>
            </a:r>
            <a:r>
              <a:rPr lang="uk-UA" b="1" dirty="0" err="1">
                <a:solidFill>
                  <a:srgbClr val="FF0000"/>
                </a:solidFill>
              </a:rPr>
              <a:t>русько</a:t>
            </a:r>
            <a:r>
              <a:rPr lang="uk-UA" b="1" dirty="0">
                <a:solidFill>
                  <a:srgbClr val="FF0000"/>
                </a:solidFill>
              </a:rPr>
              <a:t>-українська </a:t>
            </a:r>
            <a:r>
              <a:rPr lang="uk-UA" b="1" dirty="0" smtClean="0">
                <a:solidFill>
                  <a:srgbClr val="FF0000"/>
                </a:solidFill>
              </a:rPr>
              <a:t>політична організація </a:t>
            </a:r>
            <a:r>
              <a:rPr lang="uk-UA" b="1" dirty="0">
                <a:solidFill>
                  <a:srgbClr val="FF0000"/>
                </a:solidFill>
              </a:rPr>
              <a:t>- Головна </a:t>
            </a:r>
            <a:r>
              <a:rPr lang="uk-UA" b="1" dirty="0" smtClean="0">
                <a:solidFill>
                  <a:srgbClr val="FF0000"/>
                </a:solidFill>
              </a:rPr>
              <a:t>Руська Рада, яку очолив  </a:t>
            </a:r>
            <a:r>
              <a:rPr lang="uk-UA" b="1" u="sng" dirty="0" err="1" smtClean="0">
                <a:solidFill>
                  <a:srgbClr val="FF0000"/>
                </a:solidFill>
              </a:rPr>
              <a:t>Г.Яхимович</a:t>
            </a:r>
            <a:r>
              <a:rPr lang="uk-UA" b="1" u="sng" dirty="0" smtClean="0">
                <a:solidFill>
                  <a:srgbClr val="FF0000"/>
                </a:solidFill>
              </a:rPr>
              <a:t> та </a:t>
            </a:r>
            <a:r>
              <a:rPr lang="uk-UA" b="1" u="sng" dirty="0" err="1" smtClean="0">
                <a:solidFill>
                  <a:srgbClr val="FF0000"/>
                </a:solidFill>
              </a:rPr>
              <a:t>М.Куземський</a:t>
            </a:r>
            <a:endParaRPr lang="uk-UA" b="1" u="sng" dirty="0" smtClean="0">
              <a:solidFill>
                <a:srgbClr val="FF0000"/>
              </a:solidFill>
            </a:endParaRPr>
          </a:p>
          <a:p>
            <a:pPr marL="0" indent="542925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Рада </a:t>
            </a:r>
            <a:r>
              <a:rPr lang="uk-UA" dirty="0"/>
              <a:t>відновила давньоруську символіку: синьо-жовтий прапор і герб із зображенням золотого лева на синьому тлі. </a:t>
            </a:r>
            <a:endParaRPr lang="uk-UA" dirty="0" smtClean="0"/>
          </a:p>
          <a:p>
            <a:pPr marL="0" indent="542925" algn="ctr">
              <a:buNone/>
            </a:pPr>
            <a:r>
              <a:rPr lang="uk-UA" b="1" u="sng" dirty="0" smtClean="0"/>
              <a:t>Вимоги </a:t>
            </a:r>
            <a:r>
              <a:rPr lang="uk-UA" b="1" u="sng" dirty="0"/>
              <a:t>Головної руської ради</a:t>
            </a:r>
            <a:r>
              <a:rPr lang="uk-UA" u="sng" dirty="0"/>
              <a:t>: </a:t>
            </a:r>
            <a:endParaRPr lang="uk-UA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поділити </a:t>
            </a:r>
            <a:r>
              <a:rPr lang="uk-UA" dirty="0"/>
              <a:t>Галичину на Східну (українську) та Західну (польську) з окремими адміністраціями;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надання </a:t>
            </a:r>
            <a:r>
              <a:rPr lang="uk-UA" dirty="0"/>
              <a:t>українцям права доступу в усі державні установи;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проведення </a:t>
            </a:r>
            <a:r>
              <a:rPr lang="uk-UA" dirty="0"/>
              <a:t>демократичних виборів;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навчання </a:t>
            </a:r>
            <a:r>
              <a:rPr lang="uk-UA" dirty="0"/>
              <a:t>в усіх навчальних закладах рідною мовою;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зрівняння </a:t>
            </a:r>
            <a:r>
              <a:rPr lang="uk-UA" dirty="0"/>
              <a:t>в правах духівництва всіх віросповідань;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забезпечення </a:t>
            </a:r>
            <a:r>
              <a:rPr lang="uk-UA" dirty="0"/>
              <a:t>вільного національного розвитку українського населення Східної Галичини.</a:t>
            </a:r>
          </a:p>
        </p:txBody>
      </p:sp>
    </p:spTree>
    <p:extLst>
      <p:ext uri="{BB962C8B-B14F-4D97-AF65-F5344CB8AC3E}">
        <p14:creationId xmlns:p14="http://schemas.microsoft.com/office/powerpoint/2010/main" val="3347362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66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3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40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46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60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 Руська Рада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447675">
              <a:buNone/>
            </a:pPr>
            <a:r>
              <a:rPr lang="uk-UA" b="1" dirty="0"/>
              <a:t>у Львові видає першу газету українською мовою </a:t>
            </a:r>
            <a:r>
              <a:rPr lang="uk-UA" dirty="0"/>
              <a:t>- </a:t>
            </a:r>
            <a:r>
              <a:rPr lang="uk-UA" dirty="0">
                <a:solidFill>
                  <a:srgbClr val="FF0000"/>
                </a:solidFill>
              </a:rPr>
              <a:t>«Зоря Галицька» (1848 - </a:t>
            </a:r>
            <a:r>
              <a:rPr lang="uk-UA" dirty="0" smtClean="0">
                <a:solidFill>
                  <a:srgbClr val="FF0000"/>
                </a:solidFill>
              </a:rPr>
              <a:t>1857);</a:t>
            </a:r>
            <a:r>
              <a:rPr lang="uk-UA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err="1" smtClean="0"/>
              <a:t>скликає</a:t>
            </a:r>
            <a:r>
              <a:rPr lang="uk-UA" dirty="0" smtClean="0"/>
              <a:t> </a:t>
            </a:r>
            <a:r>
              <a:rPr lang="uk-UA" dirty="0"/>
              <a:t>з’їзд діячів науки та культури - «</a:t>
            </a:r>
            <a:r>
              <a:rPr lang="uk-UA" dirty="0">
                <a:solidFill>
                  <a:srgbClr val="FF0000"/>
                </a:solidFill>
              </a:rPr>
              <a:t>Собор руських учених» (1848)</a:t>
            </a:r>
            <a:r>
              <a:rPr lang="uk-UA" dirty="0"/>
              <a:t>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засновує </a:t>
            </a:r>
            <a:r>
              <a:rPr lang="uk-UA" dirty="0"/>
              <a:t>культурно-освітнє товариство </a:t>
            </a:r>
            <a:r>
              <a:rPr lang="uk-UA" b="1" dirty="0">
                <a:solidFill>
                  <a:srgbClr val="FF0000"/>
                </a:solidFill>
              </a:rPr>
              <a:t>«Галицько-руська матиця» </a:t>
            </a:r>
            <a:r>
              <a:rPr lang="uk-UA" dirty="0"/>
              <a:t>з метою видання книжок для народу (1848);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відкриває </a:t>
            </a:r>
            <a:r>
              <a:rPr lang="uk-UA" dirty="0"/>
              <a:t>у Львові Народний дім з українською бібліотекою, музеєм і народним клубом (1848), </a:t>
            </a:r>
            <a:endParaRPr lang="uk-U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/>
              <a:t>створює </a:t>
            </a:r>
            <a:r>
              <a:rPr lang="uk-UA" dirty="0"/>
              <a:t>у Львівському університеті кафедру української мови (1849</a:t>
            </a:r>
            <a:r>
              <a:rPr lang="uk-UA" dirty="0" smtClean="0"/>
              <a:t>), </a:t>
            </a:r>
            <a:r>
              <a:rPr lang="uk-UA" b="1" dirty="0" smtClean="0"/>
              <a:t>перший завідувач – </a:t>
            </a:r>
            <a:r>
              <a:rPr lang="uk-UA" b="1" dirty="0" err="1" smtClean="0"/>
              <a:t>Я.Головацький</a:t>
            </a:r>
            <a:r>
              <a:rPr lang="uk-UA" dirty="0" smtClean="0"/>
              <a:t>. </a:t>
            </a:r>
          </a:p>
          <a:p>
            <a:pPr marL="0" indent="447675">
              <a:buNone/>
            </a:pPr>
            <a:endParaRPr lang="uk-UA" dirty="0" smtClean="0"/>
          </a:p>
          <a:p>
            <a:pPr marL="0" indent="447675">
              <a:buNone/>
            </a:pPr>
            <a:r>
              <a:rPr lang="uk-UA" dirty="0" smtClean="0"/>
              <a:t>У </a:t>
            </a:r>
            <a:r>
              <a:rPr lang="uk-UA" dirty="0"/>
              <a:t>скликаному в липні 1848 р. австрійському парламенті </a:t>
            </a:r>
            <a:r>
              <a:rPr lang="uk-UA" b="1" dirty="0"/>
              <a:t>інтереси українців представляли 39 депутатів (27 з них селяни</a:t>
            </a:r>
            <a:r>
              <a:rPr lang="uk-UA" dirty="0" smtClean="0"/>
              <a:t>),одним із депутатів був </a:t>
            </a:r>
            <a:r>
              <a:rPr lang="uk-UA" dirty="0" err="1" smtClean="0">
                <a:solidFill>
                  <a:srgbClr val="FF0000"/>
                </a:solidFill>
              </a:rPr>
              <a:t>Л.Кобилиця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pPr marL="0" indent="447675">
              <a:buNone/>
            </a:pPr>
            <a:r>
              <a:rPr lang="uk-UA" dirty="0" smtClean="0"/>
              <a:t>У </a:t>
            </a:r>
            <a:r>
              <a:rPr lang="uk-UA" dirty="0"/>
              <a:t>1849 р. революція пішла на спад, 1849 р. було розпущено австрійський парламент, невдовзі скасовано </a:t>
            </a:r>
            <a:r>
              <a:rPr lang="uk-UA" dirty="0" smtClean="0"/>
              <a:t>Конституцію разом із демократичними правами та свободами.</a:t>
            </a:r>
          </a:p>
          <a:p>
            <a:pPr marL="0" indent="447675">
              <a:buNone/>
            </a:pPr>
            <a:r>
              <a:rPr lang="uk-UA" b="1" dirty="0" smtClean="0"/>
              <a:t>У </a:t>
            </a:r>
            <a:r>
              <a:rPr lang="uk-UA" b="1" dirty="0"/>
              <a:t>1851 р. Головна руська рада була розпущена. </a:t>
            </a:r>
          </a:p>
        </p:txBody>
      </p:sp>
    </p:spTree>
    <p:extLst>
      <p:ext uri="{BB962C8B-B14F-4D97-AF65-F5344CB8AC3E}">
        <p14:creationId xmlns:p14="http://schemas.microsoft.com/office/powerpoint/2010/main" val="2655021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081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4445"/>
            <a:ext cx="7560840" cy="50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59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Історичне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подій 1848 - 1849 рр. для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1) були </a:t>
            </a:r>
            <a:r>
              <a:rPr lang="uk-UA" dirty="0"/>
              <a:t>скасовані панщина і кріпосні повинності;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2</a:t>
            </a:r>
            <a:r>
              <a:rPr lang="uk-UA" dirty="0"/>
              <a:t>) аграрна реформа сприяла розвитку ринкових відносин;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3</a:t>
            </a:r>
            <a:r>
              <a:rPr lang="uk-UA" dirty="0"/>
              <a:t>) революція значно вплинула на соціально-економічне і політичне становище західних українців;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4</a:t>
            </a:r>
            <a:r>
              <a:rPr lang="uk-UA" dirty="0"/>
              <a:t>) селяни вперше одержали громадянські права;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5</a:t>
            </a:r>
            <a:r>
              <a:rPr lang="uk-UA" dirty="0"/>
              <a:t>) широкі маси населення були залучені до політичного життя;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6</a:t>
            </a:r>
            <a:r>
              <a:rPr lang="uk-UA" dirty="0"/>
              <a:t>) зросла національна свідомість українців; вони набули досвіду політичної боротьби;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7</a:t>
            </a:r>
            <a:r>
              <a:rPr lang="uk-UA" dirty="0"/>
              <a:t>) уперше була створена політична організація українців - Головна руська </a:t>
            </a:r>
            <a:r>
              <a:rPr lang="uk-UA" dirty="0" smtClean="0"/>
              <a:t>рада (1848-1851 </a:t>
            </a:r>
            <a:r>
              <a:rPr lang="uk-UA" dirty="0" err="1" smtClean="0"/>
              <a:t>рр</a:t>
            </a:r>
            <a:r>
              <a:rPr lang="uk-UA" dirty="0" smtClean="0"/>
              <a:t>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8</a:t>
            </a:r>
            <a:r>
              <a:rPr lang="uk-UA" dirty="0"/>
              <a:t>) революція сприяла піднесенню національно-визвольної боротьби українського народу, зближенню українців Східної Галичини, Північної Буковини, Закарпаття.</a:t>
            </a:r>
          </a:p>
        </p:txBody>
      </p:sp>
    </p:spTree>
    <p:extLst>
      <p:ext uri="{BB962C8B-B14F-4D97-AF65-F5344CB8AC3E}">
        <p14:creationId xmlns:p14="http://schemas.microsoft.com/office/powerpoint/2010/main" val="322863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8" y="332656"/>
            <a:ext cx="854571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89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Олександр Духнович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542925">
              <a:buNone/>
            </a:pPr>
            <a:r>
              <a:rPr lang="uk-UA" dirty="0" smtClean="0"/>
              <a:t>У Закарпатській Україні культурно-національне відродження протікало під впливом т. зв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b="1" dirty="0" err="1" smtClean="0">
                <a:solidFill>
                  <a:srgbClr val="FF0000"/>
                </a:solidFill>
              </a:rPr>
              <a:t>будительства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</a:t>
            </a:r>
            <a:r>
              <a:rPr lang="uk-UA" dirty="0" smtClean="0"/>
              <a:t>назва походить від слова "пробудження"). Свідченням певної </a:t>
            </a:r>
            <a:r>
              <a:rPr lang="uk-UA" dirty="0"/>
              <a:t>політизації українського національного руху в Закарпатті стало пропагування ідеї об’єднання Закарпаття зі Східною Галичиною та Буковиною в окрему адміністративну автономну одиницю імперії. </a:t>
            </a:r>
            <a:r>
              <a:rPr lang="uk-UA" b="1" dirty="0"/>
              <a:t>Першим відкрито висловився про необхідність здійснення цього священик </a:t>
            </a:r>
            <a:r>
              <a:rPr lang="uk-UA" b="1" dirty="0">
                <a:solidFill>
                  <a:srgbClr val="FF0000"/>
                </a:solidFill>
              </a:rPr>
              <a:t>Олександр Духнович (1803–1865).</a:t>
            </a:r>
          </a:p>
          <a:p>
            <a:pPr marL="0" indent="542925">
              <a:buNone/>
            </a:pPr>
            <a:r>
              <a:rPr lang="uk-UA" dirty="0" smtClean="0"/>
              <a:t>Свої </a:t>
            </a:r>
            <a:r>
              <a:rPr lang="uk-UA" dirty="0"/>
              <a:t>погляди на історію закарпатських русинів Духнович висловив у статті «Становище русинів в Угорщині», опублікованій 1849 р. у «Зорі галицькій». Велика заслуга вченого полягала в тому, що він не лише насмілився показати пригноблене становище русинів, а й висловив своє бачення того, як його слід покращити</a:t>
            </a:r>
            <a:r>
              <a:rPr lang="uk-UA" dirty="0" smtClean="0"/>
              <a:t>.</a:t>
            </a:r>
          </a:p>
          <a:p>
            <a:pPr marL="0" indent="542925">
              <a:buNone/>
            </a:pPr>
            <a:r>
              <a:rPr lang="uk-UA" dirty="0" smtClean="0"/>
              <a:t>Після завершення революції Духнович продовжував докладати зусиль для того, щоб </a:t>
            </a:r>
            <a:r>
              <a:rPr lang="uk-UA" b="1" dirty="0" smtClean="0"/>
              <a:t>русини «залишили глибокий сон». </a:t>
            </a:r>
            <a:r>
              <a:rPr lang="uk-UA" dirty="0" smtClean="0"/>
              <a:t>У 1850–1852 рр. він організував випуск трьох літературних альманахів.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4022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7675">
              <a:buNone/>
            </a:pPr>
            <a:r>
              <a:rPr lang="uk-UA" dirty="0" smtClean="0"/>
              <a:t>Багатогранна діяльність Духновича сприяла включенню закарпатських русинів у єдиний потік національного відродження слов’янських народів.</a:t>
            </a:r>
          </a:p>
          <a:p>
            <a:pPr marL="0" indent="447675">
              <a:buNone/>
            </a:pPr>
            <a:r>
              <a:rPr lang="uk-UA" dirty="0" smtClean="0"/>
              <a:t>Вчений застерігав, що коли русини і далі залишатимуться роз’єднаними, то це може спричинити їхнє поглинення іншими народами.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965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Адміністративно-територіальний поділ західноукраїнських земе</a:t>
            </a:r>
            <a:r>
              <a:rPr lang="uk-UA" dirty="0" smtClean="0"/>
              <a:t>ль</a:t>
            </a:r>
            <a:endParaRPr lang="uk-U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462" y="1733550"/>
            <a:ext cx="55530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0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0648"/>
            <a:ext cx="784860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9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Герби </a:t>
            </a:r>
            <a:r>
              <a:rPr lang="uk-UA" dirty="0"/>
              <a:t>західноукраїнських земель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8573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72816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92B2C"/>
                </a:solidFill>
                <a:latin typeface="Roboto"/>
              </a:rPr>
              <a:t>Герб </a:t>
            </a:r>
            <a:r>
              <a:rPr lang="uk-UA" b="1" dirty="0" smtClean="0">
                <a:solidFill>
                  <a:srgbClr val="292B2C"/>
                </a:solidFill>
                <a:latin typeface="Roboto"/>
              </a:rPr>
              <a:t>Королівства Галичини і Лодомерії</a:t>
            </a:r>
            <a:endParaRPr lang="uk-UA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3356992"/>
            <a:ext cx="2105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Східна Галичина Північна Буковина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06" y="4581128"/>
            <a:ext cx="1908795" cy="16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5661248"/>
            <a:ext cx="166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Закарпаття</a:t>
            </a:r>
          </a:p>
        </p:txBody>
      </p:sp>
    </p:spTree>
    <p:extLst>
      <p:ext uri="{BB962C8B-B14F-4D97-AF65-F5344CB8AC3E}">
        <p14:creationId xmlns:p14="http://schemas.microsoft.com/office/powerpoint/2010/main" val="23621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33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3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909</TotalTime>
  <Words>1945</Words>
  <Application>Microsoft Office PowerPoint</Application>
  <PresentationFormat>Экран (4:3)</PresentationFormat>
  <Paragraphs>194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Ясность</vt:lpstr>
      <vt:lpstr>Українські землі у складі Австрійської імперії  наприкінці 18 - в першій  половині 19 ст.</vt:lpstr>
      <vt:lpstr>Хронологічна таблиця</vt:lpstr>
      <vt:lpstr>Адміністративно-територіальний поділ західноукраїнських земель</vt:lpstr>
      <vt:lpstr>Презентация PowerPoint</vt:lpstr>
      <vt:lpstr>Презентация PowerPoint</vt:lpstr>
      <vt:lpstr>Адміністративно-територіальний поділ західноукраїнських земель</vt:lpstr>
      <vt:lpstr>Презентация PowerPoint</vt:lpstr>
      <vt:lpstr> Герби західноукраїнських земель  </vt:lpstr>
      <vt:lpstr>Презентация PowerPoint</vt:lpstr>
      <vt:lpstr>Закарпаття</vt:lpstr>
      <vt:lpstr>Галичина</vt:lpstr>
      <vt:lpstr>Північна Буковина</vt:lpstr>
      <vt:lpstr>Висновок</vt:lpstr>
      <vt:lpstr>Реформи австрійських правителів Марії-Терезії та Йосифа ІІ  у 70-80-х роках 18 ст. </vt:lpstr>
      <vt:lpstr>Презентация PowerPoint</vt:lpstr>
      <vt:lpstr>Висновок</vt:lpstr>
      <vt:lpstr>Соціально-економічний розвиток західної України</vt:lpstr>
      <vt:lpstr>Сільське господарство</vt:lpstr>
      <vt:lpstr>Промисловість </vt:lpstr>
      <vt:lpstr>Торгівля</vt:lpstr>
      <vt:lpstr>БОРОТЬБА НАСЕЛЕННЯ ЗАХІДНОУКРАЇНСЬКИХ ЗЕМЕЛЬ ПРОТИ СОЦІАЛЬНОГО ГНОБЛЕННЯ</vt:lpstr>
      <vt:lpstr>Презентация PowerPoint</vt:lpstr>
      <vt:lpstr>Антифеодальна боротьба</vt:lpstr>
      <vt:lpstr>Презентация PowerPoint</vt:lpstr>
      <vt:lpstr>Презентация PowerPoint</vt:lpstr>
      <vt:lpstr>Презентация PowerPoint</vt:lpstr>
      <vt:lpstr>БОРОТЬБА НАСЕЛЕННЯ ЗАХІДНОУКРАЇНСЬКИХ ЗЕМЕЛЬ ПРОТИ СОЦІАЛЬНОГО ГНОБЛЕННЯ</vt:lpstr>
      <vt:lpstr>Висновок</vt:lpstr>
      <vt:lpstr>Українське національне відродження</vt:lpstr>
      <vt:lpstr>Українське національне відродження</vt:lpstr>
      <vt:lpstr>Українське національне відродження</vt:lpstr>
      <vt:lpstr>Презентация PowerPoint</vt:lpstr>
      <vt:lpstr>«Русалка Дністровая»</vt:lpstr>
      <vt:lpstr>Презентация PowerPoint</vt:lpstr>
      <vt:lpstr>Маркіян Шашкевич</vt:lpstr>
      <vt:lpstr>Маркіян Семенович Шашкевич </vt:lpstr>
      <vt:lpstr>Західноукраїнські землі під час революції 1848-1849 рр. в Австрійській імперії</vt:lpstr>
      <vt:lpstr>Презентация PowerPoint</vt:lpstr>
      <vt:lpstr>Західноукраїнські землі під час революції 1848-1849 рр. в Австрійській імперії</vt:lpstr>
      <vt:lpstr>Презентация PowerPoint</vt:lpstr>
      <vt:lpstr>Головна Руська Рада (1848-1851)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Головна Руська Рада</vt:lpstr>
      <vt:lpstr>Презентация PowerPoint</vt:lpstr>
      <vt:lpstr>Презентация PowerPoint</vt:lpstr>
      <vt:lpstr>Історичне значення подій 1848 - 1849 рр. для України</vt:lpstr>
      <vt:lpstr>Олександр Духнович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Адміністративно-територіальний поділ західноукраїнських земель</dc:title>
  <dc:creator>User</dc:creator>
  <cp:lastModifiedBy>User</cp:lastModifiedBy>
  <cp:revision>40</cp:revision>
  <dcterms:created xsi:type="dcterms:W3CDTF">2020-03-15T19:16:09Z</dcterms:created>
  <dcterms:modified xsi:type="dcterms:W3CDTF">2020-05-25T16:55:12Z</dcterms:modified>
</cp:coreProperties>
</file>