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0" r:id="rId4"/>
    <p:sldId id="257" r:id="rId5"/>
    <p:sldId id="266" r:id="rId6"/>
    <p:sldId id="26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8465"/>
    <a:srgbClr val="EBC421"/>
    <a:srgbClr val="348061"/>
    <a:srgbClr val="EBC420"/>
    <a:srgbClr val="348267"/>
    <a:srgbClr val="4F935F"/>
    <a:srgbClr val="5AA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67" y="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569EC-CC21-46E6-941B-C5FBA5568E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9DE32-0CD4-49D0-A7B8-9FCC0DDAF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8EFD0-E752-4B99-AEBE-B86C1B74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4A890-567C-4285-A452-EE2AC82DD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B80F3-0F05-41AF-9F3B-58213648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734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659AE-1D3C-4832-9BF0-3D625AB4B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C6111-0069-456E-866F-279A02C7B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A9AE5-2990-41F0-8B95-1E0EEF2B7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D6335-1990-423E-A3F9-3E8F892FA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3B571-9FEE-4937-851F-54122041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816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2C16CA-B8F8-4154-9D94-ADD504255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B9AB4-890A-420B-958E-7148DF9B2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4C02B-5151-44C5-9330-1846D21CE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70713-7505-47D6-B89F-6C608609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F2B14-FE1D-4F32-A601-B7AAF7BDD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400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0A65-5EB7-4E50-84F7-0D00E61D1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29966-0AB1-4B96-83FB-D7BF8451A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77EB9-5B31-44E8-89C5-23D0B57AE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95998-FC4B-4412-BDC1-8188A093C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5C9E1-1BDF-4E28-9D5D-6C6C107AE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249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C44CC-AF19-4984-8ECE-ED3E3086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459EC-505C-46D0-9FA5-7E4356687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D6FBF-15A6-4B42-979D-156E472B1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5EDCA-1C86-4497-8908-5A209728C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6AF1-9CB9-4E9F-B2F1-1569E36F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54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B62BE-FBD9-4344-A061-9A5E4DA34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094A6-CA96-40C8-8BC6-7BB6DAA65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67CB2-5943-4C90-8457-42EE96146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6A1208-E3C7-432F-A49E-7D668CFAD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58F7B-45E4-4C42-899C-51EC0A1AB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2CCE7-A2F9-4AB3-936A-799DE805E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324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D664-1E5D-4CED-9D6B-7E59831A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8AB49-897B-4E68-ABCF-EBE2E3008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BE64F-807A-4BBB-A1A5-5F869EF92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88B068-A710-4891-9D27-D02D15168A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192DE3-2F3D-4FE6-8962-9A1937648A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17C3B2-AB79-424D-8AD5-CCF4B886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BB8E5-FFF0-4EBC-87C1-3284BCF56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4C48A2-91E7-4CCB-807C-718F91AD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36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EE60F-6DA9-414A-9F16-1A6C32CDE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9268F-069D-4D2D-AB74-546D53BD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EF9C7-4DB8-47F8-8AA9-58404B81E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C1599-C23A-4CCA-B0B4-D6C0F1098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114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F61F98-6CB2-48F1-B267-E2CFA05B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BB1C7A-F59A-4062-AC36-B8E579F67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7D746-1B1A-4AA8-844D-CB0D88F7A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734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8403-3F4C-41F9-A020-20278450C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2C185-9BAA-4A1F-B8B7-CBA2EADAB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93572-B581-4AE2-B7A8-64798171B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13AEB-9F4E-4EC1-82F7-B83D05D59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3167A-5AAA-43EE-86C8-8F988EC5A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32ABF-6920-42CD-B2E2-BA747522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334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1922D-A6FC-4A36-B54D-635290DBD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0AAB91-5AA9-4774-950C-1B00B8F7AB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87C6B-9192-4B07-A258-A40620142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04EB64-D71A-46E0-8251-5F5572071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10A7A-980A-4F78-B668-05BBAF750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A0D500-0B62-4051-8094-C9247D627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730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CD458-21A8-4C8C-AF17-CC5D74BAD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0C35A-BC77-474F-8FE9-CC1412D96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0B3A3-2F09-475C-99B2-EFB83F2A6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C7D53-1FEE-4A24-9170-C24CA7E430C7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2F7E5-261E-4007-99D5-89AD72B94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BDCD2-5884-4F79-B60F-E4873491BC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07AB5-5525-4184-BBF6-289715C6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30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28;p13"/>
          <p:cNvSpPr txBox="1">
            <a:spLocks/>
          </p:cNvSpPr>
          <p:nvPr/>
        </p:nvSpPr>
        <p:spPr>
          <a:xfrm>
            <a:off x="355600" y="487434"/>
            <a:ext cx="6158055" cy="228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uk-UA" b="1" dirty="0">
                <a:solidFill>
                  <a:srgbClr val="398465"/>
                </a:solidFill>
              </a:rPr>
              <a:t>Аграрне право</a:t>
            </a:r>
            <a:endParaRPr lang="ru-RU" sz="3600" b="1" dirty="0">
              <a:solidFill>
                <a:srgbClr val="39846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13"/>
          <p:cNvSpPr txBox="1">
            <a:spLocks/>
          </p:cNvSpPr>
          <p:nvPr/>
        </p:nvSpPr>
        <p:spPr>
          <a:xfrm>
            <a:off x="6513655" y="4485807"/>
            <a:ext cx="5527480" cy="2027610"/>
          </a:xfrm>
          <a:prstGeom prst="rect">
            <a:avLst/>
          </a:prstGeom>
          <a:solidFill>
            <a:srgbClr val="3D85C6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правничий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фаховий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коледж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ЗНУ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Освітня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правознавство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pic>
        <p:nvPicPr>
          <p:cNvPr id="5" name="Google Shape;13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0680" y="1136865"/>
            <a:ext cx="2987480" cy="281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696AE93-FE6E-48F5-B9CA-95F7A063AF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600" y="2199807"/>
            <a:ext cx="6496050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26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329884" y="1735940"/>
            <a:ext cx="9581956" cy="16461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135;p14">
            <a:extLst>
              <a:ext uri="{FF2B5EF4-FFF2-40B4-BE49-F238E27FC236}">
                <a16:creationId xmlns:a16="http://schemas.microsoft.com/office/drawing/2014/main" id="{3D5F42C1-BB16-4E00-8434-B193373A4612}"/>
              </a:ext>
            </a:extLst>
          </p:cNvPr>
          <p:cNvSpPr txBox="1">
            <a:spLocks/>
          </p:cNvSpPr>
          <p:nvPr/>
        </p:nvSpPr>
        <p:spPr>
          <a:xfrm>
            <a:off x="1955962" y="549954"/>
            <a:ext cx="7505700" cy="954600"/>
          </a:xfrm>
          <a:prstGeom prst="rect">
            <a:avLst/>
          </a:prstGeom>
          <a:solidFill>
            <a:srgbClr val="EBC42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uk-UA" b="1" i="1" dirty="0"/>
              <a:t>Мета та завдання курсу</a:t>
            </a:r>
            <a:r>
              <a:rPr lang="uk-UA" dirty="0"/>
              <a:t>: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E0886DB-1419-44B7-A3A6-40A8D09F1FD5}"/>
              </a:ext>
            </a:extLst>
          </p:cNvPr>
          <p:cNvSpPr/>
          <p:nvPr/>
        </p:nvSpPr>
        <p:spPr>
          <a:xfrm>
            <a:off x="1280159" y="2136339"/>
            <a:ext cx="9581955" cy="3970318"/>
          </a:xfrm>
          <a:prstGeom prst="rect">
            <a:avLst/>
          </a:prstGeom>
          <a:solidFill>
            <a:srgbClr val="EBC421"/>
          </a:solidFill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викладання навчальної дисципліни «Аграрне право» є оволодіння теорією і методологією аграрного права, вивчення законодавства у галузі використання, охорони та відтворення сільськогосподарських земель, формування у студентів здатності на практиці застосовувати здобутті знання з аграрного права для надання юридичної допомоги підприємствам i підприємцям, котрі працюють в аграрному секторі; сприяти формуванню правничого світогляду, правосвідомості та правової культури.</a:t>
            </a:r>
            <a:endParaRPr lang="ru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551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5;p14"/>
          <p:cNvSpPr txBox="1">
            <a:spLocks/>
          </p:cNvSpPr>
          <p:nvPr/>
        </p:nvSpPr>
        <p:spPr>
          <a:xfrm>
            <a:off x="1208033" y="185423"/>
            <a:ext cx="7505700" cy="954600"/>
          </a:xfrm>
          <a:prstGeom prst="rect">
            <a:avLst/>
          </a:prstGeom>
          <a:solidFill>
            <a:srgbClr val="34806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uk-UA" b="1" i="1" dirty="0"/>
              <a:t>Компетентності</a:t>
            </a:r>
            <a:r>
              <a:rPr lang="uk-UA" dirty="0"/>
              <a:t>: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136;p14"/>
          <p:cNvSpPr txBox="1">
            <a:spLocks/>
          </p:cNvSpPr>
          <p:nvPr/>
        </p:nvSpPr>
        <p:spPr>
          <a:xfrm>
            <a:off x="279516" y="2624393"/>
            <a:ext cx="7505700" cy="37792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60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8000" y="1963705"/>
            <a:ext cx="7212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1233975-D506-4000-9FD9-94D032583964}"/>
              </a:ext>
            </a:extLst>
          </p:cNvPr>
          <p:cNvSpPr/>
          <p:nvPr/>
        </p:nvSpPr>
        <p:spPr>
          <a:xfrm>
            <a:off x="321558" y="1225689"/>
            <a:ext cx="11027558" cy="5632311"/>
          </a:xfrm>
          <a:prstGeom prst="rect">
            <a:avLst/>
          </a:prstGeom>
          <a:solidFill>
            <a:srgbClr val="EBC421"/>
          </a:solidFill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разі успішного завершення курсу здобувач освіти набуває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програмні компетентності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(з ОПП): 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ЗК1. Здатність реалізувати свої права і обов’язки як члена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і свобод людини і громадянина в Україні.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63245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ЗК2. 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 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ЗК3. Здатність діяти на основі етичних міркувань (мотивів).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563245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ЗК4. Здатність спілкуватися державною мовою як усно, так і письмово.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ЗК6. Здатність використовувати інформаційні і комунікаційні технології. 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ЗК7. Здатність до пошуку, оброблення та аналізу інформації з різних джерел.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ЗК8. Здатність працювати в команді.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kern="100" dirty="0">
                <a:latin typeface="Times New Roman" panose="02020603050405020304" pitchFamily="18" charset="0"/>
                <a:ea typeface="NSimSun" panose="02010609030101010101" pitchFamily="49" charset="-122"/>
                <a:cs typeface="TimesNewRomanPSMT"/>
              </a:rPr>
              <a:t>ЗК9. Здатність застосовувати знання у практичних ситуаціях.</a:t>
            </a:r>
            <a:endParaRPr lang="ru-UA" sz="1600" kern="100" dirty="0">
              <a:latin typeface="Liberation Serif"/>
              <a:ea typeface="NSimSun" panose="02010609030101010101" pitchFamily="49" charset="-122"/>
              <a:cs typeface="Mangal" panose="020B0502040204020203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NewRomanPSMT"/>
              </a:rPr>
              <a:t>ЗК10. Знання та розуміння предметної області та професійної діяльності.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СК7. Здатність аналізувати правові проблеми та приймати обґрунтовані  рішення.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СК8. Здатність до самовизначення та самореалізації у правничій діяльності.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СК9. Здатність критично мислити в процесі системного аналізу правових явищ і фактів. 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СК13. Здатність до системного та функціонального аналізу правових явищ і застосування набутих знань у професійній діяльності.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2922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E01D344-F75E-4D64-8F7B-CFF86CE1AA6A}"/>
              </a:ext>
            </a:extLst>
          </p:cNvPr>
          <p:cNvSpPr/>
          <p:nvPr/>
        </p:nvSpPr>
        <p:spPr>
          <a:xfrm>
            <a:off x="273269" y="1094961"/>
            <a:ext cx="11466785" cy="5078313"/>
          </a:xfrm>
          <a:prstGeom prst="rect">
            <a:avLst/>
          </a:prstGeom>
          <a:solidFill>
            <a:srgbClr val="EBC421"/>
          </a:solidFill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Програмні результати навчання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які досягаються за допомогою вивчення дисципліни (з ОПП):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РН1. Усвідомлювати цінності громадянського суспільства, верховенства права, прав і свобод людини і громадянина України.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РН2. Демонструвати повагу до моральних, культурних, наукових цінностей і примножувати досягнення суспільства.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РН3. Здійснювати вчинки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відповідально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свідомо на основі етичних міркувань.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РН6. Використовувати знання сучасних інформаційних та комунікативних технологій для вирішення професійних задач.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РН7. Використовувати навички пошуку, оброблення аналізу інформації у професійній діяльності.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РН8. Мати навички здійснення професійної діяльності самостійно і в команді.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РН15. Аналізувати правові проблеми, приймати обґрунтовані рішення та формувати правові висновки.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РН16. Підвищувати рівень індивідуальної професійної підготовки.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РН17. Аналізувати явища та процеси на основі застосування теоретичних знань і прикладних навичок щодо здійснення професійної діяльності.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kern="100" dirty="0">
                <a:latin typeface="Times New Roman" panose="02020603050405020304" pitchFamily="18" charset="0"/>
                <a:ea typeface="NSimSun" panose="02010609030101010101" pitchFamily="49" charset="-122"/>
                <a:cs typeface="TimesNewRomanPSMT"/>
              </a:rPr>
              <a:t>РН19. </a:t>
            </a:r>
            <a:r>
              <a:rPr lang="uk-UA" kern="100" dirty="0">
                <a:latin typeface="Times New Roman" panose="02020603050405020304" pitchFamily="18" charset="0"/>
                <a:ea typeface="NSimSun" panose="02010609030101010101" pitchFamily="49" charset="-122"/>
                <a:cs typeface="Mangal" panose="02040503050203030202" pitchFamily="18" charset="0"/>
              </a:rPr>
              <a:t>Застосовувати набуті знання під час аналізу правових ситуацій, виявляти юридично значущі факти і формувати обґрунтовані правові висновки.</a:t>
            </a:r>
            <a:endParaRPr lang="ru-UA" sz="1600" kern="100" dirty="0">
              <a:latin typeface="Liberation Serif"/>
              <a:ea typeface="NSimSun" panose="02010609030101010101" pitchFamily="49" charset="-122"/>
              <a:cs typeface="Mangal" panose="02040503050203030202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NewRomanPSMT"/>
              </a:rPr>
              <a:t>РН20.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Демонструвати необхідні знання та розуміння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NewRomanPSMT"/>
              </a:rPr>
              <a:t>предметної області та професійної діяльності.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РН23. Пояснювати характер певних явищ, подій, процесів з розумінням професійного і соціального контексту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568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8;p17"/>
          <p:cNvSpPr txBox="1">
            <a:spLocks/>
          </p:cNvSpPr>
          <p:nvPr/>
        </p:nvSpPr>
        <p:spPr>
          <a:xfrm>
            <a:off x="0" y="629920"/>
            <a:ext cx="9977285" cy="825254"/>
          </a:xfrm>
          <a:prstGeom prst="rect">
            <a:avLst/>
          </a:prstGeom>
          <a:solidFill>
            <a:srgbClr val="EBC420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3600" b="1" dirty="0"/>
              <a:t>Змістовий модуль 1.</a:t>
            </a:r>
            <a:endParaRPr lang="ru-RU" sz="36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5376D04-66B5-4F78-8668-00DD8A1DB077}"/>
              </a:ext>
            </a:extLst>
          </p:cNvPr>
          <p:cNvSpPr/>
          <p:nvPr/>
        </p:nvSpPr>
        <p:spPr>
          <a:xfrm>
            <a:off x="1692165" y="1622471"/>
            <a:ext cx="9301655" cy="3997505"/>
          </a:xfrm>
          <a:prstGeom prst="rect">
            <a:avLst/>
          </a:prstGeom>
          <a:solidFill>
            <a:srgbClr val="EBC421"/>
          </a:solidFill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1. Загальна характеристика аграрного права. Правові засади реформування аграрних правовідносин</a:t>
            </a:r>
          </a:p>
          <a:p>
            <a:pPr algn="just">
              <a:spcAft>
                <a:spcPts val="0"/>
              </a:spcAft>
            </a:pPr>
            <a:endParaRPr lang="uk-UA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Аграрне право як самостійна галузь права України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Суб’єкти аграрного права</a:t>
            </a:r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Правове регулювання переходу до ринкових відносин в АПК</a:t>
            </a:r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Правове забезпечення соціального розвитку села.</a:t>
            </a:r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Правове регулювання використання природних ресурсів у сільському господарстві</a:t>
            </a:r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6. Відповідальність за порушення аграрного законодавства</a:t>
            </a:r>
            <a:endParaRPr lang="ru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36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5;p18"/>
          <p:cNvSpPr txBox="1">
            <a:spLocks/>
          </p:cNvSpPr>
          <p:nvPr/>
        </p:nvSpPr>
        <p:spPr>
          <a:xfrm>
            <a:off x="2599055" y="577142"/>
            <a:ext cx="6993890" cy="629946"/>
          </a:xfrm>
          <a:prstGeom prst="rect">
            <a:avLst/>
          </a:prstGeom>
          <a:solidFill>
            <a:srgbClr val="348061"/>
          </a:solidFill>
          <a:ln>
            <a:solidFill>
              <a:srgbClr val="398465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3200" b="1" dirty="0"/>
              <a:t>Змістовий модуль 2. </a:t>
            </a:r>
          </a:p>
        </p:txBody>
      </p:sp>
      <p:sp>
        <p:nvSpPr>
          <p:cNvPr id="4" name="Google Shape;166;p18"/>
          <p:cNvSpPr txBox="1">
            <a:spLocks/>
          </p:cNvSpPr>
          <p:nvPr/>
        </p:nvSpPr>
        <p:spPr>
          <a:xfrm>
            <a:off x="570403" y="2275205"/>
            <a:ext cx="7505700" cy="26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600"/>
              </a:spcBef>
              <a:spcAft>
                <a:spcPts val="1600"/>
              </a:spcAft>
              <a:buFont typeface="Arial" panose="020B0604020202020204" pitchFamily="34" charset="0"/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0E11B9-7B95-4639-85A1-419E69C4D375}"/>
              </a:ext>
            </a:extLst>
          </p:cNvPr>
          <p:cNvSpPr/>
          <p:nvPr/>
        </p:nvSpPr>
        <p:spPr>
          <a:xfrm>
            <a:off x="430925" y="1439808"/>
            <a:ext cx="10857185" cy="4704173"/>
          </a:xfrm>
          <a:prstGeom prst="rect">
            <a:avLst/>
          </a:prstGeom>
          <a:solidFill>
            <a:srgbClr val="398465"/>
          </a:solidFill>
        </p:spPr>
        <p:txBody>
          <a:bodyPr wrap="square">
            <a:spAutoFit/>
          </a:bodyPr>
          <a:lstStyle/>
          <a:p>
            <a:pPr indent="431800" algn="just">
              <a:spcAft>
                <a:spcPts val="0"/>
              </a:spcAft>
            </a:pPr>
            <a:r>
              <a:rPr lang="uk-UA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2. Правове становище окремих суб’єктів господарювання в сільському господарстві</a:t>
            </a:r>
            <a:endParaRPr lang="ru-UA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7. Державне регулювання сільського господарства</a:t>
            </a:r>
            <a:endParaRPr lang="ru-UA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8. Правовий статус господарських товариств в агропромисловому комплексі</a:t>
            </a:r>
            <a:endParaRPr lang="ru-UA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9. Договірні відносини у сільському господарстві</a:t>
            </a:r>
            <a:endParaRPr lang="ru-UA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Правове регулювання виробничо-господарської та окремих видів діяльності у сільському господарстві</a:t>
            </a:r>
            <a:endParaRPr lang="ru-UA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207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640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Liberation Serif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ASUS</cp:lastModifiedBy>
  <cp:revision>14</cp:revision>
  <dcterms:created xsi:type="dcterms:W3CDTF">2021-02-01T18:24:39Z</dcterms:created>
  <dcterms:modified xsi:type="dcterms:W3CDTF">2023-03-06T20:21:53Z</dcterms:modified>
</cp:coreProperties>
</file>