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0"/>
  </p:notesMasterIdLst>
  <p:sldIdLst>
    <p:sldId id="256" r:id="rId2"/>
    <p:sldId id="324" r:id="rId3"/>
    <p:sldId id="292" r:id="rId4"/>
    <p:sldId id="291" r:id="rId5"/>
    <p:sldId id="297" r:id="rId6"/>
    <p:sldId id="325" r:id="rId7"/>
    <p:sldId id="257" r:id="rId8"/>
    <p:sldId id="288" r:id="rId9"/>
    <p:sldId id="296" r:id="rId10"/>
    <p:sldId id="304" r:id="rId11"/>
    <p:sldId id="294" r:id="rId12"/>
    <p:sldId id="303" r:id="rId13"/>
    <p:sldId id="293" r:id="rId14"/>
    <p:sldId id="306" r:id="rId15"/>
    <p:sldId id="307" r:id="rId16"/>
    <p:sldId id="326" r:id="rId17"/>
    <p:sldId id="259" r:id="rId18"/>
    <p:sldId id="315" r:id="rId19"/>
    <p:sldId id="262" r:id="rId20"/>
    <p:sldId id="316" r:id="rId21"/>
    <p:sldId id="264" r:id="rId22"/>
    <p:sldId id="312" r:id="rId23"/>
    <p:sldId id="313" r:id="rId24"/>
    <p:sldId id="266" r:id="rId25"/>
    <p:sldId id="317" r:id="rId26"/>
    <p:sldId id="311" r:id="rId27"/>
    <p:sldId id="318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309" r:id="rId36"/>
    <p:sldId id="310" r:id="rId37"/>
    <p:sldId id="305" r:id="rId38"/>
    <p:sldId id="327" r:id="rId39"/>
    <p:sldId id="277" r:id="rId40"/>
    <p:sldId id="320" r:id="rId41"/>
    <p:sldId id="280" r:id="rId42"/>
    <p:sldId id="321" r:id="rId43"/>
    <p:sldId id="281" r:id="rId44"/>
    <p:sldId id="300" r:id="rId45"/>
    <p:sldId id="287" r:id="rId46"/>
    <p:sldId id="314" r:id="rId47"/>
    <p:sldId id="322" r:id="rId48"/>
    <p:sldId id="323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-6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BD3B88-CF2A-4FE6-A510-68A25387FECB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9403B6-4F9A-4A97-B25E-BEF1A09F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449263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D31DE4A-BAB1-4A8A-8EF4-521001A9D010}" type="slidenum">
              <a:rPr lang="ru-RU" altLang="ru-RU" sz="1400" b="0">
                <a:solidFill>
                  <a:srgbClr val="FFFFFF"/>
                </a:solidFill>
                <a:latin typeface="Times New Roman" pitchFamily="18" charset="0"/>
                <a:ea typeface="DejaVu Sans"/>
                <a:cs typeface="DejaVu Sans"/>
              </a:rPr>
              <a:pPr algn="r" defTabSz="449263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6</a:t>
            </a:fld>
            <a:endParaRPr lang="ru-RU" altLang="ru-RU" sz="1400" b="0">
              <a:solidFill>
                <a:srgbClr val="FFFFFF"/>
              </a:solidFill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22531" name="Rectangle 1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0" tIns="0" rIns="0" bIns="0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D92EBB-3C9A-4BC6-98C0-9F4E579C8709}" type="slidenum">
              <a:rPr lang="ru-RU" sz="1200" b="0">
                <a:solidFill>
                  <a:schemeClr val="tx1"/>
                </a:solidFill>
                <a:latin typeface="Times New Roman" pitchFamily="18" charset="0"/>
              </a:rPr>
              <a:pPr algn="r"/>
              <a:t>18</a:t>
            </a:fld>
            <a:endParaRPr lang="ru-RU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B2180-1839-4E7A-B40D-236CD6F4EB26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CE5ED-A345-49BC-A78D-C0766F5C7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861D6-0EFD-43F6-8AD6-5EA899B841E4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26AD5-F4BA-4B71-984C-6D6A0887B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74D6E-18F2-49D5-B168-763051E2CFD9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1CA51-06A7-46C8-9107-35E56EB28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BCCA0-6A81-4D98-B3D9-68E08A9938A4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69397-9C35-4114-BAE8-3B7425732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67A3C-211C-4F1E-9C63-AA6FADCA7E5A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6648D-8AAF-4C64-AE05-102AAA881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1997C-0BA5-4F0F-924D-57BEE73D2318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DB219-DDB7-4458-AEAA-60F4DDF30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63000-8C4E-4532-88BD-0A9D16A8CF4D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5409-8A51-4ED6-A66A-45B2E03F8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59EF-CD00-43D2-BEA4-B8D6B36169F1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05A2C-377A-4BEE-9777-099E9B54C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20047-31E2-41DC-95CD-19DB92BB5CA7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532A-1DFA-48AB-9B39-2B02C0B02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160F2-5945-4B7E-BC5C-7AD6190CAD7A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4CB24-A83A-4B7D-BD22-0410EE6031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CA28C-52A2-4550-A2BE-E063C3C1F870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3EE59-EF1B-4E9A-B790-E338225656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DA222-AE81-4CF0-ACEA-EF467D2C9376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C31DE-EA65-49CC-B36F-C6E3C140E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6C36A2-7661-4FBA-B6BD-9D926C93F4F8}" type="datetimeFigureOut">
              <a:rPr lang="ru-RU"/>
              <a:pPr>
                <a:defRPr/>
              </a:pPr>
              <a:t>16.10.2021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97807B-ABC7-4853-AC66-96090428E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28600"/>
            <a:ext cx="9144000" cy="989013"/>
          </a:xfrm>
        </p:spPr>
        <p:txBody>
          <a:bodyPr anchor="b"/>
          <a:lstStyle/>
          <a:p>
            <a:pPr algn="ctr" eaLnBrk="1" hangingPunct="1">
              <a:lnSpc>
                <a:spcPct val="70000"/>
              </a:lnSpc>
            </a:pPr>
            <a:r>
              <a:rPr lang="uk-UA" sz="4000" b="1" smtClean="0"/>
              <a:t>Вікові морфофункціональні особливості дихальної ситеми</a:t>
            </a:r>
            <a:endParaRPr lang="ru-RU" sz="4000" b="1" smtClean="0"/>
          </a:p>
        </p:txBody>
      </p:sp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5018088" y="1406525"/>
            <a:ext cx="4125912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r>
              <a:rPr lang="uk-UA" sz="2800">
                <a:solidFill>
                  <a:schemeClr val="tx1"/>
                </a:solidFill>
              </a:rPr>
              <a:t>План</a:t>
            </a:r>
          </a:p>
          <a:p>
            <a:pPr indent="449263">
              <a:buFontTx/>
              <a:buAutoNum type="arabicPeriod"/>
            </a:pPr>
            <a:r>
              <a:rPr lang="uk-UA">
                <a:solidFill>
                  <a:schemeClr val="tx1"/>
                </a:solidFill>
              </a:rPr>
              <a:t>Біологічне значення дихання. Типи дихання. </a:t>
            </a:r>
          </a:p>
          <a:p>
            <a:pPr indent="449263">
              <a:buFontTx/>
              <a:buAutoNum type="arabicPeriod"/>
            </a:pPr>
            <a:r>
              <a:rPr lang="uk-UA">
                <a:solidFill>
                  <a:schemeClr val="tx1"/>
                </a:solidFill>
              </a:rPr>
              <a:t>Загальна будова органів дихання (носова порожнина, носоглотка, гортань, трахея, бронхи, легені). </a:t>
            </a:r>
          </a:p>
          <a:p>
            <a:pPr indent="449263">
              <a:buFontTx/>
              <a:buAutoNum type="arabicPeriod"/>
            </a:pPr>
            <a:r>
              <a:rPr lang="uk-UA">
                <a:solidFill>
                  <a:schemeClr val="tx1"/>
                </a:solidFill>
              </a:rPr>
              <a:t>Дихальні рухи (механізм вдиху і видиху). Глибина і частота дихання. </a:t>
            </a:r>
          </a:p>
          <a:p>
            <a:pPr indent="449263">
              <a:buFontTx/>
              <a:buAutoNum type="arabicPeriod"/>
            </a:pPr>
            <a:r>
              <a:rPr lang="uk-UA">
                <a:solidFill>
                  <a:schemeClr val="tx1"/>
                </a:solidFill>
              </a:rPr>
              <a:t>Газообмін у легенях і тканинах. </a:t>
            </a:r>
          </a:p>
          <a:p>
            <a:pPr indent="449263">
              <a:buFontTx/>
              <a:buAutoNum type="arabicPeriod"/>
            </a:pPr>
            <a:r>
              <a:rPr lang="uk-UA">
                <a:solidFill>
                  <a:schemeClr val="tx1"/>
                </a:solidFill>
              </a:rPr>
              <a:t>Вікові особливості будови і функції органів дихання.</a:t>
            </a:r>
          </a:p>
          <a:p>
            <a:pPr indent="449263">
              <a:buFontTx/>
              <a:buAutoNum type="arabicPeriod"/>
            </a:pPr>
            <a:r>
              <a:rPr lang="uk-UA">
                <a:solidFill>
                  <a:schemeClr val="tx1"/>
                </a:solidFill>
              </a:rPr>
              <a:t>Регуляція дихання. Особливості збудливості дихального центру у дітей.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1271588"/>
            <a:ext cx="4941887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346075"/>
            <a:ext cx="8578850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261938"/>
            <a:ext cx="8715375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252413"/>
            <a:ext cx="8688387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200025"/>
            <a:ext cx="4419600" cy="64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6"/>
          <p:cNvSpPr>
            <a:spLocks noGrp="1"/>
          </p:cNvSpPr>
          <p:nvPr>
            <p:ph type="title"/>
          </p:nvPr>
        </p:nvSpPr>
        <p:spPr>
          <a:xfrm>
            <a:off x="4762500" y="365125"/>
            <a:ext cx="4381500" cy="6207125"/>
          </a:xfrm>
        </p:spPr>
        <p:txBody>
          <a:bodyPr/>
          <a:lstStyle/>
          <a:p>
            <a:r>
              <a:rPr lang="ru-RU" sz="2000" u="sng" smtClean="0">
                <a:latin typeface="Times New Roman" pitchFamily="18" charset="0"/>
                <a:cs typeface="Times New Roman" pitchFamily="18" charset="0"/>
              </a:rPr>
              <a:t>Регуляція дихання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здійснюється центральною нервовою системою мимовільно (автоматично) і довільно. У стовбурній частині мозку (зокрема у довгастому мозку) розміщена група нервових клітин —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дихальний центр,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що відповідає за дихальний цикл (вдих-видих). Дихальний центр перебуває в постійній ритмічній активності, яка здебільшого здійснюється автоматично. Ритмічні імпульси передаються від дихального центра до дихальних м’язів, забезпечуючи послідовне здійснення вдиху і видиху.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Діяльність дихального центра регулюється рефлекторно (імпульсами, що поступають від рецепторів), та гуморально (залежно від хімічного складу крові). Обидва механізми регуляції діють злагоджено і між ними важко провести межу.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200025"/>
            <a:ext cx="4419600" cy="644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373063"/>
            <a:ext cx="8770938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4"/>
          <p:cNvGrpSpPr>
            <a:grpSpLocks/>
          </p:cNvGrpSpPr>
          <p:nvPr/>
        </p:nvGrpSpPr>
        <p:grpSpPr bwMode="auto">
          <a:xfrm>
            <a:off x="225425" y="317500"/>
            <a:ext cx="8791575" cy="6159500"/>
            <a:chOff x="1314" y="3334"/>
            <a:chExt cx="9360" cy="7509"/>
          </a:xfrm>
        </p:grpSpPr>
        <p:sp>
          <p:nvSpPr>
            <p:cNvPr id="34818" name="Rectangle 5"/>
            <p:cNvSpPr>
              <a:spLocks noChangeArrowheads="1"/>
            </p:cNvSpPr>
            <p:nvPr/>
          </p:nvSpPr>
          <p:spPr bwMode="auto">
            <a:xfrm>
              <a:off x="1314" y="3334"/>
              <a:ext cx="8640" cy="9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80000"/>
                </a:lnSpc>
              </a:pPr>
              <a:r>
                <a:rPr lang="uk-UA" sz="2000">
                  <a:solidFill>
                    <a:schemeClr val="tx1"/>
                  </a:solidFill>
                  <a:latin typeface="Times New Roman" pitchFamily="18" charset="0"/>
                </a:rPr>
                <a:t>ЗОВНІШНЄ ДИХАННЯ</a:t>
              </a:r>
            </a:p>
            <a:p>
              <a:pPr algn="ctr">
                <a:lnSpc>
                  <a:spcPct val="80000"/>
                </a:lnSpc>
              </a:pPr>
              <a:r>
                <a:rPr lang="uk-UA" sz="2000" b="0">
                  <a:solidFill>
                    <a:schemeClr val="tx1"/>
                  </a:solidFill>
                  <a:latin typeface="Times New Roman" pitchFamily="18" charset="0"/>
                </a:rPr>
                <a:t>(обмін газів між альвеолярним і атмосферним повітрям)</a:t>
              </a:r>
              <a:endParaRPr lang="ru-RU" sz="2000">
                <a:solidFill>
                  <a:schemeClr val="tx1"/>
                </a:solidFill>
              </a:endParaRPr>
            </a:p>
          </p:txBody>
        </p:sp>
        <p:sp>
          <p:nvSpPr>
            <p:cNvPr id="34819" name="Rectangle 6"/>
            <p:cNvSpPr>
              <a:spLocks noChangeArrowheads="1"/>
            </p:cNvSpPr>
            <p:nvPr/>
          </p:nvSpPr>
          <p:spPr bwMode="auto">
            <a:xfrm>
              <a:off x="1314" y="4594"/>
              <a:ext cx="8820" cy="54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5000"/>
                </a:lnSpc>
              </a:pPr>
              <a:r>
                <a:rPr lang="uk-UA" sz="2400" b="0">
                  <a:solidFill>
                    <a:schemeClr val="tx1"/>
                  </a:solidFill>
                  <a:latin typeface="Times New Roman" pitchFamily="18" charset="0"/>
                </a:rPr>
                <a:t>Апарат зовнішнього дихання</a:t>
              </a:r>
              <a:endParaRPr lang="ru-RU" sz="2400">
                <a:solidFill>
                  <a:schemeClr val="tx1"/>
                </a:solidFill>
              </a:endParaRPr>
            </a:p>
          </p:txBody>
        </p:sp>
        <p:sp>
          <p:nvSpPr>
            <p:cNvPr id="34820" name="Rectangle 7"/>
            <p:cNvSpPr>
              <a:spLocks noChangeArrowheads="1"/>
            </p:cNvSpPr>
            <p:nvPr/>
          </p:nvSpPr>
          <p:spPr bwMode="auto">
            <a:xfrm>
              <a:off x="1314" y="5443"/>
              <a:ext cx="1260" cy="72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uk-UA" b="0">
                  <a:solidFill>
                    <a:schemeClr val="tx1"/>
                  </a:solidFill>
                  <a:latin typeface="Times New Roman" pitchFamily="18" charset="0"/>
                </a:rPr>
                <a:t>Дихальні </a:t>
              </a:r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м’язи</a:t>
              </a:r>
              <a:r>
                <a:rPr lang="uk-UA" sz="1600" b="0">
                  <a:latin typeface="Times New Roman" pitchFamily="18" charset="0"/>
                </a:rPr>
                <a:t> </a:t>
              </a:r>
              <a:endParaRPr lang="ru-RU" sz="1600"/>
            </a:p>
          </p:txBody>
        </p:sp>
        <p:sp>
          <p:nvSpPr>
            <p:cNvPr id="34821" name="Rectangle 8"/>
            <p:cNvSpPr>
              <a:spLocks noChangeArrowheads="1"/>
            </p:cNvSpPr>
            <p:nvPr/>
          </p:nvSpPr>
          <p:spPr bwMode="auto">
            <a:xfrm>
              <a:off x="3114" y="5443"/>
              <a:ext cx="1080" cy="72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Грудна клітка</a:t>
              </a:r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4822" name="Rectangle 9"/>
            <p:cNvSpPr>
              <a:spLocks noChangeArrowheads="1"/>
            </p:cNvSpPr>
            <p:nvPr/>
          </p:nvSpPr>
          <p:spPr bwMode="auto">
            <a:xfrm>
              <a:off x="4734" y="5443"/>
              <a:ext cx="1800" cy="72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uk-UA" b="0">
                  <a:solidFill>
                    <a:schemeClr val="tx1"/>
                  </a:solidFill>
                  <a:latin typeface="Times New Roman" pitchFamily="18" charset="0"/>
                </a:rPr>
                <a:t>Повітроносні шляхи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4823" name="Rectangle 10"/>
            <p:cNvSpPr>
              <a:spLocks noChangeArrowheads="1"/>
            </p:cNvSpPr>
            <p:nvPr/>
          </p:nvSpPr>
          <p:spPr bwMode="auto">
            <a:xfrm>
              <a:off x="4734" y="6883"/>
              <a:ext cx="1980" cy="18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5000"/>
                </a:lnSpc>
              </a:pPr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Очищення, зволоження, зігрівання повітря. Рефлексогенна зона</a:t>
              </a:r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4824" name="Rectangle 11"/>
            <p:cNvSpPr>
              <a:spLocks noChangeArrowheads="1"/>
            </p:cNvSpPr>
            <p:nvPr/>
          </p:nvSpPr>
          <p:spPr bwMode="auto">
            <a:xfrm>
              <a:off x="1314" y="9943"/>
              <a:ext cx="9180" cy="9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5000"/>
                </a:lnSpc>
              </a:pPr>
              <a:r>
                <a:rPr lang="uk-UA" b="0">
                  <a:solidFill>
                    <a:schemeClr val="tx1"/>
                  </a:solidFill>
                  <a:latin typeface="Times New Roman" pitchFamily="18" charset="0"/>
                </a:rPr>
                <a:t>Механізми вдиху і видиху – створення градієнта тиску між альвеолярним і атмосферним повітрям</a:t>
              </a:r>
              <a:endParaRPr lang="ru-RU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4825" name="Rectangle 12"/>
            <p:cNvSpPr>
              <a:spLocks noChangeArrowheads="1"/>
            </p:cNvSpPr>
            <p:nvPr/>
          </p:nvSpPr>
          <p:spPr bwMode="auto">
            <a:xfrm>
              <a:off x="6894" y="6883"/>
              <a:ext cx="1800" cy="144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5000"/>
                </a:lnSpc>
              </a:pPr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Газообмін між альвеолярним повітрям і кров’ю</a:t>
              </a:r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4826" name="Rectangle 13"/>
            <p:cNvSpPr>
              <a:spLocks noChangeArrowheads="1"/>
            </p:cNvSpPr>
            <p:nvPr/>
          </p:nvSpPr>
          <p:spPr bwMode="auto">
            <a:xfrm>
              <a:off x="8874" y="6883"/>
              <a:ext cx="1800" cy="162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5000"/>
                </a:lnSpc>
              </a:pPr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Підтримання негативного тиску силою еластичної тяги легень</a:t>
              </a:r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4827" name="Rectangle 14"/>
            <p:cNvSpPr>
              <a:spLocks noChangeArrowheads="1"/>
            </p:cNvSpPr>
            <p:nvPr/>
          </p:nvSpPr>
          <p:spPr bwMode="auto">
            <a:xfrm>
              <a:off x="2934" y="6883"/>
              <a:ext cx="1620" cy="198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5000"/>
                </a:lnSpc>
              </a:pPr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Рухомий каркас, замкнена порожнина, що захищає легені</a:t>
              </a:r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4828" name="Rectangle 15"/>
            <p:cNvSpPr>
              <a:spLocks noChangeArrowheads="1"/>
            </p:cNvSpPr>
            <p:nvPr/>
          </p:nvSpPr>
          <p:spPr bwMode="auto">
            <a:xfrm>
              <a:off x="1314" y="6883"/>
              <a:ext cx="1440" cy="18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5000"/>
                </a:lnSpc>
              </a:pPr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Двигуни, які змінюють об’єм грудної клітки</a:t>
              </a:r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4829" name="Rectangle 16"/>
            <p:cNvSpPr>
              <a:spLocks noChangeArrowheads="1"/>
            </p:cNvSpPr>
            <p:nvPr/>
          </p:nvSpPr>
          <p:spPr bwMode="auto">
            <a:xfrm>
              <a:off x="6894" y="5443"/>
              <a:ext cx="1440" cy="54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75000"/>
                </a:lnSpc>
              </a:pPr>
              <a:r>
                <a:rPr lang="uk-UA" b="0">
                  <a:solidFill>
                    <a:schemeClr val="tx1"/>
                  </a:solidFill>
                  <a:latin typeface="Times New Roman" pitchFamily="18" charset="0"/>
                </a:rPr>
                <a:t>Легені</a:t>
              </a:r>
              <a:r>
                <a:rPr lang="uk-UA" b="0">
                  <a:latin typeface="Times New Roman" pitchFamily="18" charset="0"/>
                </a:rPr>
                <a:t> </a:t>
              </a:r>
              <a:endParaRPr lang="ru-RU"/>
            </a:p>
          </p:txBody>
        </p:sp>
        <p:sp>
          <p:nvSpPr>
            <p:cNvPr id="34830" name="Rectangle 17"/>
            <p:cNvSpPr>
              <a:spLocks noChangeArrowheads="1"/>
            </p:cNvSpPr>
            <p:nvPr/>
          </p:nvSpPr>
          <p:spPr bwMode="auto">
            <a:xfrm>
              <a:off x="8694" y="5443"/>
              <a:ext cx="1800" cy="9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75000"/>
                </a:lnSpc>
              </a:pPr>
              <a:r>
                <a:rPr lang="uk-UA" sz="1600" b="0">
                  <a:solidFill>
                    <a:schemeClr val="tx1"/>
                  </a:solidFill>
                  <a:latin typeface="Times New Roman" pitchFamily="18" charset="0"/>
                </a:rPr>
                <a:t>Плевральна порожнина</a:t>
              </a:r>
              <a:endParaRPr lang="ru-RU" sz="1600">
                <a:solidFill>
                  <a:schemeClr val="tx1"/>
                </a:solidFill>
              </a:endParaRPr>
            </a:p>
          </p:txBody>
        </p:sp>
        <p:sp>
          <p:nvSpPr>
            <p:cNvPr id="34831" name="Line 18"/>
            <p:cNvSpPr>
              <a:spLocks noChangeShapeType="1"/>
            </p:cNvSpPr>
            <p:nvPr/>
          </p:nvSpPr>
          <p:spPr bwMode="auto">
            <a:xfrm>
              <a:off x="5634" y="4271"/>
              <a:ext cx="1" cy="3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2" name="Line 19"/>
            <p:cNvSpPr>
              <a:spLocks noChangeShapeType="1"/>
            </p:cNvSpPr>
            <p:nvPr/>
          </p:nvSpPr>
          <p:spPr bwMode="auto">
            <a:xfrm>
              <a:off x="9594" y="5120"/>
              <a:ext cx="1" cy="3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3" name="Line 20"/>
            <p:cNvSpPr>
              <a:spLocks noChangeShapeType="1"/>
            </p:cNvSpPr>
            <p:nvPr/>
          </p:nvSpPr>
          <p:spPr bwMode="auto">
            <a:xfrm>
              <a:off x="3654" y="5137"/>
              <a:ext cx="1" cy="3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4" name="Line 21"/>
            <p:cNvSpPr>
              <a:spLocks noChangeShapeType="1"/>
            </p:cNvSpPr>
            <p:nvPr/>
          </p:nvSpPr>
          <p:spPr bwMode="auto">
            <a:xfrm>
              <a:off x="2034" y="5137"/>
              <a:ext cx="1" cy="3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5" name="Line 22"/>
            <p:cNvSpPr>
              <a:spLocks noChangeShapeType="1"/>
            </p:cNvSpPr>
            <p:nvPr/>
          </p:nvSpPr>
          <p:spPr bwMode="auto">
            <a:xfrm>
              <a:off x="2034" y="6163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6" name="Line 23"/>
            <p:cNvSpPr>
              <a:spLocks noChangeShapeType="1"/>
            </p:cNvSpPr>
            <p:nvPr/>
          </p:nvSpPr>
          <p:spPr bwMode="auto">
            <a:xfrm>
              <a:off x="5454" y="6163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7" name="Line 24"/>
            <p:cNvSpPr>
              <a:spLocks noChangeShapeType="1"/>
            </p:cNvSpPr>
            <p:nvPr/>
          </p:nvSpPr>
          <p:spPr bwMode="auto">
            <a:xfrm>
              <a:off x="3654" y="6163"/>
              <a:ext cx="1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8" name="Line 25"/>
            <p:cNvSpPr>
              <a:spLocks noChangeShapeType="1"/>
            </p:cNvSpPr>
            <p:nvPr/>
          </p:nvSpPr>
          <p:spPr bwMode="auto">
            <a:xfrm>
              <a:off x="5454" y="5137"/>
              <a:ext cx="1" cy="3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9" name="Line 26"/>
            <p:cNvSpPr>
              <a:spLocks noChangeShapeType="1"/>
            </p:cNvSpPr>
            <p:nvPr/>
          </p:nvSpPr>
          <p:spPr bwMode="auto">
            <a:xfrm>
              <a:off x="7614" y="5983"/>
              <a:ext cx="1" cy="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0" name="Line 27"/>
            <p:cNvSpPr>
              <a:spLocks noChangeShapeType="1"/>
            </p:cNvSpPr>
            <p:nvPr/>
          </p:nvSpPr>
          <p:spPr bwMode="auto">
            <a:xfrm>
              <a:off x="7614" y="5137"/>
              <a:ext cx="1" cy="3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1" name="Line 28"/>
            <p:cNvSpPr>
              <a:spLocks noChangeShapeType="1"/>
            </p:cNvSpPr>
            <p:nvPr/>
          </p:nvSpPr>
          <p:spPr bwMode="auto">
            <a:xfrm>
              <a:off x="9594" y="6343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2" name="Line 29"/>
            <p:cNvSpPr>
              <a:spLocks noChangeShapeType="1"/>
            </p:cNvSpPr>
            <p:nvPr/>
          </p:nvSpPr>
          <p:spPr bwMode="auto">
            <a:xfrm>
              <a:off x="2034" y="8683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3" name="Line 30"/>
            <p:cNvSpPr>
              <a:spLocks noChangeShapeType="1"/>
            </p:cNvSpPr>
            <p:nvPr/>
          </p:nvSpPr>
          <p:spPr bwMode="auto">
            <a:xfrm>
              <a:off x="3654" y="8863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4" name="Line 31"/>
            <p:cNvSpPr>
              <a:spLocks noChangeShapeType="1"/>
            </p:cNvSpPr>
            <p:nvPr/>
          </p:nvSpPr>
          <p:spPr bwMode="auto">
            <a:xfrm>
              <a:off x="5454" y="8683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5" name="Line 32"/>
            <p:cNvSpPr>
              <a:spLocks noChangeShapeType="1"/>
            </p:cNvSpPr>
            <p:nvPr/>
          </p:nvSpPr>
          <p:spPr bwMode="auto">
            <a:xfrm>
              <a:off x="7614" y="8323"/>
              <a:ext cx="1" cy="16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6" name="Line 33"/>
            <p:cNvSpPr>
              <a:spLocks noChangeShapeType="1"/>
            </p:cNvSpPr>
            <p:nvPr/>
          </p:nvSpPr>
          <p:spPr bwMode="auto">
            <a:xfrm>
              <a:off x="9594" y="8503"/>
              <a:ext cx="1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363" y="195263"/>
            <a:ext cx="7994650" cy="634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975" y="487363"/>
            <a:ext cx="8680450" cy="922337"/>
          </a:xfrm>
        </p:spPr>
        <p:txBody>
          <a:bodyPr lIns="92075" tIns="46038" rIns="92075" bIns="46038"/>
          <a:lstStyle/>
          <a:p>
            <a:pPr eaLnBrk="1" hangingPunct="1">
              <a:lnSpc>
                <a:spcPct val="70000"/>
              </a:lnSpc>
              <a:defRPr/>
            </a:pPr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Морфологічні особливості органів дихання у дітей раннього віку</a:t>
            </a:r>
            <a:endParaRPr lang="ru-RU" sz="36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4175" y="1476375"/>
            <a:ext cx="8386763" cy="5381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Вузькі носові ходи;</a:t>
            </a:r>
          </a:p>
          <a:p>
            <a:pPr eaLnBrk="1" hangingPunct="1">
              <a:lnSpc>
                <a:spcPct val="80000"/>
              </a:lnSpc>
            </a:pP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Нижній носовий хід відсутній у дітей грудного віку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завершення його формування припадає на 4-й рік життя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Слизова оболонка носа покрита миготливим епітелієм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вона тонка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ніжна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має густу сітку кровоносних судин</a:t>
            </a:r>
            <a:r>
              <a:rPr lang="en-US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Підслизовий шар містить мало кавернозної тканини (</a:t>
            </a: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лат. caverna, від cavus пустий, система венозних судин, які утворюють печеристе сплетіння раковини)</a:t>
            </a: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збільшення маси кавернозної тканини спостерігається у 8-9 років життя та у період статевого дозрівання </a:t>
            </a: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  <a:cs typeface="Calibri" pitchFamily="34" charset="0"/>
              </a:rPr>
              <a:t>→ у цьому періоді найбільш часті кровотечі</a:t>
            </a: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2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306388"/>
            <a:ext cx="8682037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xfrm>
            <a:off x="198438" y="225425"/>
            <a:ext cx="8945562" cy="1335088"/>
          </a:xfrm>
        </p:spPr>
        <p:txBody>
          <a:bodyPr/>
          <a:lstStyle/>
          <a:p>
            <a:pPr>
              <a:lnSpc>
                <a:spcPct val="70000"/>
              </a:lnSpc>
              <a:buFont typeface="Arial" charset="0"/>
              <a:buNone/>
              <a:defRPr/>
            </a:pPr>
            <a:r>
              <a:rPr lang="uk-UA" b="1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Дихання</a:t>
            </a:r>
            <a:r>
              <a:rPr lang="uk-UA" b="1" smtClean="0"/>
              <a:t> – це сукупність фізичних і хімічних процесів, що забезпечують надходження кисню у організм, його використання клітинами для отримання енергії та видалення з організму вуглекислого газу </a:t>
            </a:r>
            <a:endParaRPr lang="ru-RU" b="1" smtClean="0"/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1570038"/>
            <a:ext cx="8605838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0025" y="269875"/>
            <a:ext cx="8943975" cy="6427788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ts val="600"/>
              </a:spcBef>
            </a:pPr>
            <a:r>
              <a:rPr lang="uk-UA" sz="32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Додаткові пазухи носа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у дітей раннього віку розвинені недостатньо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sz="32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charset="0"/>
              <a:buNone/>
            </a:pP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- верхньощелепна 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гайморова) пазуха розвивається на 3-му місяці</a:t>
            </a:r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charset="0"/>
              <a:buNone/>
            </a:pP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- решітчаста (етмоїдальна) – на 6-му місяцях внутрішньоутробного періоду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але у новонароджених дітей вони мають дуже малі розміри і недостатньо розвинуті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sz="32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charset="0"/>
              <a:buNone/>
            </a:pP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2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Клінічне значення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зв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язку з недостатнім розвитком додаткових порожнин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2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дітей раннього віку не спостерігається</a:t>
            </a:r>
            <a:r>
              <a:rPr lang="en-US" sz="32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</a:pP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поширення запального процесу з носа та носоглотки на лобну та основну пазухи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sz="32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</a:pP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рідкі випадки гаймориту та фронтиту; 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</a:pP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часто спостерігаються синусопатії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зменшення вмісту повітря у пазухах після перенесеного запалення верхніх дихальних шляхів.</a:t>
            </a:r>
            <a:endParaRPr lang="ru-RU" sz="32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52413"/>
            <a:ext cx="8542338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93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688" y="141288"/>
            <a:ext cx="6691312" cy="63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87325"/>
            <a:ext cx="8720138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57700"/>
            <a:ext cx="9144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233363"/>
            <a:ext cx="86455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338" y="425450"/>
            <a:ext cx="4556125" cy="6432550"/>
          </a:xfrm>
        </p:spPr>
        <p:txBody>
          <a:bodyPr/>
          <a:lstStyle/>
          <a:p>
            <a:pPr eaLnBrk="1" hangingPunct="1">
              <a:lnSpc>
                <a:spcPct val="75000"/>
              </a:lnSpc>
              <a:spcBef>
                <a:spcPts val="500"/>
              </a:spcBef>
              <a:defRPr/>
            </a:pP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дітей 1-го року життя практично не буває ангін.</a:t>
            </a:r>
          </a:p>
          <a:p>
            <a:pPr eaLnBrk="1" hangingPunct="1">
              <a:lnSpc>
                <a:spcPct val="75000"/>
              </a:lnSpc>
              <a:spcBef>
                <a:spcPts val="500"/>
              </a:spcBef>
              <a:defRPr/>
            </a:pP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Найбільш інтенсивно лімфоїдна тканина розвивається у віці 4-10 років.</a:t>
            </a:r>
          </a:p>
          <a:p>
            <a:pPr eaLnBrk="1" hangingPunct="1">
              <a:lnSpc>
                <a:spcPct val="75000"/>
              </a:lnSpc>
              <a:spcBef>
                <a:spcPts val="500"/>
              </a:spcBef>
              <a:defRPr/>
            </a:pPr>
            <a:r>
              <a:rPr lang="uk-UA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Клінічне значення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у даному віці найбільш часто спостерігається гіпертрофія  глоткового мигдалика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який може перекривати задні носові отвори (хоани)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що утруднює носове дихання 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формує “аденоїдний” вираз обличчя (широке перенісся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носовий тембр голосу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постійно відкритий рот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храп під час сну)</a:t>
            </a: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5058" name="Содержимое 3" descr="2(1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0413" y="295275"/>
            <a:ext cx="4398962" cy="4500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918075" y="5164138"/>
            <a:ext cx="404971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Лімфоїдне кільце горла (Пирогова-Вальдейєра) утворене 6 мигдаликами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888" y="387350"/>
            <a:ext cx="8150225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>
              <a:lnSpc>
                <a:spcPct val="70000"/>
              </a:lnSpc>
              <a:defRPr/>
            </a:pPr>
            <a:r>
              <a:rPr lang="uk-UA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Особливості гортані</a:t>
            </a:r>
            <a:r>
              <a:rPr lang="uk-UA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0813" y="1195388"/>
            <a:ext cx="8770937" cy="5411787"/>
          </a:xfrm>
        </p:spPr>
        <p:txBody>
          <a:bodyPr/>
          <a:lstStyle/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Лійкоподібна форма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sz="32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Вузький просвіт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Ніжні та податливі хрящі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sz="32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Відносно коротка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Слизова оболонка тонка, ніжна, багата на кровоносні судини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Голосова щілина у дітей до 6-7-річного віку вузька</a:t>
            </a:r>
          </a:p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Голосові зв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язки короткі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sz="32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5000"/>
              </a:lnSpc>
              <a:spcBef>
                <a:spcPts val="600"/>
              </a:spcBef>
            </a:pPr>
            <a:r>
              <a:rPr lang="uk-UA" sz="32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Клінічне значення</a:t>
            </a:r>
            <a:r>
              <a:rPr lang="en-US" sz="32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uk-UA" sz="32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частий розвиток  у дітей стенозу (</a:t>
            </a: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«вузький, тісний»)</a:t>
            </a:r>
            <a:r>
              <a:rPr lang="ru-RU" smtClean="0"/>
              <a:t> </a:t>
            </a: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гортані (крупу </a:t>
            </a: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(стенозуючий ларинготрахеобронхіт)</a:t>
            </a:r>
            <a:r>
              <a:rPr lang="uk-UA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навіть при незначному запаленні слизової оболонки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ru-RU" sz="32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142875"/>
            <a:ext cx="8764588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204788"/>
            <a:ext cx="8636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5" y="314325"/>
            <a:ext cx="8624888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204788"/>
            <a:ext cx="868045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3" y="233363"/>
            <a:ext cx="86995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223838"/>
            <a:ext cx="86995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" y="214313"/>
            <a:ext cx="8442325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1093788"/>
            <a:ext cx="8288338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1395413" y="568325"/>
            <a:ext cx="6148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tx2"/>
                </a:solidFill>
              </a:rPr>
              <a:t>Ембріогенез дихальної системи</a:t>
            </a:r>
            <a:endParaRPr lang="ru-RU" sz="2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" y="377825"/>
            <a:ext cx="7418388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425" y="992188"/>
            <a:ext cx="8040688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520700"/>
          </a:xfrm>
        </p:spPr>
        <p:txBody>
          <a:bodyPr/>
          <a:lstStyle/>
          <a:p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Особливості легень у дітей</a:t>
            </a:r>
            <a:endParaRPr lang="ru-RU" sz="36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xfrm>
            <a:off x="207963" y="993775"/>
            <a:ext cx="8699500" cy="5630863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ts val="100"/>
              </a:spcBef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Термінальні бронхи легень у новонароджених закінчуються не альвеолами, а мішечками, з країв яких формуються нові альвеоли. </a:t>
            </a:r>
          </a:p>
          <a:p>
            <a:pPr eaLnBrk="1" hangingPunct="1">
              <a:lnSpc>
                <a:spcPct val="70000"/>
              </a:lnSpc>
              <a:spcBef>
                <a:spcPts val="100"/>
              </a:spcBef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новонароджених дітей кількість ацинусів у 3 рази менша, ніж у дорослих.</a:t>
            </a:r>
          </a:p>
          <a:p>
            <a:pPr eaLnBrk="1" hangingPunct="1">
              <a:lnSpc>
                <a:spcPct val="70000"/>
              </a:lnSpc>
              <a:spcBef>
                <a:spcPts val="100"/>
              </a:spcBef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Міжчасткові щілини у дітей раннього віку не виражені (клінічне значення: а)дифузний(поширений) характер патології</a:t>
            </a: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б)відсутність міжчасткових плевритів</a:t>
            </a: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);</a:t>
            </a:r>
            <a:endParaRPr lang="uk-UA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100"/>
              </a:spcBef>
            </a:pPr>
            <a:r>
              <a:rPr lang="uk-UA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Сегментарна структура легень у дітей така ж як у дорослих (по 10 сегментів у кожній легені).</a:t>
            </a: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uk-UA" altLang="zh-CN" sz="2400" smtClean="0"/>
              <a:t>- корені легенів у дітей мають багато кровоносних і лімфатичних судин, лімфатичних вузлів (клінічне значення: часте виникання бронхоаденітів туберкульозного генезу); </a:t>
            </a: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uk-UA" altLang="zh-CN" sz="2400" smtClean="0"/>
              <a:t>- корінь правої легені розміщений вище, ніж лівої;</a:t>
            </a: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uk-UA" altLang="zh-CN" sz="2400" smtClean="0"/>
              <a:t>- альвеоли у дітей однокамерні;  мають у 4 рази менші розміри, ніж у дорослих; загальна кількість альвеол у 10-12 разів менша, ніж у дорослих;</a:t>
            </a:r>
          </a:p>
          <a:p>
            <a:pPr>
              <a:lnSpc>
                <a:spcPct val="70000"/>
              </a:lnSpc>
              <a:spcBef>
                <a:spcPts val="100"/>
              </a:spcBef>
            </a:pPr>
            <a:r>
              <a:rPr lang="uk-UA" altLang="zh-CN" sz="2400" smtClean="0"/>
              <a:t>- еластичний каркас розвинений слабо, переважає пухка сполучна тканина (клінічне значення: схильність дітей раннього віку до виникнення ателектазів (</a:t>
            </a:r>
            <a:r>
              <a:rPr lang="ru-RU" sz="2400" smtClean="0"/>
              <a:t>спадання легеневої тканини)</a:t>
            </a:r>
            <a:r>
              <a:rPr lang="uk-UA" altLang="zh-CN" sz="2400" smtClean="0"/>
              <a:t>; розвитку емфіземи (</a:t>
            </a:r>
            <a:r>
              <a:rPr lang="ru-RU" sz="2400" smtClean="0"/>
              <a:t>збільшення об'єму альвеол за рахунок руйнування перетинок між ними </a:t>
            </a:r>
            <a:r>
              <a:rPr lang="uk-UA" altLang="zh-CN" sz="2400" smtClean="0"/>
              <a:t>).</a:t>
            </a:r>
            <a:endParaRPr lang="ru-RU" sz="240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23838"/>
            <a:ext cx="852646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7663" y="620713"/>
            <a:ext cx="8448675" cy="5475287"/>
          </a:xfrm>
        </p:spPr>
        <p:txBody>
          <a:bodyPr/>
          <a:lstStyle/>
          <a:p>
            <a:pPr eaLnBrk="1" hangingPunct="1"/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новонароджених та дітей грудного віку дихання неритмічне</a:t>
            </a: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endParaRPr lang="uk-UA" sz="36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Переважає діафрагмальний тип дихання</a:t>
            </a: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з 6 років у дівчаток починає переважати грудний тип дихання, а у хлопчиків – черевний тип дихання;</a:t>
            </a:r>
          </a:p>
          <a:p>
            <a:pPr eaLnBrk="1" hangingPunct="1"/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новонароджених, особливо у недоношених дітей, спостерігається апное</a:t>
            </a:r>
            <a:r>
              <a:rPr lang="en-US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(зупинка дихання, що триває 5-10 сек) та нестійкість ритму дихання.</a:t>
            </a:r>
            <a:endParaRPr lang="ru-RU" sz="36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269875"/>
            <a:ext cx="8462962" cy="63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1350" y="365125"/>
            <a:ext cx="7886700" cy="1325563"/>
          </a:xfrm>
        </p:spPr>
        <p:txBody>
          <a:bodyPr lIns="92075" tIns="46038" rIns="92075" bIns="46038"/>
          <a:lstStyle/>
          <a:p>
            <a:pPr>
              <a:lnSpc>
                <a:spcPct val="80000"/>
              </a:lnSpc>
            </a:pPr>
            <a:r>
              <a:rPr lang="uk-UA" altLang="zh-CN" sz="3600" b="1" u="sng" smtClean="0"/>
              <a:t>Функціональні особливості органів дихання</a:t>
            </a:r>
            <a:r>
              <a:rPr lang="ru-RU" altLang="zh-CN" sz="4000" smtClean="0"/>
              <a:t> </a:t>
            </a:r>
            <a:endParaRPr lang="ru-RU" sz="4000" smtClean="0"/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70000"/>
              </a:lnSpc>
              <a:spcBef>
                <a:spcPts val="500"/>
              </a:spcBef>
            </a:pPr>
            <a:r>
              <a:rPr lang="uk-UA" altLang="zh-CN" sz="3600" b="1" smtClean="0"/>
              <a:t>У новонароджених і дітей грудного віку дихання часте і поверхневе:</a:t>
            </a:r>
          </a:p>
          <a:p>
            <a:pPr>
              <a:lnSpc>
                <a:spcPct val="70000"/>
              </a:lnSpc>
              <a:spcBef>
                <a:spcPts val="500"/>
              </a:spcBef>
              <a:buFont typeface="Arial" charset="0"/>
              <a:buNone/>
            </a:pPr>
            <a:r>
              <a:rPr lang="uk-UA" altLang="zh-CN" sz="3600" b="1" smtClean="0"/>
              <a:t>    - частота дихання тим більша, чим молодша дитина (таким шляхом організм компенсує малий об’єм вдихуваного повітря і забезпечення киснем);</a:t>
            </a:r>
          </a:p>
          <a:p>
            <a:pPr>
              <a:lnSpc>
                <a:spcPct val="70000"/>
              </a:lnSpc>
              <a:spcBef>
                <a:spcPts val="500"/>
              </a:spcBef>
              <a:buFont typeface="Arial" charset="0"/>
              <a:buNone/>
            </a:pPr>
            <a:r>
              <a:rPr lang="uk-UA" altLang="zh-CN" sz="3600" b="1" smtClean="0"/>
              <a:t>    - глибина дихання та об’єм  повітря у дитини значно менші, ніж у дорослого;</a:t>
            </a:r>
            <a:endParaRPr lang="ru-RU" sz="3600" b="1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233363"/>
            <a:ext cx="8589962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3263"/>
          </a:xfrm>
        </p:spPr>
        <p:txBody>
          <a:bodyPr/>
          <a:lstStyle/>
          <a:p>
            <a:r>
              <a:rPr lang="ru-RU" sz="2400" smtClean="0"/>
              <a:t>Вікова динаміка основних показників стану дихання (С.</a:t>
            </a:r>
            <a:r>
              <a:rPr lang="uk-UA" sz="2400" smtClean="0"/>
              <a:t>І.</a:t>
            </a:r>
            <a:r>
              <a:rPr lang="ru-RU" sz="2400" smtClean="0"/>
              <a:t> Гальперин, 1965; В.І. Бобрицька, 2004)</a:t>
            </a:r>
          </a:p>
        </p:txBody>
      </p:sp>
      <p:graphicFrame>
        <p:nvGraphicFramePr>
          <p:cNvPr id="54339" name="Group 67"/>
          <p:cNvGraphicFramePr>
            <a:graphicFrameLocks noGrp="1"/>
          </p:cNvGraphicFramePr>
          <p:nvPr>
            <p:ph idx="1"/>
          </p:nvPr>
        </p:nvGraphicFramePr>
        <p:xfrm>
          <a:off x="142875" y="1093788"/>
          <a:ext cx="8793163" cy="5583237"/>
        </p:xfrm>
        <a:graphic>
          <a:graphicData uri="http://schemas.openxmlformats.org/drawingml/2006/table">
            <a:tbl>
              <a:tblPr/>
              <a:tblGrid>
                <a:gridCol w="1649413"/>
                <a:gridCol w="1069975"/>
                <a:gridCol w="785812"/>
                <a:gridCol w="714375"/>
                <a:gridCol w="644525"/>
                <a:gridCol w="873125"/>
                <a:gridCol w="831850"/>
                <a:gridCol w="950913"/>
                <a:gridCol w="1273175"/>
              </a:tblGrid>
              <a:tr h="557213">
                <a:tc row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Назва показника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Стать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Вік (років)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2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До1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17 і більше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Частота дихання, д/хв.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Хлопці Дівчата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40-60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40-60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25-35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25-35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20-2 25-50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20-25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18-20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18-20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16-20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16-20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14-18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14-18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12-18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12-18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Об'єм вдиху / видиху, мл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Хлопці Дівчата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190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190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270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270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300-600 300-600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1598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ЖЄЛ, мл.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Хлопці Дівчата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1200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1440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1360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1630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1460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1975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1905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2600 2500 2500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3500-4500 2700-4000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9A9"/>
                    </a:solidFill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Хвилинний об'єм дихання, мл.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Хлопці Дівчата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1600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1500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3600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3500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4300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4100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4600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4500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4900 4800 4800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5000-6000 5000-6000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-1244600" y="114617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3280" name="Group 32"/>
          <p:cNvGraphicFramePr>
            <a:graphicFrameLocks noGrp="1"/>
          </p:cNvGraphicFramePr>
          <p:nvPr/>
        </p:nvGraphicFramePr>
        <p:xfrm>
          <a:off x="192088" y="212725"/>
          <a:ext cx="8742362" cy="6565900"/>
        </p:xfrm>
        <a:graphic>
          <a:graphicData uri="http://schemas.openxmlformats.org/drawingml/2006/table">
            <a:tbl>
              <a:tblPr/>
              <a:tblGrid>
                <a:gridCol w="1663700"/>
                <a:gridCol w="7078662"/>
              </a:tblGrid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 роки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Інтенсивно росте гортань , яка до цього віку однакова для дівчат і хлопців. До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трьох років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відбувається посилений ріст легень і диференціювання їхніх окремих елементів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роки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Формується нижній носовий хід . Починають інтенсивно розвиватися мигдалики кільця Пирогова ( розвиток триває до 10 років )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віці від 3 до 7 років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темпи росту легень знижуються , змінюються об`ємні показники : ЖЕЛ в 5 років становить ≈ 800-1300 мл, в 10 років - 1300-2300 мл, в 15 років - 2300-4300 мл. Діти високого зросту мають більшу ЖЕЛ.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восьми років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альвеол досягає кількості їх у дорослої людини. Кількість альвеол до 8 років близько 300 млн, майже як у дорослих - 400 млн. Проте їх об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єм маленький, що зумовлює меншу дифузійну спроможність легень.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після 12 років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Особливо енергійно ростуть альвеоли в об`ємі. Об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єм легень до 12 років збільшується в десять разів порівняно з об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ємом новонародженого, а до кінця періоду статевого дозрівання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 20 разів. Об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єм дихального повітря у дитини, коли їй 1 місяць, становить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мл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рік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70 мл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років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156 мл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років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230 мл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років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300мл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період статевого дозрівання.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Найінтенсивніше росте гортань , чітко видно відмінності гортані хлопчиків від гортані дівчат. У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12-14 років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хлопчиків на місці сполучення пластинок щитовидного хряща починає рости кадик -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„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адамове яблуко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”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довшають голосові зв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’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язки, вся гортань стає ширша і довша, ніж у дівчаток.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14-15 років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Довжина трахеї становить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см ( а у новонароджених 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см )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17-18 років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Остаточне формування дихальних шляхів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/>
          <p:cNvSpPr>
            <a:spLocks noGrp="1"/>
          </p:cNvSpPr>
          <p:nvPr>
            <p:ph type="body" idx="1"/>
          </p:nvPr>
        </p:nvSpPr>
        <p:spPr>
          <a:xfrm>
            <a:off x="127000" y="263525"/>
            <a:ext cx="9017000" cy="6594475"/>
          </a:xfrm>
        </p:spPr>
        <p:txBody>
          <a:bodyPr/>
          <a:lstStyle/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b="1" i="1" u="sng" smtClean="0">
                <a:solidFill>
                  <a:srgbClr val="CC0000"/>
                </a:solidFill>
              </a:rPr>
              <a:t>Особливості регуляції дихання у дитячому віці</a:t>
            </a:r>
            <a:endParaRPr lang="ru-RU" u="sng" smtClean="0">
              <a:solidFill>
                <a:srgbClr val="CC0000"/>
              </a:solidFill>
            </a:endParaRP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2400" smtClean="0"/>
              <a:t>На момент народження функціональне формування дихального центра ще не завершилося.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2400" smtClean="0"/>
              <a:t>Збудливість дихального центра у немовлят є низькою, однак вони характеризуються високою стійкістю до недостачі кисню у повітрі.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2400" smtClean="0"/>
              <a:t>Чутливість дихального центра до вмісту вуглекислого газу підвищується з віком. В 11 років вже добре виражена можливість пристосування дихання до різних умов життєдіяльності.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2400" smtClean="0"/>
              <a:t>У період статевого дозрівання відбуваються тимчасові зміни регуляції дихання. Організм підлітка є менш стійким до недостатньої кількості кисню.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2400" smtClean="0"/>
              <a:t>У міру росту і розвитку потреба в кисні забезпечується вдосконаленням регуляції дихального апарату. Дихання стає більш економним. 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2400" smtClean="0"/>
              <a:t>У міру розвитку кори великих півкуль головного мозку вдосконалюється можливість довільно змінювати дихання — зупиняти дихання або здійснювати максимальну вентиляцію легень.</a:t>
            </a:r>
          </a:p>
          <a:p>
            <a:pPr>
              <a:lnSpc>
                <a:spcPct val="70000"/>
              </a:lnSpc>
              <a:spcBef>
                <a:spcPts val="600"/>
              </a:spcBef>
            </a:pPr>
            <a:r>
              <a:rPr lang="ru-RU" sz="2400" smtClean="0"/>
              <a:t>Під час фізичних навантажень молодші школярі не можуть значно змінити глибину дихання і збільшують частоту дихальних рухів. Дихання стає більш частим і ще більш поверхневим, що знижує ефективність вентиляції легень.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/>
          <p:cNvSpPr txBox="1">
            <a:spLocks noChangeArrowheads="1"/>
          </p:cNvSpPr>
          <p:nvPr/>
        </p:nvSpPr>
        <p:spPr bwMode="auto">
          <a:xfrm>
            <a:off x="0" y="238125"/>
            <a:ext cx="9144000" cy="647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ru-RU" sz="2600">
                <a:solidFill>
                  <a:srgbClr val="FF0000"/>
                </a:solidFill>
                <a:latin typeface="Arial Narrow" pitchFamily="34" charset="0"/>
              </a:rPr>
              <a:t>Фактори, які сприяють до більш частого виникнення захворювань органів дихання у дітей</a:t>
            </a:r>
            <a:endParaRPr lang="ru-RU" sz="2000">
              <a:solidFill>
                <a:srgbClr val="FF0066"/>
              </a:solidFill>
              <a:latin typeface="Arial Narrow" pitchFamily="34" charset="0"/>
            </a:endParaRPr>
          </a:p>
        </p:txBody>
      </p:sp>
      <p:pic>
        <p:nvPicPr>
          <p:cNvPr id="67586" name="Picture 3" descr="Trach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9088" y="1214438"/>
            <a:ext cx="302418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4900613" y="1314450"/>
            <a:ext cx="98425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Надгортанник</a:t>
            </a:r>
          </a:p>
        </p:txBody>
      </p:sp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4924425" y="1722438"/>
            <a:ext cx="1030288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Щитоподібдний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хрящ</a:t>
            </a:r>
          </a:p>
        </p:txBody>
      </p:sp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4911725" y="2255838"/>
            <a:ext cx="842963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Круглий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хрящ</a:t>
            </a:r>
          </a:p>
        </p:txBody>
      </p:sp>
      <p:sp>
        <p:nvSpPr>
          <p:cNvPr id="67590" name="Rectangle 7"/>
          <p:cNvSpPr>
            <a:spLocks noChangeArrowheads="1"/>
          </p:cNvSpPr>
          <p:nvPr/>
        </p:nvSpPr>
        <p:spPr bwMode="auto">
          <a:xfrm>
            <a:off x="4953000" y="2828925"/>
            <a:ext cx="84455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Трахея</a:t>
            </a:r>
          </a:p>
        </p:txBody>
      </p:sp>
      <p:sp>
        <p:nvSpPr>
          <p:cNvPr id="67591" name="Rectangle 8"/>
          <p:cNvSpPr>
            <a:spLocks noChangeArrowheads="1"/>
          </p:cNvSpPr>
          <p:nvPr/>
        </p:nvSpPr>
        <p:spPr bwMode="auto">
          <a:xfrm>
            <a:off x="4732338" y="3221038"/>
            <a:ext cx="1195387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Сполучна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тканина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1954213" y="3538538"/>
            <a:ext cx="169862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0" hangingPunct="0"/>
            <a:endParaRPr lang="ru-RU" sz="1200" b="0">
              <a:solidFill>
                <a:srgbClr val="000000"/>
              </a:solidFill>
            </a:endParaRPr>
          </a:p>
        </p:txBody>
      </p:sp>
      <p:sp>
        <p:nvSpPr>
          <p:cNvPr id="67593" name="Rectangle 10"/>
          <p:cNvSpPr>
            <a:spLocks noChangeArrowheads="1"/>
          </p:cNvSpPr>
          <p:nvPr/>
        </p:nvSpPr>
        <p:spPr bwMode="auto">
          <a:xfrm>
            <a:off x="4679950" y="4173538"/>
            <a:ext cx="1055688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Дольові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бронхи</a:t>
            </a:r>
          </a:p>
        </p:txBody>
      </p:sp>
      <p:sp>
        <p:nvSpPr>
          <p:cNvPr id="67594" name="Rectangle 11"/>
          <p:cNvSpPr>
            <a:spLocks noChangeArrowheads="1"/>
          </p:cNvSpPr>
          <p:nvPr/>
        </p:nvSpPr>
        <p:spPr bwMode="auto">
          <a:xfrm>
            <a:off x="4795838" y="3756025"/>
            <a:ext cx="98425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Півкруглі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хрящі </a:t>
            </a:r>
          </a:p>
        </p:txBody>
      </p:sp>
      <p:sp>
        <p:nvSpPr>
          <p:cNvPr id="67595" name="Rectangle 12"/>
          <p:cNvSpPr>
            <a:spLocks noChangeArrowheads="1"/>
          </p:cNvSpPr>
          <p:nvPr/>
        </p:nvSpPr>
        <p:spPr bwMode="auto">
          <a:xfrm>
            <a:off x="2813050" y="3983038"/>
            <a:ext cx="985838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Сегментарні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бронхи</a:t>
            </a:r>
          </a:p>
        </p:txBody>
      </p:sp>
      <p:sp>
        <p:nvSpPr>
          <p:cNvPr id="67596" name="Rectangle 13"/>
          <p:cNvSpPr>
            <a:spLocks noChangeArrowheads="1"/>
          </p:cNvSpPr>
          <p:nvPr/>
        </p:nvSpPr>
        <p:spPr bwMode="auto">
          <a:xfrm>
            <a:off x="3856038" y="5432425"/>
            <a:ext cx="703262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Правий 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головний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</a:t>
            </a:r>
          </a:p>
        </p:txBody>
      </p:sp>
      <p:sp>
        <p:nvSpPr>
          <p:cNvPr id="67597" name="Rectangle 14"/>
          <p:cNvSpPr>
            <a:spLocks noChangeArrowheads="1"/>
          </p:cNvSpPr>
          <p:nvPr/>
        </p:nvSpPr>
        <p:spPr bwMode="auto">
          <a:xfrm>
            <a:off x="4629150" y="5407025"/>
            <a:ext cx="633413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Лівий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головний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0" y="1417638"/>
            <a:ext cx="30226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800">
                <a:solidFill>
                  <a:srgbClr val="FF0066"/>
                </a:solidFill>
              </a:rPr>
              <a:t>1.Надгортанник</a:t>
            </a:r>
            <a:r>
              <a:rPr lang="ru-RU" sz="2800">
                <a:solidFill>
                  <a:srgbClr val="000000"/>
                </a:solidFill>
              </a:rPr>
              <a:t> не повністю прикриває вхід у гортань.</a:t>
            </a:r>
          </a:p>
          <a:p>
            <a:pPr eaLnBrk="0" hangingPunct="0"/>
            <a:r>
              <a:rPr lang="ru-RU" sz="2800">
                <a:solidFill>
                  <a:srgbClr val="FF0066"/>
                </a:solidFill>
              </a:rPr>
              <a:t>2. Голосова щілина</a:t>
            </a:r>
            <a:r>
              <a:rPr lang="ru-RU" sz="2800">
                <a:solidFill>
                  <a:srgbClr val="000000"/>
                </a:solidFill>
              </a:rPr>
              <a:t> закривається не щільно.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048375" y="1606550"/>
            <a:ext cx="309562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800">
                <a:solidFill>
                  <a:srgbClr val="FF0066"/>
                </a:solidFill>
              </a:rPr>
              <a:t>3.Евакуаційна здатність </a:t>
            </a:r>
            <a:r>
              <a:rPr lang="ru-RU" sz="2800">
                <a:solidFill>
                  <a:schemeClr val="tx1"/>
                </a:solidFill>
              </a:rPr>
              <a:t>е</a:t>
            </a:r>
            <a:r>
              <a:rPr lang="ru-RU" sz="2800">
                <a:solidFill>
                  <a:srgbClr val="000000"/>
                </a:solidFill>
              </a:rPr>
              <a:t>пітелію слизової оболонки слабка. </a:t>
            </a:r>
          </a:p>
          <a:p>
            <a:pPr eaLnBrk="0" hangingPunct="0"/>
            <a:r>
              <a:rPr lang="ru-RU" sz="2800">
                <a:solidFill>
                  <a:srgbClr val="000000"/>
                </a:solidFill>
              </a:rPr>
              <a:t>4. Механізм </a:t>
            </a:r>
            <a:r>
              <a:rPr lang="ru-RU" sz="2800">
                <a:solidFill>
                  <a:srgbClr val="FF0066"/>
                </a:solidFill>
              </a:rPr>
              <a:t>кашльового рефлексу</a:t>
            </a:r>
            <a:r>
              <a:rPr lang="ru-RU" sz="2800">
                <a:solidFill>
                  <a:srgbClr val="000000"/>
                </a:solidFill>
              </a:rPr>
              <a:t> недосконалий.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uk-UA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Анатомічні особливості</a:t>
            </a:r>
            <a:endParaRPr lang="ru-RU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 autoUpdateAnimBg="0"/>
      <p:bldP spid="6160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Trach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4488" y="914400"/>
            <a:ext cx="302418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3"/>
          <p:cNvSpPr>
            <a:spLocks noChangeArrowheads="1"/>
          </p:cNvSpPr>
          <p:nvPr/>
        </p:nvSpPr>
        <p:spPr bwMode="auto">
          <a:xfrm>
            <a:off x="5064125" y="838200"/>
            <a:ext cx="98425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Надгортанник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4924425" y="1295400"/>
            <a:ext cx="842963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Щитоподібний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хрящ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4924425" y="1828800"/>
            <a:ext cx="842963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Круглий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хрящ</a:t>
            </a:r>
          </a:p>
        </p:txBody>
      </p:sp>
      <p:sp>
        <p:nvSpPr>
          <p:cNvPr id="68613" name="Rectangle 6"/>
          <p:cNvSpPr>
            <a:spLocks noChangeArrowheads="1"/>
          </p:cNvSpPr>
          <p:nvPr/>
        </p:nvSpPr>
        <p:spPr bwMode="auto">
          <a:xfrm>
            <a:off x="4852988" y="2590800"/>
            <a:ext cx="84455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Трахея</a:t>
            </a:r>
          </a:p>
        </p:txBody>
      </p:sp>
      <p:sp>
        <p:nvSpPr>
          <p:cNvPr id="68614" name="Rectangle 7"/>
          <p:cNvSpPr>
            <a:spLocks noChangeArrowheads="1"/>
          </p:cNvSpPr>
          <p:nvPr/>
        </p:nvSpPr>
        <p:spPr bwMode="auto">
          <a:xfrm>
            <a:off x="4783138" y="2971800"/>
            <a:ext cx="1195387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Сполучна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тканина</a:t>
            </a:r>
          </a:p>
        </p:txBody>
      </p:sp>
      <p:sp>
        <p:nvSpPr>
          <p:cNvPr id="68615" name="Text Box 8"/>
          <p:cNvSpPr txBox="1">
            <a:spLocks noChangeArrowheads="1"/>
          </p:cNvSpPr>
          <p:nvPr/>
        </p:nvSpPr>
        <p:spPr bwMode="auto">
          <a:xfrm>
            <a:off x="1954213" y="3538538"/>
            <a:ext cx="169862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 eaLnBrk="0" hangingPunct="0"/>
            <a:endParaRPr lang="ru-RU" sz="1200" b="0">
              <a:solidFill>
                <a:srgbClr val="000000"/>
              </a:solidFill>
            </a:endParaRPr>
          </a:p>
        </p:txBody>
      </p:sp>
      <p:sp>
        <p:nvSpPr>
          <p:cNvPr id="68616" name="Rectangle 9"/>
          <p:cNvSpPr>
            <a:spLocks noChangeArrowheads="1"/>
          </p:cNvSpPr>
          <p:nvPr/>
        </p:nvSpPr>
        <p:spPr bwMode="auto">
          <a:xfrm>
            <a:off x="4641850" y="3810000"/>
            <a:ext cx="1055688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Дольові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бронхи</a:t>
            </a:r>
          </a:p>
        </p:txBody>
      </p:sp>
      <p:sp>
        <p:nvSpPr>
          <p:cNvPr id="68617" name="Rectangle 10"/>
          <p:cNvSpPr>
            <a:spLocks noChangeArrowheads="1"/>
          </p:cNvSpPr>
          <p:nvPr/>
        </p:nvSpPr>
        <p:spPr bwMode="auto">
          <a:xfrm>
            <a:off x="4783138" y="3429000"/>
            <a:ext cx="98425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Півкруглі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хрящі </a:t>
            </a:r>
          </a:p>
        </p:txBody>
      </p:sp>
      <p:sp>
        <p:nvSpPr>
          <p:cNvPr id="68618" name="Rectangle 11"/>
          <p:cNvSpPr>
            <a:spLocks noChangeArrowheads="1"/>
          </p:cNvSpPr>
          <p:nvPr/>
        </p:nvSpPr>
        <p:spPr bwMode="auto">
          <a:xfrm>
            <a:off x="2813050" y="3657600"/>
            <a:ext cx="985838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Сегментарні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бронхи</a:t>
            </a:r>
          </a:p>
        </p:txBody>
      </p:sp>
      <p:sp>
        <p:nvSpPr>
          <p:cNvPr id="68619" name="Rectangle 12"/>
          <p:cNvSpPr>
            <a:spLocks noChangeArrowheads="1"/>
          </p:cNvSpPr>
          <p:nvPr/>
        </p:nvSpPr>
        <p:spPr bwMode="auto">
          <a:xfrm>
            <a:off x="3868738" y="5181600"/>
            <a:ext cx="703262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Правий 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головний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</a:t>
            </a:r>
          </a:p>
        </p:txBody>
      </p:sp>
      <p:sp>
        <p:nvSpPr>
          <p:cNvPr id="68620" name="Rectangle 13"/>
          <p:cNvSpPr>
            <a:spLocks noChangeArrowheads="1"/>
          </p:cNvSpPr>
          <p:nvPr/>
        </p:nvSpPr>
        <p:spPr bwMode="auto">
          <a:xfrm>
            <a:off x="4641850" y="5181600"/>
            <a:ext cx="633413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Лівий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головний</a:t>
            </a:r>
          </a:p>
          <a:p>
            <a:pPr algn="ctr" defTabSz="762000" eaLnBrk="0" hangingPunct="0"/>
            <a:r>
              <a:rPr lang="ru-RU" sz="1200" b="0">
                <a:solidFill>
                  <a:srgbClr val="000000"/>
                </a:solidFill>
              </a:rPr>
              <a:t>бронх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11138" y="1303338"/>
            <a:ext cx="277495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800">
                <a:solidFill>
                  <a:srgbClr val="FF0066"/>
                </a:solidFill>
              </a:rPr>
              <a:t>5. Трахея і великі</a:t>
            </a:r>
            <a:r>
              <a:rPr lang="ru-RU" sz="2800">
                <a:solidFill>
                  <a:srgbClr val="000000"/>
                </a:solidFill>
              </a:rPr>
              <a:t> бронхи відносно ширші і коротші, ніж у дорослих,  тому інфекційні та неінфекційні чинники </a:t>
            </a:r>
          </a:p>
          <a:p>
            <a:pPr eaLnBrk="0" hangingPunct="0">
              <a:lnSpc>
                <a:spcPct val="80000"/>
              </a:lnSpc>
            </a:pPr>
            <a:r>
              <a:rPr lang="ru-RU" sz="2800">
                <a:solidFill>
                  <a:srgbClr val="000000"/>
                </a:solidFill>
              </a:rPr>
              <a:t>легше досягають легеневої паренхіми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119813" y="1603375"/>
            <a:ext cx="282733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800">
                <a:solidFill>
                  <a:srgbClr val="FF0066"/>
                </a:solidFill>
              </a:rPr>
              <a:t>6.  Дрібні бронхи</a:t>
            </a:r>
            <a:r>
              <a:rPr lang="ru-RU" sz="2800">
                <a:solidFill>
                  <a:srgbClr val="000000"/>
                </a:solidFill>
              </a:rPr>
              <a:t>  мають вузький просвіт, компоненти їх стінок недостатньо</a:t>
            </a:r>
          </a:p>
          <a:p>
            <a:pPr eaLnBrk="0" hangingPunct="0">
              <a:lnSpc>
                <a:spcPct val="80000"/>
              </a:lnSpc>
            </a:pPr>
            <a:r>
              <a:rPr lang="ru-RU" sz="2800">
                <a:solidFill>
                  <a:srgbClr val="000000"/>
                </a:solidFill>
              </a:rPr>
              <a:t>диференці-йовані, вони легко обтуруються (звужуються).</a:t>
            </a:r>
          </a:p>
        </p:txBody>
      </p:sp>
      <p:sp>
        <p:nvSpPr>
          <p:cNvPr id="68623" name="Text Box 16"/>
          <p:cNvSpPr txBox="1">
            <a:spLocks noChangeArrowheads="1"/>
          </p:cNvSpPr>
          <p:nvPr/>
        </p:nvSpPr>
        <p:spPr bwMode="auto">
          <a:xfrm>
            <a:off x="0" y="150813"/>
            <a:ext cx="9144000" cy="688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ru-RU" sz="2800">
                <a:solidFill>
                  <a:srgbClr val="FF0000"/>
                </a:solidFill>
                <a:latin typeface="Arial Narrow" pitchFamily="34" charset="0"/>
              </a:rPr>
              <a:t>Фактори, які сприяють до більш частого виникнення захворювань органів дихання у дітей</a:t>
            </a:r>
            <a:endParaRPr lang="ru-RU" sz="2400">
              <a:solidFill>
                <a:srgbClr val="FF0066"/>
              </a:solidFill>
              <a:latin typeface="Arial Narrow" pitchFamily="34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0" y="6216650"/>
            <a:ext cx="91440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uk-UA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Анатомічні особливості</a:t>
            </a:r>
            <a:endParaRPr lang="ru-RU" sz="2400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 autoUpdateAnimBg="0"/>
      <p:bldP spid="718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127000" y="365125"/>
            <a:ext cx="9017000" cy="741363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3600" b="1" i="1" smtClean="0"/>
              <a:t>Дихальна система людини складається з наступних органів:</a:t>
            </a:r>
            <a:r>
              <a:rPr lang="ru-RU" sz="4000" smtClean="0"/>
              <a:t> 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171450" y="1157288"/>
            <a:ext cx="8818563" cy="55229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i="1" smtClean="0"/>
              <a:t>• </a:t>
            </a:r>
            <a:r>
              <a:rPr lang="ru-RU" b="1" i="1" u="sng" smtClean="0"/>
              <a:t>повітряносних шляхів</a:t>
            </a:r>
            <a:r>
              <a:rPr lang="ru-RU" i="1" smtClean="0"/>
              <a:t>, до яких відносяться порожнина носа, носоглотка, гортань, трахея і бронхи різного діаметру;</a:t>
            </a:r>
          </a:p>
          <a:p>
            <a:pPr>
              <a:lnSpc>
                <a:spcPct val="80000"/>
              </a:lnSpc>
            </a:pPr>
            <a:r>
              <a:rPr lang="ru-RU" i="1" smtClean="0"/>
              <a:t>• </a:t>
            </a:r>
            <a:r>
              <a:rPr lang="ru-RU" b="1" i="1" u="sng" smtClean="0"/>
              <a:t>легень</a:t>
            </a:r>
            <a:r>
              <a:rPr lang="ru-RU" i="1" smtClean="0"/>
              <a:t>, які складаються із найдрібніших повітряносних каналів (бронхіол), повітряних міхурців — альвеол, щільно обплетених кровоносними капілярами малого кола кровообігу;</a:t>
            </a:r>
          </a:p>
          <a:p>
            <a:pPr>
              <a:lnSpc>
                <a:spcPct val="80000"/>
              </a:lnSpc>
            </a:pPr>
            <a:r>
              <a:rPr lang="ru-RU" i="1" smtClean="0"/>
              <a:t>• </a:t>
            </a:r>
            <a:r>
              <a:rPr lang="ru-RU" b="1" i="1" u="sng" smtClean="0"/>
              <a:t>кістково-м'язової системи грудної клітки</a:t>
            </a:r>
            <a:r>
              <a:rPr lang="ru-RU" i="1" smtClean="0"/>
              <a:t>, яка забезпечує дихальні рухи і включає ребра, міжреберні м'язи та діафрагму (перетинку між порожниною грудної клітки та порожниною черева).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i="1" u="sng" smtClean="0"/>
              <a:t>Будова та показники роботи органів системи дихання з віком змінюються, що обумовлює певні особливості дихання людей різного віку</a:t>
            </a:r>
            <a:r>
              <a:rPr lang="ru-RU" i="1" smtClean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5"/>
            <a:ext cx="7888288" cy="860425"/>
          </a:xfrm>
        </p:spPr>
        <p:txBody>
          <a:bodyPr lIns="0" tIns="29988" rIns="0" bIns="0"/>
          <a:lstStyle/>
          <a:p>
            <a:pPr algn="ctr"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uk-UA" altLang="ru-RU" b="1" smtClean="0"/>
              <a:t>Органи дихання</a:t>
            </a:r>
            <a:endParaRPr lang="ru-RU" altLang="ru-RU" b="1" smtClean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604963"/>
            <a:ext cx="8964612" cy="3976687"/>
          </a:xfrm>
        </p:spPr>
        <p:txBody>
          <a:bodyPr lIns="0" tIns="25578" rIns="0" bIns="0"/>
          <a:lstStyle/>
          <a:p>
            <a:pPr marL="342900" indent="-342900"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повітроносні шляхи         дихальна частина           допоміжний апарат</a:t>
            </a:r>
          </a:p>
          <a:p>
            <a:pPr marL="342900" indent="-342900"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alt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      ніс                                             легені                                  дихальні м</a:t>
            </a:r>
            <a:r>
              <a:rPr lang="en-US" altLang="ru-RU" sz="2000" b="1" smtClean="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uk-UA" altLang="ru-RU" sz="2000" b="1" smtClean="0">
                <a:latin typeface="Times New Roman" pitchFamily="18" charset="0"/>
                <a:cs typeface="Times New Roman" pitchFamily="18" charset="0"/>
              </a:rPr>
              <a:t>язи</a:t>
            </a:r>
            <a:endParaRPr lang="en-US" alt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гортань                                                                                       грудна клітка</a:t>
            </a:r>
          </a:p>
          <a:p>
            <a:pPr marL="342900" indent="-342900"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трахея                                                                                                     плевра</a:t>
            </a:r>
          </a:p>
          <a:p>
            <a:pPr marL="342900" indent="-342900"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бронхи                                                                               плевральна  порожнина</a:t>
            </a:r>
          </a:p>
        </p:txBody>
      </p:sp>
      <p:sp>
        <p:nvSpPr>
          <p:cNvPr id="21507" name="Line 8"/>
          <p:cNvSpPr>
            <a:spLocks noChangeShapeType="1"/>
          </p:cNvSpPr>
          <p:nvPr/>
        </p:nvSpPr>
        <p:spPr bwMode="auto">
          <a:xfrm flipH="1">
            <a:off x="2124075" y="1125538"/>
            <a:ext cx="24479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08" name="Line 9"/>
          <p:cNvSpPr>
            <a:spLocks noChangeShapeType="1"/>
          </p:cNvSpPr>
          <p:nvPr/>
        </p:nvSpPr>
        <p:spPr bwMode="auto">
          <a:xfrm>
            <a:off x="4572000" y="11255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09" name="Line 10"/>
          <p:cNvSpPr>
            <a:spLocks noChangeShapeType="1"/>
          </p:cNvSpPr>
          <p:nvPr/>
        </p:nvSpPr>
        <p:spPr bwMode="auto">
          <a:xfrm>
            <a:off x="4572000" y="1125538"/>
            <a:ext cx="21605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>
            <a:off x="1116013" y="191611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1" name="Line 12"/>
          <p:cNvSpPr>
            <a:spLocks noChangeShapeType="1"/>
          </p:cNvSpPr>
          <p:nvPr/>
        </p:nvSpPr>
        <p:spPr bwMode="auto">
          <a:xfrm>
            <a:off x="4427538" y="19891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2" name="Line 13"/>
          <p:cNvSpPr>
            <a:spLocks noChangeShapeType="1"/>
          </p:cNvSpPr>
          <p:nvPr/>
        </p:nvSpPr>
        <p:spPr bwMode="auto">
          <a:xfrm>
            <a:off x="7451725" y="1989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1513" name="Picture 15" descr="Анатомия. Дыхательная система - скомпонованный урок. Флеш (Flash) ролики для демонстрации на уроках анатомии чаловека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2913063"/>
            <a:ext cx="40290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655638"/>
            <a:ext cx="8736013" cy="559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4963"/>
            <a:ext cx="8582025" cy="62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420688"/>
          </a:xfrm>
        </p:spPr>
        <p:txBody>
          <a:bodyPr/>
          <a:lstStyle/>
          <a:p>
            <a:r>
              <a:rPr lang="ru-RU" sz="4000" b="1" i="1" smtClean="0"/>
              <a:t>Процес дихання включає 5 етапів</a:t>
            </a:r>
            <a:r>
              <a:rPr lang="ru-RU" sz="4000" i="1" smtClean="0"/>
              <a:t>: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198438" y="809625"/>
            <a:ext cx="8783637" cy="5897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i="1" smtClean="0"/>
              <a:t>• обмін газами між зовнішнім середовищем і легенями (</a:t>
            </a:r>
            <a:r>
              <a:rPr lang="ru-RU" i="1" u="sng" smtClean="0"/>
              <a:t>легенева вентиляція</a:t>
            </a:r>
            <a:r>
              <a:rPr lang="ru-RU" i="1" smtClean="0"/>
              <a:t>);</a:t>
            </a:r>
          </a:p>
          <a:p>
            <a:pPr>
              <a:lnSpc>
                <a:spcPct val="80000"/>
              </a:lnSpc>
            </a:pPr>
            <a:r>
              <a:rPr lang="ru-RU" i="1" smtClean="0"/>
              <a:t>• обмін газів у легенях між повітрям легень і кров'ю капілярів, які щільно пронизують альвеоли легенів (</a:t>
            </a:r>
            <a:r>
              <a:rPr lang="ru-RU" i="1" u="sng" smtClean="0"/>
              <a:t>легеневе дихання</a:t>
            </a:r>
            <a:r>
              <a:rPr lang="ru-RU" i="1" smtClean="0"/>
              <a:t>);</a:t>
            </a:r>
          </a:p>
          <a:p>
            <a:pPr>
              <a:lnSpc>
                <a:spcPct val="80000"/>
              </a:lnSpc>
            </a:pPr>
            <a:r>
              <a:rPr lang="ru-RU" i="1" smtClean="0"/>
              <a:t>• </a:t>
            </a:r>
            <a:r>
              <a:rPr lang="ru-RU" i="1" u="sng" smtClean="0"/>
              <a:t>транспортування газів кров'ю</a:t>
            </a:r>
            <a:r>
              <a:rPr lang="ru-RU" i="1" smtClean="0"/>
              <a:t> (перенос кисню від легень до тканин, а вуглекислого газу від тканин до легень);</a:t>
            </a:r>
          </a:p>
          <a:p>
            <a:pPr>
              <a:lnSpc>
                <a:spcPct val="80000"/>
              </a:lnSpc>
            </a:pPr>
            <a:r>
              <a:rPr lang="ru-RU" i="1" smtClean="0"/>
              <a:t>• </a:t>
            </a:r>
            <a:r>
              <a:rPr lang="ru-RU" i="1" u="sng" smtClean="0"/>
              <a:t>обмін газів у тканинах</a:t>
            </a:r>
            <a:r>
              <a:rPr lang="ru-RU" i="1" smtClean="0"/>
              <a:t>;</a:t>
            </a:r>
          </a:p>
          <a:p>
            <a:pPr>
              <a:lnSpc>
                <a:spcPct val="80000"/>
              </a:lnSpc>
            </a:pPr>
            <a:r>
              <a:rPr lang="ru-RU" i="1" smtClean="0"/>
              <a:t>• </a:t>
            </a:r>
            <a:r>
              <a:rPr lang="ru-RU" i="1" u="sng" smtClean="0"/>
              <a:t>застосування кисню тканинами</a:t>
            </a:r>
            <a:r>
              <a:rPr lang="ru-RU" i="1" smtClean="0"/>
              <a:t> (внутрішнє дихання на рівні мітохондрій клітин).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i="1" smtClean="0"/>
              <a:t>Чотири перші етапи відносяться до зовнішнього дихання, а п'ятий етап — до внутрішньотканинного дихання, яке відбувається на біохімічному рівні.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2256</TotalTime>
  <Words>1532</Words>
  <Application>Microsoft Office PowerPoint</Application>
  <PresentationFormat>Экран (4:3)</PresentationFormat>
  <Paragraphs>231</Paragraphs>
  <Slides>48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Calibri Light</vt:lpstr>
      <vt:lpstr>Calibri</vt:lpstr>
      <vt:lpstr>Times New Roman</vt:lpstr>
      <vt:lpstr>Georgia</vt:lpstr>
      <vt:lpstr>Arial Narrow</vt:lpstr>
      <vt:lpstr>DejaVu Sans</vt:lpstr>
      <vt:lpstr>Тема Office</vt:lpstr>
      <vt:lpstr>Вікові морфофункціональні особливості дихальної ситеми</vt:lpstr>
      <vt:lpstr>Слайд 2</vt:lpstr>
      <vt:lpstr>Слайд 3</vt:lpstr>
      <vt:lpstr>Слайд 4</vt:lpstr>
      <vt:lpstr>Дихальна система людини складається з наступних органів: </vt:lpstr>
      <vt:lpstr>Органи дихання</vt:lpstr>
      <vt:lpstr>Слайд 7</vt:lpstr>
      <vt:lpstr>Слайд 8</vt:lpstr>
      <vt:lpstr>Процес дихання включає 5 етапів:</vt:lpstr>
      <vt:lpstr>Слайд 10</vt:lpstr>
      <vt:lpstr>Слайд 11</vt:lpstr>
      <vt:lpstr>Слайд 12</vt:lpstr>
      <vt:lpstr>Регуляція дихання здійснюється центральною нервовою системою мимовільно (автоматично) і довільно. У стовбурній частині мозку (зокрема у довгастому мозку) розміщена група нервових клітин — дихальний центр, що відповідає за дихальний цикл (вдих-видих). Дихальний центр перебуває в постійній ритмічній активності, яка здебільшого здійснюється автоматично. Ритмічні імпульси передаються від дихального центра до дихальних м’язів, забезпечуючи послідовне здійснення вдиху і видиху. Діяльність дихального центра регулюється рефлекторно (імпульсами, що поступають від рецепторів), та гуморально (залежно від хімічного складу крові). Обидва механізми регуляції діють злагоджено і між ними важко провести межу.</vt:lpstr>
      <vt:lpstr>Слайд 14</vt:lpstr>
      <vt:lpstr>Слайд 15</vt:lpstr>
      <vt:lpstr>Слайд 16</vt:lpstr>
      <vt:lpstr>Слайд 17</vt:lpstr>
      <vt:lpstr>Морфологічні особливості органів дихання у дітей раннього віку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Особливості гортані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Особливості легень у дітей</vt:lpstr>
      <vt:lpstr>Слайд 39</vt:lpstr>
      <vt:lpstr>Слайд 40</vt:lpstr>
      <vt:lpstr>Слайд 41</vt:lpstr>
      <vt:lpstr>Функціональні особливості органів дихання </vt:lpstr>
      <vt:lpstr>Слайд 43</vt:lpstr>
      <vt:lpstr>Вікова динаміка основних показників стану дихання (С.І. Гальперин, 1965; В.І. Бобрицька, 2004)</vt:lpstr>
      <vt:lpstr>Слайд 45</vt:lpstr>
      <vt:lpstr>Слайд 46</vt:lpstr>
      <vt:lpstr>Слайд 47</vt:lpstr>
      <vt:lpstr>Слайд 48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1</cp:lastModifiedBy>
  <cp:revision>45</cp:revision>
  <dcterms:created xsi:type="dcterms:W3CDTF">2016-11-12T15:02:45Z</dcterms:created>
  <dcterms:modified xsi:type="dcterms:W3CDTF">2021-10-16T10:57:00Z</dcterms:modified>
</cp:coreProperties>
</file>