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3"/>
    <p:sldId id="376" r:id="rId4"/>
    <p:sldId id="401" r:id="rId5"/>
    <p:sldId id="378" r:id="rId6"/>
    <p:sldId id="405" r:id="rId7"/>
    <p:sldId id="427" r:id="rId8"/>
    <p:sldId id="381" r:id="rId9"/>
    <p:sldId id="407" r:id="rId10"/>
    <p:sldId id="408" r:id="rId11"/>
    <p:sldId id="409" r:id="rId12"/>
    <p:sldId id="383" r:id="rId13"/>
    <p:sldId id="410" r:id="rId14"/>
    <p:sldId id="415" r:id="rId15"/>
    <p:sldId id="411" r:id="rId16"/>
    <p:sldId id="380" r:id="rId17"/>
    <p:sldId id="413" r:id="rId18"/>
    <p:sldId id="385" r:id="rId19"/>
    <p:sldId id="397" r:id="rId20"/>
    <p:sldId id="391" r:id="rId21"/>
    <p:sldId id="390" r:id="rId22"/>
    <p:sldId id="392" r:id="rId23"/>
    <p:sldId id="394" r:id="rId24"/>
    <p:sldId id="395" r:id="rId25"/>
    <p:sldId id="396" r:id="rId26"/>
    <p:sldId id="389" r:id="rId27"/>
    <p:sldId id="398" r:id="rId28"/>
    <p:sldId id="374" r:id="rId29"/>
    <p:sldId id="4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339933"/>
    <a:srgbClr val="00F600"/>
    <a:srgbClr val="00CC00"/>
    <a:srgbClr val="006600"/>
    <a:srgbClr val="FF3300"/>
    <a:srgbClr val="385592"/>
    <a:srgbClr val="129481"/>
    <a:srgbClr val="0F2741"/>
    <a:srgbClr val="00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-134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63DC4-6242-4B2B-862E-D22EDF5B76F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6076C-4EB0-4739-8C55-FAB70366B66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microsoft.com/office/2007/relationships/hdphoto" Target="../media/image8.wdp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C:\Users\MMK3\Desktop\AngelaWaye-shutterstock_705777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5574" y="3026229"/>
            <a:ext cx="5458690" cy="3657600"/>
          </a:xfrm>
          <a:prstGeom prst="rect">
            <a:avLst/>
          </a:prstGeom>
          <a:noFill/>
        </p:spPr>
      </p:pic>
      <p:sp>
        <p:nvSpPr>
          <p:cNvPr id="7" name="Заголовок 4"/>
          <p:cNvSpPr txBox="1"/>
          <p:nvPr/>
        </p:nvSpPr>
        <p:spPr>
          <a:xfrm>
            <a:off x="0" y="377372"/>
            <a:ext cx="8288975" cy="1790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Нова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українська школа – новий зміст освіти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b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endParaRPr kumimoji="0" lang="uk-UA" sz="3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0" y="5430158"/>
            <a:ext cx="3229854" cy="977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raOni\Desktop\nova_shkola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9428" y="0"/>
            <a:ext cx="6966857" cy="9983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Концепція НУШ передбачає:</a:t>
            </a:r>
            <a:endParaRPr lang="ru-RU" sz="3200" b="1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одержимое 5"/>
          <p:cNvSpPr txBox="1"/>
          <p:nvPr/>
        </p:nvSpPr>
        <p:spPr>
          <a:xfrm>
            <a:off x="285357" y="1558116"/>
            <a:ext cx="80849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Умотивований учитель, який має свободу творчості й розвивається професійно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C:\Users\IraOni\Desktop\259203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882" y="2644357"/>
            <a:ext cx="3598106" cy="389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0306" y="1375682"/>
            <a:ext cx="8075903" cy="4351338"/>
          </a:xfrm>
        </p:spPr>
        <p:txBody>
          <a:bodyPr/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Bookman Old Style" panose="02050604050505020204" pitchFamily="18" charset="0"/>
              </a:rPr>
              <a:t>Педагогіка, що ґрунтується на партнерстві між учнем, учителем і батьками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IraOni\Desktop\nova_shkola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9428" y="0"/>
            <a:ext cx="6966857" cy="9983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Концепція НУШ передбачає:</a:t>
            </a:r>
            <a:endParaRPr lang="ru-RU" sz="3200" b="1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6" name="Picture 6" descr="C:\Users\IraOni\Desktop\115599564__1__15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935" y="2349306"/>
            <a:ext cx="3601329" cy="4124512"/>
          </a:xfrm>
          <a:prstGeom prst="rect">
            <a:avLst/>
          </a:prstGeom>
          <a:noFill/>
        </p:spPr>
      </p:pic>
      <p:pic>
        <p:nvPicPr>
          <p:cNvPr id="5125" name="Picture 5" descr="C:\Users\IraOni\Desktop\sm_full.png"/>
          <p:cNvPicPr>
            <a:picLocks noChangeAspect="1" noChangeArrowheads="1"/>
          </p:cNvPicPr>
          <p:nvPr/>
        </p:nvPicPr>
        <p:blipFill>
          <a:blip r:embed="rId3" cstate="print"/>
          <a:srcRect r="29360"/>
          <a:stretch>
            <a:fillRect/>
          </a:stretch>
        </p:blipFill>
        <p:spPr bwMode="auto">
          <a:xfrm>
            <a:off x="4663328" y="2663516"/>
            <a:ext cx="2708143" cy="396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234" y="1248627"/>
            <a:ext cx="8334103" cy="4351338"/>
          </a:xfrm>
        </p:spPr>
        <p:txBody>
          <a:bodyPr/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Bookman Old Style" panose="02050604050505020204" pitchFamily="18" charset="0"/>
              </a:rPr>
              <a:t>Орієнтація на потреби учня в освітньому процесі, </a:t>
            </a:r>
            <a:r>
              <a:rPr lang="uk-UA" sz="2000" b="1" dirty="0" err="1" smtClean="0">
                <a:latin typeface="Bookman Old Style" panose="02050604050505020204" pitchFamily="18" charset="0"/>
              </a:rPr>
              <a:t>дитиноцентризм</a:t>
            </a:r>
            <a:endParaRPr lang="uk-UA" sz="2000" b="1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IraOni\Desktop\nova_shkola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9428" y="0"/>
            <a:ext cx="6966857" cy="9983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Концепція НУШ передбачає:</a:t>
            </a:r>
            <a:endParaRPr lang="ru-RU" sz="3200" b="1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7" name="Picture 7" descr="C:\Users\IraOni\Desktop\dlja_menj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2198" y="1913207"/>
            <a:ext cx="3326737" cy="3205765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114835"/>
            <a:ext cx="8836073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Дитиноцентризм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модель виховання та навчання дитини,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призначення якої розширення її життєвого шляху та саморозвитку,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увага до системи її цінностей та інтересів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задля формування в неї основ життєвої компетентності.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218" y="3474721"/>
            <a:ext cx="3774922" cy="1971170"/>
          </a:xfrm>
        </p:spPr>
        <p:txBody>
          <a:bodyPr/>
          <a:lstStyle/>
          <a:p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12 років освіти;</a:t>
            </a:r>
            <a:endParaRPr lang="uk-UA" b="1" dirty="0" smtClean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навчання з 6 років.</a:t>
            </a:r>
            <a:endParaRPr lang="uk-UA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5" descr="C:\Users\IraOni\Desktop\861156_1850482.png"/>
          <p:cNvPicPr>
            <a:picLocks noChangeAspect="1" noChangeArrowheads="1"/>
          </p:cNvPicPr>
          <p:nvPr/>
        </p:nvPicPr>
        <p:blipFill>
          <a:blip r:embed="rId1" cstate="print"/>
          <a:srcRect t="5383" b="5751"/>
          <a:stretch>
            <a:fillRect/>
          </a:stretch>
        </p:blipFill>
        <p:spPr bwMode="auto">
          <a:xfrm>
            <a:off x="4290646" y="1234428"/>
            <a:ext cx="4586068" cy="562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4"/>
          <p:cNvSpPr txBox="1"/>
          <p:nvPr/>
        </p:nvSpPr>
        <p:spPr>
          <a:xfrm>
            <a:off x="196948" y="1362109"/>
            <a:ext cx="3972380" cy="163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Нова структура школи, яка дає змогу добре засвоїти новий зміст і набути компетентностей для життя.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IraOni\Desktop\nova_shko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/>
          <p:nvPr/>
        </p:nvSpPr>
        <p:spPr>
          <a:xfrm>
            <a:off x="1931293" y="0"/>
            <a:ext cx="6966857" cy="99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Концепція НУШ передбачає: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raOni\Desktop\nova_shkola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9428" y="0"/>
            <a:ext cx="6966857" cy="9983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Концепція НУШ передбачає:</a:t>
            </a:r>
            <a:endParaRPr lang="ru-RU" sz="3200" b="1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одержимое 5"/>
          <p:cNvSpPr txBox="1"/>
          <p:nvPr/>
        </p:nvSpPr>
        <p:spPr>
          <a:xfrm>
            <a:off x="295422" y="1361167"/>
            <a:ext cx="4051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Децентралізація та ефективне управління, 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що надасть школі реальну автономію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322" name="Picture 2" descr="C:\Users\IraOni\Desktop\f20160322095806-sprint-candidat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95" y="3277772"/>
            <a:ext cx="3798277" cy="262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одержимое 5"/>
          <p:cNvSpPr>
            <a:spLocks noGrp="1"/>
          </p:cNvSpPr>
          <p:nvPr>
            <p:ph sz="half" idx="2"/>
          </p:nvPr>
        </p:nvSpPr>
        <p:spPr>
          <a:xfrm>
            <a:off x="4515729" y="1387517"/>
            <a:ext cx="4176988" cy="159483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Bookman Old Style" panose="02050604050505020204" pitchFamily="18" charset="0"/>
              </a:rPr>
              <a:t>Справедливий розподіл публічних коштів, який забезпечує рівний доступ усіх дітей до якісної освіти</a:t>
            </a:r>
            <a:endParaRPr lang="ru-RU" sz="2000" b="1" dirty="0" smtClean="0">
              <a:latin typeface="Bookman Old Style" panose="02050604050505020204" pitchFamily="18" charset="0"/>
            </a:endParaRPr>
          </a:p>
          <a:p>
            <a:pPr lvl="0" algn="ctr">
              <a:buNone/>
            </a:pPr>
            <a:endParaRPr lang="uk-UA" sz="2000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6" name="Picture 4" descr="C:\Users\IraOni\Desktop\timthumb.jpg"/>
          <p:cNvPicPr>
            <a:picLocks noChangeAspect="1" noChangeArrowheads="1"/>
          </p:cNvPicPr>
          <p:nvPr/>
        </p:nvPicPr>
        <p:blipFill>
          <a:blip r:embed="rId3" cstate="print"/>
          <a:srcRect l="8927" r="5908"/>
          <a:stretch>
            <a:fillRect/>
          </a:stretch>
        </p:blipFill>
        <p:spPr bwMode="auto">
          <a:xfrm>
            <a:off x="4689980" y="3284694"/>
            <a:ext cx="4003854" cy="262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8" y="0"/>
            <a:ext cx="6966857" cy="9983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Концепція НУШ передбачає:</a:t>
            </a:r>
            <a:endParaRPr lang="ru-RU" sz="3200" b="1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6" y="1277257"/>
            <a:ext cx="8403771" cy="158205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Bookman Old Style" panose="02050604050505020204" pitchFamily="18" charset="0"/>
              </a:rPr>
              <a:t>Сучасне освітнє середовище, яке забезпечить необхідні умови, засоби і технології для навчання учнів, освітян, батьків не лише в приміщенні навчального закладу</a:t>
            </a:r>
            <a:endParaRPr lang="ru-RU" sz="2400" b="1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IraOni\Desktop\nova_shkola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pic>
        <p:nvPicPr>
          <p:cNvPr id="2052" name="Picture 4" descr="C:\Users\IraOni\Desktop\33d8e755461429a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34" y="2757714"/>
            <a:ext cx="6491287" cy="4100286"/>
          </a:xfrm>
          <a:prstGeom prst="rect">
            <a:avLst/>
          </a:prstGeom>
          <a:noFill/>
        </p:spPr>
      </p:pic>
      <p:pic>
        <p:nvPicPr>
          <p:cNvPr id="2053" name="Picture 5" descr="C:\Users\IraOni\Desktop\0_8cee6_95955ac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947" y="4325257"/>
            <a:ext cx="3278798" cy="2532743"/>
          </a:xfrm>
          <a:prstGeom prst="rect">
            <a:avLst/>
          </a:prstGeom>
          <a:noFill/>
        </p:spPr>
      </p:pic>
      <p:pic>
        <p:nvPicPr>
          <p:cNvPr id="2054" name="Picture 6" descr="C:\Users\IraOni\Desktop\665052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6215" y="5154021"/>
            <a:ext cx="1617785" cy="1703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24146" t="18244" r="21508" b="6955"/>
          <a:stretch>
            <a:fillRect/>
          </a:stretch>
        </p:blipFill>
        <p:spPr bwMode="auto">
          <a:xfrm>
            <a:off x="1758461" y="1144593"/>
            <a:ext cx="6049109" cy="481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11679" y="253219"/>
            <a:ext cx="6625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Наказ МОН </a:t>
            </a:r>
            <a:r>
              <a:rPr lang="ru-RU" sz="2400" b="1" dirty="0" err="1" smtClean="0">
                <a:solidFill>
                  <a:srgbClr val="339933"/>
                </a:solidFill>
                <a:latin typeface="Bookman Old Style" panose="02050604050505020204" pitchFamily="18" charset="0"/>
              </a:rPr>
              <a:t>від</a:t>
            </a:r>
            <a:r>
              <a:rPr lang="ru-RU" sz="24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 23.03.2018 року № 283 </a:t>
            </a:r>
            <a:endParaRPr lang="ru-RU" sz="2400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C:\Users\IraOni\Desktop\nova_shko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249" y="304800"/>
            <a:ext cx="8163951" cy="203200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385592"/>
                </a:solidFill>
                <a:latin typeface="Bookman Old Style" panose="02050604050505020204" pitchFamily="18" charset="0"/>
              </a:rPr>
              <a:t>Закон України «Про освіту»  прийнято Верховною радою 05.09.2017</a:t>
            </a:r>
            <a:endParaRPr lang="ru-RU" dirty="0">
              <a:solidFill>
                <a:srgbClr val="38559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3868" y="1669932"/>
            <a:ext cx="5964824" cy="383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8995" y="486619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компетентності</a:t>
            </a:r>
            <a:endParaRPr lang="ru-RU" sz="2800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IraOni\Desktop\01.jpg"/>
          <p:cNvPicPr>
            <a:picLocks noChangeAspect="1" noChangeArrowheads="1"/>
          </p:cNvPicPr>
          <p:nvPr/>
        </p:nvPicPr>
        <p:blipFill>
          <a:blip r:embed="rId1" cstate="print"/>
          <a:srcRect r="57308" b="22789"/>
          <a:stretch>
            <a:fillRect/>
          </a:stretch>
        </p:blipFill>
        <p:spPr bwMode="auto">
          <a:xfrm>
            <a:off x="7271658" y="290286"/>
            <a:ext cx="1611085" cy="185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799" y="186575"/>
            <a:ext cx="1992202" cy="127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IraOni\Desktop\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14" y="176374"/>
            <a:ext cx="1422400" cy="195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46742" y="2233030"/>
            <a:ext cx="441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спілкування державною  (і рідною у разі відмінності) мовами;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спілкування іноземними мовами;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математична компетентність;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основні компетентності у природничих науках і технологіях;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інформаційно-комунікаційна компетентність;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уміння вчитися  впродовж життя;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ініціативність і підприємливість;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екологічна компетентність;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соціальна та громадянська компетентності;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обізнаність та самовираження у сфері культури;</a:t>
            </a:r>
            <a:endParaRPr lang="uk-UA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екологічна грамотність та здорове життя.</a:t>
            </a:r>
            <a:endParaRPr lang="ru-RU" sz="1400" b="1" dirty="0" smtClean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3942" y="2211259"/>
            <a:ext cx="463005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вільне володіння державною мовою;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здатність спілкуватися рідною (у разі відмінності від державної) та щонайменше однією з іноземних мов;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математична компетентність;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компетентності в галузі природничих наук, техніки і технологій;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u="sng" dirty="0" err="1" smtClean="0">
                <a:solidFill>
                  <a:srgbClr val="173A8D"/>
                </a:solidFill>
                <a:latin typeface="Bookman Old Style" panose="02050604050505020204" pitchFamily="18" charset="0"/>
              </a:rPr>
              <a:t>інноваційність</a:t>
            </a:r>
            <a:r>
              <a:rPr lang="uk-UA" sz="1400" b="1" u="sng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;</a:t>
            </a:r>
            <a:endParaRPr lang="uk-UA" sz="1400" b="1" u="sng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екологічна компетентність;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інформаційно-комунікаційна компетентність.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навчання впродовж життя;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громадянські та соціальні компетентності, пов’язані з ідеями демократії, справедливості, рівності, прав людини, добробутом  та здоровим способом життя;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культурна  компетентність;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підприємливість та фінансова грамотність.</a:t>
            </a:r>
            <a:endParaRPr lang="uk-UA" sz="1400" b="1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2" y="0"/>
            <a:ext cx="5413829" cy="977899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rgbClr val="385592"/>
                </a:solidFill>
                <a:latin typeface="Bookman Old Style" panose="02050604050505020204" pitchFamily="18" charset="0"/>
              </a:rPr>
              <a:t>УЧНІ, ВЧИТЕЛІ</a:t>
            </a:r>
            <a:endParaRPr lang="ru-RU" b="1" u="sng" dirty="0">
              <a:solidFill>
                <a:srgbClr val="38559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517" y="1480244"/>
            <a:ext cx="4028140" cy="471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385592"/>
                </a:solidFill>
                <a:latin typeface="Bookman Old Style" panose="02050604050505020204" pitchFamily="18" charset="0"/>
              </a:rPr>
              <a:t>Види освіти:</a:t>
            </a:r>
            <a:endParaRPr lang="uk-UA" b="1" dirty="0" smtClean="0">
              <a:solidFill>
                <a:srgbClr val="385592"/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385592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Формальна освіта</a:t>
            </a:r>
            <a:endParaRPr lang="uk-UA" b="1" dirty="0" smtClean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ru-RU" dirty="0" smtClean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 Неформальна освіта</a:t>
            </a:r>
            <a:endParaRPr lang="uk-UA" b="1" dirty="0" smtClean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ru-RU" dirty="0" smtClean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b="1" dirty="0" err="1" smtClean="0">
                <a:solidFill>
                  <a:srgbClr val="FF3300"/>
                </a:solidFill>
                <a:latin typeface="Bookman Old Style" panose="02050604050505020204" pitchFamily="18" charset="0"/>
              </a:rPr>
              <a:t>Інформальна</a:t>
            </a:r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 освіта (самоосвіта)</a:t>
            </a:r>
            <a:endParaRPr lang="ru-RU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930400" cy="113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C:\Users\IraOni\Desktop\1438922999_school-building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910"/>
          <a:stretch>
            <a:fillRect/>
          </a:stretch>
        </p:blipFill>
        <p:spPr bwMode="auto">
          <a:xfrm>
            <a:off x="4862284" y="978406"/>
            <a:ext cx="3948793" cy="1518051"/>
          </a:xfrm>
          <a:prstGeom prst="rect">
            <a:avLst/>
          </a:prstGeom>
          <a:noFill/>
        </p:spPr>
      </p:pic>
      <p:pic>
        <p:nvPicPr>
          <p:cNvPr id="43011" name="Picture 3" descr="C:\Users\IraOni\Desktop\group-discussion-forum_35762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14"/>
          <a:stretch>
            <a:fillRect/>
          </a:stretch>
        </p:blipFill>
        <p:spPr bwMode="auto">
          <a:xfrm>
            <a:off x="5270046" y="2420936"/>
            <a:ext cx="2609850" cy="2426834"/>
          </a:xfrm>
          <a:prstGeom prst="rect">
            <a:avLst/>
          </a:prstGeom>
          <a:noFill/>
        </p:spPr>
      </p:pic>
      <p:pic>
        <p:nvPicPr>
          <p:cNvPr id="43012" name="Picture 4" descr="C:\Users\IraOni\Desktop\home-computer-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5770" y="5053413"/>
            <a:ext cx="2394859" cy="1804587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20686050">
            <a:off x="4107543" y="2235200"/>
            <a:ext cx="551543" cy="42091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955144" y="3621316"/>
            <a:ext cx="551543" cy="42091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969658" y="5464628"/>
            <a:ext cx="551543" cy="42091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249898"/>
            <a:ext cx="8484026" cy="977899"/>
          </a:xfrm>
        </p:spPr>
        <p:txBody>
          <a:bodyPr>
            <a:noAutofit/>
          </a:bodyPr>
          <a:lstStyle/>
          <a:p>
            <a:pPr algn="r" fontAlgn="base"/>
            <a:r>
              <a:rPr lang="uk-UA" sz="32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Нова українська школа, у 2018 році має прийти в кожну школу України, незалежно від її розташування</a:t>
            </a:r>
            <a:br>
              <a:rPr lang="uk-UA" sz="32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sz="32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Лілія  Гриневич</a:t>
            </a:r>
            <a:endParaRPr lang="uk-UA" sz="3200" b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7" name="Picture 3" descr="C:\Users\IraOni\Desktop\biznes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9315" y="1591680"/>
            <a:ext cx="7126513" cy="42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IraOni\Desktop\news-7QKolJLm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614" y="5268232"/>
            <a:ext cx="21717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2" y="0"/>
            <a:ext cx="5413829" cy="977899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rgbClr val="385592"/>
                </a:solidFill>
                <a:latin typeface="Bookman Old Style" panose="02050604050505020204" pitchFamily="18" charset="0"/>
              </a:rPr>
              <a:t>УЧНІ</a:t>
            </a:r>
            <a:endParaRPr lang="ru-RU" b="1" u="sng" dirty="0">
              <a:solidFill>
                <a:srgbClr val="38559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517" y="1480244"/>
            <a:ext cx="3853970" cy="471123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Профільна освіта готуватиме учня до майбутньої професії</a:t>
            </a:r>
            <a:endParaRPr lang="uk-UA" b="1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930400" cy="113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 descr="C:\Users\IraOni\Desktop\learn-by-pla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22" y="3207657"/>
            <a:ext cx="3916422" cy="318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/>
          <p:nvPr/>
        </p:nvSpPr>
        <p:spPr>
          <a:xfrm>
            <a:off x="4731231" y="1524000"/>
            <a:ext cx="3853970" cy="4819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Безкоштовні підручники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41987" name="Picture 3" descr="C:\Users\IraOni\Desktop\banner_596.jpg"/>
          <p:cNvPicPr>
            <a:picLocks noChangeAspect="1" noChangeArrowheads="1"/>
          </p:cNvPicPr>
          <p:nvPr/>
        </p:nvPicPr>
        <p:blipFill>
          <a:blip r:embed="rId3" cstate="print"/>
          <a:srcRect l="1406" r="51300" b="12037"/>
          <a:stretch>
            <a:fillRect/>
          </a:stretch>
        </p:blipFill>
        <p:spPr bwMode="auto">
          <a:xfrm>
            <a:off x="4886648" y="3512456"/>
            <a:ext cx="3633239" cy="209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2" y="0"/>
            <a:ext cx="5413829" cy="977899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rgbClr val="385592"/>
                </a:solidFill>
                <a:latin typeface="Bookman Old Style" panose="02050604050505020204" pitchFamily="18" charset="0"/>
              </a:rPr>
              <a:t>УЧНІ</a:t>
            </a:r>
            <a:endParaRPr lang="ru-RU" b="1" u="sng" dirty="0">
              <a:solidFill>
                <a:srgbClr val="38559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516" y="1697959"/>
            <a:ext cx="8556597" cy="4711234"/>
          </a:xfrm>
        </p:spPr>
        <p:txBody>
          <a:bodyPr/>
          <a:lstStyle/>
          <a:p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Навчання учнів з особливими потреби</a:t>
            </a:r>
            <a:endParaRPr lang="uk-UA" b="1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930400" cy="113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 descr="C:\Users\IraOni\Desktop\NEE-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517" y="2330122"/>
            <a:ext cx="8578170" cy="374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2" y="0"/>
            <a:ext cx="5413829" cy="977899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rgbClr val="385592"/>
                </a:solidFill>
                <a:latin typeface="Bookman Old Style" panose="02050604050505020204" pitchFamily="18" charset="0"/>
              </a:rPr>
              <a:t>УЧНІ</a:t>
            </a:r>
            <a:endParaRPr lang="ru-RU" b="1" u="sng" dirty="0">
              <a:solidFill>
                <a:srgbClr val="38559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516" y="1697959"/>
            <a:ext cx="8556597" cy="4711234"/>
          </a:xfrm>
        </p:spPr>
        <p:txBody>
          <a:bodyPr/>
          <a:lstStyle/>
          <a:p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Оцінювання знань</a:t>
            </a:r>
            <a:endParaRPr lang="ru-RU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930400" cy="113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C:\Users\IraOni\Desktop\Zno-1.jpg"/>
          <p:cNvPicPr>
            <a:picLocks noChangeAspect="1" noChangeArrowheads="1"/>
          </p:cNvPicPr>
          <p:nvPr/>
        </p:nvPicPr>
        <p:blipFill>
          <a:blip r:embed="rId2" cstate="print"/>
          <a:srcRect b="12162"/>
          <a:stretch>
            <a:fillRect/>
          </a:stretch>
        </p:blipFill>
        <p:spPr bwMode="auto">
          <a:xfrm>
            <a:off x="1810103" y="2622552"/>
            <a:ext cx="5461554" cy="231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2" y="0"/>
            <a:ext cx="5413829" cy="977899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rgbClr val="385592"/>
                </a:solidFill>
                <a:latin typeface="Bookman Old Style" panose="02050604050505020204" pitchFamily="18" charset="0"/>
              </a:rPr>
              <a:t>УЧИТЕЛІ</a:t>
            </a:r>
            <a:endParaRPr lang="ru-RU" b="1" u="sng" dirty="0">
              <a:solidFill>
                <a:srgbClr val="38559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45" y="1494759"/>
            <a:ext cx="3984598" cy="471123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Зарплатня</a:t>
            </a:r>
            <a:endParaRPr lang="ru-RU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930400" cy="113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2" name="Picture 2" descr="C:\Users\IraOni\Desktop\cash-in-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12" y="3161211"/>
            <a:ext cx="2617107" cy="275136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/>
          <p:nvPr/>
        </p:nvSpPr>
        <p:spPr>
          <a:xfrm>
            <a:off x="4484487" y="1472987"/>
            <a:ext cx="4279685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Сучасні методики навчання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46083" name="Picture 3" descr="C:\Users\IraOni\Desktop\student-learning-robotics-teacher-robot-young-honors-course-humanoid-bipedal-classroom-flat-style-vector-illustration-676021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8742" y="2838604"/>
            <a:ext cx="3686629" cy="351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2" y="0"/>
            <a:ext cx="5413829" cy="977899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rgbClr val="385592"/>
                </a:solidFill>
                <a:latin typeface="Bookman Old Style" panose="02050604050505020204" pitchFamily="18" charset="0"/>
              </a:rPr>
              <a:t>УЧИТЕЛІ</a:t>
            </a:r>
            <a:endParaRPr lang="ru-RU" b="1" u="sng" dirty="0">
              <a:solidFill>
                <a:srgbClr val="38559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545" y="1494759"/>
            <a:ext cx="3926541" cy="4711234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Атестація та </a:t>
            </a:r>
            <a:endParaRPr lang="uk-UA" b="1" dirty="0" smtClean="0">
              <a:solidFill>
                <a:srgbClr val="FF3300"/>
              </a:solidFill>
              <a:latin typeface="Bookman Old Style" panose="020506040505050202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сертифікація вчителів </a:t>
            </a:r>
            <a:endParaRPr lang="ru-RU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930400" cy="113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6" name="Picture 2" descr="C:\Users\IraOni\Desktop\Edu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56" y="3137338"/>
            <a:ext cx="3672116" cy="3217933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/>
          <p:nvPr/>
        </p:nvSpPr>
        <p:spPr>
          <a:xfrm>
            <a:off x="4542544" y="1589102"/>
            <a:ext cx="392654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Свобода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вибору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47107" name="Picture 3" descr="C:\Users\IraOni\Desktop\navchalna-program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572" y="3363686"/>
            <a:ext cx="3846286" cy="2884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0685" y="435429"/>
            <a:ext cx="4151086" cy="2380343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6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Державний стандарт початкової загальної освіти</a:t>
            </a:r>
            <a:r>
              <a:rPr lang="uk-UA" sz="2600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 прийнято на засіданні Кабінету Міністрів України </a:t>
            </a:r>
            <a:r>
              <a:rPr lang="uk-UA" sz="26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21.02.2018.</a:t>
            </a:r>
            <a:endParaRPr lang="ru-RU" sz="2600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48130" name="Picture 2" descr="C:\Users\IraOni\Desktop\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2858" y="309335"/>
            <a:ext cx="3773714" cy="24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1886" y="3825336"/>
            <a:ext cx="4354285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мовно-літературною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математичною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природничою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інформатичною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47029" y="3809331"/>
            <a:ext cx="4354285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4958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соціальною 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4958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фізкультурною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4958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громадянською та історичною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4958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мистецькою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949" y="2934030"/>
            <a:ext cx="8448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sz="20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стандарті визначено загальні та обов‘язкові результати навчання за </a:t>
            </a:r>
            <a:r>
              <a:rPr lang="uk-UA" sz="2000" b="1" dirty="0" smtClean="0">
                <a:solidFill>
                  <a:srgbClr val="173A8D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галузями</a:t>
            </a:r>
            <a:r>
              <a:rPr lang="uk-UA" sz="20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0705" y="395673"/>
            <a:ext cx="5641797" cy="148282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Принципи, на яких </a:t>
            </a:r>
            <a:r>
              <a:rPr lang="uk-UA" sz="2400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solidFill>
                  <a:srgbClr val="173A8D"/>
                </a:solidFill>
                <a:latin typeface="Bookman Old Style" panose="02050604050505020204" pitchFamily="18" charset="0"/>
              </a:rPr>
              <a:t>ґрунтується</a:t>
            </a:r>
            <a:r>
              <a:rPr lang="ru-RU" sz="2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dirty="0" smtClean="0">
                <a:solidFill>
                  <a:srgbClr val="173A8D"/>
                </a:solidFill>
                <a:latin typeface="Bookman Old Style" panose="02050604050505020204" pitchFamily="18" charset="0"/>
              </a:rPr>
              <a:t>Державний стандарт початкової загальної освіти</a:t>
            </a:r>
            <a:endParaRPr lang="ru-RU" sz="2600" dirty="0" smtClean="0">
              <a:solidFill>
                <a:srgbClr val="173A8D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48130" name="Picture 2" descr="C:\Users\IraOni\Desktop\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2858" y="309336"/>
            <a:ext cx="2545141" cy="161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738124" y="2394414"/>
            <a:ext cx="6486071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Презумпція талановитості дитини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Цінність дитинства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Радість пізнання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Розвиток особистості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Здоров’я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 Безпека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0178" name="Picture 2" descr="C:\Users\IraOni\Desktop\картинки\0_14a4ea_88dcf3d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062" y="3460652"/>
            <a:ext cx="3416788" cy="3214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Якщо ти хочеш зміну в майбутньому - стань цією зміною в сьогоденні</a:t>
            </a:r>
            <a:b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24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Магатма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Ганді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8851" name="Picture 3" descr="C:\Users\IraOni\Desktop\biznes-idei-iz-evropy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6191" y="1354137"/>
            <a:ext cx="8152379" cy="489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Dmitry\Desktop\44598cf52fb19b973a332f303f89ae3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9828" y="431987"/>
            <a:ext cx="743131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кожного є крила для польоту, </a:t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лиш тільки треба захотіти злетіти…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aOni\Desktop\3-4-696x46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58067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/>
          <p:nvPr/>
        </p:nvSpPr>
        <p:spPr>
          <a:xfrm>
            <a:off x="520503" y="1772530"/>
            <a:ext cx="5261317" cy="1631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РЕФОРМА </a:t>
            </a:r>
            <a:endParaRPr kumimoji="0" lang="uk-UA" sz="8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uk-UA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14212" b="5122"/>
          <a:stretch>
            <a:fillRect/>
          </a:stretch>
        </p:blipFill>
        <p:spPr>
          <a:xfrm>
            <a:off x="4054140" y="3376246"/>
            <a:ext cx="2332591" cy="308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Dmitry\Desktop\p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993" y="0"/>
            <a:ext cx="4069162" cy="1219200"/>
          </a:xfrm>
          <a:prstGeom prst="rect">
            <a:avLst/>
          </a:prstGeom>
          <a:noFill/>
        </p:spPr>
      </p:pic>
      <p:pic>
        <p:nvPicPr>
          <p:cNvPr id="1026" name="Picture 2" descr="C:\Users\IraOni\Desktop\-1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51" y="666103"/>
            <a:ext cx="2313756" cy="317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IraOni\Desktop\1_ZU pro osvitu_oblozka-280x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4695" y="2138288"/>
            <a:ext cx="2185951" cy="309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IraOni\Desktop\n580046u_tipova_navchalqna_programa_dlya_russ_shkol_2018_obloz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6561" y="590843"/>
            <a:ext cx="2152358" cy="264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IraOni\Desktop\n580045u_derzhstandartpochatkovojiosviti_2018_oblozh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8763" y="3516921"/>
            <a:ext cx="2130792" cy="270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raOni\Desktop\blackboard-clipart-beautiful-teacher-1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0672" y="281355"/>
            <a:ext cx="8173328" cy="6576646"/>
          </a:xfrm>
          <a:prstGeom prst="rect">
            <a:avLst/>
          </a:prstGeom>
          <a:noFill/>
        </p:spPr>
      </p:pic>
      <p:pic>
        <p:nvPicPr>
          <p:cNvPr id="1029" name="Picture 5" descr="C:\Users\IraOni\Desktop\1669388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4892"/>
            <a:ext cx="6474164" cy="37631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47777" y="1181686"/>
            <a:ext cx="4614203" cy="99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Нова українська школа 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фото дети\НВК №11\DSC_514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58463" y="1603717"/>
            <a:ext cx="6480517" cy="4436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" y="281354"/>
            <a:ext cx="4459458" cy="99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Учень НУШ…    </a:t>
            </a:r>
            <a:endParaRPr lang="uk-UA" sz="4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   він?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9828" y="1769578"/>
            <a:ext cx="8764172" cy="149412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Bookman Old Style" panose="02050604050505020204" pitchFamily="18" charset="0"/>
              </a:rPr>
              <a:t>Новий зміст освіти, заснований на формуванні компетентностей, необхідних для успішної самореалізації в суспільстві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IraOni\Desktop\nova_shkola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89089" y="253220"/>
            <a:ext cx="7072031" cy="99833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Концепція НУШ </a:t>
            </a:r>
            <a:b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</a:br>
            <a:r>
              <a:rPr lang="uk-UA" sz="2200" b="1" i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(затверджена розпорядженням Кабінету Міністрів України від 14.12.2016 р. № 988-р) </a:t>
            </a:r>
            <a:br>
              <a:rPr lang="uk-UA" sz="2200" b="1" i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</a:br>
            <a: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передбачає:</a:t>
            </a:r>
            <a:endParaRPr lang="ru-RU" sz="3200" b="1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C:\Users\IraOni\Desktop\010677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52" y="2796876"/>
            <a:ext cx="7614139" cy="386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115" y="0"/>
            <a:ext cx="6568141" cy="9778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Компетентності НУШ:</a:t>
            </a:r>
            <a:endParaRPr lang="uk-UA" b="1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146415"/>
            <a:ext cx="8737600" cy="471123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спілкування державною  (і рідною у разі відмінності) мовами;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спілкування іноземними мовами;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математична компетентність;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основні компетентності у природничих науках і технологіях;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інформаційно-комунікаційна компетентність;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уміння вчитися  впродовж життя;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ініціативність і підприємливість;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екологічна компетентність;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соціальна та громадянська компетентності;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обізнаність та самовираження у сфері культури;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екологічна грамотність та здорове життя.</a:t>
            </a:r>
            <a:endParaRPr lang="ru-RU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IraOni\Desktop\nova_shkola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pic>
        <p:nvPicPr>
          <p:cNvPr id="7170" name="Picture 2" descr="C:\Users\IraOni\Desktop\0_106147_fbca21e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292" y="5834743"/>
            <a:ext cx="4750708" cy="102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0645" y="1502290"/>
            <a:ext cx="8132174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Bookman Old Style" panose="02050604050505020204" pitchFamily="18" charset="0"/>
              </a:rPr>
              <a:t>Наскрізний процес виховання, який формує цінності</a:t>
            </a:r>
            <a:endParaRPr lang="uk-UA" sz="2400" b="1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IraOni\Desktop\nova_shkola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905000" cy="94342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9428" y="0"/>
            <a:ext cx="6966857" cy="9983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339933"/>
                </a:solidFill>
                <a:latin typeface="Bookman Old Style" panose="02050604050505020204" pitchFamily="18" charset="0"/>
              </a:rPr>
              <a:t>Концепція НУШ передбачає:</a:t>
            </a:r>
            <a:endParaRPr lang="ru-RU" sz="3200" b="1" dirty="0">
              <a:solidFill>
                <a:srgbClr val="3399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IraOni\Desktop\meropriyati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975" r="5063"/>
          <a:stretch>
            <a:fillRect/>
          </a:stretch>
        </p:blipFill>
        <p:spPr bwMode="auto">
          <a:xfrm>
            <a:off x="2032446" y="2570742"/>
            <a:ext cx="5142076" cy="3766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4107</Words>
  <Application>WPS Presentation</Application>
  <PresentationFormat>Экран (4:3)</PresentationFormat>
  <Paragraphs>181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SimSun</vt:lpstr>
      <vt:lpstr>Wingdings</vt:lpstr>
      <vt:lpstr>Bookman Old Style</vt:lpstr>
      <vt:lpstr>Monotype Corsiva</vt:lpstr>
      <vt:lpstr>Times New Roman</vt:lpstr>
      <vt:lpstr>Calibri</vt:lpstr>
      <vt:lpstr>Calibri Light</vt:lpstr>
      <vt:lpstr>Microsoft YaHei</vt:lpstr>
      <vt:lpstr>Arial Unicode MS</vt:lpstr>
      <vt:lpstr>Office Theme</vt:lpstr>
      <vt:lpstr>PowerPoint 演示文稿</vt:lpstr>
      <vt:lpstr>Нова українська школа, у 2018 році має прийти в кожну школу України, незалежно від її розташування Лілія  Гриневич</vt:lpstr>
      <vt:lpstr>PowerPoint 演示文稿</vt:lpstr>
      <vt:lpstr>PowerPoint 演示文稿</vt:lpstr>
      <vt:lpstr>PowerPoint 演示文稿</vt:lpstr>
      <vt:lpstr>PowerPoint 演示文稿</vt:lpstr>
      <vt:lpstr>Концепція НУШ  (затверджена розпорядженням Кабінету Міністрів України від 14.12.2016 р. № 988-р)  передбачає:</vt:lpstr>
      <vt:lpstr>Компетентності НУШ:</vt:lpstr>
      <vt:lpstr>Концепція НУШ передбачає:</vt:lpstr>
      <vt:lpstr>Концепція НУШ передбачає:</vt:lpstr>
      <vt:lpstr>Концепція НУШ передбачає:</vt:lpstr>
      <vt:lpstr>Концепція НУШ передбачає:</vt:lpstr>
      <vt:lpstr>PowerPoint 演示文稿</vt:lpstr>
      <vt:lpstr>Концепція НУШ передбачає:</vt:lpstr>
      <vt:lpstr>Концепція НУШ передбачає:</vt:lpstr>
      <vt:lpstr>PowerPoint 演示文稿</vt:lpstr>
      <vt:lpstr>PowerPoint 演示文稿</vt:lpstr>
      <vt:lpstr>PowerPoint 演示文稿</vt:lpstr>
      <vt:lpstr>УЧНІ, ВЧИТЕЛІ</vt:lpstr>
      <vt:lpstr>УЧНІ</vt:lpstr>
      <vt:lpstr>УЧНІ</vt:lpstr>
      <vt:lpstr>УЧНІ</vt:lpstr>
      <vt:lpstr>УЧИТЕЛІ</vt:lpstr>
      <vt:lpstr>УЧИТЕЛІ</vt:lpstr>
      <vt:lpstr>PowerPoint 演示文稿</vt:lpstr>
      <vt:lpstr>PowerPoint 演示文稿</vt:lpstr>
      <vt:lpstr>Якщо ти хочеш зміну в майбутньому - стань цією зміною в сьогоденні Магатма Ганді </vt:lpstr>
      <vt:lpstr>У кожного є крила для польоту,  лиш тільки треба захотіти злетіти…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209</cp:revision>
  <dcterms:created xsi:type="dcterms:W3CDTF">2016-11-18T14:12:00Z</dcterms:created>
  <dcterms:modified xsi:type="dcterms:W3CDTF">2022-11-14T21:06:06Z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95C2096B69244BDBAEBCFDCC90ACADFB</vt:lpwstr>
  </property>
  <property fmtid="{D5CDD505-2E9C-101B-9397-08002B2CF9AE}" pid="3" name="KSOProductBuildVer">
    <vt:lpwstr>1033-11.2.0.11380</vt:lpwstr>
  </property>
</Properties>
</file>