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</p:sldMasterIdLst>
  <p:notesMasterIdLst>
    <p:notesMasterId r:id="rId24"/>
  </p:notesMasterIdLst>
  <p:sldIdLst>
    <p:sldId id="256" r:id="rId2"/>
    <p:sldId id="299" r:id="rId3"/>
    <p:sldId id="298" r:id="rId4"/>
    <p:sldId id="268" r:id="rId5"/>
    <p:sldId id="269" r:id="rId6"/>
    <p:sldId id="270" r:id="rId7"/>
    <p:sldId id="271" r:id="rId8"/>
    <p:sldId id="273" r:id="rId9"/>
    <p:sldId id="272" r:id="rId10"/>
    <p:sldId id="294" r:id="rId11"/>
    <p:sldId id="291" r:id="rId12"/>
    <p:sldId id="300" r:id="rId13"/>
    <p:sldId id="289" r:id="rId14"/>
    <p:sldId id="257" r:id="rId15"/>
    <p:sldId id="258" r:id="rId16"/>
    <p:sldId id="285" r:id="rId17"/>
    <p:sldId id="262" r:id="rId18"/>
    <p:sldId id="263" r:id="rId19"/>
    <p:sldId id="284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ru-RU"/>
    </a:defPPr>
    <a:lvl1pPr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095" autoAdjust="0"/>
  </p:normalViewPr>
  <p:slideViewPr>
    <p:cSldViewPr>
      <p:cViewPr varScale="1">
        <p:scale>
          <a:sx n="66" d="100"/>
          <a:sy n="66" d="100"/>
        </p:scale>
        <p:origin x="128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ru-RU" altLang="ru-RU" smtClean="0">
                <a:sym typeface="Avenir Roman" charset="0"/>
              </a:rPr>
              <a:t>Second level</a:t>
            </a:r>
          </a:p>
          <a:p>
            <a:pPr lvl="2"/>
            <a:r>
              <a:rPr lang="ru-RU" altLang="ru-RU" smtClean="0">
                <a:sym typeface="Avenir Roman" charset="0"/>
              </a:rPr>
              <a:t>Third level</a:t>
            </a:r>
          </a:p>
          <a:p>
            <a:pPr lvl="3"/>
            <a:r>
              <a:rPr lang="ru-RU" altLang="ru-RU" smtClean="0">
                <a:sym typeface="Avenir Roman" charset="0"/>
              </a:rPr>
              <a:t>Fourth level</a:t>
            </a:r>
          </a:p>
          <a:p>
            <a:pPr lvl="4"/>
            <a:r>
              <a:rPr lang="ru-RU" altLang="ru-RU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2574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1pPr>
    <a:lvl2pPr marL="2286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562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60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456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42E7E28-59BE-40F4-9953-90D8A3A3575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910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945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8EFF07-18BD-4953-95BE-CB9A9C3B6D30}" type="slidenum">
              <a:rPr lang="ru-RU" altLang="ru-RU"/>
              <a:pPr/>
              <a:t>‹#›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178846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FE1BB8-EA74-498F-9F64-274CD8FCD7D8}" type="slidenum">
              <a:rPr lang="ru-RU" altLang="ru-RU"/>
              <a:pPr/>
              <a:t>‹#›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400052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63EAEA-E766-4391-9C6E-1741C6C52E45}" type="slidenum">
              <a:rPr lang="ru-RU" altLang="ru-RU"/>
              <a:pPr/>
              <a:t>‹#›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166510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EC94C6-DAE0-459F-85E8-7FC13578CD9E}" type="slidenum">
              <a:rPr lang="ru-RU" altLang="ru-RU"/>
              <a:pPr/>
              <a:t>‹#›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292032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F28009-FDA0-4E34-827E-46C9B22FF780}" type="slidenum">
              <a:rPr lang="ru-RU" altLang="ru-RU"/>
              <a:pPr/>
              <a:t>‹#›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24670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FBB2C1-12CD-497D-8148-574DF1068802}" type="slidenum">
              <a:rPr lang="ru-RU" altLang="ru-RU"/>
              <a:pPr/>
              <a:t>‹#›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124949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B5E47B-FD2F-464D-A46E-5D8EB9D13A6D}" type="slidenum">
              <a:rPr lang="ru-RU" altLang="ru-RU"/>
              <a:pPr/>
              <a:t>‹#›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251359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59E0B6-B40C-4A22-AEA1-5B3197518BBA}" type="slidenum">
              <a:rPr lang="ru-RU" altLang="ru-RU"/>
              <a:pPr/>
              <a:t>‹#›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226818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5F381C-D1AF-45E7-952C-A7A9402DCD8D}" type="slidenum">
              <a:rPr lang="ru-RU" altLang="ru-RU"/>
              <a:pPr/>
              <a:t>‹#›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4016428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C9BEF5-1DB7-4A47-B3D3-169F19CB2886}" type="slidenum">
              <a:rPr lang="ru-RU" altLang="ru-RU"/>
              <a:pPr/>
              <a:t>‹#›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11852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EB285B-5C4A-4937-8811-4F6B3C3AE4C5}" type="slidenum">
              <a:rPr lang="ru-RU" altLang="ru-RU"/>
              <a:pPr/>
              <a:t>‹#›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9252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Line 1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ru-RU" altLang="ru-RU" sz="12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026" name="AutoShape 2"/>
          <p:cNvSpPr>
            <a:spLocks/>
          </p:cNvSpPr>
          <p:nvPr/>
        </p:nvSpPr>
        <p:spPr bwMode="auto">
          <a:xfrm>
            <a:off x="152400" y="838200"/>
            <a:ext cx="227013" cy="2270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27" name="AutoShape 3"/>
          <p:cNvSpPr>
            <a:spLocks/>
          </p:cNvSpPr>
          <p:nvPr/>
        </p:nvSpPr>
        <p:spPr bwMode="auto">
          <a:xfrm>
            <a:off x="539750" y="838200"/>
            <a:ext cx="227013" cy="2270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28" name="AutoShape 4"/>
          <p:cNvSpPr>
            <a:spLocks/>
          </p:cNvSpPr>
          <p:nvPr/>
        </p:nvSpPr>
        <p:spPr bwMode="auto">
          <a:xfrm>
            <a:off x="927100" y="838200"/>
            <a:ext cx="227013" cy="2270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sldNum" sz="quarter" idx="2"/>
          </p:nvPr>
        </p:nvSpPr>
        <p:spPr bwMode="auto">
          <a:xfrm>
            <a:off x="1524000" y="6248400"/>
            <a:ext cx="12954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F21B95E-3D09-4007-82EB-80FA3D354F9D}" type="slidenum">
              <a:rPr lang="ru-RU" altLang="ru-RU"/>
              <a:pPr/>
              <a:t>‹#›</a:t>
            </a:fld>
            <a:endParaRPr lang="ru-RU" altLang="ru-RU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j-lt"/>
          <a:ea typeface="+mj-ea"/>
          <a:cs typeface="+mj-cs"/>
          <a:sym typeface="Helvetica" panose="020B0604020202020204" pitchFamily="34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9pPr>
    </p:titleStyle>
    <p:bodyStyle>
      <a:lvl1pPr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1pPr>
      <a:lvl2pPr marL="2286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2pPr>
      <a:lvl3pPr marL="4572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3pPr>
      <a:lvl4pPr marL="6858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4pPr>
      <a:lvl5pPr marL="9144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42.png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4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png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png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png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9.png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9.png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body" idx="1"/>
          </p:nvPr>
        </p:nvSpPr>
        <p:spPr bwMode="auto">
          <a:xfrm>
            <a:off x="1301656" y="205164"/>
            <a:ext cx="6276930" cy="867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914400">
              <a:spcBef>
                <a:spcPts val="700"/>
              </a:spcBef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ru-RU" altLang="ru-RU" sz="5400" b="1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  <a:sym typeface="Arial" panose="020B0604020202020204" pitchFamily="34" charset="0"/>
              </a:rPr>
              <a:t>Застосування</a:t>
            </a:r>
            <a:r>
              <a:rPr lang="ru-RU" altLang="ru-RU" sz="5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altLang="ru-RU" sz="54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  <a:sym typeface="Arial" panose="020B0604020202020204" pitchFamily="34" charset="0"/>
              </a:rPr>
              <a:t>інтеграла</a:t>
            </a:r>
            <a:r>
              <a:rPr lang="ru-RU" altLang="ru-RU" sz="5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ru-RU" altLang="ru-RU" sz="5400" b="1" dirty="0">
              <a:ln w="22225">
                <a:solidFill>
                  <a:srgbClr val="FFFF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988840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Обчислення </a:t>
            </a:r>
            <a:r>
              <a:rPr lang="uk-UA" sz="4000" b="1" dirty="0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площ і об’єм фігур за допомогою визначеного інтегралу.</a:t>
            </a:r>
            <a:endParaRPr lang="ru-RU" sz="4000" b="1" dirty="0">
              <a:ln w="12700">
                <a:solidFill>
                  <a:sysClr val="windowText" lastClr="00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Picture 6" descr="image.pn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t="20474" r="13385" b="13818"/>
          <a:stretch>
            <a:fillRect/>
          </a:stretch>
        </p:blipFill>
        <p:spPr bwMode="auto">
          <a:xfrm>
            <a:off x="143508" y="3789040"/>
            <a:ext cx="3960440" cy="30997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1" descr="ag00334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578" y="727860"/>
            <a:ext cx="10795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ag00334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94" y="367015"/>
            <a:ext cx="10795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ag00334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610" y="42445"/>
            <a:ext cx="10795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536" y="2060848"/>
            <a:ext cx="8496581" cy="440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03648" y="188640"/>
            <a:ext cx="74888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9009112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191" y="188640"/>
            <a:ext cx="8839602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956825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6"/>
          <p:cNvSpPr>
            <a:spLocks noChangeArrowheads="1"/>
          </p:cNvSpPr>
          <p:nvPr/>
        </p:nvSpPr>
        <p:spPr bwMode="auto">
          <a:xfrm>
            <a:off x="4675047" y="1630592"/>
            <a:ext cx="432276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>
              <a:defRPr/>
            </a:pPr>
            <a:r>
              <a:rPr lang="uk-UA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Обчислити площу фігури, обмеженої віссю О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uk-UA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графіком функції</a:t>
            </a:r>
            <a:endParaRPr lang="uk-UA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buFont typeface="Calibri" pitchFamily="34" charset="0"/>
              <a:buAutoNum type="arabicPeriod"/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28675" name="Object 5"/>
          <p:cNvGraphicFramePr>
            <a:graphicFrameLocks noChangeAspect="1"/>
          </p:cNvGraphicFramePr>
          <p:nvPr/>
        </p:nvGraphicFramePr>
        <p:xfrm>
          <a:off x="5861050" y="3932238"/>
          <a:ext cx="218122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Формула" r:id="rId4" imgW="634725" imgH="228501" progId="">
                  <p:embed/>
                </p:oleObj>
              </mc:Choice>
              <mc:Fallback>
                <p:oleObj name="Формула" r:id="rId4" imgW="634725" imgH="22850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3932238"/>
                        <a:ext cx="2181225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520826" y="159942"/>
            <a:ext cx="7623174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Розв’язування вправ:</a:t>
            </a:r>
            <a:endParaRPr lang="ru-RU" sz="54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8677" name="Группа 21"/>
          <p:cNvGrpSpPr>
            <a:grpSpLocks/>
          </p:cNvGrpSpPr>
          <p:nvPr/>
        </p:nvGrpSpPr>
        <p:grpSpPr bwMode="auto">
          <a:xfrm>
            <a:off x="215900" y="1339850"/>
            <a:ext cx="4321175" cy="5184775"/>
            <a:chOff x="85853" y="1134803"/>
            <a:chExt cx="4320480" cy="518457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85853" y="1134803"/>
              <a:ext cx="4320480" cy="518457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003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uk-UA" dirty="0"/>
            </a:p>
          </p:txBody>
        </p:sp>
        <p:grpSp>
          <p:nvGrpSpPr>
            <p:cNvPr id="28689" name="Группа 36"/>
            <p:cNvGrpSpPr>
              <a:grpSpLocks/>
            </p:cNvGrpSpPr>
            <p:nvPr/>
          </p:nvGrpSpPr>
          <p:grpSpPr bwMode="auto">
            <a:xfrm>
              <a:off x="539552" y="1268760"/>
              <a:ext cx="3817254" cy="4536504"/>
              <a:chOff x="1259632" y="1484784"/>
              <a:chExt cx="3817254" cy="4536504"/>
            </a:xfrm>
          </p:grpSpPr>
          <p:sp>
            <p:nvSpPr>
              <p:cNvPr id="12" name="Полилиния 11"/>
              <p:cNvSpPr/>
              <p:nvPr/>
            </p:nvSpPr>
            <p:spPr>
              <a:xfrm>
                <a:off x="1261473" y="2060412"/>
                <a:ext cx="3166553" cy="3919388"/>
              </a:xfrm>
              <a:custGeom>
                <a:avLst/>
                <a:gdLst>
                  <a:gd name="connsiteX0" fmla="*/ 0 w 2129246"/>
                  <a:gd name="connsiteY0" fmla="*/ 3918857 h 3918857"/>
                  <a:gd name="connsiteX1" fmla="*/ 1071154 w 2129246"/>
                  <a:gd name="connsiteY1" fmla="*/ 0 h 3918857"/>
                  <a:gd name="connsiteX2" fmla="*/ 2129246 w 2129246"/>
                  <a:gd name="connsiteY2" fmla="*/ 3918857 h 3918857"/>
                  <a:gd name="connsiteX3" fmla="*/ 2129246 w 2129246"/>
                  <a:gd name="connsiteY3" fmla="*/ 3918857 h 391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9246" h="3918857">
                    <a:moveTo>
                      <a:pt x="0" y="3918857"/>
                    </a:moveTo>
                    <a:cubicBezTo>
                      <a:pt x="358140" y="1959428"/>
                      <a:pt x="716280" y="0"/>
                      <a:pt x="1071154" y="0"/>
                    </a:cubicBezTo>
                    <a:cubicBezTo>
                      <a:pt x="1426028" y="0"/>
                      <a:pt x="2129246" y="3918857"/>
                      <a:pt x="2129246" y="3918857"/>
                    </a:cubicBezTo>
                    <a:lnTo>
                      <a:pt x="2129246" y="3918857"/>
                    </a:lnTo>
                  </a:path>
                </a:pathLst>
              </a:cu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uk-UA" dirty="0"/>
              </a:p>
            </p:txBody>
          </p:sp>
          <p:cxnSp>
            <p:nvCxnSpPr>
              <p:cNvPr id="23" name="Прямая со стрелкой 22"/>
              <p:cNvCxnSpPr/>
              <p:nvPr/>
            </p:nvCxnSpPr>
            <p:spPr>
              <a:xfrm>
                <a:off x="1259885" y="3789134"/>
                <a:ext cx="367288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25" name="Прямая со стрелкой 24"/>
              <p:cNvCxnSpPr/>
              <p:nvPr/>
            </p:nvCxnSpPr>
            <p:spPr>
              <a:xfrm flipV="1">
                <a:off x="2843955" y="1484172"/>
                <a:ext cx="0" cy="453690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sp>
            <p:nvSpPr>
              <p:cNvPr id="24600" name="TextBox 25"/>
              <p:cNvSpPr txBox="1">
                <a:spLocks noChangeArrowheads="1"/>
              </p:cNvSpPr>
              <p:nvPr/>
            </p:nvSpPr>
            <p:spPr bwMode="auto">
              <a:xfrm>
                <a:off x="3132834" y="3860568"/>
                <a:ext cx="301576" cy="369874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uk-UA" sz="1800" smtClean="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4601" name="TextBox 26"/>
              <p:cNvSpPr txBox="1">
                <a:spLocks noChangeArrowheads="1"/>
              </p:cNvSpPr>
              <p:nvPr/>
            </p:nvSpPr>
            <p:spPr bwMode="auto">
              <a:xfrm>
                <a:off x="2483651" y="3860568"/>
                <a:ext cx="301576" cy="369874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uk-UA" sz="1800" smtClean="0">
                    <a:latin typeface="Arial" panose="020B0604020202020204" pitchFamily="34" charset="0"/>
                  </a:rPr>
                  <a:t>0</a:t>
                </a:r>
              </a:p>
            </p:txBody>
          </p: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3275686" y="3716111"/>
                <a:ext cx="0" cy="144456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3780430" y="3716111"/>
                <a:ext cx="0" cy="144456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1907481" y="3716111"/>
                <a:ext cx="0" cy="144456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sp>
            <p:nvSpPr>
              <p:cNvPr id="24605" name="TextBox 32"/>
              <p:cNvSpPr txBox="1">
                <a:spLocks noChangeArrowheads="1"/>
              </p:cNvSpPr>
              <p:nvPr/>
            </p:nvSpPr>
            <p:spPr bwMode="auto">
              <a:xfrm>
                <a:off x="3851856" y="3860568"/>
                <a:ext cx="301576" cy="369874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uk-UA" sz="1800" smtClean="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4606" name="TextBox 33"/>
              <p:cNvSpPr txBox="1">
                <a:spLocks noChangeArrowheads="1"/>
              </p:cNvSpPr>
              <p:nvPr/>
            </p:nvSpPr>
            <p:spPr bwMode="auto">
              <a:xfrm>
                <a:off x="1747170" y="3860568"/>
                <a:ext cx="373002" cy="369874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uk-UA" sz="1800" smtClean="0">
                    <a:latin typeface="Arial" panose="020B0604020202020204" pitchFamily="34" charset="0"/>
                  </a:rPr>
                  <a:t>-2</a:t>
                </a:r>
              </a:p>
            </p:txBody>
          </p:sp>
          <p:sp>
            <p:nvSpPr>
              <p:cNvPr id="24607" name="TextBox 34"/>
              <p:cNvSpPr txBox="1">
                <a:spLocks noChangeArrowheads="1"/>
              </p:cNvSpPr>
              <p:nvPr/>
            </p:nvSpPr>
            <p:spPr bwMode="auto">
              <a:xfrm>
                <a:off x="2340799" y="1555606"/>
                <a:ext cx="293640" cy="369874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uk-UA" sz="1800" b="1" smtClean="0">
                    <a:latin typeface="Arial" panose="020B0604020202020204" pitchFamily="34" charset="0"/>
                  </a:rPr>
                  <a:t>у</a:t>
                </a:r>
              </a:p>
            </p:txBody>
          </p:sp>
          <p:sp>
            <p:nvSpPr>
              <p:cNvPr id="24608" name="TextBox 35"/>
              <p:cNvSpPr txBox="1">
                <a:spLocks noChangeArrowheads="1"/>
              </p:cNvSpPr>
              <p:nvPr/>
            </p:nvSpPr>
            <p:spPr bwMode="auto">
              <a:xfrm>
                <a:off x="4788330" y="3860568"/>
                <a:ext cx="288879" cy="369874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>
                <a:lvl1pPr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rgbClr val="8AD0D6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sz="1800" b="1" smtClean="0">
                    <a:latin typeface="Arial" panose="020B0604020202020204" pitchFamily="34" charset="0"/>
                  </a:rPr>
                  <a:t>x</a:t>
                </a:r>
                <a:endParaRPr lang="uk-UA" sz="1800" b="1" smtClean="0">
                  <a:latin typeface="Arial" panose="020B0604020202020204" pitchFamily="34" charset="0"/>
                </a:endParaRPr>
              </a:p>
            </p:txBody>
          </p:sp>
        </p:grpSp>
        <p:graphicFrame>
          <p:nvGraphicFramePr>
            <p:cNvPr id="28690" name="Object 5"/>
            <p:cNvGraphicFramePr>
              <a:graphicFrameLocks noChangeAspect="1"/>
            </p:cNvGraphicFramePr>
            <p:nvPr/>
          </p:nvGraphicFramePr>
          <p:xfrm>
            <a:off x="2843808" y="2060848"/>
            <a:ext cx="1399140" cy="504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5" name="Формула" r:id="rId6" imgW="634725" imgH="228501" progId="">
                    <p:embed/>
                  </p:oleObj>
                </mc:Choice>
                <mc:Fallback>
                  <p:oleObj name="Формула" r:id="rId6" imgW="634725" imgH="22850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08" y="2060848"/>
                          <a:ext cx="1399140" cy="504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" name="Прямая соединительная линия 2"/>
          <p:cNvCxnSpPr/>
          <p:nvPr/>
        </p:nvCxnSpPr>
        <p:spPr>
          <a:xfrm flipH="1">
            <a:off x="1371600" y="2006600"/>
            <a:ext cx="1004888" cy="927100"/>
          </a:xfrm>
          <a:prstGeom prst="line">
            <a:avLst/>
          </a:prstGeom>
          <a:ln w="254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1200150" y="2230438"/>
            <a:ext cx="1249363" cy="1150937"/>
          </a:xfrm>
          <a:prstGeom prst="line">
            <a:avLst/>
          </a:prstGeom>
          <a:ln w="254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1266825" y="2398713"/>
            <a:ext cx="1289050" cy="1174750"/>
          </a:xfrm>
          <a:prstGeom prst="line">
            <a:avLst/>
          </a:prstGeom>
          <a:ln w="254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1520825" y="1862138"/>
            <a:ext cx="690563" cy="681037"/>
          </a:xfrm>
          <a:prstGeom prst="line">
            <a:avLst/>
          </a:prstGeom>
          <a:ln w="254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1619250" y="2566988"/>
            <a:ext cx="1039813" cy="1006475"/>
          </a:xfrm>
          <a:prstGeom prst="line">
            <a:avLst/>
          </a:prstGeom>
          <a:ln w="254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3" name="Picture 6" descr="0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03044"/>
            <a:ext cx="2419946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Прямая соединительная линия 40"/>
          <p:cNvCxnSpPr/>
          <p:nvPr/>
        </p:nvCxnSpPr>
        <p:spPr>
          <a:xfrm flipH="1">
            <a:off x="1865313" y="2798763"/>
            <a:ext cx="866775" cy="774700"/>
          </a:xfrm>
          <a:prstGeom prst="line">
            <a:avLst/>
          </a:prstGeom>
          <a:ln w="254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2211388" y="2989263"/>
            <a:ext cx="609600" cy="547687"/>
          </a:xfrm>
          <a:prstGeom prst="line">
            <a:avLst/>
          </a:prstGeom>
          <a:ln w="254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2516188" y="3227388"/>
            <a:ext cx="373062" cy="346075"/>
          </a:xfrm>
          <a:prstGeom prst="line">
            <a:avLst/>
          </a:prstGeom>
          <a:ln w="254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2781300" y="3381375"/>
            <a:ext cx="185738" cy="173038"/>
          </a:xfrm>
          <a:prstGeom prst="line">
            <a:avLst/>
          </a:prstGeom>
          <a:ln w="254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4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4896544"/>
          </a:xfr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Помимо нахождения площади плоской фигуры с помощью определенного интеграла важнейшим приложением темы является вычисление объема тела вращения. И чтобы хорошо понять данный материал, надо же быть подготовленным : необходимо уметь решать неопределенные интегралы средней сложности и применять формулу Ньютона-Лейбница в определенном интеграле. Как и для задачи нахождения площади, нужны уверенные навыки построения чертежей – это чуть ли не самое важное (поскольку интегралы сами по себе чаще будут лёгкими).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7504" y="5013176"/>
            <a:ext cx="8928991" cy="17281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1pPr>
            <a:lvl2pPr marL="228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2pPr>
            <a:lvl3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3pPr>
            <a:lvl4pPr marL="685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4pPr>
            <a:lvl5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9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Представим некоторую плоскую фигуру на координатной плоскости. Данную фигуру можно вращать двумя способами</a:t>
            </a:r>
            <a:r>
              <a:rPr lang="en-US" sz="29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  <a:endParaRPr lang="ru-RU" sz="29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ru-RU" sz="2900" b="1" i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– вокруг оси абсцисс ;</a:t>
            </a:r>
          </a:p>
          <a:p>
            <a:r>
              <a:rPr lang="ru-RU" sz="2900" b="1" i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– вокруг оси ординат .</a:t>
            </a:r>
            <a:endParaRPr lang="ru-RU" sz="2900" b="1" i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54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Line 1"/>
          <p:cNvSpPr>
            <a:spLocks noChangeShapeType="1"/>
          </p:cNvSpPr>
          <p:nvPr/>
        </p:nvSpPr>
        <p:spPr bwMode="auto">
          <a:xfrm>
            <a:off x="1547813" y="2420938"/>
            <a:ext cx="5040312" cy="0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ru-RU" altLang="ru-RU" sz="12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4098" name="Line 2"/>
          <p:cNvSpPr>
            <a:spLocks noChangeShapeType="1"/>
          </p:cNvSpPr>
          <p:nvPr/>
        </p:nvSpPr>
        <p:spPr bwMode="auto">
          <a:xfrm flipV="1">
            <a:off x="1978025" y="620713"/>
            <a:ext cx="0" cy="2446337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ru-RU" altLang="ru-RU" sz="12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4099" name="AutoShape 3"/>
          <p:cNvSpPr>
            <a:spLocks/>
          </p:cNvSpPr>
          <p:nvPr/>
        </p:nvSpPr>
        <p:spPr bwMode="auto">
          <a:xfrm flipH="1">
            <a:off x="3033713" y="692150"/>
            <a:ext cx="2978150" cy="654050"/>
          </a:xfrm>
          <a:custGeom>
            <a:avLst/>
            <a:gdLst>
              <a:gd name="T0" fmla="*/ 10800 w 21600"/>
              <a:gd name="T1" fmla="*/ 10080 h 20160"/>
              <a:gd name="T2" fmla="*/ 10800 w 21600"/>
              <a:gd name="T3" fmla="*/ 10080 h 20160"/>
              <a:gd name="T4" fmla="*/ 10800 w 21600"/>
              <a:gd name="T5" fmla="*/ 10080 h 20160"/>
              <a:gd name="T6" fmla="*/ 10800 w 21600"/>
              <a:gd name="T7" fmla="*/ 10080 h 20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160">
                <a:moveTo>
                  <a:pt x="0" y="9724"/>
                </a:moveTo>
                <a:cubicBezTo>
                  <a:pt x="1231" y="11435"/>
                  <a:pt x="4858" y="21599"/>
                  <a:pt x="7495" y="19987"/>
                </a:cubicBezTo>
                <a:cubicBezTo>
                  <a:pt x="10132" y="18374"/>
                  <a:pt x="13505" y="0"/>
                  <a:pt x="15854" y="0"/>
                </a:cubicBezTo>
                <a:cubicBezTo>
                  <a:pt x="18203" y="0"/>
                  <a:pt x="20644" y="16664"/>
                  <a:pt x="21600" y="19987"/>
                </a:cubicBezTo>
              </a:path>
            </a:pathLst>
          </a:custGeom>
          <a:noFill/>
          <a:ln w="38100" cap="flat" cmpd="sng">
            <a:solidFill>
              <a:srgbClr val="CC33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 altLang="ru-RU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5867400" y="2420938"/>
            <a:ext cx="504825" cy="0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ru-RU" altLang="ru-RU" sz="12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1476375" y="620713"/>
            <a:ext cx="574675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spcBef>
                <a:spcPts val="1000"/>
              </a:spcBef>
            </a:pPr>
            <a:r>
              <a:rPr lang="ru-RU" altLang="ru-RU"/>
              <a:t>У</a:t>
            </a:r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6372225" y="2420938"/>
            <a:ext cx="574675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spcBef>
                <a:spcPts val="1000"/>
              </a:spcBef>
            </a:pPr>
            <a:r>
              <a:rPr lang="ru-RU" altLang="ru-RU"/>
              <a:t>х</a:t>
            </a:r>
          </a:p>
        </p:txBody>
      </p:sp>
      <p:sp>
        <p:nvSpPr>
          <p:cNvPr id="4103" name="AutoShape 7"/>
          <p:cNvSpPr>
            <a:spLocks/>
          </p:cNvSpPr>
          <p:nvPr/>
        </p:nvSpPr>
        <p:spPr bwMode="auto">
          <a:xfrm>
            <a:off x="5219700" y="765175"/>
            <a:ext cx="1295400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spcBef>
                <a:spcPts val="1000"/>
              </a:spcBef>
            </a:pPr>
            <a:r>
              <a:rPr lang="ru-RU" altLang="ru-RU" i="1"/>
              <a:t>y=f(x)</a:t>
            </a:r>
            <a:endParaRPr lang="ru-RU" altLang="ru-RU"/>
          </a:p>
        </p:txBody>
      </p:sp>
      <p:sp>
        <p:nvSpPr>
          <p:cNvPr id="4104" name="AutoShape 8"/>
          <p:cNvSpPr>
            <a:spLocks/>
          </p:cNvSpPr>
          <p:nvPr/>
        </p:nvSpPr>
        <p:spPr bwMode="auto">
          <a:xfrm>
            <a:off x="1476375" y="2420938"/>
            <a:ext cx="574675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spcBef>
                <a:spcPts val="1000"/>
              </a:spcBef>
            </a:pPr>
            <a:r>
              <a:rPr lang="ru-RU" altLang="ru-RU"/>
              <a:t>O</a:t>
            </a:r>
          </a:p>
        </p:txBody>
      </p:sp>
      <p:sp>
        <p:nvSpPr>
          <p:cNvPr id="4105" name="AutoShape 9"/>
          <p:cNvSpPr>
            <a:spLocks/>
          </p:cNvSpPr>
          <p:nvPr/>
        </p:nvSpPr>
        <p:spPr bwMode="auto">
          <a:xfrm>
            <a:off x="611188" y="3141663"/>
            <a:ext cx="8208962" cy="2397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spcBef>
                <a:spcPts val="1400"/>
              </a:spcBef>
            </a:pPr>
            <a:r>
              <a:rPr lang="ru-RU" altLang="ru-RU" sz="2400"/>
              <a:t>Нехай функція y = f (x) визначена, невiд'ємна і неперервна на відрізку [a; b], </a:t>
            </a:r>
            <a:br>
              <a:rPr lang="ru-RU" altLang="ru-RU" sz="2400"/>
            </a:br>
            <a:r>
              <a:rPr lang="ru-RU" altLang="ru-RU" sz="2400"/>
              <a:t>тоді графік кривої у = f (x) на [a; b], вісь OX, </a:t>
            </a:r>
            <a:br>
              <a:rPr lang="ru-RU" altLang="ru-RU" sz="2400"/>
            </a:br>
            <a:r>
              <a:rPr lang="ru-RU" altLang="ru-RU" sz="2400"/>
              <a:t>прямі x = a, x = b утворюють криволінійну трапецію. </a:t>
            </a:r>
          </a:p>
          <a:p>
            <a:pPr>
              <a:spcBef>
                <a:spcPts val="1400"/>
              </a:spcBef>
            </a:pPr>
            <a:r>
              <a:rPr lang="ru-RU" altLang="ru-RU" sz="2400"/>
              <a:t>Розглянемо тіло, утворене обертанням цієї криволінійної трапеції навколо осі OX і знайдемо його обсяг.</a:t>
            </a:r>
            <a:endParaRPr lang="ru-RU" altLang="ru-RU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3022600" y="1339850"/>
            <a:ext cx="0" cy="1079500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ru-RU" altLang="ru-RU" sz="12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5975350" y="1052513"/>
            <a:ext cx="0" cy="1368425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ru-RU" altLang="ru-RU" sz="12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4108" name="AutoShape 12"/>
          <p:cNvSpPr>
            <a:spLocks/>
          </p:cNvSpPr>
          <p:nvPr/>
        </p:nvSpPr>
        <p:spPr bwMode="auto">
          <a:xfrm>
            <a:off x="2879725" y="2420938"/>
            <a:ext cx="574675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spcBef>
                <a:spcPts val="1000"/>
              </a:spcBef>
            </a:pPr>
            <a:r>
              <a:rPr lang="ru-RU" altLang="ru-RU"/>
              <a:t>a</a:t>
            </a:r>
          </a:p>
        </p:txBody>
      </p:sp>
      <p:sp>
        <p:nvSpPr>
          <p:cNvPr id="4109" name="AutoShape 13"/>
          <p:cNvSpPr>
            <a:spLocks/>
          </p:cNvSpPr>
          <p:nvPr/>
        </p:nvSpPr>
        <p:spPr bwMode="auto">
          <a:xfrm>
            <a:off x="5832475" y="2420938"/>
            <a:ext cx="574675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spcBef>
                <a:spcPts val="1000"/>
              </a:spcBef>
            </a:pPr>
            <a:r>
              <a:rPr lang="ru-RU" altLang="ru-RU"/>
              <a:t>b</a:t>
            </a:r>
          </a:p>
        </p:txBody>
      </p:sp>
      <p:sp>
        <p:nvSpPr>
          <p:cNvPr id="4110" name="AutoShape 14"/>
          <p:cNvSpPr>
            <a:spLocks/>
          </p:cNvSpPr>
          <p:nvPr/>
        </p:nvSpPr>
        <p:spPr bwMode="auto">
          <a:xfrm>
            <a:off x="6194425" y="193675"/>
            <a:ext cx="2663825" cy="7921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algn="ctr">
              <a:spcBef>
                <a:spcPts val="1400"/>
              </a:spcBef>
            </a:pPr>
            <a:r>
              <a:rPr lang="ru-RU" altLang="ru-RU" sz="2300"/>
              <a:t>П</a:t>
            </a:r>
            <a:r>
              <a:rPr lang="ru-RU" altLang="ru-RU" sz="2400"/>
              <a:t>остановка завдання</a:t>
            </a:r>
            <a:endParaRPr lang="ru-RU" altLang="ru-RU"/>
          </a:p>
        </p:txBody>
      </p:sp>
      <p:sp>
        <p:nvSpPr>
          <p:cNvPr id="4111" name="AutoShape 15"/>
          <p:cNvSpPr>
            <a:spLocks/>
          </p:cNvSpPr>
          <p:nvPr/>
        </p:nvSpPr>
        <p:spPr bwMode="auto">
          <a:xfrm>
            <a:off x="3005138" y="706438"/>
            <a:ext cx="3013075" cy="1720850"/>
          </a:xfrm>
          <a:custGeom>
            <a:avLst/>
            <a:gdLst>
              <a:gd name="T0" fmla="+- 0 10802 70"/>
              <a:gd name="T1" fmla="*/ T0 w 21464"/>
              <a:gd name="T2" fmla="+- 0 10830 116"/>
              <a:gd name="T3" fmla="*/ 10830 h 21428"/>
              <a:gd name="T4" fmla="+- 0 10802 70"/>
              <a:gd name="T5" fmla="*/ T4 w 21464"/>
              <a:gd name="T6" fmla="+- 0 10830 116"/>
              <a:gd name="T7" fmla="*/ 10830 h 21428"/>
              <a:gd name="T8" fmla="+- 0 10802 70"/>
              <a:gd name="T9" fmla="*/ T8 w 21464"/>
              <a:gd name="T10" fmla="+- 0 10830 116"/>
              <a:gd name="T11" fmla="*/ 10830 h 21428"/>
              <a:gd name="T12" fmla="+- 0 10802 70"/>
              <a:gd name="T13" fmla="*/ T12 w 21464"/>
              <a:gd name="T14" fmla="+- 0 10830 116"/>
              <a:gd name="T15" fmla="*/ 10830 h 2142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64" h="21428">
                <a:moveTo>
                  <a:pt x="88" y="8547"/>
                </a:moveTo>
                <a:cubicBezTo>
                  <a:pt x="1615" y="5679"/>
                  <a:pt x="2293" y="3840"/>
                  <a:pt x="3130" y="2455"/>
                </a:cubicBezTo>
                <a:cubicBezTo>
                  <a:pt x="3967" y="1070"/>
                  <a:pt x="4577" y="635"/>
                  <a:pt x="5086" y="259"/>
                </a:cubicBezTo>
                <a:cubicBezTo>
                  <a:pt x="5595" y="-116"/>
                  <a:pt x="5697" y="-18"/>
                  <a:pt x="6161" y="141"/>
                </a:cubicBezTo>
                <a:cubicBezTo>
                  <a:pt x="6624" y="299"/>
                  <a:pt x="7405" y="813"/>
                  <a:pt x="7868" y="1248"/>
                </a:cubicBezTo>
                <a:cubicBezTo>
                  <a:pt x="8332" y="1683"/>
                  <a:pt x="8400" y="2099"/>
                  <a:pt x="8943" y="2791"/>
                </a:cubicBezTo>
                <a:cubicBezTo>
                  <a:pt x="9486" y="3483"/>
                  <a:pt x="10255" y="4552"/>
                  <a:pt x="11091" y="5442"/>
                </a:cubicBezTo>
                <a:cubicBezTo>
                  <a:pt x="11928" y="6332"/>
                  <a:pt x="13070" y="7697"/>
                  <a:pt x="13941" y="8112"/>
                </a:cubicBezTo>
                <a:cubicBezTo>
                  <a:pt x="14812" y="8527"/>
                  <a:pt x="15479" y="8231"/>
                  <a:pt x="16293" y="7894"/>
                </a:cubicBezTo>
                <a:cubicBezTo>
                  <a:pt x="17108" y="7558"/>
                  <a:pt x="18114" y="6648"/>
                  <a:pt x="18849" y="6094"/>
                </a:cubicBezTo>
                <a:cubicBezTo>
                  <a:pt x="19584" y="5541"/>
                  <a:pt x="20274" y="4987"/>
                  <a:pt x="20704" y="4571"/>
                </a:cubicBezTo>
                <a:cubicBezTo>
                  <a:pt x="21134" y="4156"/>
                  <a:pt x="21292" y="3760"/>
                  <a:pt x="21405" y="3563"/>
                </a:cubicBezTo>
                <a:cubicBezTo>
                  <a:pt x="21518" y="3365"/>
                  <a:pt x="21416" y="437"/>
                  <a:pt x="21416" y="3404"/>
                </a:cubicBezTo>
                <a:cubicBezTo>
                  <a:pt x="21405" y="19822"/>
                  <a:pt x="21530" y="8112"/>
                  <a:pt x="21416" y="21345"/>
                </a:cubicBezTo>
                <a:cubicBezTo>
                  <a:pt x="5154" y="21385"/>
                  <a:pt x="14959" y="21484"/>
                  <a:pt x="88" y="21385"/>
                </a:cubicBezTo>
                <a:cubicBezTo>
                  <a:pt x="-70" y="7598"/>
                  <a:pt x="20" y="17290"/>
                  <a:pt x="88" y="8547"/>
                </a:cubicBezTo>
                <a:close/>
              </a:path>
            </a:pathLst>
          </a:cu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Line 1"/>
          <p:cNvSpPr>
            <a:spLocks noChangeShapeType="1"/>
          </p:cNvSpPr>
          <p:nvPr/>
        </p:nvSpPr>
        <p:spPr bwMode="auto">
          <a:xfrm>
            <a:off x="107950" y="4875213"/>
            <a:ext cx="5040313" cy="0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ru-RU" altLang="ru-RU" sz="12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 flipV="1">
            <a:off x="754063" y="3074988"/>
            <a:ext cx="0" cy="2446337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ru-RU" altLang="ru-RU" sz="12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628775" y="3151188"/>
            <a:ext cx="3313113" cy="3422650"/>
            <a:chOff x="0" y="-1"/>
            <a:chExt cx="3314108" cy="3421517"/>
          </a:xfrm>
        </p:grpSpPr>
        <p:sp>
          <p:nvSpPr>
            <p:cNvPr id="5124" name="AutoShape 4"/>
            <p:cNvSpPr>
              <a:spLocks/>
            </p:cNvSpPr>
            <p:nvPr/>
          </p:nvSpPr>
          <p:spPr bwMode="auto">
            <a:xfrm>
              <a:off x="0" y="-1"/>
              <a:ext cx="3149008" cy="3421517"/>
            </a:xfrm>
            <a:custGeom>
              <a:avLst/>
              <a:gdLst>
                <a:gd name="T0" fmla="+- 0 10834 69"/>
                <a:gd name="T1" fmla="*/ T0 w 21531"/>
                <a:gd name="T2" fmla="+- 0 10815 69"/>
                <a:gd name="T3" fmla="*/ 10815 h 21493"/>
                <a:gd name="T4" fmla="+- 0 10834 69"/>
                <a:gd name="T5" fmla="*/ T4 w 21531"/>
                <a:gd name="T6" fmla="+- 0 10815 69"/>
                <a:gd name="T7" fmla="*/ 10815 h 21493"/>
                <a:gd name="T8" fmla="+- 0 10834 69"/>
                <a:gd name="T9" fmla="*/ T8 w 21531"/>
                <a:gd name="T10" fmla="+- 0 10815 69"/>
                <a:gd name="T11" fmla="*/ 10815 h 21493"/>
                <a:gd name="T12" fmla="+- 0 10834 69"/>
                <a:gd name="T13" fmla="*/ T12 w 21531"/>
                <a:gd name="T14" fmla="+- 0 10815 69"/>
                <a:gd name="T15" fmla="*/ 10815 h 2149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31" h="21493">
                  <a:moveTo>
                    <a:pt x="1483" y="4089"/>
                  </a:moveTo>
                  <a:cubicBezTo>
                    <a:pt x="2134" y="2583"/>
                    <a:pt x="3122" y="2045"/>
                    <a:pt x="3947" y="1367"/>
                  </a:cubicBezTo>
                  <a:cubicBezTo>
                    <a:pt x="4772" y="688"/>
                    <a:pt x="5586" y="90"/>
                    <a:pt x="6411" y="10"/>
                  </a:cubicBezTo>
                  <a:cubicBezTo>
                    <a:pt x="7235" y="-69"/>
                    <a:pt x="7811" y="319"/>
                    <a:pt x="8874" y="918"/>
                  </a:cubicBezTo>
                  <a:cubicBezTo>
                    <a:pt x="9938" y="1516"/>
                    <a:pt x="11827" y="3102"/>
                    <a:pt x="12815" y="3630"/>
                  </a:cubicBezTo>
                  <a:cubicBezTo>
                    <a:pt x="13802" y="4159"/>
                    <a:pt x="14128" y="4009"/>
                    <a:pt x="14779" y="4089"/>
                  </a:cubicBezTo>
                  <a:cubicBezTo>
                    <a:pt x="15430" y="4169"/>
                    <a:pt x="16266" y="4169"/>
                    <a:pt x="16755" y="4089"/>
                  </a:cubicBezTo>
                  <a:cubicBezTo>
                    <a:pt x="17243" y="4009"/>
                    <a:pt x="16939" y="3969"/>
                    <a:pt x="17732" y="3630"/>
                  </a:cubicBezTo>
                  <a:cubicBezTo>
                    <a:pt x="18524" y="3291"/>
                    <a:pt x="18524" y="3481"/>
                    <a:pt x="21530" y="2055"/>
                  </a:cubicBezTo>
                  <a:cubicBezTo>
                    <a:pt x="20944" y="3271"/>
                    <a:pt x="20250" y="6612"/>
                    <a:pt x="20195" y="9514"/>
                  </a:cubicBezTo>
                  <a:cubicBezTo>
                    <a:pt x="20141" y="12416"/>
                    <a:pt x="21346" y="17960"/>
                    <a:pt x="21183" y="19466"/>
                  </a:cubicBezTo>
                  <a:cubicBezTo>
                    <a:pt x="19034" y="18409"/>
                    <a:pt x="19946" y="18858"/>
                    <a:pt x="19208" y="18559"/>
                  </a:cubicBezTo>
                  <a:cubicBezTo>
                    <a:pt x="18470" y="18260"/>
                    <a:pt x="17493" y="17881"/>
                    <a:pt x="16755" y="17651"/>
                  </a:cubicBezTo>
                  <a:cubicBezTo>
                    <a:pt x="16017" y="17422"/>
                    <a:pt x="15517" y="17123"/>
                    <a:pt x="14779" y="17203"/>
                  </a:cubicBezTo>
                  <a:cubicBezTo>
                    <a:pt x="14041" y="17282"/>
                    <a:pt x="13129" y="17661"/>
                    <a:pt x="12315" y="18110"/>
                  </a:cubicBezTo>
                  <a:cubicBezTo>
                    <a:pt x="11501" y="18559"/>
                    <a:pt x="10600" y="19386"/>
                    <a:pt x="9862" y="19915"/>
                  </a:cubicBezTo>
                  <a:cubicBezTo>
                    <a:pt x="9124" y="20444"/>
                    <a:pt x="8560" y="21012"/>
                    <a:pt x="7887" y="21271"/>
                  </a:cubicBezTo>
                  <a:cubicBezTo>
                    <a:pt x="7214" y="21531"/>
                    <a:pt x="6367" y="21521"/>
                    <a:pt x="5792" y="21451"/>
                  </a:cubicBezTo>
                  <a:cubicBezTo>
                    <a:pt x="5217" y="21381"/>
                    <a:pt x="4913" y="21152"/>
                    <a:pt x="4446" y="20822"/>
                  </a:cubicBezTo>
                  <a:cubicBezTo>
                    <a:pt x="3979" y="20493"/>
                    <a:pt x="3545" y="20065"/>
                    <a:pt x="2970" y="19466"/>
                  </a:cubicBezTo>
                  <a:cubicBezTo>
                    <a:pt x="2394" y="18868"/>
                    <a:pt x="1483" y="18708"/>
                    <a:pt x="994" y="17203"/>
                  </a:cubicBezTo>
                  <a:cubicBezTo>
                    <a:pt x="506" y="15697"/>
                    <a:pt x="-69" y="12605"/>
                    <a:pt x="6" y="10421"/>
                  </a:cubicBezTo>
                  <a:cubicBezTo>
                    <a:pt x="82" y="8237"/>
                    <a:pt x="831" y="5595"/>
                    <a:pt x="1483" y="4089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603A00"/>
                </a:gs>
              </a:gsLst>
              <a:path path="rect">
                <a:fillToRect l="37720" t="-19635" r="62280" b="119635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 altLang="ru-RU"/>
            </a:p>
          </p:txBody>
        </p:sp>
        <p:sp>
          <p:nvSpPr>
            <p:cNvPr id="5125" name="AutoShape 5"/>
            <p:cNvSpPr>
              <a:spLocks/>
            </p:cNvSpPr>
            <p:nvPr/>
          </p:nvSpPr>
          <p:spPr bwMode="auto">
            <a:xfrm>
              <a:off x="2953744" y="302021"/>
              <a:ext cx="360364" cy="2856763"/>
            </a:xfrm>
            <a:custGeom>
              <a:avLst/>
              <a:gdLst>
                <a:gd name="T0" fmla="*/ 10800 w 21600"/>
                <a:gd name="T1" fmla="+- 0 10800 86"/>
                <a:gd name="T2" fmla="*/ 10800 h 21428"/>
                <a:gd name="T3" fmla="*/ 10800 w 21600"/>
                <a:gd name="T4" fmla="+- 0 10800 86"/>
                <a:gd name="T5" fmla="*/ 10800 h 21428"/>
                <a:gd name="T6" fmla="*/ 10800 w 21600"/>
                <a:gd name="T7" fmla="+- 0 10800 86"/>
                <a:gd name="T8" fmla="*/ 10800 h 21428"/>
                <a:gd name="T9" fmla="*/ 10800 w 21600"/>
                <a:gd name="T10" fmla="+- 0 10800 86"/>
                <a:gd name="T11" fmla="*/ 10800 h 21428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428">
                  <a:moveTo>
                    <a:pt x="10800" y="0"/>
                  </a:moveTo>
                  <a:cubicBezTo>
                    <a:pt x="14360" y="87"/>
                    <a:pt x="21599" y="5456"/>
                    <a:pt x="21599" y="9023"/>
                  </a:cubicBezTo>
                  <a:cubicBezTo>
                    <a:pt x="21599" y="12590"/>
                    <a:pt x="14360" y="21513"/>
                    <a:pt x="10800" y="21427"/>
                  </a:cubicBezTo>
                  <a:cubicBezTo>
                    <a:pt x="7239" y="21340"/>
                    <a:pt x="0" y="12031"/>
                    <a:pt x="0" y="8464"/>
                  </a:cubicBezTo>
                  <a:cubicBezTo>
                    <a:pt x="0" y="4897"/>
                    <a:pt x="7239" y="-86"/>
                    <a:pt x="10800" y="0"/>
                  </a:cubicBezTo>
                  <a:close/>
                </a:path>
              </a:pathLst>
            </a:custGeom>
            <a:solidFill>
              <a:srgbClr val="88C9CE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 altLang="ru-RU"/>
            </a:p>
          </p:txBody>
        </p:sp>
        <p:sp>
          <p:nvSpPr>
            <p:cNvPr id="5126" name="AutoShape 6"/>
            <p:cNvSpPr>
              <a:spLocks/>
            </p:cNvSpPr>
            <p:nvPr/>
          </p:nvSpPr>
          <p:spPr bwMode="auto">
            <a:xfrm>
              <a:off x="145457" y="650935"/>
              <a:ext cx="119770" cy="2065338"/>
            </a:xfrm>
            <a:custGeom>
              <a:avLst/>
              <a:gdLst>
                <a:gd name="T0" fmla="*/ 10446 w 20892"/>
                <a:gd name="T1" fmla="*/ 10800 h 21600"/>
                <a:gd name="T2" fmla="*/ 10446 w 20892"/>
                <a:gd name="T3" fmla="*/ 10800 h 21600"/>
                <a:gd name="T4" fmla="*/ 10446 w 20892"/>
                <a:gd name="T5" fmla="*/ 10800 h 21600"/>
                <a:gd name="T6" fmla="*/ 10446 w 2089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92" h="21600">
                  <a:moveTo>
                    <a:pt x="13292" y="0"/>
                  </a:moveTo>
                  <a:cubicBezTo>
                    <a:pt x="13846" y="796"/>
                    <a:pt x="15784" y="2971"/>
                    <a:pt x="16892" y="4831"/>
                  </a:cubicBezTo>
                  <a:cubicBezTo>
                    <a:pt x="17999" y="6690"/>
                    <a:pt x="21599" y="8865"/>
                    <a:pt x="20769" y="11140"/>
                  </a:cubicBezTo>
                  <a:cubicBezTo>
                    <a:pt x="19938" y="13414"/>
                    <a:pt x="14953" y="16702"/>
                    <a:pt x="11353" y="18445"/>
                  </a:cubicBezTo>
                  <a:cubicBezTo>
                    <a:pt x="7753" y="20188"/>
                    <a:pt x="2492" y="20952"/>
                    <a:pt x="0" y="2160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 altLang="ru-RU"/>
            </a:p>
          </p:txBody>
        </p:sp>
      </p:grpSp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1763713" y="3146425"/>
            <a:ext cx="3024187" cy="3424238"/>
            <a:chOff x="0" y="0"/>
            <a:chExt cx="3024188" cy="3424238"/>
          </a:xfrm>
        </p:grpSpPr>
        <p:sp>
          <p:nvSpPr>
            <p:cNvPr id="5128" name="AutoShape 8"/>
            <p:cNvSpPr>
              <a:spLocks/>
            </p:cNvSpPr>
            <p:nvPr/>
          </p:nvSpPr>
          <p:spPr bwMode="auto">
            <a:xfrm rot="10800000">
              <a:off x="0" y="2769337"/>
              <a:ext cx="2978150" cy="654901"/>
            </a:xfrm>
            <a:custGeom>
              <a:avLst/>
              <a:gdLst>
                <a:gd name="T0" fmla="*/ 10800 w 21600"/>
                <a:gd name="T1" fmla="*/ 10080 h 20160"/>
                <a:gd name="T2" fmla="*/ 10800 w 21600"/>
                <a:gd name="T3" fmla="*/ 10080 h 20160"/>
                <a:gd name="T4" fmla="*/ 10800 w 21600"/>
                <a:gd name="T5" fmla="*/ 10080 h 20160"/>
                <a:gd name="T6" fmla="*/ 10800 w 21600"/>
                <a:gd name="T7" fmla="*/ 10080 h 20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160">
                  <a:moveTo>
                    <a:pt x="0" y="9724"/>
                  </a:moveTo>
                  <a:cubicBezTo>
                    <a:pt x="1231" y="11435"/>
                    <a:pt x="4858" y="21599"/>
                    <a:pt x="7495" y="19987"/>
                  </a:cubicBezTo>
                  <a:cubicBezTo>
                    <a:pt x="10132" y="18374"/>
                    <a:pt x="13505" y="0"/>
                    <a:pt x="15854" y="0"/>
                  </a:cubicBezTo>
                  <a:cubicBezTo>
                    <a:pt x="18203" y="0"/>
                    <a:pt x="20644" y="16664"/>
                    <a:pt x="21600" y="19987"/>
                  </a:cubicBezTo>
                </a:path>
              </a:pathLst>
            </a:custGeom>
            <a:noFill/>
            <a:ln w="38100" cap="flat" cmpd="sng">
              <a:solidFill>
                <a:srgbClr val="CC33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 altLang="ru-RU"/>
            </a:p>
          </p:txBody>
        </p:sp>
        <p:sp>
          <p:nvSpPr>
            <p:cNvPr id="5129" name="AutoShape 9"/>
            <p:cNvSpPr>
              <a:spLocks/>
            </p:cNvSpPr>
            <p:nvPr/>
          </p:nvSpPr>
          <p:spPr bwMode="auto">
            <a:xfrm flipH="1">
              <a:off x="46037" y="0"/>
              <a:ext cx="2978151" cy="654900"/>
            </a:xfrm>
            <a:custGeom>
              <a:avLst/>
              <a:gdLst>
                <a:gd name="T0" fmla="*/ 10800 w 21600"/>
                <a:gd name="T1" fmla="*/ 10080 h 20160"/>
                <a:gd name="T2" fmla="*/ 10800 w 21600"/>
                <a:gd name="T3" fmla="*/ 10080 h 20160"/>
                <a:gd name="T4" fmla="*/ 10800 w 21600"/>
                <a:gd name="T5" fmla="*/ 10080 h 20160"/>
                <a:gd name="T6" fmla="*/ 10800 w 21600"/>
                <a:gd name="T7" fmla="*/ 10080 h 20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160">
                  <a:moveTo>
                    <a:pt x="0" y="9724"/>
                  </a:moveTo>
                  <a:cubicBezTo>
                    <a:pt x="1231" y="11435"/>
                    <a:pt x="4858" y="21599"/>
                    <a:pt x="7495" y="19987"/>
                  </a:cubicBezTo>
                  <a:cubicBezTo>
                    <a:pt x="10132" y="18374"/>
                    <a:pt x="13505" y="0"/>
                    <a:pt x="15854" y="0"/>
                  </a:cubicBezTo>
                  <a:cubicBezTo>
                    <a:pt x="18203" y="0"/>
                    <a:pt x="20644" y="16664"/>
                    <a:pt x="21600" y="19987"/>
                  </a:cubicBezTo>
                </a:path>
              </a:pathLst>
            </a:custGeom>
            <a:noFill/>
            <a:ln w="38100" cap="flat" cmpd="sng">
              <a:solidFill>
                <a:srgbClr val="CC33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 altLang="ru-RU"/>
            </a:p>
          </p:txBody>
        </p:sp>
      </p:grp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4643438" y="4875213"/>
            <a:ext cx="504825" cy="0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ru-RU" altLang="ru-RU" sz="12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5131" name="AutoShape 11"/>
          <p:cNvSpPr>
            <a:spLocks/>
          </p:cNvSpPr>
          <p:nvPr/>
        </p:nvSpPr>
        <p:spPr bwMode="auto">
          <a:xfrm>
            <a:off x="252413" y="3074988"/>
            <a:ext cx="574675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spcBef>
                <a:spcPts val="1000"/>
              </a:spcBef>
            </a:pPr>
            <a:r>
              <a:rPr lang="ru-RU" altLang="ru-RU"/>
              <a:t>У</a:t>
            </a:r>
          </a:p>
        </p:txBody>
      </p:sp>
      <p:sp>
        <p:nvSpPr>
          <p:cNvPr id="5132" name="AutoShape 12"/>
          <p:cNvSpPr>
            <a:spLocks/>
          </p:cNvSpPr>
          <p:nvPr/>
        </p:nvSpPr>
        <p:spPr bwMode="auto">
          <a:xfrm>
            <a:off x="5148263" y="4875213"/>
            <a:ext cx="574675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spcBef>
                <a:spcPts val="1000"/>
              </a:spcBef>
            </a:pPr>
            <a:r>
              <a:rPr lang="ru-RU" altLang="ru-RU"/>
              <a:t>х</a:t>
            </a:r>
          </a:p>
        </p:txBody>
      </p:sp>
      <p:sp>
        <p:nvSpPr>
          <p:cNvPr id="5133" name="AutoShape 13"/>
          <p:cNvSpPr>
            <a:spLocks/>
          </p:cNvSpPr>
          <p:nvPr/>
        </p:nvSpPr>
        <p:spPr bwMode="auto">
          <a:xfrm>
            <a:off x="3995738" y="3219450"/>
            <a:ext cx="1295400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spcBef>
                <a:spcPts val="1000"/>
              </a:spcBef>
            </a:pPr>
            <a:r>
              <a:rPr lang="ru-RU" altLang="ru-RU" i="1"/>
              <a:t>y=f(x)</a:t>
            </a:r>
            <a:endParaRPr lang="ru-RU" altLang="ru-RU"/>
          </a:p>
        </p:txBody>
      </p:sp>
      <p:sp>
        <p:nvSpPr>
          <p:cNvPr id="5134" name="AutoShape 14"/>
          <p:cNvSpPr>
            <a:spLocks/>
          </p:cNvSpPr>
          <p:nvPr/>
        </p:nvSpPr>
        <p:spPr bwMode="auto">
          <a:xfrm>
            <a:off x="252413" y="4875213"/>
            <a:ext cx="574675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spcBef>
                <a:spcPts val="1000"/>
              </a:spcBef>
            </a:pPr>
            <a:r>
              <a:rPr lang="ru-RU" altLang="ru-RU"/>
              <a:t>O</a:t>
            </a:r>
          </a:p>
        </p:txBody>
      </p:sp>
      <p:sp>
        <p:nvSpPr>
          <p:cNvPr id="5135" name="AutoShape 15"/>
          <p:cNvSpPr>
            <a:spLocks/>
          </p:cNvSpPr>
          <p:nvPr/>
        </p:nvSpPr>
        <p:spPr bwMode="auto">
          <a:xfrm>
            <a:off x="1547813" y="476250"/>
            <a:ext cx="7416800" cy="15033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spcBef>
                <a:spcPts val="1400"/>
              </a:spcBef>
            </a:pPr>
            <a:r>
              <a:rPr lang="ru-RU" altLang="ru-RU" sz="2400"/>
              <a:t>Розіб'ємо відрізок [a; b] на n частин довільним чином, через кожну точку розподілу проведемо площину, перпендикулярну до осі ОХ і знайдемо площі отриманих поперечних перерізів.</a:t>
            </a:r>
            <a:endParaRPr lang="ru-RU" altLang="ru-RU"/>
          </a:p>
        </p:txBody>
      </p:sp>
      <p:sp>
        <p:nvSpPr>
          <p:cNvPr id="5136" name="AutoShape 16"/>
          <p:cNvSpPr>
            <a:spLocks/>
          </p:cNvSpPr>
          <p:nvPr/>
        </p:nvSpPr>
        <p:spPr bwMode="auto">
          <a:xfrm>
            <a:off x="2482850" y="3141663"/>
            <a:ext cx="217488" cy="34559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gradFill rotWithShape="0">
            <a:gsLst>
              <a:gs pos="0">
                <a:srgbClr val="FF9900"/>
              </a:gs>
              <a:gs pos="100000">
                <a:srgbClr val="AA6600"/>
              </a:gs>
            </a:gsLst>
            <a:lin ang="0"/>
          </a:gradFill>
          <a:ln w="9525" cap="flat" cmpd="sng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5137" name="AutoShape 17"/>
          <p:cNvSpPr>
            <a:spLocks/>
          </p:cNvSpPr>
          <p:nvPr/>
        </p:nvSpPr>
        <p:spPr bwMode="auto">
          <a:xfrm>
            <a:off x="2841625" y="3284538"/>
            <a:ext cx="146050" cy="309721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5138" name="AutoShape 18"/>
          <p:cNvSpPr>
            <a:spLocks/>
          </p:cNvSpPr>
          <p:nvPr/>
        </p:nvSpPr>
        <p:spPr bwMode="auto">
          <a:xfrm>
            <a:off x="3490913" y="3789363"/>
            <a:ext cx="144462" cy="21605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5139" name="AutoShape 19"/>
          <p:cNvSpPr>
            <a:spLocks/>
          </p:cNvSpPr>
          <p:nvPr/>
        </p:nvSpPr>
        <p:spPr bwMode="auto">
          <a:xfrm>
            <a:off x="3201988" y="3573463"/>
            <a:ext cx="146050" cy="251777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5140" name="AutoShape 20"/>
          <p:cNvSpPr>
            <a:spLocks/>
          </p:cNvSpPr>
          <p:nvPr/>
        </p:nvSpPr>
        <p:spPr bwMode="auto">
          <a:xfrm>
            <a:off x="5435600" y="2732584"/>
            <a:ext cx="3312864" cy="30726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r>
              <a:rPr lang="ru-RU" altLang="ru-RU" sz="2400" dirty="0"/>
              <a:t>Очевидно, </a:t>
            </a:r>
            <a:r>
              <a:rPr lang="ru-RU" altLang="ru-RU" sz="2400" dirty="0" err="1"/>
              <a:t>що</a:t>
            </a:r>
            <a:r>
              <a:rPr lang="ru-RU" altLang="ru-RU" sz="2400" dirty="0"/>
              <a:t> будь-</a:t>
            </a:r>
            <a:r>
              <a:rPr lang="ru-RU" altLang="ru-RU" sz="2400" dirty="0" err="1"/>
              <a:t>який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поперечний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переріз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тіла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обертання</a:t>
            </a:r>
            <a:r>
              <a:rPr lang="ru-RU" altLang="ru-RU" sz="2400" dirty="0"/>
              <a:t> - коло. </a:t>
            </a:r>
            <a:r>
              <a:rPr lang="ru-RU" altLang="ru-RU" sz="2400" dirty="0" err="1"/>
              <a:t>Радіус</a:t>
            </a:r>
            <a:r>
              <a:rPr lang="ru-RU" altLang="ru-RU" sz="2400" dirty="0"/>
              <a:t> кола </a:t>
            </a:r>
            <a:r>
              <a:rPr lang="ru-RU" altLang="ru-RU" sz="2400" dirty="0" err="1"/>
              <a:t>дорівнює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значенню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функції</a:t>
            </a:r>
            <a:r>
              <a:rPr lang="ru-RU" altLang="ru-RU" sz="2400" dirty="0"/>
              <a:t> в </a:t>
            </a:r>
            <a:r>
              <a:rPr lang="ru-RU" altLang="ru-RU" sz="2400" dirty="0" err="1"/>
              <a:t>х</a:t>
            </a:r>
            <a:r>
              <a:rPr lang="ru-RU" altLang="ru-RU" sz="2400" baseline="-25000" dirty="0" err="1"/>
              <a:t>с</a:t>
            </a:r>
            <a:endParaRPr lang="ru-RU" altLang="ru-RU" sz="2400" baseline="-25000" dirty="0"/>
          </a:p>
          <a:p>
            <a:r>
              <a:rPr lang="ru-RU" altLang="ru-RU" sz="2400" dirty="0" err="1"/>
              <a:t>Площа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цього</a:t>
            </a:r>
            <a:r>
              <a:rPr lang="ru-RU" altLang="ru-RU" sz="2400" dirty="0"/>
              <a:t> кола – S(x) = π· </a:t>
            </a:r>
            <a:r>
              <a:rPr lang="ru-RU" altLang="ru-RU" sz="2400" i="1" dirty="0"/>
              <a:t>f </a:t>
            </a:r>
            <a:r>
              <a:rPr lang="ru-RU" altLang="ru-RU" sz="2400" baseline="30000" dirty="0"/>
              <a:t>2 </a:t>
            </a:r>
            <a:r>
              <a:rPr lang="ru-RU" altLang="ru-RU" sz="2400" dirty="0"/>
              <a:t>(</a:t>
            </a:r>
            <a:r>
              <a:rPr lang="ru-RU" altLang="ru-RU" sz="2400" dirty="0" err="1"/>
              <a:t>x</a:t>
            </a:r>
            <a:r>
              <a:rPr lang="ru-RU" altLang="ru-RU" sz="2400" baseline="-25000" dirty="0" err="1"/>
              <a:t>с</a:t>
            </a:r>
            <a:r>
              <a:rPr lang="ru-RU" altLang="ru-RU" sz="2400" dirty="0" smtClean="0"/>
              <a:t>).</a:t>
            </a:r>
            <a:endParaRPr lang="ru-RU" alt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 animBg="1" autoUpdateAnimBg="0"/>
      <p:bldP spid="5137" grpId="0" animBg="1" autoUpdateAnimBg="0"/>
      <p:bldP spid="5138" grpId="0" animBg="1" autoUpdateAnimBg="0"/>
      <p:bldP spid="5139" grpId="0" animBg="1" autoUpdateAnimBg="0"/>
      <p:bldP spid="514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uk-UA" b="1" dirty="0" smtClean="0"/>
              <a:t>Об'єми тіл</a:t>
            </a: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162" y="1556792"/>
            <a:ext cx="8823675" cy="50738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Picture 5" descr="image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0320"/>
            <a:ext cx="4896544" cy="101384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3445324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/>
          </p:cNvSpPr>
          <p:nvPr/>
        </p:nvSpPr>
        <p:spPr bwMode="auto">
          <a:xfrm>
            <a:off x="1547813" y="404813"/>
            <a:ext cx="5905500" cy="15128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spcBef>
                <a:spcPts val="1400"/>
              </a:spcBef>
            </a:pPr>
            <a:r>
              <a:rPr lang="ru-RU" altLang="ru-RU" sz="2400" dirty="0" err="1"/>
              <a:t>Завдання</a:t>
            </a:r>
            <a:r>
              <a:rPr lang="ru-RU" altLang="ru-RU" sz="2400" dirty="0"/>
              <a:t>. </a:t>
            </a:r>
          </a:p>
          <a:p>
            <a:pPr>
              <a:spcBef>
                <a:spcPts val="1000"/>
              </a:spcBef>
            </a:pPr>
            <a:r>
              <a:rPr lang="ru-RU" altLang="ru-RU" sz="2400" dirty="0"/>
              <a:t>Нехай </a:t>
            </a:r>
            <a:r>
              <a:rPr lang="ru-RU" altLang="ru-RU" sz="2400" dirty="0" err="1"/>
              <a:t>тіло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утворено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обертанням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параболи</a:t>
            </a:r>
            <a:r>
              <a:rPr lang="ru-RU" altLang="ru-RU" sz="2400" dirty="0"/>
              <a:t> у=х</a:t>
            </a:r>
            <a:r>
              <a:rPr lang="ru-RU" altLang="ru-RU" sz="2400" baseline="30000" dirty="0"/>
              <a:t>2  </a:t>
            </a:r>
            <a:r>
              <a:rPr lang="ru-RU" altLang="ru-RU" sz="2400" dirty="0"/>
              <a:t>на </a:t>
            </a:r>
            <a:r>
              <a:rPr lang="ru-RU" altLang="ru-RU" sz="2400" dirty="0" err="1"/>
              <a:t>відрізку</a:t>
            </a:r>
            <a:r>
              <a:rPr lang="ru-RU" altLang="ru-RU" sz="2400" dirty="0"/>
              <a:t> [0; 2] </a:t>
            </a:r>
            <a:r>
              <a:rPr lang="ru-RU" altLang="ru-RU" sz="2400" dirty="0" err="1"/>
              <a:t>навколо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осі</a:t>
            </a:r>
            <a:r>
              <a:rPr lang="ru-RU" altLang="ru-RU" sz="2400" dirty="0"/>
              <a:t> ОХ.</a:t>
            </a:r>
          </a:p>
          <a:p>
            <a:pPr>
              <a:spcBef>
                <a:spcPts val="1000"/>
              </a:spcBef>
            </a:pPr>
            <a:r>
              <a:rPr lang="ru-RU" altLang="ru-RU" sz="2400" dirty="0" err="1"/>
              <a:t>Знайдіть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об'єм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тіла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обертання</a:t>
            </a:r>
            <a:r>
              <a:rPr lang="ru-RU" altLang="ru-RU" sz="2400" dirty="0"/>
              <a:t>.</a:t>
            </a: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539750" y="4105275"/>
            <a:ext cx="2373313" cy="0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ru-RU" altLang="ru-RU" sz="12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V="1">
            <a:off x="681038" y="2233613"/>
            <a:ext cx="1587" cy="2305050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ru-RU" altLang="ru-RU" sz="12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9220" name="AutoShape 4"/>
          <p:cNvSpPr>
            <a:spLocks/>
          </p:cNvSpPr>
          <p:nvPr/>
        </p:nvSpPr>
        <p:spPr bwMode="auto">
          <a:xfrm>
            <a:off x="682625" y="2106613"/>
            <a:ext cx="754063" cy="2005012"/>
          </a:xfrm>
          <a:custGeom>
            <a:avLst/>
            <a:gdLst>
              <a:gd name="T0" fmla="*/ 10800 w 21600"/>
              <a:gd name="T1" fmla="*/ 10640 h 21280"/>
              <a:gd name="T2" fmla="*/ 10800 w 21600"/>
              <a:gd name="T3" fmla="*/ 10640 h 21280"/>
              <a:gd name="T4" fmla="*/ 10800 w 21600"/>
              <a:gd name="T5" fmla="*/ 10640 h 21280"/>
              <a:gd name="T6" fmla="*/ 10800 w 21600"/>
              <a:gd name="T7" fmla="*/ 10640 h 2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280">
                <a:moveTo>
                  <a:pt x="0" y="21212"/>
                </a:moveTo>
                <a:cubicBezTo>
                  <a:pt x="682" y="21145"/>
                  <a:pt x="2046" y="21600"/>
                  <a:pt x="4047" y="20791"/>
                </a:cubicBezTo>
                <a:cubicBezTo>
                  <a:pt x="6048" y="19982"/>
                  <a:pt x="9140" y="19797"/>
                  <a:pt x="12050" y="16326"/>
                </a:cubicBezTo>
                <a:cubicBezTo>
                  <a:pt x="14960" y="12855"/>
                  <a:pt x="19599" y="3403"/>
                  <a:pt x="21599" y="0"/>
                </a:cubicBezTo>
              </a:path>
            </a:pathLst>
          </a:custGeom>
          <a:noFill/>
          <a:ln w="28575" cap="flat" cmpd="sng">
            <a:solidFill>
              <a:srgbClr val="CC33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 altLang="ru-RU"/>
          </a:p>
        </p:txBody>
      </p:sp>
      <p:sp>
        <p:nvSpPr>
          <p:cNvPr id="9221" name="AutoShape 5"/>
          <p:cNvSpPr>
            <a:spLocks/>
          </p:cNvSpPr>
          <p:nvPr/>
        </p:nvSpPr>
        <p:spPr bwMode="auto">
          <a:xfrm>
            <a:off x="1041400" y="3744913"/>
            <a:ext cx="73025" cy="79375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gradFill rotWithShape="0">
            <a:gsLst>
              <a:gs pos="0">
                <a:srgbClr val="666699"/>
              </a:gs>
              <a:gs pos="100000">
                <a:srgbClr val="FF9900"/>
              </a:gs>
            </a:gsLst>
            <a:lin ang="0"/>
          </a:gra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9222" name="AutoShape 6"/>
          <p:cNvSpPr>
            <a:spLocks/>
          </p:cNvSpPr>
          <p:nvPr/>
        </p:nvSpPr>
        <p:spPr bwMode="auto">
          <a:xfrm flipV="1">
            <a:off x="682625" y="4106863"/>
            <a:ext cx="754063" cy="2006600"/>
          </a:xfrm>
          <a:custGeom>
            <a:avLst/>
            <a:gdLst>
              <a:gd name="T0" fmla="*/ 10800 w 21600"/>
              <a:gd name="T1" fmla="*/ 10640 h 21280"/>
              <a:gd name="T2" fmla="*/ 10800 w 21600"/>
              <a:gd name="T3" fmla="*/ 10640 h 21280"/>
              <a:gd name="T4" fmla="*/ 10800 w 21600"/>
              <a:gd name="T5" fmla="*/ 10640 h 21280"/>
              <a:gd name="T6" fmla="*/ 10800 w 21600"/>
              <a:gd name="T7" fmla="*/ 10640 h 2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280">
                <a:moveTo>
                  <a:pt x="0" y="21212"/>
                </a:moveTo>
                <a:cubicBezTo>
                  <a:pt x="682" y="21145"/>
                  <a:pt x="2046" y="21600"/>
                  <a:pt x="4047" y="20791"/>
                </a:cubicBezTo>
                <a:cubicBezTo>
                  <a:pt x="6048" y="19982"/>
                  <a:pt x="9140" y="19797"/>
                  <a:pt x="12050" y="16326"/>
                </a:cubicBezTo>
                <a:cubicBezTo>
                  <a:pt x="14960" y="12855"/>
                  <a:pt x="19599" y="3403"/>
                  <a:pt x="21599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 altLang="ru-RU"/>
          </a:p>
        </p:txBody>
      </p:sp>
      <p:sp>
        <p:nvSpPr>
          <p:cNvPr id="9223" name="AutoShape 7"/>
          <p:cNvSpPr>
            <a:spLocks/>
          </p:cNvSpPr>
          <p:nvPr/>
        </p:nvSpPr>
        <p:spPr bwMode="auto">
          <a:xfrm>
            <a:off x="1257300" y="2565400"/>
            <a:ext cx="217488" cy="29956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gradFill rotWithShape="0">
            <a:gsLst>
              <a:gs pos="0">
                <a:srgbClr val="666699"/>
              </a:gs>
              <a:gs pos="100000">
                <a:srgbClr val="FF9900"/>
              </a:gs>
            </a:gsLst>
            <a:lin ang="0"/>
          </a:gra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9224" name="AutoShape 8"/>
          <p:cNvSpPr>
            <a:spLocks/>
          </p:cNvSpPr>
          <p:nvPr/>
        </p:nvSpPr>
        <p:spPr bwMode="auto">
          <a:xfrm>
            <a:off x="827088" y="2133600"/>
            <a:ext cx="1512887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spcBef>
                <a:spcPts val="1000"/>
              </a:spcBef>
            </a:pPr>
            <a:r>
              <a:rPr lang="ru-RU" altLang="ru-RU"/>
              <a:t>у=х</a:t>
            </a:r>
            <a:r>
              <a:rPr lang="ru-RU" altLang="ru-RU" baseline="30000"/>
              <a:t>2</a:t>
            </a:r>
            <a:endParaRPr lang="ru-RU" altLang="ru-RU"/>
          </a:p>
        </p:txBody>
      </p:sp>
      <p:sp>
        <p:nvSpPr>
          <p:cNvPr id="9225" name="AutoShape 9"/>
          <p:cNvSpPr>
            <a:spLocks/>
          </p:cNvSpPr>
          <p:nvPr/>
        </p:nvSpPr>
        <p:spPr bwMode="auto">
          <a:xfrm>
            <a:off x="395288" y="2133600"/>
            <a:ext cx="1512887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spcBef>
                <a:spcPts val="1000"/>
              </a:spcBef>
            </a:pPr>
            <a:r>
              <a:rPr lang="ru-RU" altLang="ru-RU"/>
              <a:t>у</a:t>
            </a:r>
          </a:p>
        </p:txBody>
      </p:sp>
      <p:sp>
        <p:nvSpPr>
          <p:cNvPr id="9226" name="AutoShape 10"/>
          <p:cNvSpPr>
            <a:spLocks/>
          </p:cNvSpPr>
          <p:nvPr/>
        </p:nvSpPr>
        <p:spPr bwMode="auto">
          <a:xfrm>
            <a:off x="395288" y="4076700"/>
            <a:ext cx="1512887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spcBef>
                <a:spcPts val="1000"/>
              </a:spcBef>
            </a:pPr>
            <a:r>
              <a:rPr lang="ru-RU" altLang="ru-RU"/>
              <a:t>О</a:t>
            </a:r>
          </a:p>
        </p:txBody>
      </p:sp>
      <p:sp>
        <p:nvSpPr>
          <p:cNvPr id="9227" name="AutoShape 11"/>
          <p:cNvSpPr>
            <a:spLocks/>
          </p:cNvSpPr>
          <p:nvPr/>
        </p:nvSpPr>
        <p:spPr bwMode="auto">
          <a:xfrm>
            <a:off x="2484438" y="4149725"/>
            <a:ext cx="1512887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spcBef>
                <a:spcPts val="1000"/>
              </a:spcBef>
            </a:pPr>
            <a:r>
              <a:rPr lang="ru-RU" altLang="ru-RU"/>
              <a:t>х</a:t>
            </a:r>
          </a:p>
        </p:txBody>
      </p:sp>
      <p:sp>
        <p:nvSpPr>
          <p:cNvPr id="9228" name="AutoShape 12"/>
          <p:cNvSpPr>
            <a:spLocks/>
          </p:cNvSpPr>
          <p:nvPr/>
        </p:nvSpPr>
        <p:spPr bwMode="auto">
          <a:xfrm>
            <a:off x="1258888" y="3789363"/>
            <a:ext cx="1512887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spcBef>
                <a:spcPts val="1000"/>
              </a:spcBef>
            </a:pPr>
            <a:r>
              <a:rPr lang="ru-RU" altLang="ru-RU"/>
              <a:t>2</a:t>
            </a:r>
          </a:p>
        </p:txBody>
      </p:sp>
      <p:pic>
        <p:nvPicPr>
          <p:cNvPr id="9229" name="Picture 13" descr="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167188"/>
            <a:ext cx="5981700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30" name="AutoShape 14"/>
          <p:cNvSpPr>
            <a:spLocks/>
          </p:cNvSpPr>
          <p:nvPr/>
        </p:nvSpPr>
        <p:spPr bwMode="auto">
          <a:xfrm>
            <a:off x="1331913" y="4071938"/>
            <a:ext cx="68262" cy="6826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1358900" y="2565400"/>
            <a:ext cx="1588" cy="1511300"/>
          </a:xfrm>
          <a:prstGeom prst="line">
            <a:avLst/>
          </a:prstGeom>
          <a:noFill/>
          <a:ln w="28575" cap="flat" cmpd="sng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ru-RU" altLang="ru-RU" sz="12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grpSp>
        <p:nvGrpSpPr>
          <p:cNvPr id="9232" name="Group 16"/>
          <p:cNvGrpSpPr>
            <a:grpSpLocks/>
          </p:cNvGrpSpPr>
          <p:nvPr/>
        </p:nvGrpSpPr>
        <p:grpSpPr bwMode="auto">
          <a:xfrm>
            <a:off x="3997324" y="2700337"/>
            <a:ext cx="3959051" cy="885825"/>
            <a:chOff x="0" y="0"/>
            <a:chExt cx="1835150" cy="885825"/>
          </a:xfrm>
        </p:grpSpPr>
        <p:sp>
          <p:nvSpPr>
            <p:cNvPr id="9233" name="AutoShape 17"/>
            <p:cNvSpPr>
              <a:spLocks/>
            </p:cNvSpPr>
            <p:nvPr/>
          </p:nvSpPr>
          <p:spPr bwMode="auto">
            <a:xfrm>
              <a:off x="0" y="0"/>
              <a:ext cx="1835150" cy="885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C1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 altLang="ru-RU"/>
            </a:p>
          </p:txBody>
        </p:sp>
        <p:pic>
          <p:nvPicPr>
            <p:cNvPr id="9234" name="Picture 18" descr="image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35150" cy="885825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235" name="Picture 19" descr="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81" y="3492500"/>
            <a:ext cx="5121275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/>
          </p:cNvSpPr>
          <p:nvPr/>
        </p:nvSpPr>
        <p:spPr bwMode="auto">
          <a:xfrm>
            <a:off x="1585913" y="48815"/>
            <a:ext cx="5905500" cy="16049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spcBef>
                <a:spcPts val="1400"/>
              </a:spcBef>
            </a:pPr>
            <a:r>
              <a:rPr lang="ru-RU" altLang="ru-RU" sz="2400" dirty="0" err="1"/>
              <a:t>Завдання</a:t>
            </a:r>
            <a:r>
              <a:rPr lang="ru-RU" altLang="ru-RU" sz="2400" dirty="0"/>
              <a:t>. </a:t>
            </a:r>
          </a:p>
          <a:p>
            <a:pPr>
              <a:spcBef>
                <a:spcPts val="1400"/>
              </a:spcBef>
            </a:pPr>
            <a:r>
              <a:rPr lang="ru-RU" altLang="ru-RU" sz="2400" dirty="0"/>
              <a:t>Нехай </a:t>
            </a:r>
            <a:r>
              <a:rPr lang="ru-RU" altLang="ru-RU" sz="2400" dirty="0" err="1"/>
              <a:t>тіло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утворено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обертанням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функції</a:t>
            </a:r>
            <a:r>
              <a:rPr lang="ru-RU" altLang="ru-RU" sz="2400" dirty="0"/>
              <a:t> у = 0,5 x на </a:t>
            </a:r>
            <a:r>
              <a:rPr lang="ru-RU" altLang="ru-RU" sz="2400" dirty="0" err="1"/>
              <a:t>відрізку</a:t>
            </a:r>
            <a:r>
              <a:rPr lang="ru-RU" altLang="ru-RU" sz="2400" dirty="0"/>
              <a:t> [0; 4] </a:t>
            </a:r>
            <a:r>
              <a:rPr lang="ru-RU" altLang="ru-RU" sz="2400" dirty="0" err="1"/>
              <a:t>навколо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осі</a:t>
            </a:r>
            <a:r>
              <a:rPr lang="ru-RU" altLang="ru-RU" sz="2400" dirty="0"/>
              <a:t> ОХ. </a:t>
            </a:r>
          </a:p>
          <a:p>
            <a:pPr>
              <a:spcBef>
                <a:spcPts val="1400"/>
              </a:spcBef>
            </a:pPr>
            <a:r>
              <a:rPr lang="ru-RU" altLang="ru-RU" sz="2400" dirty="0" err="1"/>
              <a:t>Знайдіть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об'єм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тіла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обертання</a:t>
            </a:r>
            <a:r>
              <a:rPr lang="ru-RU" altLang="ru-RU" sz="2400" dirty="0"/>
              <a:t>.</a:t>
            </a:r>
          </a:p>
        </p:txBody>
      </p:sp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4485532" y="2328438"/>
            <a:ext cx="3758876" cy="896199"/>
            <a:chOff x="-224630" y="344542"/>
            <a:chExt cx="2535239" cy="896199"/>
          </a:xfrm>
        </p:grpSpPr>
        <p:sp>
          <p:nvSpPr>
            <p:cNvPr id="10243" name="AutoShape 3"/>
            <p:cNvSpPr>
              <a:spLocks/>
            </p:cNvSpPr>
            <p:nvPr/>
          </p:nvSpPr>
          <p:spPr bwMode="auto">
            <a:xfrm>
              <a:off x="-224630" y="344542"/>
              <a:ext cx="2501900" cy="885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C1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 altLang="ru-RU"/>
            </a:p>
          </p:txBody>
        </p:sp>
        <p:pic>
          <p:nvPicPr>
            <p:cNvPr id="10244" name="Picture 4" descr="image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4942" y="351851"/>
              <a:ext cx="2495551" cy="88889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73025" y="3714750"/>
            <a:ext cx="3673475" cy="0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ru-RU" altLang="ru-RU" sz="12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pic>
        <p:nvPicPr>
          <p:cNvPr id="10246" name="Picture 6" descr="image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446338"/>
            <a:ext cx="10080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433388" y="2344738"/>
            <a:ext cx="2373312" cy="1370012"/>
          </a:xfrm>
          <a:prstGeom prst="line">
            <a:avLst/>
          </a:prstGeom>
          <a:noFill/>
          <a:ln w="28575" cap="flat" cmpd="sng">
            <a:solidFill>
              <a:srgbClr val="CC33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ru-RU" altLang="ru-RU" sz="12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433388" y="3714750"/>
            <a:ext cx="2374900" cy="1366838"/>
          </a:xfrm>
          <a:prstGeom prst="lin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ru-RU" altLang="ru-RU" sz="12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0249" name="AutoShape 9"/>
          <p:cNvSpPr>
            <a:spLocks/>
          </p:cNvSpPr>
          <p:nvPr/>
        </p:nvSpPr>
        <p:spPr bwMode="auto">
          <a:xfrm>
            <a:off x="1366838" y="3138488"/>
            <a:ext cx="146050" cy="11509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gradFill rotWithShape="0">
            <a:gsLst>
              <a:gs pos="0">
                <a:srgbClr val="FF9900"/>
              </a:gs>
              <a:gs pos="100000">
                <a:srgbClr val="666699"/>
              </a:gs>
            </a:gsLst>
            <a:lin ang="0"/>
          </a:gra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10250" name="AutoShape 10"/>
          <p:cNvSpPr>
            <a:spLocks/>
          </p:cNvSpPr>
          <p:nvPr/>
        </p:nvSpPr>
        <p:spPr bwMode="auto">
          <a:xfrm>
            <a:off x="2735263" y="2346325"/>
            <a:ext cx="217487" cy="273526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gradFill rotWithShape="0">
            <a:gsLst>
              <a:gs pos="0">
                <a:srgbClr val="FF9900"/>
              </a:gs>
              <a:gs pos="100000">
                <a:srgbClr val="666699"/>
              </a:gs>
            </a:gsLst>
            <a:lin ang="0"/>
          </a:gra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10251" name="AutoShape 11"/>
          <p:cNvSpPr>
            <a:spLocks/>
          </p:cNvSpPr>
          <p:nvPr/>
        </p:nvSpPr>
        <p:spPr bwMode="auto">
          <a:xfrm>
            <a:off x="1943100" y="2776538"/>
            <a:ext cx="146050" cy="187325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gradFill rotWithShape="0">
            <a:gsLst>
              <a:gs pos="0">
                <a:srgbClr val="FF9900"/>
              </a:gs>
              <a:gs pos="100000">
                <a:srgbClr val="666699"/>
              </a:gs>
            </a:gsLst>
            <a:lin ang="0"/>
          </a:gra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altLang="ru-RU"/>
          </a:p>
        </p:txBody>
      </p:sp>
      <p:grpSp>
        <p:nvGrpSpPr>
          <p:cNvPr id="10252" name="Group 12"/>
          <p:cNvGrpSpPr>
            <a:grpSpLocks/>
          </p:cNvGrpSpPr>
          <p:nvPr/>
        </p:nvGrpSpPr>
        <p:grpSpPr bwMode="auto">
          <a:xfrm>
            <a:off x="2303463" y="2613025"/>
            <a:ext cx="217487" cy="2232025"/>
            <a:chOff x="-1" y="0"/>
            <a:chExt cx="215902" cy="2232025"/>
          </a:xfrm>
        </p:grpSpPr>
        <p:sp>
          <p:nvSpPr>
            <p:cNvPr id="10253" name="AutoShape 13"/>
            <p:cNvSpPr>
              <a:spLocks/>
            </p:cNvSpPr>
            <p:nvPr/>
          </p:nvSpPr>
          <p:spPr bwMode="auto">
            <a:xfrm rot="5400000">
              <a:off x="-1008063" y="1008063"/>
              <a:ext cx="2232025" cy="2159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10800" y="0"/>
                  </a:lnTo>
                  <a:cubicBezTo>
                    <a:pt x="4835" y="0"/>
                    <a:pt x="0" y="2417"/>
                    <a:pt x="0" y="5399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4" y="21600"/>
                    <a:pt x="21599" y="19182"/>
                    <a:pt x="21599" y="16200"/>
                  </a:cubicBezTo>
                  <a:lnTo>
                    <a:pt x="21599" y="5399"/>
                  </a:lnTo>
                  <a:cubicBezTo>
                    <a:pt x="21599" y="2417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FF99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 altLang="ru-RU"/>
            </a:p>
          </p:txBody>
        </p:sp>
        <p:sp>
          <p:nvSpPr>
            <p:cNvPr id="10254" name="AutoShape 14"/>
            <p:cNvSpPr>
              <a:spLocks/>
            </p:cNvSpPr>
            <p:nvPr/>
          </p:nvSpPr>
          <p:spPr bwMode="auto">
            <a:xfrm rot="5400000">
              <a:off x="-954088" y="1062037"/>
              <a:ext cx="2232025" cy="1079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10800" y="0"/>
                  </a:ln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599" y="16764"/>
                    <a:pt x="21599" y="10800"/>
                  </a:cubicBezTo>
                  <a:cubicBezTo>
                    <a:pt x="21599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FFAD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 altLang="ru-RU"/>
            </a:p>
          </p:txBody>
        </p:sp>
        <p:sp>
          <p:nvSpPr>
            <p:cNvPr id="10255" name="AutoShape 15"/>
            <p:cNvSpPr>
              <a:spLocks/>
            </p:cNvSpPr>
            <p:nvPr/>
          </p:nvSpPr>
          <p:spPr bwMode="auto">
            <a:xfrm rot="5400000">
              <a:off x="-981075" y="1089025"/>
              <a:ext cx="2232025" cy="53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cubicBezTo>
                    <a:pt x="0" y="11929"/>
                    <a:pt x="4835" y="21600"/>
                    <a:pt x="10800" y="21600"/>
                  </a:cubicBezTo>
                  <a:cubicBezTo>
                    <a:pt x="16764" y="21600"/>
                    <a:pt x="21599" y="11929"/>
                    <a:pt x="2159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 altLang="ru-RU"/>
            </a:p>
          </p:txBody>
        </p:sp>
      </p:grpSp>
      <p:sp>
        <p:nvSpPr>
          <p:cNvPr id="10256" name="Line 16"/>
          <p:cNvSpPr>
            <a:spLocks noChangeShapeType="1"/>
          </p:cNvSpPr>
          <p:nvPr/>
        </p:nvSpPr>
        <p:spPr bwMode="auto">
          <a:xfrm flipV="1">
            <a:off x="431800" y="2200275"/>
            <a:ext cx="1588" cy="2522538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ru-RU" altLang="ru-RU" sz="12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0257" name="AutoShape 17"/>
          <p:cNvSpPr>
            <a:spLocks/>
          </p:cNvSpPr>
          <p:nvPr/>
        </p:nvSpPr>
        <p:spPr bwMode="auto">
          <a:xfrm>
            <a:off x="144463" y="2130425"/>
            <a:ext cx="1441450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spcBef>
                <a:spcPts val="1000"/>
              </a:spcBef>
            </a:pPr>
            <a:r>
              <a:rPr lang="ru-RU" altLang="ru-RU"/>
              <a:t>y</a:t>
            </a:r>
          </a:p>
        </p:txBody>
      </p:sp>
      <p:sp>
        <p:nvSpPr>
          <p:cNvPr id="10258" name="AutoShape 18"/>
          <p:cNvSpPr>
            <a:spLocks/>
          </p:cNvSpPr>
          <p:nvPr/>
        </p:nvSpPr>
        <p:spPr bwMode="auto">
          <a:xfrm>
            <a:off x="0" y="3787775"/>
            <a:ext cx="1441450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spcBef>
                <a:spcPts val="1000"/>
              </a:spcBef>
            </a:pPr>
            <a:r>
              <a:rPr lang="ru-RU" altLang="ru-RU"/>
              <a:t>O</a:t>
            </a: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H="1">
            <a:off x="2844800" y="2346325"/>
            <a:ext cx="1588" cy="1368425"/>
          </a:xfrm>
          <a:prstGeom prst="line">
            <a:avLst/>
          </a:prstGeom>
          <a:noFill/>
          <a:ln w="28575" cap="flat" cmpd="sng">
            <a:solidFill>
              <a:srgbClr val="CC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ru-RU" altLang="ru-RU" sz="12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0260" name="AutoShape 20"/>
          <p:cNvSpPr>
            <a:spLocks/>
          </p:cNvSpPr>
          <p:nvPr/>
        </p:nvSpPr>
        <p:spPr bwMode="auto">
          <a:xfrm>
            <a:off x="2814638" y="3673475"/>
            <a:ext cx="68262" cy="6826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10261" name="AutoShape 21"/>
          <p:cNvSpPr>
            <a:spLocks/>
          </p:cNvSpPr>
          <p:nvPr/>
        </p:nvSpPr>
        <p:spPr bwMode="auto">
          <a:xfrm>
            <a:off x="3571875" y="3714750"/>
            <a:ext cx="357188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spcBef>
                <a:spcPts val="1000"/>
              </a:spcBef>
            </a:pPr>
            <a:r>
              <a:rPr lang="ru-RU" altLang="ru-RU"/>
              <a:t>x</a:t>
            </a:r>
          </a:p>
        </p:txBody>
      </p:sp>
      <p:sp>
        <p:nvSpPr>
          <p:cNvPr id="10262" name="AutoShape 22"/>
          <p:cNvSpPr>
            <a:spLocks/>
          </p:cNvSpPr>
          <p:nvPr/>
        </p:nvSpPr>
        <p:spPr bwMode="auto">
          <a:xfrm>
            <a:off x="2714625" y="3714750"/>
            <a:ext cx="357188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spcBef>
                <a:spcPts val="1000"/>
              </a:spcBef>
            </a:pPr>
            <a:r>
              <a:rPr lang="ru-RU" altLang="ru-RU"/>
              <a:t>4</a:t>
            </a:r>
          </a:p>
        </p:txBody>
      </p:sp>
      <p:pic>
        <p:nvPicPr>
          <p:cNvPr id="10263" name="Picture 23" descr="image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194" y="3471212"/>
            <a:ext cx="3967163" cy="118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4" name="Picture 24" descr="image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4552950"/>
            <a:ext cx="3382094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5" name="Picture 25" descr="image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93" y="5650353"/>
            <a:ext cx="3473992" cy="73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3" y="274637"/>
            <a:ext cx="7239149" cy="1481558"/>
          </a:xfrm>
        </p:spPr>
        <p:txBody>
          <a:bodyPr/>
          <a:lstStyle/>
          <a:p>
            <a:pPr algn="l">
              <a:defRPr/>
            </a:pPr>
            <a:r>
              <a:rPr lang="uk-UA" sz="3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Об'єм тіла, утвореного обертанням криволінійної трапеції, обмеженої лініями</a:t>
            </a:r>
            <a:r>
              <a:rPr lang="en-US" sz="3200" dirty="0" smtClean="0">
                <a:latin typeface="+mn-lt"/>
                <a:ea typeface="+mn-ea"/>
                <a:cs typeface="+mn-cs"/>
              </a:rPr>
              <a:t/>
            </a:r>
            <a:br>
              <a:rPr lang="en-US" sz="3200" dirty="0" smtClean="0">
                <a:latin typeface="+mn-lt"/>
                <a:ea typeface="+mn-ea"/>
                <a:cs typeface="+mn-cs"/>
              </a:rPr>
            </a:br>
            <a:r>
              <a:rPr lang="uk-UA" sz="3200" dirty="0" smtClean="0">
                <a:latin typeface="+mn-lt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0242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345860"/>
              </p:ext>
            </p:extLst>
          </p:nvPr>
        </p:nvGraphicFramePr>
        <p:xfrm>
          <a:off x="3699669" y="1285876"/>
          <a:ext cx="15716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8" name="Формула" r:id="rId3" imgW="647640" imgH="228600" progId="Equation.3">
                  <p:embed/>
                </p:oleObj>
              </mc:Choice>
              <mc:Fallback>
                <p:oleObj name="Формула" r:id="rId3" imgW="647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9669" y="1285876"/>
                        <a:ext cx="1571625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808454"/>
              </p:ext>
            </p:extLst>
          </p:nvPr>
        </p:nvGraphicFramePr>
        <p:xfrm>
          <a:off x="5043488" y="1309688"/>
          <a:ext cx="3716337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9" name="Уравнение" r:id="rId5" imgW="1688760" imgH="215640" progId="Equation.3">
                  <p:embed/>
                </p:oleObj>
              </mc:Choice>
              <mc:Fallback>
                <p:oleObj name="Уравнение" r:id="rId5" imgW="1688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8" y="1309688"/>
                        <a:ext cx="3716337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71500" y="1785938"/>
            <a:ext cx="8358188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Розв'язання. </a:t>
            </a:r>
            <a:r>
              <a:rPr lang="uk-UA" sz="2400" dirty="0">
                <a:latin typeface="+mn-lt"/>
                <a:cs typeface="+mn-cs"/>
              </a:rPr>
              <a:t>Формула обчислення об'єму тіла, утвореного обертанням криволінійної трапеції навколо осі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Ох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uk-UA" b="1" i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uk-UA" b="1" i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uk-UA" b="1" i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uk-UA" b="1" i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uk-UA" b="1" i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uk-UA" b="1" i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uk-UA" b="1" i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uk-UA" b="1" i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dirty="0">
                <a:latin typeface="Arial" charset="0"/>
                <a:cs typeface="Arial" charset="0"/>
              </a:rPr>
              <a:t>        .</a:t>
            </a:r>
            <a:endParaRPr lang="uk-UA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3317875" y="2643188"/>
          <a:ext cx="2039938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0" name="Формула" r:id="rId7" imgW="1002960" imgH="482400" progId="Equation.3">
                  <p:embed/>
                </p:oleObj>
              </mc:Choice>
              <mc:Fallback>
                <p:oleObj name="Формула" r:id="rId7" imgW="1002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75" y="2643188"/>
                        <a:ext cx="2039938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8"/>
          <p:cNvGraphicFramePr>
            <a:graphicFrameLocks noChangeAspect="1"/>
          </p:cNvGraphicFramePr>
          <p:nvPr/>
        </p:nvGraphicFramePr>
        <p:xfrm>
          <a:off x="3286125" y="3714750"/>
          <a:ext cx="52895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1" name="Формула" r:id="rId9" imgW="2552400" imgH="482400" progId="Equation.3">
                  <p:embed/>
                </p:oleObj>
              </mc:Choice>
              <mc:Fallback>
                <p:oleObj name="Формула" r:id="rId9" imgW="2552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3714750"/>
                        <a:ext cx="528955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9"/>
          <p:cNvGraphicFramePr>
            <a:graphicFrameLocks noChangeAspect="1"/>
          </p:cNvGraphicFramePr>
          <p:nvPr/>
        </p:nvGraphicFramePr>
        <p:xfrm>
          <a:off x="3214688" y="4824413"/>
          <a:ext cx="55721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2" name="Формула" r:id="rId11" imgW="3022560" imgH="444240" progId="Equation.3">
                  <p:embed/>
                </p:oleObj>
              </mc:Choice>
              <mc:Fallback>
                <p:oleObj name="Формула" r:id="rId11" imgW="30225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4824413"/>
                        <a:ext cx="5572125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654993"/>
              </p:ext>
            </p:extLst>
          </p:nvPr>
        </p:nvGraphicFramePr>
        <p:xfrm>
          <a:off x="4985544" y="5673306"/>
          <a:ext cx="5715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3" name="Уравнение" r:id="rId13" imgW="342720" imgH="393480" progId="Equation.3">
                  <p:embed/>
                </p:oleObj>
              </mc:Choice>
              <mc:Fallback>
                <p:oleObj name="Уравнение" r:id="rId13" imgW="342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5544" y="5673306"/>
                        <a:ext cx="57150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0" name="Picture 11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86063"/>
            <a:ext cx="25622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84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179512" y="116632"/>
            <a:ext cx="8856984" cy="6552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648"/>
            <a:ext cx="9715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7668" y="251937"/>
            <a:ext cx="533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№</a:t>
            </a:r>
            <a:r>
              <a:rPr lang="uk-UA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541</a:t>
            </a:r>
            <a:r>
              <a:rPr lang="uk-UA" sz="32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с.125 підручника</a:t>
            </a:r>
            <a:endParaRPr lang="ru-RU" sz="3200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4" y="1249596"/>
                <a:ext cx="756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=2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+1;       </m:t>
                      </m:r>
                      <m:r>
                        <a:rPr lang="en-US" sz="2800" b="0" i="1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=1;         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=4;       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=0.</m:t>
                      </m:r>
                    </m:oMath>
                  </m:oMathPara>
                </a14:m>
                <a:endPara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49596"/>
                <a:ext cx="756084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 flipV="1">
            <a:off x="971600" y="2132856"/>
            <a:ext cx="0" cy="288032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67544" y="4005064"/>
            <a:ext cx="2808312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927302" y="373088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87060" y="2767073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40695" y="1628800"/>
            <a:ext cx="1368152" cy="280831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187624" y="2132856"/>
            <a:ext cx="1" cy="324036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871700" y="1772816"/>
            <a:ext cx="0" cy="4608512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187625" y="4675584"/>
            <a:ext cx="684075" cy="14897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1619672" y="1930686"/>
            <a:ext cx="468052" cy="4234617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072803" y="3352800"/>
            <a:ext cx="258837" cy="1304527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07903" y="2767073"/>
                <a:ext cx="4420275" cy="1056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𝑉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(2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3" y="2767073"/>
                <a:ext cx="4420275" cy="10566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22868" y="4005063"/>
                <a:ext cx="35736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117</m:t>
                      </m:r>
                      <m:r>
                        <a:rPr lang="en-US" sz="3200" b="0" i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3200" b="0" i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(куб.од.)</m:t>
                      </m:r>
                    </m:oMath>
                  </m:oMathPara>
                </a14:m>
                <a:endParaRPr lang="ru-RU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868" y="4005063"/>
                <a:ext cx="3573671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656" y="207171"/>
            <a:ext cx="631639" cy="62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6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8" grpId="0" animBg="1"/>
      <p:bldP spid="29" grpId="0" animBg="1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560840" cy="1944216"/>
          </a:xfrm>
        </p:spPr>
        <p:txBody>
          <a:bodyPr/>
          <a:lstStyle/>
          <a:p>
            <a:r>
              <a:rPr lang="uk-UA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ДОМАШНЄ ЗАВДАННЯ.</a:t>
            </a:r>
            <a:endParaRPr lang="ru-RU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539552" y="2348090"/>
            <a:ext cx="8117653" cy="120711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572870" y="3556155"/>
            <a:ext cx="8084335" cy="28695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Google Shape;317;p24" descr="MCj03185160000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8144" y="188640"/>
            <a:ext cx="2880320" cy="2164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44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4" y="116632"/>
            <a:ext cx="9104926" cy="666936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7544" y="1275643"/>
            <a:ext cx="8047806" cy="4351338"/>
          </a:xfrm>
        </p:spPr>
        <p:txBody>
          <a:bodyPr/>
          <a:lstStyle/>
          <a:p>
            <a:pPr algn="ctr"/>
            <a:r>
              <a:rPr lang="uk-U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ДЯКУЮ ЗА ПРАЦЮ.</a:t>
            </a:r>
            <a:endParaRPr lang="ru-RU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82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179512" y="260648"/>
            <a:ext cx="8712968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764" y="107283"/>
            <a:ext cx="631639" cy="6295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80" y="620688"/>
            <a:ext cx="631639" cy="62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8267" y="153247"/>
            <a:ext cx="7422712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Вправа “Встав пропущений символ”</a:t>
            </a:r>
            <a:endParaRPr lang="ru-RU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065909"/>
              </p:ext>
            </p:extLst>
          </p:nvPr>
        </p:nvGraphicFramePr>
        <p:xfrm>
          <a:off x="2206625" y="1573213"/>
          <a:ext cx="3844925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Уравнение" r:id="rId3" imgW="939600" imgH="482400" progId="Equation.3">
                  <p:embed/>
                </p:oleObj>
              </mc:Choice>
              <mc:Fallback>
                <p:oleObj name="Уравнение" r:id="rId3" imgW="939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1573213"/>
                        <a:ext cx="3844925" cy="15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34277" y="4653136"/>
            <a:ext cx="2137715" cy="213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6"/>
          <p:cNvSpPr>
            <a:spLocks noChangeArrowheads="1"/>
          </p:cNvSpPr>
          <p:nvPr/>
        </p:nvSpPr>
        <p:spPr bwMode="auto">
          <a:xfrm>
            <a:off x="841224" y="3070701"/>
            <a:ext cx="4018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defRPr/>
            </a:pPr>
            <a:r>
              <a:rPr lang="uk-UA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Відповідь: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2414588" y="4149725"/>
          <a:ext cx="34290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Формула" r:id="rId6" imgW="837836" imgH="482391" progId="">
                  <p:embed/>
                </p:oleObj>
              </mc:Choice>
              <mc:Fallback>
                <p:oleObj name="Формула" r:id="rId6" imgW="837836" imgH="48239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8" y="4149725"/>
                        <a:ext cx="3429000" cy="15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7" descr="D:\Мое\12318206-1-original.jp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009" y="6146455"/>
            <a:ext cx="2108423" cy="62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973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0358" y="159762"/>
            <a:ext cx="7422712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Вправа “Встав пропущений символ”</a:t>
            </a:r>
            <a:endParaRPr lang="ru-RU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773410"/>
              </p:ext>
            </p:extLst>
          </p:nvPr>
        </p:nvGraphicFramePr>
        <p:xfrm>
          <a:off x="1187624" y="1483201"/>
          <a:ext cx="6027738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Уравнение" r:id="rId3" imgW="1473120" imgH="482400" progId="Equation.3">
                  <p:embed/>
                </p:oleObj>
              </mc:Choice>
              <mc:Fallback>
                <p:oleObj name="Уравнение" r:id="rId3" imgW="1473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483201"/>
                        <a:ext cx="6027738" cy="15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61188" y="4509120"/>
            <a:ext cx="2146545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6"/>
          <p:cNvSpPr>
            <a:spLocks noChangeArrowheads="1"/>
          </p:cNvSpPr>
          <p:nvPr/>
        </p:nvSpPr>
        <p:spPr bwMode="auto">
          <a:xfrm>
            <a:off x="841224" y="3070701"/>
            <a:ext cx="4018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defRPr/>
            </a:pPr>
            <a:r>
              <a:rPr lang="uk-UA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Відповідь: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837947"/>
              </p:ext>
            </p:extLst>
          </p:nvPr>
        </p:nvGraphicFramePr>
        <p:xfrm>
          <a:off x="1298575" y="4149725"/>
          <a:ext cx="5662613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Уравнение" r:id="rId6" imgW="1384200" imgH="482400" progId="Equation.3">
                  <p:embed/>
                </p:oleObj>
              </mc:Choice>
              <mc:Fallback>
                <p:oleObj name="Уравнение" r:id="rId6" imgW="1384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4149725"/>
                        <a:ext cx="5662613" cy="15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7" descr="D:\Мое\12318206-1-original.jp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009" y="6146455"/>
            <a:ext cx="2339751" cy="62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544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8857" y="127868"/>
            <a:ext cx="727869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Вправа “Встав пропущений символ”</a:t>
            </a:r>
            <a:endParaRPr lang="ru-RU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074801"/>
              </p:ext>
            </p:extLst>
          </p:nvPr>
        </p:nvGraphicFramePr>
        <p:xfrm>
          <a:off x="555986" y="1560465"/>
          <a:ext cx="8258001" cy="1466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" name="Уравнение" r:id="rId3" imgW="2184120" imgH="482400" progId="Equation.3">
                  <p:embed/>
                </p:oleObj>
              </mc:Choice>
              <mc:Fallback>
                <p:oleObj name="Уравнение" r:id="rId3" imgW="2184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86" y="1560465"/>
                        <a:ext cx="8258001" cy="14667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36296" y="4955156"/>
            <a:ext cx="1835696" cy="183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6"/>
          <p:cNvSpPr>
            <a:spLocks noChangeArrowheads="1"/>
          </p:cNvSpPr>
          <p:nvPr/>
        </p:nvSpPr>
        <p:spPr bwMode="auto">
          <a:xfrm>
            <a:off x="841224" y="3070701"/>
            <a:ext cx="4018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defRPr/>
            </a:pPr>
            <a:r>
              <a:rPr lang="uk-UA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Відповідь: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827584" y="4005064"/>
          <a:ext cx="7632847" cy="1214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Формула" r:id="rId6" imgW="2438400" imgH="482600" progId="">
                  <p:embed/>
                </p:oleObj>
              </mc:Choice>
              <mc:Fallback>
                <p:oleObj name="Формула" r:id="rId6" imgW="2438400" imgH="482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005064"/>
                        <a:ext cx="7632847" cy="1214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20379"/>
            <a:ext cx="7422712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Вправа “Встав пропущений символ”</a:t>
            </a:r>
            <a:endParaRPr lang="ru-RU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114778"/>
              </p:ext>
            </p:extLst>
          </p:nvPr>
        </p:nvGraphicFramePr>
        <p:xfrm>
          <a:off x="585788" y="1555750"/>
          <a:ext cx="7172325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Уравнение" r:id="rId3" imgW="1752480" imgH="482400" progId="Equation.3">
                  <p:embed/>
                </p:oleObj>
              </mc:Choice>
              <mc:Fallback>
                <p:oleObj name="Уравнение" r:id="rId3" imgW="1752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1555750"/>
                        <a:ext cx="7172325" cy="15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36296" y="4955156"/>
            <a:ext cx="1835696" cy="183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6"/>
          <p:cNvSpPr>
            <a:spLocks noChangeArrowheads="1"/>
          </p:cNvSpPr>
          <p:nvPr/>
        </p:nvSpPr>
        <p:spPr bwMode="auto">
          <a:xfrm>
            <a:off x="841224" y="3070701"/>
            <a:ext cx="4018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defRPr/>
            </a:pPr>
            <a:r>
              <a:rPr lang="uk-UA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Відповідь: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064441"/>
              </p:ext>
            </p:extLst>
          </p:nvPr>
        </p:nvGraphicFramePr>
        <p:xfrm>
          <a:off x="892175" y="4149725"/>
          <a:ext cx="6704013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Уравнение" r:id="rId6" imgW="1638000" imgH="482400" progId="Equation.3">
                  <p:embed/>
                </p:oleObj>
              </mc:Choice>
              <mc:Fallback>
                <p:oleObj name="Уравнение" r:id="rId6" imgW="1638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4149725"/>
                        <a:ext cx="6704013" cy="15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813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29345"/>
            <a:ext cx="7422712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Вправа “Встав пропущений символ”</a:t>
            </a:r>
            <a:endParaRPr lang="ru-RU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346871"/>
              </p:ext>
            </p:extLst>
          </p:nvPr>
        </p:nvGraphicFramePr>
        <p:xfrm>
          <a:off x="1135063" y="1550988"/>
          <a:ext cx="680085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" name="Уравнение" r:id="rId3" imgW="1663560" imgH="482400" progId="Equation.3">
                  <p:embed/>
                </p:oleObj>
              </mc:Choice>
              <mc:Fallback>
                <p:oleObj name="Уравнение" r:id="rId3" imgW="1663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3" y="1550988"/>
                        <a:ext cx="6800850" cy="158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08304" y="5027164"/>
            <a:ext cx="1763688" cy="176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6"/>
          <p:cNvSpPr>
            <a:spLocks noChangeArrowheads="1"/>
          </p:cNvSpPr>
          <p:nvPr/>
        </p:nvSpPr>
        <p:spPr bwMode="auto">
          <a:xfrm>
            <a:off x="841224" y="3070701"/>
            <a:ext cx="4018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defRPr/>
            </a:pPr>
            <a:r>
              <a:rPr lang="uk-UA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Відповідь: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949280"/>
              </p:ext>
            </p:extLst>
          </p:nvPr>
        </p:nvGraphicFramePr>
        <p:xfrm>
          <a:off x="827584" y="3933056"/>
          <a:ext cx="7272337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" name="Уравнение" r:id="rId6" imgW="1777680" imgH="736560" progId="Equation.3">
                  <p:embed/>
                </p:oleObj>
              </mc:Choice>
              <mc:Fallback>
                <p:oleObj name="Уравнение" r:id="rId6" imgW="17776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933056"/>
                        <a:ext cx="7272337" cy="242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996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99827"/>
            <a:ext cx="7350704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Вправа “Встав пропущений символ”</a:t>
            </a:r>
            <a:endParaRPr lang="ru-RU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774074"/>
              </p:ext>
            </p:extLst>
          </p:nvPr>
        </p:nvGraphicFramePr>
        <p:xfrm>
          <a:off x="1438275" y="1544638"/>
          <a:ext cx="6580188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" name="Уравнение" r:id="rId3" imgW="1866600" imgH="482400" progId="Equation.3">
                  <p:embed/>
                </p:oleObj>
              </mc:Choice>
              <mc:Fallback>
                <p:oleObj name="Уравнение" r:id="rId3" imgW="1866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1544638"/>
                        <a:ext cx="6580188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956376" y="5675236"/>
            <a:ext cx="1115616" cy="111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6"/>
          <p:cNvSpPr>
            <a:spLocks noChangeArrowheads="1"/>
          </p:cNvSpPr>
          <p:nvPr/>
        </p:nvSpPr>
        <p:spPr bwMode="auto">
          <a:xfrm>
            <a:off x="841224" y="3070701"/>
            <a:ext cx="4018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defRPr/>
            </a:pPr>
            <a:r>
              <a:rPr lang="uk-UA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Відповідь: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1192213" y="4005263"/>
          <a:ext cx="6938962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" name="Формула" r:id="rId6" imgW="1968500" imgH="482600" progId="">
                  <p:embed/>
                </p:oleObj>
              </mc:Choice>
              <mc:Fallback>
                <p:oleObj name="Формула" r:id="rId6" imgW="1968500" imgH="482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4005263"/>
                        <a:ext cx="6938962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382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FF99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FF99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0000FF"/>
      </a:hlink>
      <a:folHlink>
        <a:srgbClr val="FF00F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406</Words>
  <Application>Microsoft Office PowerPoint</Application>
  <PresentationFormat>Экран (4:3)</PresentationFormat>
  <Paragraphs>77</Paragraphs>
  <Slides>22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Arial</vt:lpstr>
      <vt:lpstr>Avenir Roman</vt:lpstr>
      <vt:lpstr>Bookman Old Style</vt:lpstr>
      <vt:lpstr>Calibri</vt:lpstr>
      <vt:lpstr>Cambria Math</vt:lpstr>
      <vt:lpstr>Helvetica</vt:lpstr>
      <vt:lpstr>Monotype Corsiva</vt:lpstr>
      <vt:lpstr>Times New Roman</vt:lpstr>
      <vt:lpstr>Wingdings</vt:lpstr>
      <vt:lpstr>Тема Office</vt:lpstr>
      <vt:lpstr>Уравнение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Об'єми тіл</vt:lpstr>
      <vt:lpstr>Презентация PowerPoint</vt:lpstr>
      <vt:lpstr>Презентация PowerPoint</vt:lpstr>
      <vt:lpstr>Об'єм тіла, утвореного обертанням криволінійної трапеції, обмеженої лініями  </vt:lpstr>
      <vt:lpstr>Презентация PowerPoint</vt:lpstr>
      <vt:lpstr>ДОМАШНЄ ЗАВДАННЯ.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Обчислення об'ємів тіл обертання</dc:title>
  <dc:creator>Valeriia</dc:creator>
  <cp:lastModifiedBy>Учетная запись Майкрософт</cp:lastModifiedBy>
  <cp:revision>34</cp:revision>
  <dcterms:modified xsi:type="dcterms:W3CDTF">2022-10-27T05:34:45Z</dcterms:modified>
</cp:coreProperties>
</file>