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5" r:id="rId19"/>
    <p:sldId id="276" r:id="rId20"/>
    <p:sldId id="279" r:id="rId21"/>
    <p:sldId id="277" r:id="rId22"/>
    <p:sldId id="278" r:id="rId23"/>
    <p:sldId id="280" r:id="rId24"/>
    <p:sldId id="281" r:id="rId25"/>
    <p:sldId id="282" r:id="rId26"/>
    <p:sldId id="283" r:id="rId27"/>
    <p:sldId id="291" r:id="rId28"/>
    <p:sldId id="284" r:id="rId29"/>
    <p:sldId id="296" r:id="rId30"/>
    <p:sldId id="297" r:id="rId31"/>
    <p:sldId id="285" r:id="rId32"/>
    <p:sldId id="293" r:id="rId33"/>
    <p:sldId id="292" r:id="rId34"/>
    <p:sldId id="294" r:id="rId35"/>
    <p:sldId id="286" r:id="rId36"/>
    <p:sldId id="295" r:id="rId37"/>
    <p:sldId id="299" r:id="rId38"/>
    <p:sldId id="287" r:id="rId39"/>
    <p:sldId id="288" r:id="rId40"/>
    <p:sldId id="289" r:id="rId41"/>
    <p:sldId id="273" r:id="rId42"/>
    <p:sldId id="27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C191-6E8D-40AB-B189-C07C442DA6B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DCF21-48AF-406C-8481-9A228B743D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CF21-48AF-406C-8481-9A228B743DD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FF0000"/>
                </a:solidFill>
              </a:rPr>
              <a:t>Культура України кінця ХVІІІ – першої половини ХІХ ст</a:t>
            </a:r>
            <a:r>
              <a:rPr lang="uk-UA" b="1" smtClean="0">
                <a:solidFill>
                  <a:srgbClr val="FF0000"/>
                </a:solidFill>
              </a:rPr>
              <a:t>. </a:t>
            </a:r>
            <a:endParaRPr lang="ru-RU" dirty="0"/>
          </a:p>
        </p:txBody>
      </p:sp>
      <p:pic>
        <p:nvPicPr>
          <p:cNvPr id="4" name="Содержимое 3" descr="C:\Users\User\AppData\Local\Microsoft\Windows\Temporary Internet Files\Content.Word\Картина-«Садиба-Г.-Тарновського-в-Качанівці»-В.-Штернберг.-18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23224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Word\Памятник-градоначальнику-та-генерал-губернатору-А.-де-Рішельє-в-Одесі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1886349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Temporary Internet Files\Content.Word\Памятник-князю-Володимиру-в-Києві.-1850-1853.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6" r="10942"/>
          <a:stretch/>
        </p:blipFill>
        <p:spPr bwMode="auto">
          <a:xfrm>
            <a:off x="6444208" y="1988840"/>
            <a:ext cx="2484999" cy="2647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Microsoft\Windows\Temporary Internet Files\Content.Word\Т.-Шевченко-«Катерина»-1842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2235926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Microsoft\Windows\Temporary Internet Files\Content.Word\62_Картина-«Дівчина-з-Поділля».-В.-Тропінін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2083066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Microsoft\Windows\Temporary Internet Files\Content.Word\61_Будівля-Київського-університету.-1837-1843.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33" y="4781550"/>
            <a:ext cx="2772467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Вища освіта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 1834 р. відкрито університет у Києві </a:t>
            </a:r>
            <a:r>
              <a:rPr lang="uk-UA" dirty="0" smtClean="0"/>
              <a:t>(з офіційною назвою «Університет Св. Володимира», нині Київський національний університет імені Тараса Шевченка). Першим ректором університету став </a:t>
            </a:r>
            <a:r>
              <a:rPr lang="uk-UA" b="1" dirty="0" smtClean="0">
                <a:solidFill>
                  <a:srgbClr val="FF0000"/>
                </a:solidFill>
              </a:rPr>
              <a:t>Михайло Максимович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західноукраїнських землях від </a:t>
            </a:r>
            <a:r>
              <a:rPr lang="uk-UA" b="1" dirty="0" smtClean="0">
                <a:solidFill>
                  <a:srgbClr val="FF0000"/>
                </a:solidFill>
              </a:rPr>
              <a:t>1784 р. </a:t>
            </a:r>
            <a:r>
              <a:rPr lang="uk-UA" dirty="0" smtClean="0"/>
              <a:t>працював університет </a:t>
            </a:r>
            <a:r>
              <a:rPr lang="uk-UA" b="1" dirty="0" smtClean="0">
                <a:solidFill>
                  <a:srgbClr val="FF0000"/>
                </a:solidFill>
              </a:rPr>
              <a:t>у Львові.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Михайло Максимович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  <a:solidFill>
            <a:srgbClr val="99FF99"/>
          </a:solidFill>
        </p:spPr>
        <p:txBody>
          <a:bodyPr>
            <a:normAutofit fontScale="70000" lnSpcReduction="20000"/>
          </a:bodyPr>
          <a:lstStyle/>
          <a:p>
            <a:pPr marL="0" indent="630238">
              <a:buNone/>
            </a:pPr>
            <a:r>
              <a:rPr lang="uk-UA" dirty="0" smtClean="0"/>
              <a:t> народився в родині сільського судді на хуторі </a:t>
            </a:r>
            <a:r>
              <a:rPr lang="uk-UA" dirty="0" err="1" smtClean="0"/>
              <a:t>Тимківщина</a:t>
            </a:r>
            <a:r>
              <a:rPr lang="uk-UA" dirty="0" smtClean="0"/>
              <a:t> (нині Черкаська обл.).У 19 років закінчив Московський університет, де навчався на словесному і природничому відділах. Через десять років став доктором наук і професором кафедри ботаніки.</a:t>
            </a:r>
          </a:p>
          <a:p>
            <a:pPr marL="0" indent="630238">
              <a:buNone/>
            </a:pPr>
            <a:r>
              <a:rPr lang="uk-UA" b="1" dirty="0" smtClean="0">
                <a:solidFill>
                  <a:srgbClr val="FF0000"/>
                </a:solidFill>
              </a:rPr>
              <a:t>1834 р. Максимович очолив новостворений Київський університет </a:t>
            </a:r>
            <a:r>
              <a:rPr lang="uk-UA" b="1" dirty="0" err="1" smtClean="0">
                <a:solidFill>
                  <a:srgbClr val="FF0000"/>
                </a:solidFill>
              </a:rPr>
              <a:t>Св.Володимира</a:t>
            </a:r>
            <a:r>
              <a:rPr lang="uk-UA" b="1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Був почесним членом багатьох наукових товариств та університетів. Учений енциклопедичних знань, він підтримував стосунки з Т.Шевченком, М. Костомаровим, П. Гулаком-Артемовським тощо. </a:t>
            </a:r>
          </a:p>
          <a:p>
            <a:pPr marL="0" indent="630238">
              <a:buNone/>
            </a:pPr>
            <a:r>
              <a:rPr lang="uk-UA" dirty="0" smtClean="0"/>
              <a:t>Його видання українського фольклору відзначені далеко за межами України. Займався вивченням «Руської правди», «Слова о полку </a:t>
            </a:r>
            <a:r>
              <a:rPr lang="uk-UA" dirty="0" err="1" smtClean="0"/>
              <a:t>Ігоревім</a:t>
            </a:r>
            <a:r>
              <a:rPr lang="uk-UA" dirty="0" smtClean="0"/>
              <a:t>», «Повісті временних літ»; не оминув археологію та історію.</a:t>
            </a:r>
          </a:p>
          <a:p>
            <a:pPr marL="0" indent="630238">
              <a:buNone/>
            </a:pPr>
            <a:r>
              <a:rPr lang="uk-UA" dirty="0" smtClean="0"/>
              <a:t>Також Максимович є одним з основоположників української ботаніки.</a:t>
            </a:r>
          </a:p>
          <a:p>
            <a:pPr marL="0" indent="630238">
              <a:buNone/>
            </a:pPr>
            <a:r>
              <a:rPr lang="uk-UA" dirty="0" smtClean="0"/>
              <a:t>1840 р. учений пішов з державної служби через погіршення здоров'я і зайнявся науковою роботою. Помер на своєму хуторі Михайлова Гора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Вища освіта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З’явилися вищі навчальні заклади, що об’єднували гімназійний та університетський курси: </a:t>
            </a:r>
          </a:p>
          <a:p>
            <a:r>
              <a:rPr lang="uk-UA" i="1" dirty="0" smtClean="0"/>
              <a:t>Кременецький ліцей, </a:t>
            </a:r>
          </a:p>
          <a:p>
            <a:r>
              <a:rPr lang="uk-UA" i="1" dirty="0" err="1" smtClean="0"/>
              <a:t>Рішельєвський</a:t>
            </a:r>
            <a:r>
              <a:rPr lang="uk-UA" i="1" dirty="0" smtClean="0"/>
              <a:t> ліцей в Одесі, </a:t>
            </a:r>
          </a:p>
          <a:p>
            <a:r>
              <a:rPr lang="uk-UA" i="1" dirty="0" smtClean="0"/>
              <a:t>Гімназія вищих наук у Ніжині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Згодом </a:t>
            </a:r>
            <a:r>
              <a:rPr lang="uk-UA" dirty="0" err="1" smtClean="0"/>
              <a:t>Рішельєвський</a:t>
            </a:r>
            <a:r>
              <a:rPr lang="uk-UA" dirty="0" smtClean="0"/>
              <a:t> ліцей реорганізовано в </a:t>
            </a:r>
            <a:r>
              <a:rPr lang="uk-UA" b="1" dirty="0" smtClean="0">
                <a:solidFill>
                  <a:srgbClr val="FF0000"/>
                </a:solidFill>
              </a:rPr>
              <a:t>Новоросійський університет (1865).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НАУКА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Наукові</a:t>
            </a:r>
            <a:r>
              <a:rPr lang="ru-RU" b="1" dirty="0" smtClean="0">
                <a:solidFill>
                  <a:srgbClr val="FF0000"/>
                </a:solidFill>
              </a:rPr>
              <a:t> установи</a:t>
            </a:r>
          </a:p>
          <a:p>
            <a:r>
              <a:rPr lang="uk-UA" dirty="0" smtClean="0"/>
              <a:t> Засновано астрономічні обсерваторії у Харкові, Миколаєві, Києві.</a:t>
            </a:r>
          </a:p>
          <a:p>
            <a:r>
              <a:rPr lang="uk-UA" dirty="0" smtClean="0"/>
              <a:t> Відкрито метеорологічні станції в Харкові, Києві, Миколаєві та Полтаві.</a:t>
            </a:r>
          </a:p>
          <a:p>
            <a:r>
              <a:rPr lang="uk-UA" dirty="0" smtClean="0"/>
              <a:t>1817 р. засновано бібліотеку Оссолінських у Львові, 1827 р. — Львівський інститут Оссолінських, що мав, окрім бібліотеки, музей і друкарню та впливав на поширення освіти, науки і культури в регіоні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Наукові товариства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err="1" smtClean="0"/>
              <a:t>Філотехнічне</a:t>
            </a:r>
            <a:r>
              <a:rPr lang="uk-UA" dirty="0" smtClean="0"/>
              <a:t> в Харкові (1811-1818) для поширення досягнень науки, техніки та розвитку промисловості.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Товариство наук при Харківському університеті (1812-1829).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Тимчасовий комітет для розшуку старожитностей у Києві (1835— 1845).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Тимчасова комісія для розгляду давніх актів (1843), у якій працювали Т. Шевченко, М. Костомаров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Математика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Професор Харківського університету </a:t>
            </a:r>
            <a:r>
              <a:rPr lang="uk-UA" b="1" dirty="0" smtClean="0">
                <a:solidFill>
                  <a:srgbClr val="FF0000"/>
                </a:solidFill>
              </a:rPr>
              <a:t>Т. Осиповський </a:t>
            </a:r>
            <a:r>
              <a:rPr lang="uk-UA" dirty="0" smtClean="0"/>
              <a:t>склав підручник з математики, що користувався великою популярністю.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М. Остроградський</a:t>
            </a:r>
            <a:r>
              <a:rPr lang="uk-UA" dirty="0" smtClean="0"/>
              <a:t>, випускник Харківського університету, був членом багатьох світових академій наук, став засновником Петербурзької наукової школи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Михайло </a:t>
            </a:r>
            <a:r>
              <a:rPr lang="ru-RU" b="1" dirty="0" err="1" smtClean="0">
                <a:solidFill>
                  <a:srgbClr val="FF0000"/>
                </a:solidFill>
              </a:rPr>
              <a:t>Остроградський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solidFill>
            <a:srgbClr val="99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		Остроградський народився </a:t>
            </a:r>
            <a:r>
              <a:rPr lang="uk-UA" dirty="0" smtClean="0"/>
              <a:t>в селі </a:t>
            </a:r>
            <a:r>
              <a:rPr lang="uk-UA" dirty="0" err="1" smtClean="0"/>
              <a:t>Пашенна</a:t>
            </a:r>
            <a:r>
              <a:rPr lang="uk-UA" dirty="0" smtClean="0"/>
              <a:t> (Полтавської губернії) в сім’ї поміщика.  У дитинстві був надзвичайно допитливий, хоча не виявляв тяги до навчання. </a:t>
            </a:r>
          </a:p>
          <a:p>
            <a:pPr>
              <a:buNone/>
            </a:pPr>
            <a:r>
              <a:rPr lang="uk-UA" dirty="0" smtClean="0"/>
              <a:t>		Початкову освіту отримав в пансіоні при Полтавській гімназії, де директором був І. П. Котляревський. Закінчив курс математичного факультету в Харківському університеті; потім відвідував в Парижі лекції в </a:t>
            </a:r>
            <a:r>
              <a:rPr lang="uk-UA" dirty="0" err="1" smtClean="0"/>
              <a:t>Сорбонні</a:t>
            </a:r>
            <a:r>
              <a:rPr lang="uk-UA" dirty="0" smtClean="0"/>
              <a:t> . Тут він звернув на себе увагу  знаменитих математиків </a:t>
            </a:r>
            <a:r>
              <a:rPr lang="uk-UA" dirty="0" err="1" smtClean="0"/>
              <a:t>Лалласа</a:t>
            </a:r>
            <a:r>
              <a:rPr lang="uk-UA" dirty="0" smtClean="0"/>
              <a:t>, Фур’є, Ампера, Пуассона, Коші. </a:t>
            </a:r>
          </a:p>
          <a:p>
            <a:pPr>
              <a:buNone/>
            </a:pPr>
            <a:r>
              <a:rPr lang="uk-UA" dirty="0" smtClean="0"/>
              <a:t>		Був запрошений в якості професора в коледж Генріха IV.  Повернувся на батьківщину з французьким дипломом і з заслуженою репутацією талановитого вченого. Спочатку викладав в Головному Інженерному училищі Російської імперії .</a:t>
            </a:r>
          </a:p>
          <a:p>
            <a:r>
              <a:rPr lang="uk-UA" dirty="0" smtClean="0"/>
              <a:t>М. В. Остроградський був обраний членом-кореспондентом Паризької Академії наук, членом Американської, Римської та інших академій і наукових товариств.</a:t>
            </a:r>
          </a:p>
          <a:p>
            <a:r>
              <a:rPr lang="uk-UA" dirty="0" smtClean="0"/>
              <a:t>Почесний член Московського університету. Помер в Полтаві.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Медицина.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Природничі</a:t>
            </a:r>
            <a:r>
              <a:rPr lang="ru-RU" b="1" dirty="0" smtClean="0">
                <a:solidFill>
                  <a:srgbClr val="FF0000"/>
                </a:solidFill>
              </a:rPr>
              <a:t> науки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І. Орлай</a:t>
            </a:r>
            <a:r>
              <a:rPr lang="uk-UA" dirty="0" smtClean="0"/>
              <a:t>, випускник Львівського та Віденського університетів; очолював Ніжинський та </a:t>
            </a:r>
            <a:r>
              <a:rPr lang="uk-UA" dirty="0" err="1" smtClean="0"/>
              <a:t>Рішельєвський</a:t>
            </a:r>
            <a:r>
              <a:rPr lang="uk-UA" dirty="0" smtClean="0"/>
              <a:t> ліцеї, доктор медицини, академік, педагог, мав праці з історії.</a:t>
            </a:r>
          </a:p>
          <a:p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О. </a:t>
            </a:r>
            <a:r>
              <a:rPr lang="uk-UA" b="1" dirty="0" err="1" smtClean="0">
                <a:solidFill>
                  <a:srgbClr val="FF0000"/>
                </a:solidFill>
              </a:rPr>
              <a:t>Волощак</a:t>
            </a:r>
            <a:r>
              <a:rPr lang="uk-UA" dirty="0" smtClean="0"/>
              <a:t>, професор Львівського університету, вивчав рослинний світ Карпат, був обраний членом Віденської та Краківської академій наук, Наукового товариства ім. Т. Шевченка.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М. Максимович</a:t>
            </a:r>
            <a:r>
              <a:rPr lang="uk-UA" dirty="0" smtClean="0"/>
              <a:t>, перший ректор Київського університету, уклав підручники «Основи біології», «Основи зоології», «Систематика рослин».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Історія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435280" cy="52565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89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Твір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Характеристика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6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</a:t>
                      </a:r>
                      <a:r>
                        <a:rPr lang="ru-RU" sz="2800" dirty="0" err="1" smtClean="0"/>
                        <a:t>Історія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Русів</a:t>
                      </a:r>
                      <a:r>
                        <a:rPr lang="ru-RU" sz="2800" dirty="0" smtClean="0"/>
                        <a:t>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noProof="0" dirty="0" smtClean="0"/>
                        <a:t>Анонімний</a:t>
                      </a:r>
                      <a:r>
                        <a:rPr lang="uk-UA" sz="2000" noProof="0" dirty="0" smtClean="0"/>
                        <a:t> історичний твір початку XIX ст., який </a:t>
                      </a:r>
                      <a:r>
                        <a:rPr lang="uk-UA" sz="2000" b="1" noProof="0" dirty="0" smtClean="0">
                          <a:solidFill>
                            <a:srgbClr val="FF0000"/>
                          </a:solidFill>
                        </a:rPr>
                        <a:t>обґрунтовував національну ідею України</a:t>
                      </a:r>
                      <a:r>
                        <a:rPr lang="uk-UA" sz="2000" noProof="0" dirty="0" smtClean="0"/>
                        <a:t>. Авторство приписують автономістам Г. </a:t>
                      </a:r>
                      <a:r>
                        <a:rPr lang="uk-UA" sz="2000" noProof="0" dirty="0" err="1" smtClean="0"/>
                        <a:t>Кониському</a:t>
                      </a:r>
                      <a:r>
                        <a:rPr lang="uk-UA" sz="2000" noProof="0" dirty="0" smtClean="0"/>
                        <a:t> та Г. </a:t>
                      </a:r>
                      <a:r>
                        <a:rPr lang="uk-UA" sz="2000" noProof="0" dirty="0" err="1" smtClean="0"/>
                        <a:t>Полетиці</a:t>
                      </a:r>
                      <a:r>
                        <a:rPr lang="uk-UA" sz="2000" noProof="0" dirty="0" smtClean="0"/>
                        <a:t>.</a:t>
                      </a:r>
                    </a:p>
                    <a:p>
                      <a:r>
                        <a:rPr lang="uk-UA" sz="2000" noProof="0" dirty="0" smtClean="0"/>
                        <a:t>• Погляди автора: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noProof="0" dirty="0" smtClean="0"/>
                        <a:t> Україна — пряма спадкоємиця Київської Русі;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noProof="0" dirty="0" smtClean="0"/>
                        <a:t> </a:t>
                      </a:r>
                      <a:r>
                        <a:rPr lang="uk-UA" sz="2000" noProof="0" dirty="0" err="1" smtClean="0"/>
                        <a:t>польсько-литовсько</a:t>
                      </a:r>
                      <a:r>
                        <a:rPr lang="uk-UA" sz="2000" noProof="0" dirty="0" smtClean="0"/>
                        <a:t> доба — час розвитку української автономії;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noProof="0" dirty="0" smtClean="0"/>
                        <a:t> Визвольна війна під проводом Б. Хмельницького була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uk-UA" sz="2000" noProof="0" dirty="0" smtClean="0"/>
                        <a:t>справедливою боротьбою;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noProof="0" dirty="0" smtClean="0"/>
                        <a:t> Москва порушила Березневі статті 1654 р.;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000" baseline="0" noProof="0" dirty="0" smtClean="0"/>
                        <a:t> </a:t>
                      </a:r>
                      <a:r>
                        <a:rPr lang="uk-UA" sz="2000" noProof="0" dirty="0" smtClean="0"/>
                        <a:t>повстання І. Мазепи було реакцією на гноблення російських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uk-UA" sz="2000" noProof="0" dirty="0" smtClean="0"/>
                        <a:t>царів;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000" noProof="0" dirty="0" smtClean="0"/>
                        <a:t> захисниками Української держави були І. Виговський,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uk-UA" sz="2000" noProof="0" dirty="0" smtClean="0"/>
                        <a:t> Д. Многогрішний, П. Полуботок. </a:t>
                      </a:r>
                      <a:endParaRPr lang="uk-UA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ІСТОРІЯ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70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2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</a:rPr>
                        <a:t>Твір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Характеристика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836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«Історія Малої</a:t>
                      </a:r>
                    </a:p>
                    <a:p>
                      <a:r>
                        <a:rPr lang="uk-UA" sz="2800" noProof="0" dirty="0" smtClean="0"/>
                        <a:t>Росії»</a:t>
                      </a:r>
                    </a:p>
                    <a:p>
                      <a:r>
                        <a:rPr lang="uk-UA" sz="2800" noProof="0" dirty="0" smtClean="0"/>
                        <a:t>Д. </a:t>
                      </a:r>
                      <a:r>
                        <a:rPr lang="uk-UA" sz="2800" noProof="0" dirty="0" err="1" smtClean="0"/>
                        <a:t>Бантиша-</a:t>
                      </a:r>
                      <a:endParaRPr lang="uk-UA" sz="2800" noProof="0" dirty="0" smtClean="0"/>
                    </a:p>
                    <a:p>
                      <a:r>
                        <a:rPr lang="uk-UA" sz="2800" noProof="0" dirty="0" smtClean="0"/>
                        <a:t>Каменського</a:t>
                      </a:r>
                    </a:p>
                    <a:p>
                      <a:r>
                        <a:rPr lang="uk-UA" sz="2800" noProof="0" dirty="0" smtClean="0"/>
                        <a:t>(1822)</a:t>
                      </a:r>
                      <a:endParaRPr lang="uk-UA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noProof="0" dirty="0" smtClean="0"/>
                        <a:t>Українці є відгалуженням російського народу;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noProof="0" dirty="0" err="1" smtClean="0"/>
                        <a:t>возз</a:t>
                      </a:r>
                      <a:r>
                        <a:rPr lang="en-US" sz="2800" noProof="0" dirty="0" smtClean="0"/>
                        <a:t>’</a:t>
                      </a:r>
                      <a:r>
                        <a:rPr lang="uk-UA" sz="2800" noProof="0" dirty="0" smtClean="0"/>
                        <a:t>єднання України з Росією — найвизначніша подія в їхній історії;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noProof="0" dirty="0" smtClean="0"/>
                        <a:t>Україна має історичне право на автономне </a:t>
                      </a:r>
                      <a:r>
                        <a:rPr lang="uk-UA" sz="2800" noProof="0" dirty="0" err="1" smtClean="0"/>
                        <a:t>cамоврядування</a:t>
                      </a:r>
                      <a:r>
                        <a:rPr lang="uk-UA" sz="2800" noProof="0" dirty="0" smtClean="0"/>
                        <a:t>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noProof="0" dirty="0" smtClean="0"/>
                        <a:t>Перша масштабна праця з історії України</a:t>
                      </a:r>
                      <a:endParaRPr lang="uk-UA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vitanet.com.ua/base_book/history9/uh9_16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2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ІСТОРІЯ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70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2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</a:rPr>
                        <a:t>Твір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Характеристика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836">
                <a:tc>
                  <a:txBody>
                    <a:bodyPr/>
                    <a:lstStyle/>
                    <a:p>
                      <a:r>
                        <a:rPr lang="ru-RU" sz="2800" noProof="0" dirty="0" smtClean="0"/>
                        <a:t>«</a:t>
                      </a:r>
                      <a:r>
                        <a:rPr lang="ru-RU" sz="2800" noProof="0" dirty="0" err="1" smtClean="0"/>
                        <a:t>Історія</a:t>
                      </a:r>
                      <a:endParaRPr lang="ru-RU" sz="2800" noProof="0" dirty="0" smtClean="0"/>
                    </a:p>
                    <a:p>
                      <a:r>
                        <a:rPr lang="ru-RU" sz="2800" noProof="0" dirty="0" err="1" smtClean="0"/>
                        <a:t>Малоросії</a:t>
                      </a:r>
                      <a:r>
                        <a:rPr lang="ru-RU" sz="2800" noProof="0" dirty="0" smtClean="0"/>
                        <a:t>»</a:t>
                      </a:r>
                    </a:p>
                    <a:p>
                      <a:r>
                        <a:rPr lang="ru-RU" sz="2800" noProof="0" dirty="0" smtClean="0"/>
                        <a:t>М. </a:t>
                      </a:r>
                      <a:r>
                        <a:rPr lang="ru-RU" sz="2800" noProof="0" dirty="0" err="1" smtClean="0"/>
                        <a:t>Маркевича</a:t>
                      </a:r>
                      <a:endParaRPr lang="ru-RU" sz="2800" noProof="0" dirty="0" smtClean="0"/>
                    </a:p>
                    <a:p>
                      <a:r>
                        <a:rPr lang="ru-RU" sz="2800" noProof="0" dirty="0" smtClean="0"/>
                        <a:t>(1842-1843)</a:t>
                      </a:r>
                      <a:endParaRPr lang="uk-UA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noProof="0" dirty="0" smtClean="0"/>
                        <a:t>Історія України є незалежною від історії Росії;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noProof="0" dirty="0" smtClean="0"/>
                        <a:t> українці є самобутнім народом, який має право на</a:t>
                      </a:r>
                      <a:r>
                        <a:rPr lang="en-US" sz="2800" noProof="0" dirty="0" smtClean="0"/>
                        <a:t> </a:t>
                      </a:r>
                      <a:r>
                        <a:rPr lang="uk-UA" sz="2800" noProof="0" dirty="0" smtClean="0"/>
                        <a:t>самостійність</a:t>
                      </a:r>
                      <a:endParaRPr lang="uk-UA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Значення історичних творів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uk-UA" dirty="0" smtClean="0"/>
              <a:t>Постійно відтворювали та зміцнювали історичну пам’ять українського народу, яка</a:t>
            </a:r>
            <a:r>
              <a:rPr lang="en-US" dirty="0" smtClean="0"/>
              <a:t> </a:t>
            </a:r>
            <a:r>
              <a:rPr lang="uk-UA" dirty="0" smtClean="0"/>
              <a:t>існує у вигляді історичних міфів і легенд та</a:t>
            </a:r>
            <a:r>
              <a:rPr lang="en-US" dirty="0" smtClean="0"/>
              <a:t> </a:t>
            </a:r>
            <a:r>
              <a:rPr lang="uk-UA" dirty="0" smtClean="0"/>
              <a:t>спогадів старших поколінь.</a:t>
            </a:r>
          </a:p>
          <a:p>
            <a:r>
              <a:rPr lang="uk-UA" dirty="0" smtClean="0"/>
              <a:t>Вивчення історії сприяло пошуку історичних коренів національних проблем українців, сучасних авторам, та шляхів їх  розв’язання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Література першої половини XIX ст.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uk-UA" dirty="0" smtClean="0"/>
              <a:t>Українську літературу від кінця 18 ст. називають </a:t>
            </a:r>
            <a:r>
              <a:rPr lang="uk-UA" b="1" dirty="0" smtClean="0"/>
              <a:t>новою</a:t>
            </a:r>
            <a:r>
              <a:rPr lang="uk-UA" dirty="0" smtClean="0"/>
              <a:t>. Твори написані сучасною українською літературною мовою, тобто літературною мовою, в основі якої лежить жива, розмовна українська мова.</a:t>
            </a:r>
          </a:p>
          <a:p>
            <a:r>
              <a:rPr lang="uk-UA" dirty="0" smtClean="0"/>
              <a:t>Основним творчим методом став </a:t>
            </a:r>
            <a:r>
              <a:rPr lang="uk-UA" b="1" dirty="0" smtClean="0">
                <a:solidFill>
                  <a:srgbClr val="FF0000"/>
                </a:solidFill>
              </a:rPr>
              <a:t>реалізм,</a:t>
            </a:r>
            <a:r>
              <a:rPr lang="uk-UA" dirty="0" smtClean="0"/>
              <a:t> не втрачає позицій і романтизм.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332658"/>
          <a:ext cx="8640960" cy="630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097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Іван Котляревський</a:t>
                      </a:r>
                    </a:p>
                    <a:p>
                      <a:r>
                        <a:rPr lang="uk-UA" noProof="0" dirty="0" smtClean="0"/>
                        <a:t>(1769-1838)</a:t>
                      </a:r>
                      <a:endParaRPr lang="uk-UA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/>
                        <a:t>Автор перших українських творів розмовною мовою: поеми «Ене-їда» (1798), п’єс «Наталка Полтавка», «Москаль-чарівник»; був директором Полтавського театру</a:t>
                      </a:r>
                      <a:endParaRPr lang="uk-UA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97">
                <a:tc>
                  <a:txBody>
                    <a:bodyPr/>
                    <a:lstStyle/>
                    <a:p>
                      <a:r>
                        <a:rPr lang="uk-UA" noProof="0" smtClean="0"/>
                        <a:t>Петро Гулак-</a:t>
                      </a:r>
                    </a:p>
                    <a:p>
                      <a:r>
                        <a:rPr lang="uk-UA" noProof="0" smtClean="0"/>
                        <a:t>Артемовський</a:t>
                      </a:r>
                    </a:p>
                    <a:p>
                      <a:r>
                        <a:rPr lang="uk-UA" noProof="0" smtClean="0"/>
                        <a:t>(1790-1865)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Відомий український байкар; найпопулярніша байка — «Пан </a:t>
                      </a:r>
                      <a:r>
                        <a:rPr lang="uk-UA" noProof="0" dirty="0" err="1" smtClean="0"/>
                        <a:t>тасобака</a:t>
                      </a:r>
                      <a:r>
                        <a:rPr lang="uk-UA" noProof="0" dirty="0" smtClean="0"/>
                        <a:t>»; був ректором Харківського університету (1841-1848)</a:t>
                      </a:r>
                      <a:endParaRPr lang="uk-U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097">
                <a:tc>
                  <a:txBody>
                    <a:bodyPr/>
                    <a:lstStyle/>
                    <a:p>
                      <a:r>
                        <a:rPr lang="uk-UA" noProof="0" smtClean="0"/>
                        <a:t>Григорій</a:t>
                      </a:r>
                    </a:p>
                    <a:p>
                      <a:r>
                        <a:rPr lang="uk-UA" noProof="0" smtClean="0"/>
                        <a:t>Квітка-</a:t>
                      </a:r>
                    </a:p>
                    <a:p>
                      <a:r>
                        <a:rPr lang="uk-UA" noProof="0" smtClean="0"/>
                        <a:t>Основ’яненко</a:t>
                      </a:r>
                    </a:p>
                    <a:p>
                      <a:r>
                        <a:rPr lang="uk-UA" noProof="0" smtClean="0"/>
                        <a:t>(1778-1843)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Творець української прози, автор «Малоросійських оповідань», повістей «Конотопська відьма», «Маруся», п'єс «Сватання на Гончарівці», «</a:t>
                      </a:r>
                      <a:r>
                        <a:rPr lang="uk-UA" noProof="0" dirty="0" err="1" smtClean="0"/>
                        <a:t>Шельменко-денщик</a:t>
                      </a:r>
                      <a:r>
                        <a:rPr lang="uk-UA" noProof="0" dirty="0" smtClean="0"/>
                        <a:t>»; був директором Харківського</a:t>
                      </a:r>
                      <a:r>
                        <a:rPr lang="uk-UA" baseline="0" noProof="0" dirty="0" smtClean="0"/>
                        <a:t> </a:t>
                      </a:r>
                      <a:r>
                        <a:rPr lang="uk-UA" noProof="0" dirty="0" smtClean="0"/>
                        <a:t>театру</a:t>
                      </a:r>
                      <a:endParaRPr lang="uk-U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097">
                <a:tc>
                  <a:txBody>
                    <a:bodyPr/>
                    <a:lstStyle/>
                    <a:p>
                      <a:r>
                        <a:rPr lang="uk-UA" noProof="0" smtClean="0"/>
                        <a:t>Євген Гребінка</a:t>
                      </a:r>
                    </a:p>
                    <a:p>
                      <a:r>
                        <a:rPr lang="uk-UA" noProof="0" smtClean="0"/>
                        <a:t>(1812-1848)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/>
                        <a:t>Відомий байкар (збірка «Малоросійські приказки»), автор прозових творів і поезій, зокрема романсу «Очи черные». Переклав</a:t>
                      </a:r>
                      <a:r>
                        <a:rPr lang="uk-UA" baseline="0" noProof="0" smtClean="0"/>
                        <a:t> </a:t>
                      </a:r>
                      <a:r>
                        <a:rPr lang="uk-UA" noProof="0" smtClean="0"/>
                        <a:t>українською мовою з елементами бурлеску поему О. Пушкіна «Полтава»</a:t>
                      </a:r>
                      <a:endParaRPr lang="uk-UA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097">
                <a:tc>
                  <a:txBody>
                    <a:bodyPr/>
                    <a:lstStyle/>
                    <a:p>
                      <a:r>
                        <a:rPr lang="uk-UA" noProof="0" smtClean="0"/>
                        <a:t>Микола Гоголь</a:t>
                      </a:r>
                    </a:p>
                    <a:p>
                      <a:r>
                        <a:rPr lang="uk-UA" noProof="0" smtClean="0"/>
                        <a:t>(1809-1852)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Прозаїк, який писав російською мовою; найвідоміші твори —</a:t>
                      </a:r>
                    </a:p>
                    <a:p>
                      <a:r>
                        <a:rPr lang="uk-UA" noProof="0" dirty="0" smtClean="0"/>
                        <a:t>«Вечори на хуторі поблизу Диканьки», «Тарас Бульба» — є</a:t>
                      </a:r>
                    </a:p>
                    <a:p>
                      <a:r>
                        <a:rPr lang="uk-UA" noProof="0" dirty="0" smtClean="0"/>
                        <a:t>українськими за змістом і духом.</a:t>
                      </a:r>
                      <a:endParaRPr lang="uk-U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097">
                <a:tc>
                  <a:txBody>
                    <a:bodyPr/>
                    <a:lstStyle/>
                    <a:p>
                      <a:r>
                        <a:rPr lang="uk-UA" noProof="0" smtClean="0"/>
                        <a:t>Тарас Шевченко</a:t>
                      </a:r>
                    </a:p>
                    <a:p>
                      <a:r>
                        <a:rPr lang="uk-UA" noProof="0" smtClean="0"/>
                        <a:t>(1814-1861)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Класик української літератури, автор козацького міфу України. Став відомим завдяки збірці «Кобзар» (1840); автор історичної поеми «Гайдамаки» (1841), збірки поезій «Три літа» (1843-1845), повістей «Музикант», «Художник», драми «Назар </a:t>
                      </a:r>
                      <a:r>
                        <a:rPr lang="uk-UA" noProof="0" dirty="0" err="1" smtClean="0"/>
                        <a:t>Стодоля</a:t>
                      </a:r>
                      <a:r>
                        <a:rPr lang="uk-UA" noProof="0" dirty="0" smtClean="0"/>
                        <a:t>».</a:t>
                      </a:r>
                      <a:endParaRPr lang="uk-U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Петро Петрович </a:t>
            </a:r>
            <a:r>
              <a:rPr lang="ru-RU" b="1" dirty="0" err="1" smtClean="0">
                <a:solidFill>
                  <a:srgbClr val="FF0000"/>
                </a:solidFill>
              </a:rPr>
              <a:t>Гулак-Артемовський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  <a:solidFill>
            <a:srgbClr val="99FF99"/>
          </a:solidFill>
        </p:spPr>
        <p:txBody>
          <a:bodyPr>
            <a:normAutofit fontScale="55000" lnSpcReduction="20000"/>
          </a:bodyPr>
          <a:lstStyle/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 Народився сім’ї священика. У 1801—1803 рр. навчався у Київській академії,почав викладати в приватних пансіонах Бердичева, вчителював у будинках багатих польських поміщиків.</a:t>
            </a:r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У 1817 р. — навчався в Харківському університеті, де з 1825 р. він був професор історії і географії, а у 1841—-1849 рр. — ректором.</a:t>
            </a:r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Був високоосвіченою людиною, володів польською і французькою мовами, цікавився просвітницькими ідеями, інтенсивно займався науковою роботою.</a:t>
            </a:r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Гулак-Артемовський заклав основи нової байки, дав перші зразки романтичної балади.</a:t>
            </a:r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Активну літературну діяльність він розпочав коли в журналі «</a:t>
            </a:r>
            <a:r>
              <a:rPr lang="uk-UA" dirty="0" err="1" smtClean="0"/>
              <a:t>Украинский</a:t>
            </a:r>
            <a:endParaRPr lang="uk-UA" dirty="0" smtClean="0"/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err="1" smtClean="0"/>
              <a:t>вестник</a:t>
            </a:r>
            <a:r>
              <a:rPr lang="uk-UA" dirty="0" smtClean="0"/>
              <a:t>» були надруковані його переклади російською мовою з Ж.-Ж. Руссо,</a:t>
            </a:r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Дж. Мільтона, Ж. Расіна.</a:t>
            </a:r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 Популярність поет здобув після опублікування 1818 р. у цьому самому журналі відомої байки «Пан та Собака».</a:t>
            </a:r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У 1855 р. Гулак-Артемовський обраний почесним членом Харківського  університету. Крім того викладав французьку мову в Харківському інституті благородних дівчат, а з 1827 р. також керував навчальною частиною Полтавського інституту шляхетних дівчат.</a:t>
            </a:r>
          </a:p>
          <a:p>
            <a:pPr marL="0" indent="630238">
              <a:buNone/>
              <a:tabLst>
                <a:tab pos="630238" algn="l"/>
              </a:tabLst>
            </a:pPr>
            <a:r>
              <a:rPr lang="uk-UA" dirty="0" smtClean="0"/>
              <a:t> Він належав до числа засновників «Українського журналу».</a:t>
            </a:r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Архітектура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та скульптура </a:t>
            </a:r>
            <a:r>
              <a:rPr lang="ru-RU" b="1" dirty="0" err="1" smtClean="0">
                <a:solidFill>
                  <a:srgbClr val="FF0000"/>
                </a:solidFill>
              </a:rPr>
              <a:t>першої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половини</a:t>
            </a:r>
            <a:r>
              <a:rPr lang="ru-RU" b="1" dirty="0" smtClean="0">
                <a:solidFill>
                  <a:srgbClr val="FF0000"/>
                </a:solidFill>
              </a:rPr>
              <a:t> XIX ст.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rgbClr val="99FF99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Панував </a:t>
            </a:r>
            <a:r>
              <a:rPr lang="uk-UA" b="1" dirty="0" smtClean="0"/>
              <a:t>класичний стиль.</a:t>
            </a:r>
            <a:endParaRPr lang="uk-UA" dirty="0" smtClean="0"/>
          </a:p>
          <a:p>
            <a:pPr lvl="0"/>
            <a:r>
              <a:rPr lang="uk-UA" b="1" dirty="0" smtClean="0"/>
              <a:t>Поширена планова забудова губернських</a:t>
            </a:r>
            <a:r>
              <a:rPr lang="uk-UA" dirty="0" smtClean="0"/>
              <a:t> центрів (Полтави, Києва, Харкова): у центрі міста створювали головний майдан правильної геометричної форми, який оточували адміністративні споруди, від майдану розходилися прямокутні квартали.</a:t>
            </a:r>
          </a:p>
          <a:p>
            <a:pPr lvl="0"/>
            <a:r>
              <a:rPr lang="uk-UA" dirty="0" smtClean="0"/>
              <a:t>Класицистичною  окрасою  Києва  є  споруди </a:t>
            </a:r>
            <a:r>
              <a:rPr lang="uk-UA" b="1" dirty="0" smtClean="0"/>
              <a:t>Андрія  </a:t>
            </a:r>
            <a:r>
              <a:rPr lang="uk-UA" b="1" dirty="0" err="1" smtClean="0"/>
              <a:t>Меленського</a:t>
            </a:r>
            <a:r>
              <a:rPr lang="uk-UA" dirty="0" smtClean="0"/>
              <a:t>  –  першого  міського  архітектора.  Найвідоміші  – </a:t>
            </a:r>
            <a:r>
              <a:rPr lang="uk-UA" dirty="0" err="1" smtClean="0"/>
              <a:t>Микільська</a:t>
            </a:r>
            <a:r>
              <a:rPr lang="uk-UA" dirty="0" smtClean="0"/>
              <a:t>  церква-ротонда  на  Аскольдовій  могилі (1810)</a:t>
            </a:r>
          </a:p>
          <a:p>
            <a:pPr lvl="0"/>
            <a:r>
              <a:rPr lang="uk-UA" b="1" dirty="0" smtClean="0"/>
              <a:t>Формуються архітектурні ансамблі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Наприклад: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99FF99"/>
          </a:solidFill>
        </p:spPr>
        <p:txBody>
          <a:bodyPr>
            <a:noAutofit/>
          </a:bodyPr>
          <a:lstStyle/>
          <a:p>
            <a:pPr lvl="0"/>
            <a:r>
              <a:rPr lang="uk-UA" sz="2400" b="1" dirty="0" smtClean="0">
                <a:solidFill>
                  <a:srgbClr val="FF0000"/>
                </a:solidFill>
              </a:rPr>
              <a:t>Приморський бульвар в Одесі</a:t>
            </a:r>
            <a:r>
              <a:rPr lang="uk-UA" sz="24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uk-UA" sz="2400" dirty="0" smtClean="0"/>
              <a:t>Творцями  найяскравіших  зразків  архітектури  класицизму</a:t>
            </a:r>
            <a:r>
              <a:rPr lang="uk-UA" sz="2400" b="1" dirty="0" smtClean="0"/>
              <a:t>  </a:t>
            </a:r>
            <a:r>
              <a:rPr lang="uk-UA" sz="2400" dirty="0" smtClean="0"/>
              <a:t>були</a:t>
            </a:r>
            <a:r>
              <a:rPr lang="uk-UA" sz="2400" b="1" dirty="0" smtClean="0"/>
              <a:t> майстри-іноземці</a:t>
            </a:r>
            <a:r>
              <a:rPr lang="uk-UA" sz="2400" dirty="0" smtClean="0"/>
              <a:t>. Наприклад </a:t>
            </a:r>
            <a:r>
              <a:rPr lang="uk-UA" sz="2400" dirty="0" smtClean="0">
                <a:solidFill>
                  <a:srgbClr val="FF0000"/>
                </a:solidFill>
              </a:rPr>
              <a:t>- у  </a:t>
            </a:r>
            <a:r>
              <a:rPr lang="uk-UA" sz="2400" b="1" dirty="0" smtClean="0">
                <a:solidFill>
                  <a:srgbClr val="FF0000"/>
                </a:solidFill>
              </a:rPr>
              <a:t>Батурині </a:t>
            </a:r>
            <a:r>
              <a:rPr lang="uk-UA" sz="2400" dirty="0" smtClean="0">
                <a:solidFill>
                  <a:srgbClr val="FF0000"/>
                </a:solidFill>
              </a:rPr>
              <a:t> шотландець </a:t>
            </a:r>
            <a:r>
              <a:rPr lang="uk-UA" sz="2400" dirty="0" err="1" smtClean="0">
                <a:solidFill>
                  <a:srgbClr val="FF0000"/>
                </a:solidFill>
              </a:rPr>
              <a:t>Чарлз</a:t>
            </a:r>
            <a:r>
              <a:rPr lang="uk-UA" sz="2400" dirty="0" smtClean="0">
                <a:solidFill>
                  <a:srgbClr val="FF0000"/>
                </a:solidFill>
              </a:rPr>
              <a:t>  </a:t>
            </a:r>
            <a:r>
              <a:rPr lang="uk-UA" sz="2400" dirty="0" err="1" smtClean="0">
                <a:solidFill>
                  <a:srgbClr val="FF0000"/>
                </a:solidFill>
              </a:rPr>
              <a:t>Камерон</a:t>
            </a:r>
            <a:r>
              <a:rPr lang="uk-UA" sz="2400" dirty="0" smtClean="0">
                <a:solidFill>
                  <a:srgbClr val="FF0000"/>
                </a:solidFill>
              </a:rPr>
              <a:t> керував будівництвом у 1799–1803 рр. три поверхового </a:t>
            </a:r>
            <a:r>
              <a:rPr lang="uk-UA" sz="2400" b="1" dirty="0" smtClean="0">
                <a:solidFill>
                  <a:srgbClr val="FF0000"/>
                </a:solidFill>
              </a:rPr>
              <a:t>палацу для Кирила Розумовського. </a:t>
            </a:r>
          </a:p>
          <a:p>
            <a:pPr lvl="0"/>
            <a:r>
              <a:rPr lang="uk-UA" sz="2400" b="1" dirty="0" smtClean="0">
                <a:solidFill>
                  <a:srgbClr val="FF0000"/>
                </a:solidFill>
              </a:rPr>
              <a:t>Будівля Київського університету Св. Володимира</a:t>
            </a:r>
            <a:r>
              <a:rPr lang="uk-UA" sz="2400" dirty="0" smtClean="0">
                <a:solidFill>
                  <a:srgbClr val="FF0000"/>
                </a:solidFill>
              </a:rPr>
              <a:t>, </a:t>
            </a:r>
            <a:r>
              <a:rPr lang="uk-UA" sz="2400" dirty="0" smtClean="0"/>
              <a:t>споруджена за проектом В. Беретті у 1837–1842 рр., є найяскравішим в Україні зразком архітектури класицизму.</a:t>
            </a:r>
          </a:p>
          <a:p>
            <a:pPr lvl="0"/>
            <a:r>
              <a:rPr lang="uk-UA" sz="2400" dirty="0" smtClean="0"/>
              <a:t>Для класицизму характерне будівництво </a:t>
            </a:r>
            <a:r>
              <a:rPr lang="uk-UA" sz="2400" b="1" dirty="0" smtClean="0"/>
              <a:t>палаців і парків</a:t>
            </a:r>
            <a:r>
              <a:rPr lang="uk-UA" sz="2400" dirty="0" smtClean="0"/>
              <a:t>. Одним з перших  парком був палац і парк </a:t>
            </a:r>
            <a:r>
              <a:rPr lang="uk-UA" sz="2400" dirty="0" smtClean="0">
                <a:solidFill>
                  <a:srgbClr val="FF0000"/>
                </a:solidFill>
              </a:rPr>
              <a:t>у </a:t>
            </a:r>
            <a:r>
              <a:rPr lang="uk-UA" sz="2400" b="1" dirty="0" smtClean="0">
                <a:solidFill>
                  <a:srgbClr val="FF0000"/>
                </a:solidFill>
              </a:rPr>
              <a:t>Качанівці на Чернігівщині,</a:t>
            </a:r>
            <a:r>
              <a:rPr lang="uk-UA" sz="2400" b="1" dirty="0" smtClean="0"/>
              <a:t> </a:t>
            </a:r>
            <a:r>
              <a:rPr lang="uk-UA" sz="2400" dirty="0" smtClean="0"/>
              <a:t>два великі пейзажні   парки Правобережжя –</a:t>
            </a: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«Олександрія» в Білій Церкві та «Софіївка» в Умані.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Будівля Київського університету. 1837-1843</a:t>
            </a:r>
            <a:r>
              <a:rPr lang="uk-UA" sz="3200" b="1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AppData\Local\Microsoft\Windows\Temporary Internet Files\Content.Word\61_Будівля-Київського-університету.-1837-1843.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2088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Скульптура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Найвизначнішим скульптором російського класицизму є </a:t>
            </a:r>
            <a:r>
              <a:rPr lang="uk-UA" b="1" dirty="0" smtClean="0"/>
              <a:t>Іван </a:t>
            </a:r>
            <a:r>
              <a:rPr lang="uk-UA" b="1" dirty="0" err="1" smtClean="0"/>
              <a:t>Мартос</a:t>
            </a:r>
            <a:r>
              <a:rPr lang="uk-UA" dirty="0" smtClean="0"/>
              <a:t> з Ічні на Чернігівщині. Для України він створив – пам’ятник градоначальникові  та  </a:t>
            </a:r>
            <a:r>
              <a:rPr lang="uk-UA" dirty="0" err="1" smtClean="0"/>
              <a:t>генерал-</a:t>
            </a:r>
            <a:r>
              <a:rPr lang="uk-UA" dirty="0" smtClean="0"/>
              <a:t> губернатору  </a:t>
            </a:r>
            <a:r>
              <a:rPr lang="uk-UA" dirty="0" err="1" smtClean="0"/>
              <a:t>Арману</a:t>
            </a:r>
            <a:r>
              <a:rPr lang="uk-UA" dirty="0" smtClean="0"/>
              <a:t>  </a:t>
            </a:r>
            <a:r>
              <a:rPr lang="uk-UA" dirty="0" err="1" smtClean="0"/>
              <a:t>Еммануелю</a:t>
            </a:r>
            <a:r>
              <a:rPr lang="uk-UA" dirty="0" smtClean="0"/>
              <a:t>  </a:t>
            </a:r>
            <a:r>
              <a:rPr lang="uk-UA" b="1" dirty="0" smtClean="0">
                <a:solidFill>
                  <a:srgbClr val="FF0000"/>
                </a:solidFill>
              </a:rPr>
              <a:t>де </a:t>
            </a:r>
            <a:r>
              <a:rPr lang="uk-UA" b="1" dirty="0" err="1" smtClean="0">
                <a:solidFill>
                  <a:srgbClr val="FF0000"/>
                </a:solidFill>
              </a:rPr>
              <a:t>Рішельє</a:t>
            </a:r>
            <a:r>
              <a:rPr lang="uk-UA" b="1" dirty="0" smtClean="0">
                <a:solidFill>
                  <a:srgbClr val="FF0000"/>
                </a:solidFill>
              </a:rPr>
              <a:t>  в  Одесі.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Пам’ятник  князю  Володимиру</a:t>
            </a:r>
            <a:r>
              <a:rPr lang="uk-UA" dirty="0" smtClean="0">
                <a:solidFill>
                  <a:srgbClr val="FF0000"/>
                </a:solidFill>
              </a:rPr>
              <a:t>  </a:t>
            </a:r>
            <a:r>
              <a:rPr lang="uk-UA" dirty="0" smtClean="0"/>
              <a:t>у  Києві  встановлено  1853  р.  на  нижній (штучній)  терасі  гірки,  яка  отримала  назву Володимирської.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>
                <a:solidFill>
                  <a:srgbClr val="FF0000"/>
                </a:solidFill>
              </a:rPr>
              <a:t>Пам’ятник градоначальнику та генерал-губернатору А. де </a:t>
            </a:r>
            <a:r>
              <a:rPr lang="uk-UA" sz="3100" b="1" dirty="0" err="1" smtClean="0">
                <a:solidFill>
                  <a:srgbClr val="FF0000"/>
                </a:solidFill>
              </a:rPr>
              <a:t>Рішельє</a:t>
            </a:r>
            <a:r>
              <a:rPr lang="uk-UA" sz="3100" b="1" dirty="0" smtClean="0">
                <a:solidFill>
                  <a:srgbClr val="FF0000"/>
                </a:solidFill>
              </a:rPr>
              <a:t> в Одесі 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uk-UA" sz="3100" b="1" dirty="0" smtClean="0">
                <a:solidFill>
                  <a:srgbClr val="FF0000"/>
                </a:solidFill>
              </a:rPr>
              <a:t>( скульптор Іван </a:t>
            </a:r>
            <a:r>
              <a:rPr lang="uk-UA" sz="3100" b="1" dirty="0" err="1" smtClean="0">
                <a:solidFill>
                  <a:srgbClr val="FF0000"/>
                </a:solidFill>
              </a:rPr>
              <a:t>Мартос</a:t>
            </a:r>
            <a:r>
              <a:rPr lang="uk-UA" sz="3100" b="1" dirty="0" smtClean="0">
                <a:solidFill>
                  <a:srgbClr val="FF0000"/>
                </a:solidFill>
              </a:rPr>
              <a:t>)- 1828 р.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AppData\Local\Microsoft\Windows\Temporary Internet Files\Content.Word\Памятник-градоначальнику-та-генерал-губернатору-А.-де-Рішельє-в-Одесі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608512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Умови розвитку української культури в першій половині 19 ст.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040560"/>
          </a:xfrm>
          <a:solidFill>
            <a:srgbClr val="99FF99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Вплив бездержавності на культурний рівень населення</a:t>
            </a:r>
            <a:r>
              <a:rPr lang="uk-UA" sz="2400" dirty="0" smtClean="0"/>
              <a:t>. Поділ українських земель між двома імперіями – Російською та Австрійською.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Здійснення російським урядом </a:t>
            </a:r>
            <a:r>
              <a:rPr lang="uk-UA" sz="2400" b="1" dirty="0" smtClean="0"/>
              <a:t>політики асиміляції українців.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Потурання австрійським урядом </a:t>
            </a:r>
            <a:r>
              <a:rPr lang="uk-UA" sz="2400" b="1" dirty="0" smtClean="0"/>
              <a:t>політиці полонізації </a:t>
            </a:r>
            <a:r>
              <a:rPr lang="uk-UA" sz="2400" dirty="0" smtClean="0"/>
              <a:t>в Галичині, </a:t>
            </a:r>
            <a:r>
              <a:rPr lang="uk-UA" sz="2400" b="1" dirty="0" smtClean="0"/>
              <a:t>мадяризації </a:t>
            </a:r>
            <a:r>
              <a:rPr lang="uk-UA" sz="2400" dirty="0" smtClean="0"/>
              <a:t>в Закарпатті та румунізації на Буковині, здійснюваній елітами.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Нерівномірність розвитку культури в різних регіонах.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Стимулювання процесом національного відродження </a:t>
            </a:r>
            <a:r>
              <a:rPr lang="uk-UA" sz="2400" dirty="0" smtClean="0"/>
              <a:t>розвитку літератури, досліджень у галузі фольклористики, мовознавства, етнографії, історії.</a:t>
            </a:r>
            <a:endParaRPr lang="uk-UA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FF0000"/>
                </a:solidFill>
              </a:rPr>
              <a:t>Пам’ятник князю Володимиру в Києві. 1850-1853.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User\AppData\Local\Microsoft\Windows\Temporary Internet Files\Content.Word\Памятник-князю-Володимиру-в-Києві.-1850-1853.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6" r="10942"/>
          <a:stretch/>
        </p:blipFill>
        <p:spPr bwMode="auto">
          <a:xfrm>
            <a:off x="1259632" y="2105024"/>
            <a:ext cx="6264696" cy="4204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Живопис першої половини XIX ст.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pPr marL="90488" lvl="0" indent="628650" algn="ctr">
              <a:buNone/>
            </a:pPr>
            <a:r>
              <a:rPr lang="uk-UA" b="1" dirty="0" smtClean="0"/>
              <a:t>Живописні жанри: </a:t>
            </a:r>
            <a:r>
              <a:rPr lang="uk-UA" dirty="0" smtClean="0"/>
              <a:t>побутовий, портретний, пейзажний, історичний. </a:t>
            </a:r>
          </a:p>
          <a:p>
            <a:pPr lvl="0"/>
            <a:r>
              <a:rPr lang="uk-UA" dirty="0" smtClean="0"/>
              <a:t>Провідне місце належало </a:t>
            </a:r>
            <a:r>
              <a:rPr lang="uk-UA" b="1" dirty="0" smtClean="0">
                <a:solidFill>
                  <a:srgbClr val="FF0000"/>
                </a:solidFill>
              </a:rPr>
              <a:t>портретному жанру</a:t>
            </a:r>
            <a:r>
              <a:rPr lang="uk-UA" b="1" dirty="0" smtClean="0"/>
              <a:t>,</a:t>
            </a:r>
            <a:r>
              <a:rPr lang="uk-UA" dirty="0" smtClean="0"/>
              <a:t> у якому працювали: 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/>
              <a:t>В. Тропінін</a:t>
            </a:r>
            <a:r>
              <a:rPr lang="uk-UA" dirty="0" smtClean="0"/>
              <a:t>, «Дівчина з Поділля»; 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/>
              <a:t>Т. Шевченко</a:t>
            </a:r>
            <a:r>
              <a:rPr lang="uk-UA" dirty="0" smtClean="0"/>
              <a:t>, «Автопортрет» (1840).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Картина </a:t>
            </a:r>
            <a:r>
              <a:rPr lang="uk-UA" b="1" dirty="0" smtClean="0"/>
              <a:t>Т. Шевченка </a:t>
            </a:r>
            <a:r>
              <a:rPr lang="uk-UA" dirty="0" smtClean="0"/>
              <a:t>«Катерина» (1842).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Картина «Дівчина з Поділля»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В. Тропінін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AppData\Local\Microsoft\Windows\Temporary Internet Files\Content.Word\62_Картина-«Дівчина-з-Поділля».-В.-Тропінін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64696" cy="504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Картини Т. Шевченка: «Автопортрет» (1840)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AppData\Local\Microsoft\Windows\Temporary Internet Files\Content.Word\Т.-Шевченко-Картина-«Автопортрет»-18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832648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«Катерина» 1842 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AppData\Local\Microsoft\Windows\Temporary Internet Files\Content.Word\Т.-Шевченко-«Катерина»-18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61662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Живопис першої половини XIX ст.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rgbClr val="99FF99"/>
          </a:solidFill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FF0000"/>
                </a:solidFill>
              </a:rPr>
              <a:t>Графіка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r>
              <a:rPr lang="uk-UA" dirty="0" smtClean="0"/>
              <a:t> Т. Шевченко, серія офортів на історичну тематику «Живописна Україна». Видатним іконописцем Західної України був Л. </a:t>
            </a:r>
            <a:r>
              <a:rPr lang="uk-UA" dirty="0" err="1" smtClean="0"/>
              <a:t>Долинський</a:t>
            </a:r>
            <a:r>
              <a:rPr lang="uk-UA" dirty="0" smtClean="0"/>
              <a:t>, автор розписів та ікон собору Св. Юра у Львові, Успенського собору Почаївської лаври.</a:t>
            </a:r>
          </a:p>
          <a:p>
            <a:pPr lvl="0"/>
            <a:r>
              <a:rPr lang="uk-UA" dirty="0" smtClean="0"/>
              <a:t>У  першій  половині  19  ст. </a:t>
            </a:r>
            <a:r>
              <a:rPr lang="uk-UA" b="1" dirty="0" smtClean="0"/>
              <a:t> набув  популярності </a:t>
            </a:r>
            <a:r>
              <a:rPr lang="uk-UA" b="1" dirty="0" smtClean="0">
                <a:solidFill>
                  <a:srgbClr val="FF0000"/>
                </a:solidFill>
              </a:rPr>
              <a:t>пейзаж</a:t>
            </a:r>
            <a:r>
              <a:rPr lang="uk-UA" dirty="0" smtClean="0"/>
              <a:t>, кращими зразками якого є пейзажі Василя </a:t>
            </a:r>
            <a:r>
              <a:rPr lang="uk-UA" dirty="0" err="1" smtClean="0"/>
              <a:t>Штернберга</a:t>
            </a:r>
            <a:r>
              <a:rPr lang="uk-UA" dirty="0" smtClean="0"/>
              <a:t> – </a:t>
            </a:r>
            <a:r>
              <a:rPr lang="uk-UA" b="1" dirty="0" smtClean="0">
                <a:solidFill>
                  <a:srgbClr val="FF0000"/>
                </a:solidFill>
              </a:rPr>
              <a:t>«Садиба Г. Тарновського в Качанівці».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.-Шевченко-офорти-з-серії-«Живописна-Україна»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064896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59632" y="260648"/>
            <a:ext cx="71256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Офорти з серії «Живописна Україна»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Картина В. </a:t>
            </a:r>
            <a:r>
              <a:rPr lang="uk-UA" b="1" dirty="0" err="1" smtClean="0">
                <a:solidFill>
                  <a:srgbClr val="FF0000"/>
                </a:solidFill>
              </a:rPr>
              <a:t>Штернберга</a:t>
            </a:r>
            <a:r>
              <a:rPr lang="uk-UA" b="1" dirty="0" smtClean="0">
                <a:solidFill>
                  <a:srgbClr val="FF0000"/>
                </a:solidFill>
              </a:rPr>
              <a:t> «Садиба Г. Тарновського в Качанівці» - 1837 р.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AppData\Local\Microsoft\Windows\Temporary Internet Files\Content.Word\Картина-«Садиба-Г.-Тарновського-в-Качанівці»-В.-Штернберг.-183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3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Розвиток театрального і музичного мистецтва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99FF99"/>
          </a:solidFill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Відкриті перші стаціонарні професійні театри у </a:t>
            </a:r>
            <a:r>
              <a:rPr lang="uk-UA" b="1" dirty="0" smtClean="0"/>
              <a:t>Харкові й Полтаві</a:t>
            </a:r>
            <a:r>
              <a:rPr lang="uk-UA" dirty="0" smtClean="0"/>
              <a:t>, де ставили українські п'єси «Наталка Полтавка», «Москаль-чарівник» (І. Котляревський), «Сватання на Гончарівці» (Г. </a:t>
            </a:r>
            <a:r>
              <a:rPr lang="uk-UA" dirty="0" err="1" smtClean="0"/>
              <a:t>Квітка-Основяненко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Директор, режисер, актор Харківського театру </a:t>
            </a:r>
            <a:r>
              <a:rPr lang="uk-UA" b="1" dirty="0" smtClean="0"/>
              <a:t>— Г. Квітка-Основ'яненко, Полтавського театру —</a:t>
            </a:r>
          </a:p>
          <a:p>
            <a:pPr>
              <a:buNone/>
            </a:pPr>
            <a:r>
              <a:rPr lang="uk-UA" b="1" dirty="0" smtClean="0"/>
              <a:t> І. Котляревський.</a:t>
            </a:r>
            <a:endParaRPr lang="uk-UA" dirty="0" smtClean="0"/>
          </a:p>
          <a:p>
            <a:r>
              <a:rPr lang="uk-UA" dirty="0" smtClean="0"/>
              <a:t>Діяли </a:t>
            </a:r>
            <a:r>
              <a:rPr lang="uk-UA" b="1" dirty="0" smtClean="0"/>
              <a:t>аматорські театри,</a:t>
            </a:r>
            <a:r>
              <a:rPr lang="uk-UA" dirty="0" smtClean="0"/>
              <a:t> поміщицькі театри з селян-кріпаків, зокрема театр В. Гоголя-Яновського (батька письменника) в селі </a:t>
            </a:r>
            <a:r>
              <a:rPr lang="uk-UA" dirty="0" err="1" smtClean="0"/>
              <a:t>Кибінці</a:t>
            </a:r>
            <a:r>
              <a:rPr lang="uk-UA" dirty="0" smtClean="0"/>
              <a:t> на Полтавщині.</a:t>
            </a:r>
          </a:p>
          <a:p>
            <a:r>
              <a:rPr lang="uk-UA" dirty="0" smtClean="0"/>
              <a:t>Видатні актори першої половини XIX ст. — </a:t>
            </a:r>
          </a:p>
          <a:p>
            <a:pPr>
              <a:buNone/>
            </a:pPr>
            <a:r>
              <a:rPr lang="uk-UA" b="1" dirty="0" smtClean="0"/>
              <a:t>М. </a:t>
            </a:r>
            <a:r>
              <a:rPr lang="uk-UA" b="1" dirty="0" err="1" smtClean="0"/>
              <a:t>Щепкін</a:t>
            </a:r>
            <a:r>
              <a:rPr lang="uk-UA" b="1" dirty="0" smtClean="0"/>
              <a:t>, К. </a:t>
            </a:r>
            <a:r>
              <a:rPr lang="uk-UA" b="1" dirty="0" err="1" smtClean="0"/>
              <a:t>Соленик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МУЗИКА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solidFill>
            <a:srgbClr val="99FF99"/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smtClean="0"/>
              <a:t>Якщо в попередні періоди у професійній музиці панівною  була  церковна,  то  в  19  ст</a:t>
            </a:r>
            <a:r>
              <a:rPr lang="uk-UA" b="1" dirty="0" smtClean="0"/>
              <a:t>.   світська музика</a:t>
            </a:r>
            <a:r>
              <a:rPr lang="uk-UA" dirty="0" smtClean="0"/>
              <a:t> і розвиваються всі жанри (хорова,  симфонія,  камерно-інструментальна та камерно-вокальна музика, опера).</a:t>
            </a:r>
            <a:endParaRPr lang="ru-RU" dirty="0" smtClean="0"/>
          </a:p>
          <a:p>
            <a:pPr lvl="0"/>
            <a:r>
              <a:rPr lang="uk-UA" b="1" dirty="0" smtClean="0"/>
              <a:t>Відбулося становлення  пісні-романсу.</a:t>
            </a:r>
            <a:r>
              <a:rPr lang="uk-UA" dirty="0" smtClean="0"/>
              <a:t>  Найяскравішим  її  зразком є  пісня «Віють  вітри»  Наталки  Полтавки  з  однойменного твору І. Котляревського.</a:t>
            </a:r>
            <a:endParaRPr lang="ru-RU" dirty="0" smtClean="0"/>
          </a:p>
          <a:p>
            <a:pPr lvl="0"/>
            <a:r>
              <a:rPr lang="ru-RU" b="1" dirty="0" err="1" smtClean="0"/>
              <a:t>Зародилася</a:t>
            </a:r>
            <a:r>
              <a:rPr lang="ru-RU" b="1" dirty="0" smtClean="0"/>
              <a:t>  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симфонічна</a:t>
            </a:r>
            <a:r>
              <a:rPr lang="ru-RU" b="1" dirty="0" smtClean="0"/>
              <a:t> </a:t>
            </a:r>
            <a:r>
              <a:rPr lang="ru-RU" b="1" dirty="0" err="1" smtClean="0"/>
              <a:t>музик</a:t>
            </a:r>
            <a:r>
              <a:rPr lang="uk-UA" b="1" dirty="0" smtClean="0"/>
              <a:t>а.</a:t>
            </a:r>
            <a:r>
              <a:rPr lang="ru-RU" dirty="0" smtClean="0"/>
              <a:t>     </a:t>
            </a:r>
          </a:p>
          <a:p>
            <a:pPr lvl="0"/>
            <a:r>
              <a:rPr lang="uk-UA" b="1" dirty="0" smtClean="0"/>
              <a:t>Зароджується українське національне оперне мистецтво.</a:t>
            </a:r>
            <a:r>
              <a:rPr lang="uk-UA" dirty="0" smtClean="0"/>
              <a:t> Автором першої української національної опери був оперний  співак,  композитор   </a:t>
            </a:r>
            <a:r>
              <a:rPr lang="uk-UA" b="1" dirty="0" smtClean="0"/>
              <a:t>Семен  Гулак-Артемовський.</a:t>
            </a:r>
            <a:r>
              <a:rPr lang="uk-UA" dirty="0" smtClean="0"/>
              <a:t>  У  1862 р.  він  створив  оперу  «</a:t>
            </a:r>
            <a:r>
              <a:rPr lang="uk-UA" b="1" dirty="0" smtClean="0"/>
              <a:t>Запорожець  за   Дунаєм».</a:t>
            </a:r>
            <a:endParaRPr lang="ru-RU" dirty="0" smtClean="0"/>
          </a:p>
          <a:p>
            <a:pPr lvl="0"/>
            <a:r>
              <a:rPr lang="uk-UA" dirty="0" smtClean="0"/>
              <a:t>Виникає  і  українська  національна  композиторська школа. Одним із перших українських професійних композиторів був </a:t>
            </a:r>
            <a:r>
              <a:rPr lang="uk-UA" b="1" dirty="0" smtClean="0"/>
              <a:t>Михайло Вербицький.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Умови розвитку української культури в першій половині 19 ст.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99FF99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Становлення й утвердження української </a:t>
            </a:r>
            <a:r>
              <a:rPr lang="uk-UA" b="1" dirty="0" smtClean="0"/>
              <a:t>літературної мови </a:t>
            </a:r>
            <a:r>
              <a:rPr lang="uk-UA" dirty="0" smtClean="0"/>
              <a:t>на народній основі в красному письменстві та драматургії.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/>
              <a:t> Підтримка греко-католицькою церквою </a:t>
            </a:r>
            <a:r>
              <a:rPr lang="uk-UA" dirty="0" smtClean="0"/>
              <a:t>культурного розвитку галицьких і закарпатських русинів.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/>
              <a:t>Створення умов для розвитку національної культури </a:t>
            </a:r>
            <a:r>
              <a:rPr lang="uk-UA" dirty="0" smtClean="0"/>
              <a:t>в західноукраїнських землях після «Весни народів» 1848–1849 рр.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/>
              <a:t>Зростання потреб суспільства в освіті</a:t>
            </a:r>
            <a:r>
              <a:rPr lang="uk-UA" dirty="0" smtClean="0"/>
              <a:t>: розвиток промисловості й сільського господарства  потребував від працівників певних загальних і фахових знань.</a:t>
            </a:r>
            <a:endParaRPr 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Духовне життя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1839 р.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розпорядженням імператора Миколи І на теренах Російської імперії </a:t>
            </a:r>
            <a:r>
              <a:rPr lang="uk-UA" b="1" u="sng" dirty="0" smtClean="0">
                <a:solidFill>
                  <a:srgbClr val="FF0000"/>
                </a:solidFill>
              </a:rPr>
              <a:t>ліквідовано греко-католицьку церкву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Відкрита розправа розпочалася  вже у 1831 році, після невдалого польського повстання. Багатьох священиків, заслано до Сибіру. Замість них прислали московських священиків. Пізніше був проведений собор про «повернення до </a:t>
            </a:r>
            <a:r>
              <a:rPr lang="uk-UA" dirty="0" err="1" smtClean="0"/>
              <a:t>православ</a:t>
            </a:r>
            <a:r>
              <a:rPr lang="en-US" dirty="0" smtClean="0"/>
              <a:t>’</a:t>
            </a:r>
            <a:r>
              <a:rPr lang="uk-UA" dirty="0" smtClean="0"/>
              <a:t>я».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На західноукраїнських землях під час революційних подій 1848-49 рр. було утворено</a:t>
            </a:r>
            <a:br>
              <a:rPr lang="uk-UA" sz="2800" b="1" dirty="0" smtClean="0">
                <a:solidFill>
                  <a:srgbClr val="FF0000"/>
                </a:solidFill>
              </a:rPr>
            </a:br>
            <a:r>
              <a:rPr lang="uk-UA" sz="2800" b="1" u="sng" dirty="0" smtClean="0">
                <a:solidFill>
                  <a:srgbClr val="FF0000"/>
                </a:solidFill>
              </a:rPr>
              <a:t>декілька просвітницьких товариств.</a:t>
            </a:r>
            <a:r>
              <a:rPr lang="ru-RU" sz="2800" b="1" u="sng" dirty="0" smtClean="0">
                <a:solidFill>
                  <a:srgbClr val="FF0000"/>
                </a:solidFill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69160"/>
          </a:xfrm>
          <a:solidFill>
            <a:srgbClr val="99FF99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	Галицько-Руська матиця</a:t>
            </a:r>
            <a:r>
              <a:rPr lang="uk-UA" dirty="0" smtClean="0"/>
              <a:t> — культурно-освітнє товариство в  Галичині,   засноване 1848 року у  Львові .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Основною метою </a:t>
            </a:r>
            <a:r>
              <a:rPr lang="uk-UA" dirty="0" smtClean="0"/>
              <a:t>Галицько-Руської матиці (ГРМ) було проведення просвітницької та видавничої діяльності, а також розвиток шкільництва на західноукраїнських землях.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Першим головою </a:t>
            </a:r>
            <a:r>
              <a:rPr lang="uk-UA" dirty="0" smtClean="0"/>
              <a:t>ГРМ став отець </a:t>
            </a:r>
            <a:r>
              <a:rPr lang="uk-UA" b="1" dirty="0" smtClean="0">
                <a:solidFill>
                  <a:srgbClr val="FF0000"/>
                </a:solidFill>
              </a:rPr>
              <a:t>Михайло Куземський</a:t>
            </a:r>
            <a:r>
              <a:rPr lang="uk-UA" dirty="0" smtClean="0"/>
              <a:t>. Перша книжка — «Буквар руський для шкіл в Галіції» Адольфа Добрянського (1848).</a:t>
            </a:r>
          </a:p>
          <a:p>
            <a:pPr marL="0" indent="0">
              <a:buNone/>
            </a:pPr>
            <a:r>
              <a:rPr lang="uk-UA" dirty="0" smtClean="0"/>
              <a:t>	 Згодом, з 1860-х років XIX століття керівництво товариства опинилося в руках, Якова Головацького, Богдана </a:t>
            </a:r>
            <a:r>
              <a:rPr lang="uk-UA" dirty="0" err="1" smtClean="0"/>
              <a:t>Дідицького</a:t>
            </a:r>
            <a:r>
              <a:rPr lang="uk-UA" dirty="0" smtClean="0"/>
              <a:t>, які були  виразниками </a:t>
            </a:r>
            <a:r>
              <a:rPr lang="uk-UA" b="1" dirty="0" smtClean="0">
                <a:solidFill>
                  <a:srgbClr val="FF0000"/>
                </a:solidFill>
              </a:rPr>
              <a:t>ідей москвофільства і заперечували існування українського народу, відкидали вживання української мови,</a:t>
            </a:r>
            <a:r>
              <a:rPr lang="uk-UA" dirty="0" smtClean="0"/>
              <a:t> а замість неї запроваджували «</a:t>
            </a:r>
            <a:r>
              <a:rPr lang="uk-UA" dirty="0" err="1" smtClean="0"/>
              <a:t>язичіє</a:t>
            </a:r>
            <a:r>
              <a:rPr lang="uk-UA" dirty="0" smtClean="0"/>
              <a:t>».</a:t>
            </a:r>
            <a:endParaRPr lang="uk-U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Собо́р ру́ських уче́них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  <a:solidFill>
            <a:srgbClr val="99FF99"/>
          </a:solidFill>
        </p:spPr>
        <p:txBody>
          <a:bodyPr>
            <a:normAutofit fontScale="77500" lnSpcReduction="20000"/>
          </a:bodyPr>
          <a:lstStyle/>
          <a:p>
            <a:pPr marL="90488" indent="449263">
              <a:buNone/>
            </a:pPr>
            <a:r>
              <a:rPr lang="vi-VN" dirty="0" smtClean="0"/>
              <a:t>— </a:t>
            </a:r>
            <a:r>
              <a:rPr lang="vi-VN" dirty="0" smtClean="0">
                <a:latin typeface="+mj-lt"/>
              </a:rPr>
              <a:t>перший просвітницький з</a:t>
            </a:r>
            <a:r>
              <a:rPr lang="en-US" dirty="0" smtClean="0">
                <a:latin typeface="+mj-lt"/>
              </a:rPr>
              <a:t>’</a:t>
            </a:r>
            <a:r>
              <a:rPr lang="vi-VN" dirty="0" smtClean="0">
                <a:latin typeface="+mj-lt"/>
              </a:rPr>
              <a:t>їзд у Галичині, скликаний</a:t>
            </a:r>
            <a:r>
              <a:rPr lang="uk-UA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Головною Руською Радою з ініціативи письменника Миколи Устияновича відбувся у</a:t>
            </a:r>
            <a:r>
              <a:rPr lang="uk-UA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Львові в жовтні 1848 року з участю 118 осіб, які вели наради у 9 секціях.</a:t>
            </a:r>
          </a:p>
          <a:p>
            <a:pPr marL="90488" indent="449263">
              <a:buNone/>
            </a:pPr>
            <a:r>
              <a:rPr lang="vi-VN" dirty="0" smtClean="0">
                <a:latin typeface="+mj-lt"/>
              </a:rPr>
              <a:t>На засіданнях секцій вироблено пропозиції про заснування господарського та</a:t>
            </a:r>
            <a:r>
              <a:rPr lang="uk-UA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історичного товариств, охорону пам</a:t>
            </a:r>
            <a:r>
              <a:rPr lang="en-US" dirty="0" smtClean="0">
                <a:latin typeface="+mj-lt"/>
              </a:rPr>
              <a:t>’</a:t>
            </a:r>
            <a:r>
              <a:rPr lang="uk-UA" dirty="0" smtClean="0">
                <a:latin typeface="+mj-lt"/>
              </a:rPr>
              <a:t>я</a:t>
            </a:r>
            <a:r>
              <a:rPr lang="vi-VN" dirty="0" smtClean="0">
                <a:latin typeface="+mj-lt"/>
              </a:rPr>
              <a:t>ток історії та культури, видання популярного</a:t>
            </a:r>
            <a:r>
              <a:rPr lang="uk-UA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підручника історії України. Собор руських учених накреслив широку програму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організації української науки і народного шкільництва, обговорював питання</a:t>
            </a:r>
            <a:r>
              <a:rPr lang="uk-UA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української літературної мови тощо.</a:t>
            </a:r>
          </a:p>
          <a:p>
            <a:pPr marL="90488" indent="449263">
              <a:buNone/>
            </a:pPr>
            <a:r>
              <a:rPr lang="vi-VN" dirty="0" smtClean="0">
                <a:latin typeface="+mj-lt"/>
              </a:rPr>
              <a:t>У секції мови і літератури виникла гостра суперечка щодо мови письменства.</a:t>
            </a:r>
          </a:p>
          <a:p>
            <a:pPr marL="90488" indent="449263">
              <a:buNone/>
            </a:pPr>
            <a:r>
              <a:rPr lang="vi-VN" dirty="0" smtClean="0">
                <a:latin typeface="+mj-lt"/>
              </a:rPr>
              <a:t>Більшість висловилася за літературну мову, близьку до народної, «гражданський»</a:t>
            </a:r>
            <a:r>
              <a:rPr lang="uk-UA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шрифт і фонетичний правопис.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Освіта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8512"/>
          </a:xfrm>
          <a:solidFill>
            <a:srgbClr val="99FF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Мережа закладів освіти в </a:t>
            </a:r>
            <a:r>
              <a:rPr lang="uk-UA" dirty="0" err="1" smtClean="0"/>
              <a:t>підросійській</a:t>
            </a:r>
            <a:r>
              <a:rPr lang="uk-UA" dirty="0" smtClean="0"/>
              <a:t> Україні в першій половині 19 ст. складалася </a:t>
            </a:r>
            <a:r>
              <a:rPr lang="uk-UA" b="1" dirty="0" smtClean="0"/>
              <a:t>з </a:t>
            </a:r>
            <a:r>
              <a:rPr lang="uk-UA" b="1" u="sng" dirty="0" smtClean="0">
                <a:solidFill>
                  <a:srgbClr val="0070C0"/>
                </a:solidFill>
              </a:rPr>
              <a:t>парафіяльних шкіл</a:t>
            </a:r>
            <a:r>
              <a:rPr lang="uk-UA" b="1" u="sng" dirty="0" smtClean="0"/>
              <a:t>, </a:t>
            </a:r>
          </a:p>
          <a:p>
            <a:pPr algn="ctr">
              <a:buNone/>
            </a:pPr>
            <a:r>
              <a:rPr lang="uk-UA" b="1" u="sng" dirty="0" smtClean="0">
                <a:solidFill>
                  <a:srgbClr val="0070C0"/>
                </a:solidFill>
              </a:rPr>
              <a:t>повітових училищ, </a:t>
            </a:r>
          </a:p>
          <a:p>
            <a:pPr algn="ctr">
              <a:buNone/>
            </a:pPr>
            <a:r>
              <a:rPr lang="uk-UA" b="1" u="sng" dirty="0" smtClean="0">
                <a:solidFill>
                  <a:srgbClr val="0070C0"/>
                </a:solidFill>
              </a:rPr>
              <a:t>гімназій, </a:t>
            </a:r>
          </a:p>
          <a:p>
            <a:pPr algn="ctr">
              <a:buNone/>
            </a:pPr>
            <a:r>
              <a:rPr lang="uk-UA" b="1" u="sng" dirty="0" smtClean="0">
                <a:solidFill>
                  <a:srgbClr val="0070C0"/>
                </a:solidFill>
              </a:rPr>
              <a:t>ліцеїв </a:t>
            </a:r>
          </a:p>
          <a:p>
            <a:pPr algn="ctr">
              <a:buNone/>
            </a:pPr>
            <a:r>
              <a:rPr lang="uk-UA" b="1" u="sng" dirty="0" smtClean="0"/>
              <a:t> </a:t>
            </a:r>
            <a:r>
              <a:rPr lang="uk-UA" b="1" u="sng" dirty="0" smtClean="0">
                <a:solidFill>
                  <a:srgbClr val="0070C0"/>
                </a:solidFill>
              </a:rPr>
              <a:t>університетів.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Початкову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освіту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надавали </a:t>
            </a:r>
            <a:r>
              <a:rPr lang="ru-RU" b="1" dirty="0" err="1" smtClean="0">
                <a:solidFill>
                  <a:srgbClr val="FF0000"/>
                </a:solidFill>
              </a:rPr>
              <a:t>парафіяльні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школи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повітові</a:t>
            </a:r>
            <a:r>
              <a:rPr lang="ru-RU" b="1" dirty="0" smtClean="0">
                <a:solidFill>
                  <a:srgbClr val="FF0000"/>
                </a:solidFill>
              </a:rPr>
              <a:t> училища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  <a:solidFill>
            <a:srgbClr val="99FF99"/>
          </a:solidFill>
        </p:spPr>
        <p:txBody>
          <a:bodyPr>
            <a:normAutofit fontScale="85000" lnSpcReduction="10000"/>
          </a:bodyPr>
          <a:lstStyle/>
          <a:p>
            <a:pPr marL="0" indent="719138">
              <a:buNone/>
            </a:pPr>
            <a:r>
              <a:rPr lang="uk-UA" dirty="0" smtClean="0"/>
              <a:t>У парафіяльних школах навчання тривало 4–6 місяців у селах і до одного року в містах. Дітей тут навчали (російською мовою) читати, писати, перших дій арифметики, основ православної віри.</a:t>
            </a:r>
          </a:p>
          <a:p>
            <a:pPr marL="0" indent="719138">
              <a:buNone/>
            </a:pPr>
            <a:r>
              <a:rPr lang="uk-UA" dirty="0" smtClean="0"/>
              <a:t>За реформою освіти 1774 р. в західноукраїнських землях діяли </a:t>
            </a:r>
            <a:r>
              <a:rPr lang="uk-UA" dirty="0" err="1" smtClean="0"/>
              <a:t>дво-</a:t>
            </a:r>
            <a:r>
              <a:rPr lang="uk-UA" dirty="0" smtClean="0"/>
              <a:t> або трикласні «тривіальні» та чотирикласні «головні» й «нормальні» школи.</a:t>
            </a:r>
          </a:p>
          <a:p>
            <a:pPr marL="0" indent="719138">
              <a:buNone/>
            </a:pPr>
            <a:r>
              <a:rPr lang="uk-UA" dirty="0" smtClean="0"/>
              <a:t>Крім того, громади мали право утримувати власним коштом парафіяльні школи, так звані </a:t>
            </a:r>
            <a:r>
              <a:rPr lang="uk-UA" dirty="0" err="1" smtClean="0"/>
              <a:t>дяківки</a:t>
            </a:r>
            <a:r>
              <a:rPr lang="uk-UA" dirty="0" smtClean="0"/>
              <a:t>. Це єдині школи, у яких навчання відбувалося </a:t>
            </a:r>
            <a:r>
              <a:rPr lang="uk-UA" b="1" dirty="0" smtClean="0"/>
              <a:t>українською мовою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Середню освіту </a:t>
            </a:r>
            <a:r>
              <a:rPr lang="uk-UA" dirty="0" smtClean="0"/>
              <a:t>давали </a:t>
            </a:r>
            <a:r>
              <a:rPr lang="uk-UA" b="1" dirty="0" smtClean="0">
                <a:solidFill>
                  <a:srgbClr val="FF0000"/>
                </a:solidFill>
              </a:rPr>
              <a:t>гімназії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solidFill>
            <a:srgbClr val="99FF99"/>
          </a:solidFill>
        </p:spPr>
        <p:txBody>
          <a:bodyPr/>
          <a:lstStyle/>
          <a:p>
            <a:pPr algn="ctr">
              <a:buNone/>
            </a:pPr>
            <a:r>
              <a:rPr lang="uk-UA" sz="4800" dirty="0" smtClean="0"/>
              <a:t>діяли в усіх губернських і окремих</a:t>
            </a:r>
          </a:p>
          <a:p>
            <a:pPr algn="ctr">
              <a:buNone/>
            </a:pPr>
            <a:r>
              <a:rPr lang="uk-UA" sz="4800" dirty="0" smtClean="0"/>
              <a:t>повітових містах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Вища освіта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 початку 19 ст. єдиним вищим навчальним закладом в Україні лишалася Київська академія. Згодом Київську академію було перетворено на становий духовний навчальний заклад, а 1817 р. взагалі закрито.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У Харкові зусиллями Василя </a:t>
            </a:r>
            <a:r>
              <a:rPr lang="uk-UA" dirty="0" err="1" smtClean="0">
                <a:solidFill>
                  <a:srgbClr val="FF0000"/>
                </a:solidFill>
              </a:rPr>
              <a:t>Каразіна</a:t>
            </a:r>
            <a:r>
              <a:rPr lang="uk-UA" dirty="0" smtClean="0"/>
              <a:t> й коштом місцевого дворянства, купецтва та міщанства у </a:t>
            </a:r>
            <a:r>
              <a:rPr lang="uk-UA" b="1" dirty="0" smtClean="0">
                <a:solidFill>
                  <a:srgbClr val="FF0000"/>
                </a:solidFill>
              </a:rPr>
              <a:t>1805 р.</a:t>
            </a:r>
            <a:r>
              <a:rPr lang="uk-UA" dirty="0" smtClean="0"/>
              <a:t> засновано університет (тепер Харківський національний університет імені В. </a:t>
            </a:r>
            <a:r>
              <a:rPr lang="uk-UA" dirty="0" err="1" smtClean="0"/>
              <a:t>Каразіна</a:t>
            </a:r>
            <a:r>
              <a:rPr lang="uk-UA" dirty="0" smtClean="0"/>
              <a:t>).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Василь </a:t>
            </a:r>
            <a:r>
              <a:rPr lang="ru-RU" b="1" dirty="0" err="1" smtClean="0">
                <a:solidFill>
                  <a:srgbClr val="FF0000"/>
                </a:solidFill>
              </a:rPr>
              <a:t>Каразін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04656"/>
          </a:xfrm>
          <a:solidFill>
            <a:srgbClr val="99FF99"/>
          </a:solidFill>
        </p:spPr>
        <p:txBody>
          <a:bodyPr>
            <a:noAutofit/>
          </a:bodyPr>
          <a:lstStyle/>
          <a:p>
            <a:pPr marL="0" indent="630238">
              <a:buNone/>
            </a:pPr>
            <a:r>
              <a:rPr lang="ru-RU" sz="2100" dirty="0" smtClean="0"/>
              <a:t> </a:t>
            </a:r>
            <a:r>
              <a:rPr lang="uk-UA" sz="2400" dirty="0" smtClean="0"/>
              <a:t>Народився на Харківщині у дворянській родині .  У 25 років був затриманий за спробу таємно виїхати до Європи разом з дружиною-кріпачкою.</a:t>
            </a:r>
          </a:p>
          <a:p>
            <a:pPr marL="0" indent="630238">
              <a:buNone/>
            </a:pPr>
            <a:r>
              <a:rPr lang="uk-UA" sz="2400" dirty="0" err="1" smtClean="0"/>
              <a:t>Каразіну</a:t>
            </a:r>
            <a:r>
              <a:rPr lang="uk-UA" sz="2400" dirty="0" smtClean="0"/>
              <a:t> належить ідея про створення одного з перших у Європі  Міністерства народної освіти.</a:t>
            </a:r>
          </a:p>
          <a:p>
            <a:pPr marL="0" indent="630238">
              <a:buNone/>
            </a:pPr>
            <a:r>
              <a:rPr lang="uk-UA" sz="2400" dirty="0" smtClean="0"/>
              <a:t>У родовому маєтку </a:t>
            </a:r>
            <a:r>
              <a:rPr lang="uk-UA" sz="2400" dirty="0" err="1" smtClean="0"/>
              <a:t>Кручик</a:t>
            </a:r>
            <a:r>
              <a:rPr lang="uk-UA" sz="2400" dirty="0" smtClean="0"/>
              <a:t> він мав хімічну лабораторію й метеорологічну станцію — першу в Харківській губернії. Там же були й велика бібліотека, народна школа, заснована ним сільська дума, що надавала самоврядування кріпакам, які дістали у спадкове володіння землі. З </a:t>
            </a:r>
            <a:r>
              <a:rPr lang="uk-UA" sz="2400" b="1" dirty="0" smtClean="0">
                <a:solidFill>
                  <a:srgbClr val="FF0000"/>
                </a:solidFill>
              </a:rPr>
              <a:t>ініціативи Василя Назаровича на кошти місцевого дворянства і купецтва було засновано Харківський університет.</a:t>
            </a:r>
            <a:endParaRPr lang="uk-UA" sz="2400" dirty="0" smtClean="0"/>
          </a:p>
          <a:p>
            <a:pPr marL="0" indent="630238">
              <a:buNone/>
            </a:pPr>
            <a:r>
              <a:rPr lang="uk-UA" sz="2400" dirty="0" smtClean="0"/>
              <a:t>За критику суспільного ладу </a:t>
            </a:r>
            <a:r>
              <a:rPr lang="uk-UA" sz="2400" dirty="0" err="1" smtClean="0"/>
              <a:t>Каразін</a:t>
            </a:r>
            <a:r>
              <a:rPr lang="uk-UA" sz="2400" dirty="0" smtClean="0"/>
              <a:t> був ув'язнений у Шліссельбурзькій  фортеці, а після звільнення жив під наглядом поліції у своєму маєтку. Помер у Миколаєві, де і похований.</a:t>
            </a:r>
            <a:endParaRPr lang="uk-UA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2372</Words>
  <Application>Microsoft Office PowerPoint</Application>
  <PresentationFormat>Экран (4:3)</PresentationFormat>
  <Paragraphs>202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Тема Office</vt:lpstr>
      <vt:lpstr> Культура України кінця ХVІІІ – першої половини ХІХ ст. </vt:lpstr>
      <vt:lpstr>Презентация PowerPoint</vt:lpstr>
      <vt:lpstr>Умови розвитку української культури в першій половині 19 ст.</vt:lpstr>
      <vt:lpstr>Умови розвитку української культури в першій половині 19 ст.</vt:lpstr>
      <vt:lpstr>Освіта</vt:lpstr>
      <vt:lpstr>Початкову освіту надавали парафіяльні школи і  повітові училища.</vt:lpstr>
      <vt:lpstr>Середню освіту давали гімназії</vt:lpstr>
      <vt:lpstr>Вища освіта</vt:lpstr>
      <vt:lpstr>Василь Каразін </vt:lpstr>
      <vt:lpstr>Вища освіта</vt:lpstr>
      <vt:lpstr> Михайло Максимович </vt:lpstr>
      <vt:lpstr>Вища освіта</vt:lpstr>
      <vt:lpstr>НАУКА</vt:lpstr>
      <vt:lpstr>Наукові товариства </vt:lpstr>
      <vt:lpstr>Математика </vt:lpstr>
      <vt:lpstr>Михайло Остроградський</vt:lpstr>
      <vt:lpstr>Медицина. Природничі науки</vt:lpstr>
      <vt:lpstr>Історія</vt:lpstr>
      <vt:lpstr>ІСТОРІЯ</vt:lpstr>
      <vt:lpstr>ІСТОРІЯ</vt:lpstr>
      <vt:lpstr>Значення історичних творів</vt:lpstr>
      <vt:lpstr>Література першої половини XIX ст. </vt:lpstr>
      <vt:lpstr>Презентация PowerPoint</vt:lpstr>
      <vt:lpstr> Петро Петрович Гулак-Артемовський </vt:lpstr>
      <vt:lpstr>Архітектура  та скульптура першої половини XIX ст. </vt:lpstr>
      <vt:lpstr>Наприклад: </vt:lpstr>
      <vt:lpstr>Будівля Київського університету. 1837-1843.</vt:lpstr>
      <vt:lpstr>Скульптура</vt:lpstr>
      <vt:lpstr> Пам’ятник градоначальнику та генерал-губернатору А. де Рішельє в Одесі  ( скульптор Іван Мартос)- 1828 р. </vt:lpstr>
      <vt:lpstr> Пам’ятник князю Володимиру в Києві. 1850-1853. </vt:lpstr>
      <vt:lpstr>Живопис першої половини XIX ст. </vt:lpstr>
      <vt:lpstr> Картина «Дівчина з Поділля»  В. Тропінін </vt:lpstr>
      <vt:lpstr>Картини Т. Шевченка: «Автопортрет» (1840)</vt:lpstr>
      <vt:lpstr>«Катерина» 1842 р.</vt:lpstr>
      <vt:lpstr>Живопис першої половини XIX ст. </vt:lpstr>
      <vt:lpstr>Презентация PowerPoint</vt:lpstr>
      <vt:lpstr> Картина В. Штернберга «Садиба Г. Тарновського в Качанівці» - 1837 р. </vt:lpstr>
      <vt:lpstr>Розвиток театрального і музичного мистецтва</vt:lpstr>
      <vt:lpstr>МУЗИКА</vt:lpstr>
      <vt:lpstr>Духовне життя</vt:lpstr>
      <vt:lpstr>На західноукраїнських землях під час революційних подій 1848-49 рр. було утворено декілька просвітницьких товариств. </vt:lpstr>
      <vt:lpstr>Собо́р ру́ських уче́них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userznu</dc:creator>
  <cp:lastModifiedBy>Пользователь Windows</cp:lastModifiedBy>
  <cp:revision>38</cp:revision>
  <dcterms:created xsi:type="dcterms:W3CDTF">2020-09-15T19:00:29Z</dcterms:created>
  <dcterms:modified xsi:type="dcterms:W3CDTF">2022-09-04T06:00:31Z</dcterms:modified>
</cp:coreProperties>
</file>